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72"/>
  </p:notesMasterIdLst>
  <p:handoutMasterIdLst>
    <p:handoutMasterId r:id="rId73"/>
  </p:handoutMasterIdLst>
  <p:sldIdLst>
    <p:sldId id="264" r:id="rId5"/>
    <p:sldId id="281" r:id="rId6"/>
    <p:sldId id="282" r:id="rId7"/>
    <p:sldId id="406" r:id="rId8"/>
    <p:sldId id="378" r:id="rId9"/>
    <p:sldId id="283" r:id="rId10"/>
    <p:sldId id="285" r:id="rId11"/>
    <p:sldId id="286" r:id="rId12"/>
    <p:sldId id="287" r:id="rId13"/>
    <p:sldId id="407" r:id="rId14"/>
    <p:sldId id="408" r:id="rId15"/>
    <p:sldId id="430" r:id="rId16"/>
    <p:sldId id="431" r:id="rId17"/>
    <p:sldId id="432" r:id="rId18"/>
    <p:sldId id="433" r:id="rId19"/>
    <p:sldId id="409" r:id="rId20"/>
    <p:sldId id="291" r:id="rId21"/>
    <p:sldId id="292" r:id="rId22"/>
    <p:sldId id="363" r:id="rId23"/>
    <p:sldId id="342" r:id="rId24"/>
    <p:sldId id="364" r:id="rId25"/>
    <p:sldId id="343" r:id="rId26"/>
    <p:sldId id="410" r:id="rId27"/>
    <p:sldId id="411" r:id="rId28"/>
    <p:sldId id="412" r:id="rId29"/>
    <p:sldId id="413" r:id="rId30"/>
    <p:sldId id="297" r:id="rId31"/>
    <p:sldId id="347" r:id="rId32"/>
    <p:sldId id="299" r:id="rId33"/>
    <p:sldId id="355" r:id="rId34"/>
    <p:sldId id="368" r:id="rId35"/>
    <p:sldId id="300" r:id="rId36"/>
    <p:sldId id="301" r:id="rId37"/>
    <p:sldId id="302" r:id="rId38"/>
    <p:sldId id="304" r:id="rId39"/>
    <p:sldId id="354" r:id="rId40"/>
    <p:sldId id="356" r:id="rId41"/>
    <p:sldId id="303" r:id="rId42"/>
    <p:sldId id="307" r:id="rId43"/>
    <p:sldId id="312" r:id="rId44"/>
    <p:sldId id="313" r:id="rId45"/>
    <p:sldId id="416" r:id="rId46"/>
    <p:sldId id="417" r:id="rId47"/>
    <p:sldId id="379" r:id="rId48"/>
    <p:sldId id="380" r:id="rId49"/>
    <p:sldId id="383" r:id="rId50"/>
    <p:sldId id="418" r:id="rId51"/>
    <p:sldId id="421" r:id="rId52"/>
    <p:sldId id="385" r:id="rId53"/>
    <p:sldId id="389" r:id="rId54"/>
    <p:sldId id="422" r:id="rId55"/>
    <p:sldId id="428" r:id="rId56"/>
    <p:sldId id="429" r:id="rId57"/>
    <p:sldId id="393" r:id="rId58"/>
    <p:sldId id="395" r:id="rId59"/>
    <p:sldId id="427" r:id="rId60"/>
    <p:sldId id="398" r:id="rId61"/>
    <p:sldId id="399" r:id="rId62"/>
    <p:sldId id="400" r:id="rId63"/>
    <p:sldId id="401" r:id="rId64"/>
    <p:sldId id="402" r:id="rId65"/>
    <p:sldId id="403" r:id="rId66"/>
    <p:sldId id="405" r:id="rId67"/>
    <p:sldId id="424" r:id="rId68"/>
    <p:sldId id="425" r:id="rId69"/>
    <p:sldId id="341" r:id="rId70"/>
    <p:sldId id="426" r:id="rId71"/>
  </p:sldIdLst>
  <p:sldSz cx="12188825" cy="6858000"/>
  <p:notesSz cx="6797675" cy="9926638"/>
  <p:defaultTextStyle>
    <a:defPPr rtl="0">
      <a:defRPr lang="zh-TW"/>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54" autoAdjust="0"/>
    <p:restoredTop sz="94660"/>
  </p:normalViewPr>
  <p:slideViewPr>
    <p:cSldViewPr showGuides="1">
      <p:cViewPr varScale="1">
        <p:scale>
          <a:sx n="111" d="100"/>
          <a:sy n="111" d="100"/>
        </p:scale>
        <p:origin x="552" y="114"/>
      </p:cViewPr>
      <p:guideLst>
        <p:guide pos="3839"/>
        <p:guide orient="horz" pos="2160"/>
      </p:guideLst>
    </p:cSldViewPr>
  </p:slideViewPr>
  <p:notesTextViewPr>
    <p:cViewPr>
      <p:scale>
        <a:sx n="1" d="1"/>
        <a:sy n="1" d="1"/>
      </p:scale>
      <p:origin x="0" y="0"/>
    </p:cViewPr>
  </p:notesTextViewPr>
  <p:sorterViewPr>
    <p:cViewPr>
      <p:scale>
        <a:sx n="100" d="100"/>
        <a:sy n="100" d="100"/>
      </p:scale>
      <p:origin x="0" y="-11748"/>
    </p:cViewPr>
  </p:sorterViewPr>
  <p:notesViewPr>
    <p:cSldViewPr>
      <p:cViewPr varScale="1">
        <p:scale>
          <a:sx n="100" d="100"/>
          <a:sy n="100" d="100"/>
        </p:scale>
        <p:origin x="2802"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45659" cy="496332"/>
          </a:xfrm>
          <a:prstGeom prst="rect">
            <a:avLst/>
          </a:prstGeom>
        </p:spPr>
        <p:txBody>
          <a:bodyPr vert="horz" lIns="91440" tIns="45720" rIns="91440" bIns="45720" rtlCol="0"/>
          <a:lstStyle>
            <a:lvl1pPr algn="l" rtl="0">
              <a:defRPr sz="1200"/>
            </a:lvl1pPr>
          </a:lstStyle>
          <a:p>
            <a:pPr rtl="0"/>
            <a:endParaRPr lang="zh-TW" altLang="en-US" dirty="0">
              <a:solidFill>
                <a:schemeClr val="tx2"/>
              </a:solidFill>
              <a:latin typeface="Microsoft JhengHei UI" panose="020B0604030504040204" pitchFamily="34" charset="-120"/>
              <a:ea typeface="Microsoft JhengHei UI" panose="020B0604030504040204" pitchFamily="34" charset="-120"/>
            </a:endParaRPr>
          </a:p>
        </p:txBody>
      </p:sp>
      <p:sp>
        <p:nvSpPr>
          <p:cNvPr id="3" name="日期預留位置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l" rtl="0">
              <a:defRPr sz="1200"/>
            </a:lvl1pPr>
          </a:lstStyle>
          <a:p>
            <a:pPr algn="r" rtl="0"/>
            <a:fld id="{ACBD63E1-5F55-4415-9927-5A1CDAC1093B}" type="datetime1">
              <a:rPr lang="zh-TW" altLang="en-US" smtClean="0">
                <a:solidFill>
                  <a:schemeClr val="tx2"/>
                </a:solidFill>
                <a:latin typeface="Microsoft JhengHei UI" panose="020B0604030504040204" pitchFamily="34" charset="-120"/>
                <a:ea typeface="Microsoft JhengHei UI" panose="020B0604030504040204" pitchFamily="34" charset="-120"/>
              </a:rPr>
              <a:t>2022/1/5</a:t>
            </a:fld>
            <a:endParaRPr lang="zh-TW" altLang="en-US" dirty="0">
              <a:solidFill>
                <a:schemeClr val="tx2"/>
              </a:solidFill>
              <a:latin typeface="Microsoft JhengHei UI" panose="020B0604030504040204" pitchFamily="34" charset="-120"/>
              <a:ea typeface="Microsoft JhengHei UI" panose="020B0604030504040204" pitchFamily="34" charset="-120"/>
            </a:endParaRPr>
          </a:p>
        </p:txBody>
      </p:sp>
      <p:sp>
        <p:nvSpPr>
          <p:cNvPr id="4" name="頁尾預留位置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rtl="0">
              <a:defRPr sz="1200"/>
            </a:lvl1pPr>
          </a:lstStyle>
          <a:p>
            <a:pPr rtl="0"/>
            <a:endParaRPr lang="zh-TW" altLang="en-US" dirty="0">
              <a:solidFill>
                <a:schemeClr val="tx2"/>
              </a:solidFill>
              <a:latin typeface="Microsoft JhengHei UI" panose="020B0604030504040204" pitchFamily="34" charset="-120"/>
              <a:ea typeface="Microsoft JhengHei UI" panose="020B0604030504040204" pitchFamily="34" charset="-120"/>
            </a:endParaRPr>
          </a:p>
        </p:txBody>
      </p:sp>
      <p:sp>
        <p:nvSpPr>
          <p:cNvPr id="5" name="投影片編號預留位置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l" rtl="0">
              <a:defRPr sz="1200"/>
            </a:lvl1pPr>
          </a:lstStyle>
          <a:p>
            <a:pPr algn="r" rtl="0"/>
            <a:fld id="{CFD77566-CD65-4859-9FA1-43956DC85B8C}" type="slidenum">
              <a:rPr lang="en-US" altLang="zh-TW">
                <a:solidFill>
                  <a:schemeClr val="tx2"/>
                </a:solidFill>
                <a:latin typeface="Microsoft JhengHei UI" panose="020B0604030504040204" pitchFamily="34" charset="-120"/>
                <a:ea typeface="Microsoft JhengHei UI" panose="020B0604030504040204" pitchFamily="34" charset="-120"/>
              </a:rPr>
              <a:pPr algn="r" rtl="0"/>
              <a:t>‹#›</a:t>
            </a:fld>
            <a:endParaRPr lang="en-US" altLang="zh-TW" dirty="0">
              <a:solidFill>
                <a:schemeClr val="tx2"/>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45659" cy="496332"/>
          </a:xfrm>
          <a:prstGeom prst="rect">
            <a:avLst/>
          </a:prstGeom>
        </p:spPr>
        <p:txBody>
          <a:bodyPr vert="horz" lIns="91440" tIns="45720" rIns="91440" bIns="45720" rtlCol="0"/>
          <a:lstStyle>
            <a:lvl1pPr algn="l" rtl="0">
              <a:defRPr sz="1200">
                <a:solidFill>
                  <a:schemeClr val="tx2"/>
                </a:solidFill>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3" name="日期預留位置 2"/>
          <p:cNvSpPr>
            <a:spLocks noGrp="1"/>
          </p:cNvSpPr>
          <p:nvPr>
            <p:ph type="dt" idx="1"/>
          </p:nvPr>
        </p:nvSpPr>
        <p:spPr>
          <a:xfrm>
            <a:off x="3850443" y="0"/>
            <a:ext cx="2945659" cy="496332"/>
          </a:xfrm>
          <a:prstGeom prst="rect">
            <a:avLst/>
          </a:prstGeom>
        </p:spPr>
        <p:txBody>
          <a:bodyPr vert="horz" lIns="91440" tIns="45720" rIns="91440" bIns="45720" rtlCol="0"/>
          <a:lstStyle>
            <a:lvl1pPr algn="r" rtl="0">
              <a:defRPr sz="1200">
                <a:solidFill>
                  <a:schemeClr val="tx2"/>
                </a:solidFill>
                <a:latin typeface="Microsoft JhengHei UI" panose="020B0604030504040204" pitchFamily="34" charset="-120"/>
                <a:ea typeface="Microsoft JhengHei UI" panose="020B0604030504040204" pitchFamily="34" charset="-120"/>
              </a:defRPr>
            </a:lvl1pPr>
          </a:lstStyle>
          <a:p>
            <a:fld id="{C8FA6F63-22AE-4B79-A78C-3107D4360843}" type="datetime1">
              <a:rPr lang="zh-TW" altLang="en-US" smtClean="0"/>
              <a:pPr/>
              <a:t>2022/1/5</a:t>
            </a:fld>
            <a:endParaRPr lang="zh-TW" altLang="en-US" dirty="0"/>
          </a:p>
        </p:txBody>
      </p:sp>
      <p:sp>
        <p:nvSpPr>
          <p:cNvPr id="4" name="投影片圖像預留位置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pPr rtl="0"/>
            <a:endParaRPr lang="zh-TW" altLang="en-US" noProof="0" dirty="0"/>
          </a:p>
        </p:txBody>
      </p:sp>
      <p:sp>
        <p:nvSpPr>
          <p:cNvPr id="5" name="備忘稿預留位置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rtl="0"/>
            <a:r>
              <a:rPr lang="zh-TW" altLang="en-US" noProof="0" dirty="0"/>
              <a:t>按一下以編輯母片文字樣式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6" name="頁尾預留位置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rtl="0">
              <a:defRPr sz="1200">
                <a:solidFill>
                  <a:schemeClr val="tx2"/>
                </a:solidFill>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7" name="投影片編號預留位置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rtl="0">
              <a:defRPr sz="1200">
                <a:solidFill>
                  <a:schemeClr val="tx2"/>
                </a:solidFill>
                <a:latin typeface="Microsoft JhengHei UI" panose="020B0604030504040204" pitchFamily="34" charset="-120"/>
                <a:ea typeface="Microsoft JhengHei UI" panose="020B0604030504040204" pitchFamily="34" charset="-120"/>
              </a:defRPr>
            </a:lvl1pPr>
          </a:lstStyle>
          <a:p>
            <a:fld id="{B8796F01-7154-41E0-B48B-A6921757531A}" type="slidenum">
              <a:rPr lang="en-US" altLang="zh-TW" smtClean="0"/>
              <a:pPr/>
              <a:t>‹#›</a:t>
            </a:fld>
            <a:endParaRPr lang="zh-TW" altLang="en-US"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icrosoft JhengHei UI" panose="020B0604030504040204" pitchFamily="34" charset="-120"/>
        <a:ea typeface="Microsoft JhengHei UI" panose="020B0604030504040204" pitchFamily="34" charset="-120"/>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5</a:t>
            </a:fld>
            <a:endParaRPr lang="en-US" altLang="zh-TW" dirty="0"/>
          </a:p>
        </p:txBody>
      </p:sp>
    </p:spTree>
    <p:extLst>
      <p:ext uri="{BB962C8B-B14F-4D97-AF65-F5344CB8AC3E}">
        <p14:creationId xmlns:p14="http://schemas.microsoft.com/office/powerpoint/2010/main" val="705309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14676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814115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003063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595616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528685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557091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865969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34169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461539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42</a:t>
            </a:fld>
            <a:endParaRPr lang="en-US" altLang="zh-TW" dirty="0"/>
          </a:p>
        </p:txBody>
      </p:sp>
    </p:spTree>
    <p:extLst>
      <p:ext uri="{BB962C8B-B14F-4D97-AF65-F5344CB8AC3E}">
        <p14:creationId xmlns:p14="http://schemas.microsoft.com/office/powerpoint/2010/main" val="1365133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31A99FD-FDCE-48B5-B507-CCCF48B60509}" type="slidenum">
              <a:rPr lang="zh-TW" altLang="en-US" smtClean="0"/>
              <a:t>13</a:t>
            </a:fld>
            <a:endParaRPr lang="zh-TW" altLang="en-US"/>
          </a:p>
        </p:txBody>
      </p:sp>
    </p:spTree>
    <p:extLst>
      <p:ext uri="{BB962C8B-B14F-4D97-AF65-F5344CB8AC3E}">
        <p14:creationId xmlns:p14="http://schemas.microsoft.com/office/powerpoint/2010/main" val="2452913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43</a:t>
            </a:fld>
            <a:endParaRPr lang="en-US" altLang="zh-TW" dirty="0"/>
          </a:p>
        </p:txBody>
      </p:sp>
    </p:spTree>
    <p:extLst>
      <p:ext uri="{BB962C8B-B14F-4D97-AF65-F5344CB8AC3E}">
        <p14:creationId xmlns:p14="http://schemas.microsoft.com/office/powerpoint/2010/main" val="3673231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44</a:t>
            </a:fld>
            <a:endParaRPr lang="en-US" altLang="zh-TW" dirty="0"/>
          </a:p>
        </p:txBody>
      </p:sp>
    </p:spTree>
    <p:extLst>
      <p:ext uri="{BB962C8B-B14F-4D97-AF65-F5344CB8AC3E}">
        <p14:creationId xmlns:p14="http://schemas.microsoft.com/office/powerpoint/2010/main" val="3632086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45</a:t>
            </a:fld>
            <a:endParaRPr lang="en-US" altLang="zh-TW" dirty="0"/>
          </a:p>
        </p:txBody>
      </p:sp>
    </p:spTree>
    <p:extLst>
      <p:ext uri="{BB962C8B-B14F-4D97-AF65-F5344CB8AC3E}">
        <p14:creationId xmlns:p14="http://schemas.microsoft.com/office/powerpoint/2010/main" val="2599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46</a:t>
            </a:fld>
            <a:endParaRPr lang="en-US" altLang="zh-TW" dirty="0"/>
          </a:p>
        </p:txBody>
      </p:sp>
    </p:spTree>
    <p:extLst>
      <p:ext uri="{BB962C8B-B14F-4D97-AF65-F5344CB8AC3E}">
        <p14:creationId xmlns:p14="http://schemas.microsoft.com/office/powerpoint/2010/main" val="3697812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4250448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49</a:t>
            </a:fld>
            <a:endParaRPr lang="en-US" altLang="zh-TW" dirty="0"/>
          </a:p>
        </p:txBody>
      </p:sp>
    </p:spTree>
    <p:extLst>
      <p:ext uri="{BB962C8B-B14F-4D97-AF65-F5344CB8AC3E}">
        <p14:creationId xmlns:p14="http://schemas.microsoft.com/office/powerpoint/2010/main" val="2192970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50</a:t>
            </a:fld>
            <a:endParaRPr lang="en-US" altLang="zh-TW" dirty="0"/>
          </a:p>
        </p:txBody>
      </p:sp>
    </p:spTree>
    <p:extLst>
      <p:ext uri="{BB962C8B-B14F-4D97-AF65-F5344CB8AC3E}">
        <p14:creationId xmlns:p14="http://schemas.microsoft.com/office/powerpoint/2010/main" val="18582024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51</a:t>
            </a:fld>
            <a:endParaRPr lang="en-US" altLang="zh-TW" dirty="0"/>
          </a:p>
        </p:txBody>
      </p:sp>
    </p:spTree>
    <p:extLst>
      <p:ext uri="{BB962C8B-B14F-4D97-AF65-F5344CB8AC3E}">
        <p14:creationId xmlns:p14="http://schemas.microsoft.com/office/powerpoint/2010/main" val="3804229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116182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54</a:t>
            </a:fld>
            <a:endParaRPr lang="en-US" altLang="zh-TW" dirty="0"/>
          </a:p>
        </p:txBody>
      </p:sp>
    </p:spTree>
    <p:extLst>
      <p:ext uri="{BB962C8B-B14F-4D97-AF65-F5344CB8AC3E}">
        <p14:creationId xmlns:p14="http://schemas.microsoft.com/office/powerpoint/2010/main" val="2043305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16</a:t>
            </a:fld>
            <a:endParaRPr lang="en-US" altLang="zh-TW" dirty="0"/>
          </a:p>
        </p:txBody>
      </p:sp>
    </p:spTree>
    <p:extLst>
      <p:ext uri="{BB962C8B-B14F-4D97-AF65-F5344CB8AC3E}">
        <p14:creationId xmlns:p14="http://schemas.microsoft.com/office/powerpoint/2010/main" val="37746833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55</a:t>
            </a:fld>
            <a:endParaRPr lang="en-US" altLang="zh-TW" dirty="0"/>
          </a:p>
        </p:txBody>
      </p:sp>
    </p:spTree>
    <p:extLst>
      <p:ext uri="{BB962C8B-B14F-4D97-AF65-F5344CB8AC3E}">
        <p14:creationId xmlns:p14="http://schemas.microsoft.com/office/powerpoint/2010/main" val="4705722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7FB667E1-E601-4AAF-B95C-B25720D70A60}" type="slidenum">
              <a:rPr lang="en-US" altLang="zh-TW" smtClean="0"/>
              <a:pPr/>
              <a:t>65</a:t>
            </a:fld>
            <a:endParaRPr lang="en-US" altLang="zh-TW" dirty="0"/>
          </a:p>
        </p:txBody>
      </p:sp>
    </p:spTree>
    <p:extLst>
      <p:ext uri="{BB962C8B-B14F-4D97-AF65-F5344CB8AC3E}">
        <p14:creationId xmlns:p14="http://schemas.microsoft.com/office/powerpoint/2010/main" val="39561288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896199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01829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555517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467863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467537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79758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32688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US" noProof="0" dirty="0"/>
          </a:p>
        </p:txBody>
      </p:sp>
      <p:sp>
        <p:nvSpPr>
          <p:cNvPr id="3" name="副標題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latin typeface="Microsoft JhengHei UI" panose="020B0604030504040204" pitchFamily="34" charset="-120"/>
                <a:ea typeface="Microsoft JhengHei UI" panose="020B0604030504040204" pitchFamily="34" charset="-120"/>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zh-TW" altLang="en-US" noProof="0"/>
              <a:t>按一下以編輯母片副標題樣式</a:t>
            </a:r>
            <a:endParaRPr lang="zh-TW" altLang="en-US"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a:t>按一下以編輯母片標題樣式</a:t>
            </a:r>
            <a:endParaRPr lang="zh-TW" altLang="en-US" noProof="0" dirty="0"/>
          </a:p>
        </p:txBody>
      </p:sp>
      <p:sp>
        <p:nvSpPr>
          <p:cNvPr id="3" name="直排文字預留位置 2"/>
          <p:cNvSpPr>
            <a:spLocks noGrp="1"/>
          </p:cNvSpPr>
          <p:nvPr>
            <p:ph type="body" orient="vert" idx="1"/>
          </p:nvPr>
        </p:nvSpPr>
        <p:spPr/>
        <p:txBody>
          <a:bodyPr vert="eaVert" rtlCol="0"/>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4" name="日期預留位置 3"/>
          <p:cNvSpPr>
            <a:spLocks noGrp="1"/>
          </p:cNvSpPr>
          <p:nvPr>
            <p:ph type="dt" sz="half" idx="10"/>
          </p:nvPr>
        </p:nvSpPr>
        <p:spPr/>
        <p:txBody>
          <a:bodyPr rtlCol="0"/>
          <a:lstStyle>
            <a:lvl1pPr>
              <a:defRPr/>
            </a:lvl1pPr>
          </a:lstStyle>
          <a:p>
            <a:fld id="{704146EE-6339-45D2-BAD5-C5173DDF3826}" type="datetime1">
              <a:rPr lang="zh-TW" altLang="en-US" smtClean="0"/>
              <a:t>2022/1/5</a:t>
            </a:fld>
            <a:endParaRPr lang="zh-TW" altLang="en-US" dirty="0"/>
          </a:p>
        </p:txBody>
      </p:sp>
      <p:sp>
        <p:nvSpPr>
          <p:cNvPr id="5" name="頁尾預留位置 4"/>
          <p:cNvSpPr>
            <a:spLocks noGrp="1"/>
          </p:cNvSpPr>
          <p:nvPr>
            <p:ph type="ftr" sz="quarter" idx="11"/>
          </p:nvPr>
        </p:nvSpPr>
        <p:spPr/>
        <p:txBody>
          <a:bodyPr rtlCol="0"/>
          <a:lstStyle/>
          <a:p>
            <a:pPr rtl="0"/>
            <a:endParaRPr lang="zh-TW" altLang="en-US" noProof="0" dirty="0"/>
          </a:p>
        </p:txBody>
      </p:sp>
      <p:sp>
        <p:nvSpPr>
          <p:cNvPr id="6" name="投影片編號預留位置 5"/>
          <p:cNvSpPr>
            <a:spLocks noGrp="1"/>
          </p:cNvSpPr>
          <p:nvPr>
            <p:ph type="sldNum" sz="quarter" idx="12"/>
          </p:nvPr>
        </p:nvSpPr>
        <p:spPr/>
        <p:txBody>
          <a:bodyPr rtlCol="0"/>
          <a:lstStyle/>
          <a:p>
            <a:pPr rtl="0"/>
            <a:fld id="{591C5AD9-787D-40FA-8A4D-16A055B9AF81}" type="slidenum">
              <a:rPr lang="en-US" altLang="zh-TW" noProof="0" smtClean="0"/>
              <a:t>‹#›</a:t>
            </a:fld>
            <a:endParaRPr lang="en-US" altLang="zh-TW"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852633" y="274638"/>
            <a:ext cx="1422030" cy="5897561"/>
          </a:xfrm>
        </p:spPr>
        <p:txBody>
          <a:bodyPr vert="eaVert" rtlCol="0"/>
          <a:lstStyle/>
          <a:p>
            <a:pPr rtl="0"/>
            <a:r>
              <a:rPr lang="zh-TW" altLang="en-US" noProof="0"/>
              <a:t>按一下以編輯母片標題樣式</a:t>
            </a:r>
            <a:endParaRPr lang="zh-TW" altLang="en-US" noProof="0" dirty="0"/>
          </a:p>
        </p:txBody>
      </p:sp>
      <p:sp>
        <p:nvSpPr>
          <p:cNvPr id="3" name="直排文字預留位置 2"/>
          <p:cNvSpPr>
            <a:spLocks noGrp="1"/>
          </p:cNvSpPr>
          <p:nvPr>
            <p:ph type="body" orient="vert" idx="1"/>
          </p:nvPr>
        </p:nvSpPr>
        <p:spPr>
          <a:xfrm>
            <a:off x="1117309" y="274638"/>
            <a:ext cx="8532178" cy="5897561"/>
          </a:xfrm>
        </p:spPr>
        <p:txBody>
          <a:bodyPr vert="eaVert" rtlCol="0"/>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4" name="日期預留位置 3"/>
          <p:cNvSpPr>
            <a:spLocks noGrp="1"/>
          </p:cNvSpPr>
          <p:nvPr>
            <p:ph type="dt" sz="half" idx="10"/>
          </p:nvPr>
        </p:nvSpPr>
        <p:spPr/>
        <p:txBody>
          <a:bodyPr rtlCol="0"/>
          <a:lstStyle>
            <a:lvl1pPr>
              <a:defRPr/>
            </a:lvl1pPr>
          </a:lstStyle>
          <a:p>
            <a:fld id="{5A987584-F259-4066-BA06-57744BB48D49}" type="datetime1">
              <a:rPr lang="zh-TW" altLang="en-US" smtClean="0"/>
              <a:t>2022/1/5</a:t>
            </a:fld>
            <a:endParaRPr lang="zh-TW" altLang="en-US" dirty="0"/>
          </a:p>
        </p:txBody>
      </p:sp>
      <p:sp>
        <p:nvSpPr>
          <p:cNvPr id="5" name="頁尾預留位置 4"/>
          <p:cNvSpPr>
            <a:spLocks noGrp="1"/>
          </p:cNvSpPr>
          <p:nvPr>
            <p:ph type="ftr" sz="quarter" idx="11"/>
          </p:nvPr>
        </p:nvSpPr>
        <p:spPr/>
        <p:txBody>
          <a:bodyPr rtlCol="0"/>
          <a:lstStyle/>
          <a:p>
            <a:pPr rtl="0"/>
            <a:endParaRPr lang="zh-TW" altLang="en-US" noProof="0" dirty="0"/>
          </a:p>
        </p:txBody>
      </p:sp>
      <p:sp>
        <p:nvSpPr>
          <p:cNvPr id="6" name="投影片編號預留位置 5"/>
          <p:cNvSpPr>
            <a:spLocks noGrp="1"/>
          </p:cNvSpPr>
          <p:nvPr>
            <p:ph type="sldNum" sz="quarter" idx="12"/>
          </p:nvPr>
        </p:nvSpPr>
        <p:spPr/>
        <p:txBody>
          <a:bodyPr rtlCol="0"/>
          <a:lstStyle/>
          <a:p>
            <a:pPr rtl="0"/>
            <a:fld id="{591C5AD9-787D-40FA-8A4D-16A055B9AF81}" type="slidenum">
              <a:rPr lang="en-US" altLang="zh-TW" noProof="0" smtClean="0"/>
              <a:t>‹#›</a:t>
            </a:fld>
            <a:endParaRPr lang="en-US" altLang="zh-TW"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US" noProof="0" dirty="0"/>
          </a:p>
        </p:txBody>
      </p:sp>
      <p:sp>
        <p:nvSpPr>
          <p:cNvPr id="3" name="內容預留位置 2"/>
          <p:cNvSpPr>
            <a:spLocks noGrp="1"/>
          </p:cNvSpPr>
          <p:nvPr>
            <p:ph idx="1"/>
          </p:nvPr>
        </p:nvSpPr>
        <p:spPr/>
        <p:txBody>
          <a:bodyPr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lgn="l" rtl="0">
              <a:defRPr>
                <a:latin typeface="Microsoft JhengHei UI" panose="020B0604030504040204" pitchFamily="34" charset="-120"/>
                <a:ea typeface="Microsoft JhengHei UI" panose="020B0604030504040204" pitchFamily="34" charset="-120"/>
              </a:defRPr>
            </a:lvl5pPr>
            <a:lvl6pPr algn="l" rtl="0">
              <a:defRPr/>
            </a:lvl6pPr>
            <a:lvl7pPr algn="l" rtl="0">
              <a:defRPr baseline="0"/>
            </a:lvl7pPr>
            <a:lvl8pPr algn="l" rtl="0">
              <a:defRPr baseline="0"/>
            </a:lvl8pPr>
            <a:lvl9pPr algn="l" rtl="0">
              <a:defRPr baseline="0"/>
            </a:lvl9pPr>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4" name="日期預留位置 3"/>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C83CEF5F-868A-4621-AACB-FE149346E99F}" type="datetime1">
              <a:rPr lang="zh-TW" altLang="en-US" smtClean="0"/>
              <a:t>2022/1/5</a:t>
            </a:fld>
            <a:endParaRPr lang="zh-TW" altLang="en-US" dirty="0"/>
          </a:p>
        </p:txBody>
      </p:sp>
      <p:sp>
        <p:nvSpPr>
          <p:cNvPr id="5" name="頁尾預留位置 4"/>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6" name="投影片編號預留位置 5"/>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DA60BA0E-20D0-4E7C-B286-26C960A6788F}" type="slidenum">
              <a:rPr lang="en-US" altLang="zh-TW" noProof="0" smtClean="0"/>
              <a:pPr/>
              <a:t>‹#›</a:t>
            </a:fld>
            <a:endParaRPr lang="zh-TW" altLang="en-US"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812589" y="4445000"/>
            <a:ext cx="7008574" cy="1930400"/>
          </a:xfrm>
        </p:spPr>
        <p:txBody>
          <a:bodyPr rtlCol="0" anchor="t">
            <a:normAutofit/>
          </a:bodyPr>
          <a:lstStyle>
            <a:lvl1pPr algn="l" rtl="0">
              <a:defRPr sz="5400" b="0" cap="none" baseline="0">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US" noProof="0" dirty="0"/>
          </a:p>
        </p:txBody>
      </p:sp>
      <p:sp>
        <p:nvSpPr>
          <p:cNvPr id="3" name="文字預留位置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latin typeface="Microsoft JhengHei UI" panose="020B0604030504040204" pitchFamily="34" charset="-120"/>
                <a:ea typeface="Microsoft JhengHei UI" panose="020B0604030504040204" pitchFamily="34" charset="-120"/>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zh-TW" altLang="en-US" noProof="0"/>
              <a:t>編輯母片文字樣式</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US" noProof="0" dirty="0"/>
          </a:p>
        </p:txBody>
      </p:sp>
      <p:sp>
        <p:nvSpPr>
          <p:cNvPr id="3" name="內容預留位置 2"/>
          <p:cNvSpPr>
            <a:spLocks noGrp="1"/>
          </p:cNvSpPr>
          <p:nvPr>
            <p:ph sz="half" idx="1"/>
          </p:nvPr>
        </p:nvSpPr>
        <p:spPr>
          <a:xfrm>
            <a:off x="1117309" y="1701800"/>
            <a:ext cx="4977104" cy="4470400"/>
          </a:xfrm>
        </p:spPr>
        <p:txBody>
          <a:bodyPr rtlCol="0">
            <a:normAutofit/>
          </a:bodyPr>
          <a:lstStyle>
            <a:lvl1pPr algn="l" rtl="0">
              <a:defRPr sz="2400">
                <a:latin typeface="Microsoft JhengHei UI" panose="020B0604030504040204" pitchFamily="34" charset="-120"/>
                <a:ea typeface="Microsoft JhengHei UI" panose="020B0604030504040204" pitchFamily="34" charset="-120"/>
              </a:defRPr>
            </a:lvl1pPr>
            <a:lvl2pPr algn="l" rtl="0">
              <a:defRPr sz="2000">
                <a:latin typeface="Microsoft JhengHei UI" panose="020B0604030504040204" pitchFamily="34" charset="-120"/>
                <a:ea typeface="Microsoft JhengHei UI" panose="020B0604030504040204" pitchFamily="34" charset="-120"/>
              </a:defRPr>
            </a:lvl2pPr>
            <a:lvl3pPr algn="l" rtl="0">
              <a:defRPr sz="1800">
                <a:latin typeface="Microsoft JhengHei UI" panose="020B0604030504040204" pitchFamily="34" charset="-120"/>
                <a:ea typeface="Microsoft JhengHei UI" panose="020B0604030504040204" pitchFamily="34" charset="-120"/>
              </a:defRPr>
            </a:lvl3pPr>
            <a:lvl4pPr algn="l" rtl="0">
              <a:defRPr sz="1800">
                <a:latin typeface="Microsoft JhengHei UI" panose="020B0604030504040204" pitchFamily="34" charset="-120"/>
                <a:ea typeface="Microsoft JhengHei UI" panose="020B0604030504040204" pitchFamily="34" charset="-120"/>
              </a:defRPr>
            </a:lvl4pPr>
            <a:lvl5pPr marL="2011328" algn="l" rtl="0">
              <a:defRPr sz="1800">
                <a:latin typeface="Microsoft JhengHei UI" panose="020B0604030504040204" pitchFamily="34" charset="-120"/>
                <a:ea typeface="Microsoft JhengHei UI" panose="020B0604030504040204" pitchFamily="34" charset="-120"/>
              </a:defRPr>
            </a:lvl5pPr>
            <a:lvl6pPr marL="2011328" algn="l" rtl="0">
              <a:defRPr sz="1800"/>
            </a:lvl6pPr>
            <a:lvl7pPr marL="2011328" algn="l" rtl="0">
              <a:defRPr sz="1800"/>
            </a:lvl7pPr>
            <a:lvl8pPr marL="2011328" algn="l" rtl="0">
              <a:defRPr sz="1800"/>
            </a:lvl8pPr>
            <a:lvl9pPr marL="2011328" algn="l" rtl="0">
              <a:defRPr sz="1800"/>
            </a:lvl9pPr>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4" name="內容預留位置 3"/>
          <p:cNvSpPr>
            <a:spLocks noGrp="1"/>
          </p:cNvSpPr>
          <p:nvPr>
            <p:ph sz="half" idx="2"/>
          </p:nvPr>
        </p:nvSpPr>
        <p:spPr>
          <a:xfrm>
            <a:off x="6297559" y="1701800"/>
            <a:ext cx="4977104" cy="4470400"/>
          </a:xfrm>
        </p:spPr>
        <p:txBody>
          <a:bodyPr rtlCol="0">
            <a:normAutofit/>
          </a:bodyPr>
          <a:lstStyle>
            <a:lvl1pPr algn="l" rtl="0">
              <a:defRPr sz="2400">
                <a:latin typeface="Microsoft JhengHei UI" panose="020B0604030504040204" pitchFamily="34" charset="-120"/>
                <a:ea typeface="Microsoft JhengHei UI" panose="020B0604030504040204" pitchFamily="34" charset="-120"/>
              </a:defRPr>
            </a:lvl1pPr>
            <a:lvl2pPr algn="l" rtl="0">
              <a:defRPr sz="2000">
                <a:latin typeface="Microsoft JhengHei UI" panose="020B0604030504040204" pitchFamily="34" charset="-120"/>
                <a:ea typeface="Microsoft JhengHei UI" panose="020B0604030504040204" pitchFamily="34" charset="-120"/>
              </a:defRPr>
            </a:lvl2pPr>
            <a:lvl3pPr algn="l" rtl="0">
              <a:defRPr sz="1800">
                <a:latin typeface="Microsoft JhengHei UI" panose="020B0604030504040204" pitchFamily="34" charset="-120"/>
                <a:ea typeface="Microsoft JhengHei UI" panose="020B0604030504040204" pitchFamily="34" charset="-120"/>
              </a:defRPr>
            </a:lvl3pPr>
            <a:lvl4pPr algn="l" rtl="0">
              <a:defRPr sz="1800">
                <a:latin typeface="Microsoft JhengHei UI" panose="020B0604030504040204" pitchFamily="34" charset="-120"/>
                <a:ea typeface="Microsoft JhengHei UI" panose="020B0604030504040204" pitchFamily="34" charset="-120"/>
              </a:defRPr>
            </a:lvl4pPr>
            <a:lvl5pPr marL="2011328" algn="l" rtl="0">
              <a:defRPr sz="1800">
                <a:latin typeface="Microsoft JhengHei UI" panose="020B0604030504040204" pitchFamily="34" charset="-120"/>
                <a:ea typeface="Microsoft JhengHei UI" panose="020B0604030504040204" pitchFamily="34" charset="-120"/>
              </a:defRPr>
            </a:lvl5pPr>
            <a:lvl6pPr marL="2011328" algn="l" rtl="0">
              <a:defRPr sz="1800"/>
            </a:lvl6pPr>
            <a:lvl7pPr marL="2011328" algn="l" rtl="0">
              <a:defRPr sz="1800"/>
            </a:lvl7pPr>
            <a:lvl8pPr marL="2011328" algn="l" rtl="0">
              <a:defRPr sz="1800"/>
            </a:lvl8pPr>
            <a:lvl9pPr marL="2011328" algn="l" rtl="0">
              <a:defRPr sz="1800"/>
            </a:lvl9pPr>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5" name="日期預留位置 4"/>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277F75F7-FA44-4614-82F7-049FD8C34443}" type="datetime1">
              <a:rPr lang="zh-TW" altLang="en-US" smtClean="0"/>
              <a:t>2022/1/5</a:t>
            </a:fld>
            <a:endParaRPr lang="zh-TW" altLang="en-US" dirty="0"/>
          </a:p>
        </p:txBody>
      </p:sp>
      <p:sp>
        <p:nvSpPr>
          <p:cNvPr id="6" name="頁尾預留位置 5"/>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7" name="投影片編號預留位置 6"/>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EB37DED6-D4C7-42EE-AB49-D2E39E64FDE4}" type="slidenum">
              <a:rPr lang="en-US" altLang="zh-TW" noProof="0" smtClean="0"/>
              <a:pPr/>
              <a:t>‹#›</a:t>
            </a:fld>
            <a:endParaRPr lang="zh-TW" altLang="en-US"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lgn="l" rtl="0">
              <a:defRPr/>
            </a:lvl1pPr>
          </a:lstStyle>
          <a:p>
            <a:pPr rtl="0"/>
            <a:r>
              <a:rPr lang="zh-TW" altLang="en-US" noProof="0"/>
              <a:t>按一下以編輯母片標題樣式</a:t>
            </a:r>
            <a:endParaRPr lang="zh-TW" altLang="en-US" noProof="0" dirty="0"/>
          </a:p>
        </p:txBody>
      </p:sp>
      <p:sp>
        <p:nvSpPr>
          <p:cNvPr id="3" name="文字預留位置 2"/>
          <p:cNvSpPr>
            <a:spLocks noGrp="1"/>
          </p:cNvSpPr>
          <p:nvPr>
            <p:ph type="body" idx="1"/>
          </p:nvPr>
        </p:nvSpPr>
        <p:spPr>
          <a:xfrm>
            <a:off x="112137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zh-TW" altLang="en-US" noProof="0"/>
              <a:t>編輯母片文字樣式</a:t>
            </a:r>
          </a:p>
        </p:txBody>
      </p:sp>
      <p:sp>
        <p:nvSpPr>
          <p:cNvPr id="4" name="內容預留位置 3"/>
          <p:cNvSpPr>
            <a:spLocks noGrp="1"/>
          </p:cNvSpPr>
          <p:nvPr>
            <p:ph sz="half" idx="2"/>
          </p:nvPr>
        </p:nvSpPr>
        <p:spPr>
          <a:xfrm>
            <a:off x="111730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5" name="文字預留位置 4"/>
          <p:cNvSpPr>
            <a:spLocks noGrp="1"/>
          </p:cNvSpPr>
          <p:nvPr>
            <p:ph type="body" sz="quarter" idx="3"/>
          </p:nvPr>
        </p:nvSpPr>
        <p:spPr>
          <a:xfrm>
            <a:off x="630162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zh-TW" altLang="en-US" noProof="0"/>
              <a:t>編輯母片文字樣式</a:t>
            </a:r>
          </a:p>
        </p:txBody>
      </p:sp>
      <p:sp>
        <p:nvSpPr>
          <p:cNvPr id="6" name="內容預留位置 5"/>
          <p:cNvSpPr>
            <a:spLocks noGrp="1"/>
          </p:cNvSpPr>
          <p:nvPr>
            <p:ph sz="quarter" idx="4"/>
          </p:nvPr>
        </p:nvSpPr>
        <p:spPr>
          <a:xfrm>
            <a:off x="629755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7" name="日期預留位置 6"/>
          <p:cNvSpPr>
            <a:spLocks noGrp="1"/>
          </p:cNvSpPr>
          <p:nvPr>
            <p:ph type="dt" sz="half" idx="10"/>
          </p:nvPr>
        </p:nvSpPr>
        <p:spPr/>
        <p:txBody>
          <a:bodyPr rtlCol="0"/>
          <a:lstStyle>
            <a:lvl1pPr>
              <a:defRPr/>
            </a:lvl1pPr>
          </a:lstStyle>
          <a:p>
            <a:fld id="{C7818BBE-6CBB-4E68-B237-8015349B0E27}" type="datetime1">
              <a:rPr lang="zh-TW" altLang="en-US" smtClean="0"/>
              <a:t>2022/1/5</a:t>
            </a:fld>
            <a:endParaRPr lang="zh-TW" altLang="en-US" dirty="0"/>
          </a:p>
        </p:txBody>
      </p:sp>
      <p:sp>
        <p:nvSpPr>
          <p:cNvPr id="8" name="頁尾預留位置 7"/>
          <p:cNvSpPr>
            <a:spLocks noGrp="1"/>
          </p:cNvSpPr>
          <p:nvPr>
            <p:ph type="ftr" sz="quarter" idx="11"/>
          </p:nvPr>
        </p:nvSpPr>
        <p:spPr/>
        <p:txBody>
          <a:bodyPr rtlCol="0"/>
          <a:lstStyle/>
          <a:p>
            <a:pPr rtl="0"/>
            <a:endParaRPr lang="zh-TW" altLang="en-US" noProof="0" dirty="0"/>
          </a:p>
        </p:txBody>
      </p:sp>
      <p:sp>
        <p:nvSpPr>
          <p:cNvPr id="9" name="投影片編號預留位置 8"/>
          <p:cNvSpPr>
            <a:spLocks noGrp="1"/>
          </p:cNvSpPr>
          <p:nvPr>
            <p:ph type="sldNum" sz="quarter" idx="12"/>
          </p:nvPr>
        </p:nvSpPr>
        <p:spPr/>
        <p:txBody>
          <a:bodyPr rtlCol="0"/>
          <a:lstStyle/>
          <a:p>
            <a:pPr rtl="0"/>
            <a:fld id="{EB37DED6-D4C7-42EE-AB49-D2E39E64FDE4}" type="slidenum">
              <a:rPr lang="en-US" altLang="zh-TW" noProof="0" smtClean="0"/>
              <a:t>‹#›</a:t>
            </a:fld>
            <a:endParaRPr lang="en-US" altLang="zh-TW"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a:t>按一下以編輯母片標題樣式</a:t>
            </a:r>
            <a:endParaRPr lang="zh-TW" altLang="en-US" noProof="0" dirty="0"/>
          </a:p>
        </p:txBody>
      </p:sp>
      <p:sp>
        <p:nvSpPr>
          <p:cNvPr id="3" name="日期預留位置 2"/>
          <p:cNvSpPr>
            <a:spLocks noGrp="1"/>
          </p:cNvSpPr>
          <p:nvPr>
            <p:ph type="dt" sz="half" idx="10"/>
          </p:nvPr>
        </p:nvSpPr>
        <p:spPr/>
        <p:txBody>
          <a:bodyPr rtlCol="0"/>
          <a:lstStyle>
            <a:lvl1pPr>
              <a:defRPr/>
            </a:lvl1pPr>
          </a:lstStyle>
          <a:p>
            <a:fld id="{2A2F548E-AC27-4253-84C9-A664661F871D}" type="datetime1">
              <a:rPr lang="zh-TW" altLang="en-US" smtClean="0"/>
              <a:t>2022/1/5</a:t>
            </a:fld>
            <a:endParaRPr lang="zh-TW" altLang="en-US" dirty="0"/>
          </a:p>
        </p:txBody>
      </p:sp>
      <p:sp>
        <p:nvSpPr>
          <p:cNvPr id="4" name="頁尾預留位置 3"/>
          <p:cNvSpPr>
            <a:spLocks noGrp="1"/>
          </p:cNvSpPr>
          <p:nvPr>
            <p:ph type="ftr" sz="quarter" idx="11"/>
          </p:nvPr>
        </p:nvSpPr>
        <p:spPr/>
        <p:txBody>
          <a:bodyPr rtlCol="0"/>
          <a:lstStyle/>
          <a:p>
            <a:pPr rtl="0"/>
            <a:endParaRPr lang="zh-TW" altLang="en-US" noProof="0" dirty="0"/>
          </a:p>
        </p:txBody>
      </p:sp>
      <p:sp>
        <p:nvSpPr>
          <p:cNvPr id="5" name="投影片編號預留位置 4"/>
          <p:cNvSpPr>
            <a:spLocks noGrp="1"/>
          </p:cNvSpPr>
          <p:nvPr>
            <p:ph type="sldNum" sz="quarter" idx="12"/>
          </p:nvPr>
        </p:nvSpPr>
        <p:spPr/>
        <p:txBody>
          <a:bodyPr rtlCol="0"/>
          <a:lstStyle/>
          <a:p>
            <a:pPr rtl="0"/>
            <a:fld id="{EB37DED6-D4C7-42EE-AB49-D2E39E64FDE4}" type="slidenum">
              <a:rPr lang="en-US" altLang="zh-TW" noProof="0" smtClean="0"/>
              <a:t>‹#›</a:t>
            </a:fld>
            <a:endParaRPr lang="en-US" altLang="zh-TW"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預留位置 1"/>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EE133001-24D6-44F2-BE33-7BFED59EFADD}" type="datetime1">
              <a:rPr lang="zh-TW" altLang="en-US" smtClean="0"/>
              <a:t>2022/1/5</a:t>
            </a:fld>
            <a:endParaRPr lang="zh-TW" altLang="en-US" dirty="0"/>
          </a:p>
        </p:txBody>
      </p:sp>
      <p:sp>
        <p:nvSpPr>
          <p:cNvPr id="3" name="頁尾預留位置 2"/>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4" name="投影片編號預留位置 3"/>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EB37DED6-D4C7-42EE-AB49-D2E39E64FDE4}" type="slidenum">
              <a:rPr lang="en-US" altLang="zh-TW" noProof="0" smtClean="0"/>
              <a:pPr/>
              <a:t>‹#›</a:t>
            </a:fld>
            <a:endParaRPr lang="zh-TW" altLang="en-US"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矩形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sp>
        <p:nvSpPr>
          <p:cNvPr id="2" name="標題 1"/>
          <p:cNvSpPr>
            <a:spLocks noGrp="1"/>
          </p:cNvSpPr>
          <p:nvPr>
            <p:ph type="title"/>
          </p:nvPr>
        </p:nvSpPr>
        <p:spPr>
          <a:xfrm>
            <a:off x="304721" y="1701800"/>
            <a:ext cx="3351927" cy="2844800"/>
          </a:xfrm>
        </p:spPr>
        <p:txBody>
          <a:bodyPr rtlCol="0" anchor="b">
            <a:normAutofit/>
          </a:bodyPr>
          <a:lstStyle>
            <a:lvl1pPr algn="l" rtl="0">
              <a:defRPr sz="2000" b="1">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US" noProof="0" dirty="0"/>
          </a:p>
        </p:txBody>
      </p:sp>
      <p:sp>
        <p:nvSpPr>
          <p:cNvPr id="3" name="內容預留位置 2"/>
          <p:cNvSpPr>
            <a:spLocks noGrp="1"/>
          </p:cNvSpPr>
          <p:nvPr>
            <p:ph idx="1"/>
          </p:nvPr>
        </p:nvSpPr>
        <p:spPr>
          <a:xfrm>
            <a:off x="4469236" y="482600"/>
            <a:ext cx="6805427" cy="5892800"/>
          </a:xfrm>
        </p:spPr>
        <p:txBody>
          <a:bodyPr rtlCol="0">
            <a:normAutofit/>
          </a:bodyPr>
          <a:lstStyle>
            <a:lvl1pPr algn="l" rtl="0">
              <a:defRPr sz="2400">
                <a:latin typeface="Microsoft JhengHei UI" panose="020B0604030504040204" pitchFamily="34" charset="-120"/>
                <a:ea typeface="Microsoft JhengHei UI" panose="020B0604030504040204" pitchFamily="34" charset="-120"/>
              </a:defRPr>
            </a:lvl1pPr>
            <a:lvl2pPr algn="l" rtl="0">
              <a:defRPr sz="2000">
                <a:latin typeface="Microsoft JhengHei UI" panose="020B0604030504040204" pitchFamily="34" charset="-120"/>
                <a:ea typeface="Microsoft JhengHei UI" panose="020B0604030504040204" pitchFamily="34" charset="-120"/>
              </a:defRPr>
            </a:lvl2pPr>
            <a:lvl3pPr algn="l" rtl="0">
              <a:defRPr sz="1800">
                <a:latin typeface="Microsoft JhengHei UI" panose="020B0604030504040204" pitchFamily="34" charset="-120"/>
                <a:ea typeface="Microsoft JhengHei UI" panose="020B0604030504040204" pitchFamily="34" charset="-120"/>
              </a:defRPr>
            </a:lvl3pPr>
            <a:lvl4pPr algn="l" rtl="0">
              <a:defRPr sz="1800">
                <a:latin typeface="Microsoft JhengHei UI" panose="020B0604030504040204" pitchFamily="34" charset="-120"/>
                <a:ea typeface="Microsoft JhengHei UI" panose="020B0604030504040204" pitchFamily="34" charset="-120"/>
              </a:defRPr>
            </a:lvl4pPr>
            <a:lvl5pPr algn="l" rtl="0">
              <a:defRPr sz="1800">
                <a:latin typeface="Microsoft JhengHei UI" panose="020B0604030504040204" pitchFamily="34" charset="-120"/>
                <a:ea typeface="Microsoft JhengHei UI" panose="020B0604030504040204" pitchFamily="34" charset="-120"/>
              </a:defRPr>
            </a:lvl5pPr>
            <a:lvl6pPr algn="l" rtl="0">
              <a:defRPr sz="1800"/>
            </a:lvl6pPr>
            <a:lvl7pPr algn="l" rtl="0">
              <a:defRPr sz="1800"/>
            </a:lvl7pPr>
            <a:lvl8pPr algn="l" rtl="0">
              <a:defRPr sz="1800"/>
            </a:lvl8pPr>
            <a:lvl9pPr algn="l" rtl="0">
              <a:defRPr sz="1800"/>
            </a:lvl9pPr>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4" name="文字預留位置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atin typeface="Microsoft JhengHei UI" panose="020B0604030504040204" pitchFamily="34" charset="-120"/>
                <a:ea typeface="Microsoft JhengHei UI" panose="020B0604030504040204" pitchFamily="34" charset="-120"/>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zh-TW" altLang="en-US" noProof="0"/>
              <a:t>編輯母片文字樣式</a:t>
            </a:r>
          </a:p>
        </p:txBody>
      </p:sp>
      <p:sp>
        <p:nvSpPr>
          <p:cNvPr id="5" name="日期預留位置 4"/>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B865AE95-5FE2-4897-825E-1DD3DF2A9DF6}" type="datetime1">
              <a:rPr lang="zh-TW" altLang="en-US" smtClean="0"/>
              <a:t>2022/1/5</a:t>
            </a:fld>
            <a:endParaRPr lang="zh-TW" altLang="en-US" dirty="0"/>
          </a:p>
        </p:txBody>
      </p:sp>
      <p:sp>
        <p:nvSpPr>
          <p:cNvPr id="6" name="頁尾預留位置 5"/>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7" name="投影片編號預留位置 6"/>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2DFBB78A-01B4-41F2-96B0-677A4A282832}" type="slidenum">
              <a:rPr lang="en-US" altLang="zh-TW" noProof="0" smtClean="0"/>
              <a:pPr/>
              <a:t>‹#›</a:t>
            </a:fld>
            <a:endParaRPr lang="zh-TW" altLang="en-US"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矩形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sp>
        <p:nvSpPr>
          <p:cNvPr id="2" name="標題 1"/>
          <p:cNvSpPr>
            <a:spLocks noGrp="1"/>
          </p:cNvSpPr>
          <p:nvPr>
            <p:ph type="title"/>
          </p:nvPr>
        </p:nvSpPr>
        <p:spPr>
          <a:xfrm>
            <a:off x="2437765" y="4800600"/>
            <a:ext cx="7313295" cy="762000"/>
          </a:xfrm>
        </p:spPr>
        <p:txBody>
          <a:bodyPr rtlCol="0" anchor="b">
            <a:normAutofit/>
          </a:bodyPr>
          <a:lstStyle>
            <a:lvl1pPr algn="l" rtl="0">
              <a:defRPr sz="2000" b="1">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US" noProof="0" dirty="0"/>
          </a:p>
        </p:txBody>
      </p:sp>
      <p:sp>
        <p:nvSpPr>
          <p:cNvPr id="3" name="圖片預留位置 2"/>
          <p:cNvSpPr>
            <a:spLocks noGrp="1"/>
          </p:cNvSpPr>
          <p:nvPr>
            <p:ph type="pic" idx="1"/>
          </p:nvPr>
        </p:nvSpPr>
        <p:spPr>
          <a:xfrm>
            <a:off x="2437765" y="279401"/>
            <a:ext cx="7313295" cy="4448175"/>
          </a:xfrm>
        </p:spPr>
        <p:txBody>
          <a:bodyPr rtlCol="0">
            <a:normAutofit/>
          </a:bodyPr>
          <a:lstStyle>
            <a:lvl1pPr marL="0" indent="0" algn="l" rtl="0">
              <a:buNone/>
              <a:defRPr sz="2800">
                <a:latin typeface="Microsoft JhengHei UI" panose="020B0604030504040204" pitchFamily="34" charset="-120"/>
                <a:ea typeface="Microsoft JhengHei UI" panose="020B0604030504040204" pitchFamily="34" charset="-120"/>
              </a:defRPr>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zh-TW" altLang="en-US" noProof="0"/>
              <a:t>按一下圖示以新增圖片</a:t>
            </a:r>
            <a:endParaRPr lang="zh-TW" altLang="en-US" noProof="0" dirty="0"/>
          </a:p>
        </p:txBody>
      </p:sp>
      <p:sp>
        <p:nvSpPr>
          <p:cNvPr id="4" name="文字預留位置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atin typeface="Microsoft JhengHei UI" panose="020B0604030504040204" pitchFamily="34" charset="-120"/>
                <a:ea typeface="Microsoft JhengHei UI" panose="020B0604030504040204" pitchFamily="34" charset="-120"/>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zh-TW" altLang="en-US" noProof="0"/>
              <a:t>編輯母片文字樣式</a:t>
            </a:r>
          </a:p>
        </p:txBody>
      </p:sp>
      <p:sp>
        <p:nvSpPr>
          <p:cNvPr id="5" name="日期預留位置 4"/>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9B4FDA69-D2A5-489E-97AA-096B5D1E4608}" type="datetime1">
              <a:rPr lang="zh-TW" altLang="en-US" smtClean="0"/>
              <a:t>2022/1/5</a:t>
            </a:fld>
            <a:endParaRPr lang="zh-TW" altLang="en-US" dirty="0"/>
          </a:p>
        </p:txBody>
      </p:sp>
      <p:sp>
        <p:nvSpPr>
          <p:cNvPr id="6" name="頁尾預留位置 5"/>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7" name="投影片編號預留位置 6"/>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2DFBB78A-01B4-41F2-96B0-677A4A282832}" type="slidenum">
              <a:rPr lang="en-US" altLang="zh-TW" noProof="0" smtClean="0"/>
              <a:pPr/>
              <a:t>‹#›</a:t>
            </a:fld>
            <a:endParaRPr lang="zh-TW" altLang="en-US"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sp>
        <p:nvSpPr>
          <p:cNvPr id="2" name="標題預留位置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zh-TW" altLang="en-US" noProof="0" dirty="0"/>
              <a:t>按一下以編輯母片標題樣式</a:t>
            </a:r>
          </a:p>
        </p:txBody>
      </p:sp>
      <p:sp>
        <p:nvSpPr>
          <p:cNvPr id="3" name="文字預留位置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zh-TW" altLang="en-US" noProof="0" dirty="0"/>
              <a:t>按一下以編輯母片文字樣式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4" name="日期預留位置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latin typeface="Microsoft JhengHei UI" panose="020B0604030504040204" pitchFamily="34" charset="-120"/>
                <a:ea typeface="Microsoft JhengHei UI" panose="020B0604030504040204" pitchFamily="34" charset="-120"/>
              </a:defRPr>
            </a:lvl1pPr>
          </a:lstStyle>
          <a:p>
            <a:fld id="{C232742E-6C8C-4E26-9C8C-B7EEAFF92967}" type="datetime1">
              <a:rPr lang="zh-TW" altLang="en-US" smtClean="0"/>
              <a:t>2022/1/5</a:t>
            </a:fld>
            <a:endParaRPr lang="zh-TW" altLang="en-US" dirty="0"/>
          </a:p>
        </p:txBody>
      </p:sp>
      <p:sp>
        <p:nvSpPr>
          <p:cNvPr id="5" name="頁尾預留位置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6" name="投影片編號預留位置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latin typeface="Microsoft JhengHei UI" panose="020B0604030504040204" pitchFamily="34" charset="-120"/>
                <a:ea typeface="Microsoft JhengHei UI" panose="020B0604030504040204" pitchFamily="34" charset="-120"/>
              </a:defRPr>
            </a:lvl1pPr>
          </a:lstStyle>
          <a:p>
            <a:fld id="{EB37DED6-D4C7-42EE-AB49-D2E39E64FDE4}" type="slidenum">
              <a:rPr lang="en-US" altLang="zh-TW" smtClean="0"/>
              <a:pPr/>
              <a:t>‹#›</a:t>
            </a:fld>
            <a:endParaRPr lang="zh-TW" altLang="en-US"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8987" rtl="0" eaLnBrk="1" latinLnBrk="0" hangingPunct="1">
        <a:lnSpc>
          <a:spcPct val="85000"/>
        </a:lnSpc>
        <a:spcBef>
          <a:spcPct val="0"/>
        </a:spcBef>
        <a:buNone/>
        <a:tabLst/>
        <a:defRPr sz="4400" kern="1200" cap="none" baseline="0">
          <a:solidFill>
            <a:schemeClr val="tx1"/>
          </a:solidFill>
          <a:latin typeface="Microsoft JhengHei UI" panose="020B0604030504040204" pitchFamily="34" charset="-120"/>
          <a:ea typeface="Microsoft JhengHei UI" panose="020B0604030504040204" pitchFamily="34" charset="-120"/>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icrosoft JhengHei UI" panose="020B0604030504040204" pitchFamily="34" charset="-120"/>
          <a:ea typeface="Microsoft JhengHei UI" panose="020B0604030504040204" pitchFamily="34" charset="-120"/>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icrosoft JhengHei UI" panose="020B0604030504040204" pitchFamily="34" charset="-120"/>
          <a:ea typeface="Microsoft JhengHei UI" panose="020B0604030504040204" pitchFamily="34" charset="-120"/>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giftedness.tyc.edu.tw/"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giftedness.tyc.edu.tw/"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ffjh.tyc.edu.tw/" TargetMode="External"/><Relationship Id="rId5" Type="http://schemas.openxmlformats.org/officeDocument/2006/relationships/hyperlink" Target="http://www.gmjh.tyc.edu.tw/" TargetMode="External"/><Relationship Id="rId4" Type="http://schemas.openxmlformats.org/officeDocument/2006/relationships/hyperlink" Target="http://www.giftedness.tyc.edu.tw/"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giftedness.tyc.edu.tw/"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giftedness.tyc.edu.t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ffjh.tyc.edu.tw/" TargetMode="External"/><Relationship Id="rId4" Type="http://schemas.openxmlformats.org/officeDocument/2006/relationships/hyperlink" Target="https://www.gmjh.tyc.edu.tw/"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giftedness.tyc.edu.tw/"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giftedness.tyc.edu.tw/"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giftedness.tyc.edu.tw/"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giftedness.tyc.edu.tw/"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4582244" y="5805264"/>
            <a:ext cx="7008574" cy="792088"/>
          </a:xfrm>
        </p:spPr>
        <p:txBody>
          <a:bodyPr rtlCol="0">
            <a:noAutofit/>
          </a:bodyPr>
          <a:lstStyle/>
          <a:p>
            <a:pPr algn="ctr">
              <a:lnSpc>
                <a:spcPts val="4500"/>
              </a:lnSpc>
            </a:pPr>
            <a:r>
              <a:rPr lang="zh-TW" altLang="en-US" sz="3600" b="1" dirty="0" smtClean="0">
                <a:solidFill>
                  <a:srgbClr val="002060"/>
                </a:solidFill>
                <a:effectLst>
                  <a:outerShdw blurRad="38100" dist="38100" dir="2700000" algn="tl">
                    <a:srgbClr val="000000">
                      <a:alpha val="43137"/>
                    </a:srgbClr>
                  </a:outerShdw>
                </a:effectLst>
                <a:sym typeface="Salesforce Sans"/>
              </a:rPr>
              <a:t>報告人   </a:t>
            </a:r>
            <a:r>
              <a:rPr lang="en-US" altLang="zh-TW" sz="3600" b="1" dirty="0">
                <a:solidFill>
                  <a:srgbClr val="002060"/>
                </a:solidFill>
                <a:effectLst>
                  <a:outerShdw blurRad="38100" dist="38100" dir="2700000" algn="tl">
                    <a:srgbClr val="000000">
                      <a:alpha val="43137"/>
                    </a:srgbClr>
                  </a:outerShdw>
                </a:effectLst>
                <a:latin typeface="Malgun Gothic Semilight" panose="020B0502040204020203" pitchFamily="34" charset="-120"/>
                <a:ea typeface="Malgun Gothic Semilight" panose="020B0502040204020203" pitchFamily="34" charset="-120"/>
                <a:cs typeface="Malgun Gothic Semilight" panose="020B0502040204020203" pitchFamily="34" charset="-120"/>
                <a:sym typeface="Salesforce Sans"/>
              </a:rPr>
              <a:t>O </a:t>
            </a:r>
            <a:r>
              <a:rPr lang="en-US" altLang="zh-TW" sz="3600" b="1" dirty="0" err="1" smtClean="0">
                <a:solidFill>
                  <a:srgbClr val="002060"/>
                </a:solidFill>
                <a:effectLst>
                  <a:outerShdw blurRad="38100" dist="38100" dir="2700000" algn="tl">
                    <a:srgbClr val="000000">
                      <a:alpha val="43137"/>
                    </a:srgbClr>
                  </a:outerShdw>
                </a:effectLst>
                <a:latin typeface="Malgun Gothic Semilight" panose="020B0502040204020203" pitchFamily="34" charset="-120"/>
                <a:ea typeface="Malgun Gothic Semilight" panose="020B0502040204020203" pitchFamily="34" charset="-120"/>
                <a:cs typeface="Malgun Gothic Semilight" panose="020B0502040204020203" pitchFamily="34" charset="-120"/>
                <a:sym typeface="Salesforce Sans"/>
              </a:rPr>
              <a:t>O</a:t>
            </a:r>
            <a:r>
              <a:rPr lang="en-US" altLang="zh-TW" sz="3600" b="1" dirty="0">
                <a:solidFill>
                  <a:srgbClr val="002060"/>
                </a:solidFill>
                <a:effectLst>
                  <a:outerShdw blurRad="38100" dist="38100" dir="2700000" algn="tl">
                    <a:srgbClr val="000000">
                      <a:alpha val="43137"/>
                    </a:srgbClr>
                  </a:outerShdw>
                </a:effectLst>
                <a:latin typeface="Malgun Gothic Semilight" panose="020B0502040204020203" pitchFamily="34" charset="-120"/>
                <a:ea typeface="Malgun Gothic Semilight" panose="020B0502040204020203" pitchFamily="34" charset="-120"/>
                <a:cs typeface="Malgun Gothic Semilight" panose="020B0502040204020203" pitchFamily="34" charset="-120"/>
                <a:sym typeface="Salesforce Sans"/>
              </a:rPr>
              <a:t> </a:t>
            </a:r>
            <a:r>
              <a:rPr lang="en-US" altLang="zh-TW" sz="3600" b="1" dirty="0" err="1" smtClean="0">
                <a:solidFill>
                  <a:srgbClr val="002060"/>
                </a:solidFill>
                <a:effectLst>
                  <a:outerShdw blurRad="38100" dist="38100" dir="2700000" algn="tl">
                    <a:srgbClr val="000000">
                      <a:alpha val="43137"/>
                    </a:srgbClr>
                  </a:outerShdw>
                </a:effectLst>
                <a:latin typeface="Malgun Gothic Semilight" panose="020B0502040204020203" pitchFamily="34" charset="-120"/>
                <a:ea typeface="Malgun Gothic Semilight" panose="020B0502040204020203" pitchFamily="34" charset="-120"/>
                <a:cs typeface="Malgun Gothic Semilight" panose="020B0502040204020203" pitchFamily="34" charset="-120"/>
                <a:sym typeface="Salesforce Sans"/>
              </a:rPr>
              <a:t>O</a:t>
            </a:r>
            <a:endParaRPr lang="en-US" altLang="zh-TW" sz="3600" b="1" dirty="0">
              <a:solidFill>
                <a:srgbClr val="002060"/>
              </a:solidFill>
              <a:effectLst>
                <a:outerShdw blurRad="38100" dist="38100" dir="2700000" algn="tl">
                  <a:srgbClr val="000000">
                    <a:alpha val="43137"/>
                  </a:srgbClr>
                </a:outerShdw>
              </a:effectLst>
              <a:sym typeface="Salesforce Sans"/>
            </a:endParaRPr>
          </a:p>
        </p:txBody>
      </p:sp>
      <p:sp>
        <p:nvSpPr>
          <p:cNvPr id="4" name="Title 1"/>
          <p:cNvSpPr txBox="1">
            <a:spLocks/>
          </p:cNvSpPr>
          <p:nvPr/>
        </p:nvSpPr>
        <p:spPr>
          <a:xfrm>
            <a:off x="3574132" y="1622292"/>
            <a:ext cx="8388946" cy="3258070"/>
          </a:xfrm>
          <a:prstGeom prst="rect">
            <a:avLst/>
          </a:prstGeom>
        </p:spPr>
        <p:txBody>
          <a:bodyPr vert="horz" lIns="121899" tIns="60949" rIns="121899" bIns="60949" rtlCol="0" anchor="b">
            <a:noAutofit/>
          </a:bodyPr>
          <a:lstStyle>
            <a:lvl1pPr algn="l" defTabSz="1218987" rtl="0" eaLnBrk="1" latinLnBrk="0" hangingPunct="1">
              <a:lnSpc>
                <a:spcPct val="90000"/>
              </a:lnSpc>
              <a:spcBef>
                <a:spcPct val="0"/>
              </a:spcBef>
              <a:buNone/>
              <a:tabLst/>
              <a:defRPr sz="5400" kern="1200" cap="none" baseline="0">
                <a:solidFill>
                  <a:schemeClr val="tx1"/>
                </a:solidFill>
                <a:latin typeface="Microsoft JhengHei UI" panose="020B0604030504040204" pitchFamily="34" charset="-120"/>
                <a:ea typeface="Microsoft JhengHei UI" panose="020B0604030504040204" pitchFamily="34" charset="-120"/>
                <a:cs typeface="+mj-cs"/>
              </a:defRPr>
            </a:lvl1pPr>
          </a:lstStyle>
          <a:p>
            <a:pPr algn="ctr">
              <a:lnSpc>
                <a:spcPct val="150000"/>
              </a:lnSpc>
            </a:pPr>
            <a:r>
              <a:rPr lang="zh-TW" altLang="en-US" sz="4500" b="1" dirty="0">
                <a:ln w="13462">
                  <a:solidFill>
                    <a:schemeClr val="bg1"/>
                  </a:solidFill>
                  <a:prstDash val="solid"/>
                </a:ln>
                <a:solidFill>
                  <a:srgbClr val="C00000"/>
                </a:solidFill>
                <a:effectLst>
                  <a:outerShdw dist="38100" dir="2700000" algn="bl" rotWithShape="0">
                    <a:schemeClr val="accent5"/>
                  </a:outerShdw>
                </a:effectLst>
                <a:latin typeface="微軟正黑體" panose="020B0604030504040204" pitchFamily="34" charset="-120"/>
                <a:ea typeface="微軟正黑體" panose="020B0604030504040204" pitchFamily="34" charset="-120"/>
              </a:rPr>
              <a:t>桃園市</a:t>
            </a:r>
            <a:r>
              <a:rPr lang="en-US" altLang="zh-TW" sz="4500" b="1" dirty="0" smtClean="0">
                <a:ln w="13462">
                  <a:solidFill>
                    <a:schemeClr val="bg1"/>
                  </a:solidFill>
                  <a:prstDash val="solid"/>
                </a:ln>
                <a:solidFill>
                  <a:srgbClr val="C00000"/>
                </a:solidFill>
                <a:effectLst>
                  <a:outerShdw dist="38100" dir="2700000" algn="bl" rotWithShape="0">
                    <a:schemeClr val="accent5"/>
                  </a:outerShdw>
                </a:effectLst>
                <a:latin typeface="微軟正黑體" panose="020B0604030504040204" pitchFamily="34" charset="-120"/>
                <a:ea typeface="微軟正黑體" panose="020B0604030504040204" pitchFamily="34" charset="-120"/>
              </a:rPr>
              <a:t>111</a:t>
            </a:r>
            <a:r>
              <a:rPr lang="zh-TW" altLang="en-US" sz="4500" b="1" dirty="0" smtClean="0">
                <a:ln w="13462">
                  <a:solidFill>
                    <a:schemeClr val="bg1"/>
                  </a:solidFill>
                  <a:prstDash val="solid"/>
                </a:ln>
                <a:solidFill>
                  <a:srgbClr val="C00000"/>
                </a:solidFill>
                <a:effectLst>
                  <a:outerShdw dist="38100" dir="2700000" algn="bl" rotWithShape="0">
                    <a:schemeClr val="accent5"/>
                  </a:outerShdw>
                </a:effectLst>
                <a:latin typeface="微軟正黑體" panose="020B0604030504040204" pitchFamily="34" charset="-120"/>
                <a:ea typeface="微軟正黑體" panose="020B0604030504040204" pitchFamily="34" charset="-120"/>
              </a:rPr>
              <a:t>學年度</a:t>
            </a:r>
            <a:endParaRPr lang="en-US" altLang="zh-TW" sz="4500" b="1" dirty="0" smtClean="0">
              <a:ln w="13462">
                <a:solidFill>
                  <a:schemeClr val="bg1"/>
                </a:solidFill>
                <a:prstDash val="solid"/>
              </a:ln>
              <a:solidFill>
                <a:srgbClr val="C00000"/>
              </a:solidFill>
              <a:effectLst>
                <a:outerShdw dist="38100" dir="2700000" algn="bl" rotWithShape="0">
                  <a:schemeClr val="accent5"/>
                </a:outerShdw>
              </a:effectLst>
              <a:latin typeface="微軟正黑體" panose="020B0604030504040204" pitchFamily="34" charset="-120"/>
              <a:ea typeface="微軟正黑體" panose="020B0604030504040204" pitchFamily="34" charset="-120"/>
            </a:endParaRPr>
          </a:p>
          <a:p>
            <a:pPr algn="ctr">
              <a:lnSpc>
                <a:spcPct val="150000"/>
              </a:lnSpc>
            </a:pPr>
            <a:r>
              <a:rPr lang="zh-TW" altLang="en-US" sz="4500" b="1" dirty="0" smtClean="0">
                <a:ln w="13462">
                  <a:solidFill>
                    <a:schemeClr val="bg1"/>
                  </a:solidFill>
                  <a:prstDash val="solid"/>
                </a:ln>
                <a:solidFill>
                  <a:srgbClr val="C00000"/>
                </a:solidFill>
                <a:effectLst>
                  <a:outerShdw dist="38100" dir="2700000" algn="bl" rotWithShape="0">
                    <a:schemeClr val="accent5"/>
                  </a:outerShdw>
                </a:effectLst>
                <a:latin typeface="微軟正黑體" panose="020B0604030504040204" pitchFamily="34" charset="-120"/>
                <a:ea typeface="微軟正黑體" panose="020B0604030504040204" pitchFamily="34" charset="-120"/>
              </a:rPr>
              <a:t>國民中學資</a:t>
            </a:r>
            <a:r>
              <a:rPr lang="zh-TW" altLang="en-US" sz="4500" b="1" dirty="0">
                <a:ln w="13462">
                  <a:solidFill>
                    <a:schemeClr val="bg1"/>
                  </a:solidFill>
                  <a:prstDash val="solid"/>
                </a:ln>
                <a:solidFill>
                  <a:srgbClr val="C00000"/>
                </a:solidFill>
                <a:effectLst>
                  <a:outerShdw dist="38100" dir="2700000" algn="bl" rotWithShape="0">
                    <a:schemeClr val="accent5"/>
                  </a:outerShdw>
                </a:effectLst>
                <a:latin typeface="微軟正黑體" panose="020B0604030504040204" pitchFamily="34" charset="-120"/>
                <a:ea typeface="微軟正黑體" panose="020B0604030504040204" pitchFamily="34" charset="-120"/>
              </a:rPr>
              <a:t>賦優異學生鑑定</a:t>
            </a:r>
            <a:br>
              <a:rPr lang="zh-TW" altLang="en-US" sz="4500" b="1" dirty="0">
                <a:ln w="13462">
                  <a:solidFill>
                    <a:schemeClr val="bg1"/>
                  </a:solidFill>
                  <a:prstDash val="solid"/>
                </a:ln>
                <a:solidFill>
                  <a:srgbClr val="C00000"/>
                </a:solidFill>
                <a:effectLst>
                  <a:outerShdw dist="38100" dir="2700000" algn="bl" rotWithShape="0">
                    <a:schemeClr val="accent5"/>
                  </a:outerShdw>
                </a:effectLst>
                <a:latin typeface="微軟正黑體" panose="020B0604030504040204" pitchFamily="34" charset="-120"/>
                <a:ea typeface="微軟正黑體" panose="020B0604030504040204" pitchFamily="34" charset="-120"/>
              </a:rPr>
            </a:br>
            <a:r>
              <a:rPr lang="zh-TW" altLang="en-US" sz="4500" b="1" dirty="0">
                <a:ln w="13462">
                  <a:solidFill>
                    <a:schemeClr val="bg1"/>
                  </a:solidFill>
                  <a:prstDash val="solid"/>
                </a:ln>
                <a:solidFill>
                  <a:srgbClr val="C00000"/>
                </a:solidFill>
                <a:effectLst>
                  <a:outerShdw dist="38100" dir="2700000" algn="bl" rotWithShape="0">
                    <a:schemeClr val="accent5"/>
                  </a:outerShdw>
                </a:effectLst>
                <a:latin typeface="微軟正黑體" panose="020B0604030504040204" pitchFamily="34" charset="-120"/>
                <a:ea typeface="微軟正黑體" panose="020B0604030504040204" pitchFamily="34" charset="-120"/>
              </a:rPr>
              <a:t>家長說明會</a:t>
            </a:r>
            <a:endParaRPr lang="en-US" altLang="zh-TW" sz="4500" b="1" dirty="0">
              <a:ln w="13462">
                <a:solidFill>
                  <a:schemeClr val="bg1"/>
                </a:solidFill>
                <a:prstDash val="solid"/>
              </a:ln>
              <a:solidFill>
                <a:srgbClr val="C00000"/>
              </a:solidFill>
              <a:effectLst>
                <a:outerShdw dist="38100" dir="2700000" algn="bl" rotWithShape="0">
                  <a:schemeClr val="accent5"/>
                </a:outerShdw>
              </a:effectLst>
              <a:latin typeface="微軟正黑體" panose="020B0604030504040204" pitchFamily="34" charset="-120"/>
              <a:ea typeface="微軟正黑體" panose="020B0604030504040204" pitchFamily="34" charset="-120"/>
            </a:endParaRPr>
          </a:p>
        </p:txBody>
      </p:sp>
      <p:sp>
        <p:nvSpPr>
          <p:cNvPr id="5" name="矩形 4"/>
          <p:cNvSpPr/>
          <p:nvPr/>
        </p:nvSpPr>
        <p:spPr>
          <a:xfrm>
            <a:off x="5014292" y="291494"/>
            <a:ext cx="5042887" cy="1323439"/>
          </a:xfrm>
          <a:prstGeom prst="rect">
            <a:avLst/>
          </a:prstGeom>
          <a:noFill/>
        </p:spPr>
        <p:txBody>
          <a:bodyPr wrap="square" lIns="91440" tIns="45720" rIns="91440" bIns="45720">
            <a:spAutoFit/>
          </a:bodyPr>
          <a:lstStyle/>
          <a:p>
            <a:pPr algn="ctr"/>
            <a:r>
              <a:rPr lang="zh-TW" altLang="en-US" sz="8000" b="1" cap="none" spc="0" dirty="0" smtClean="0">
                <a:ln w="12700">
                  <a:solidFill>
                    <a:schemeClr val="accent5"/>
                  </a:solidFill>
                  <a:prstDash val="solid"/>
                </a:ln>
                <a:solidFill>
                  <a:srgbClr val="002060"/>
                </a:solidFill>
                <a:effectLst/>
              </a:rPr>
              <a:t>歡迎蒞臨</a:t>
            </a:r>
            <a:endParaRPr lang="zh-TW" altLang="en-US" sz="8000" b="1" cap="none" spc="0" dirty="0">
              <a:ln w="12700">
                <a:solidFill>
                  <a:schemeClr val="accent5"/>
                </a:solidFill>
                <a:prstDash val="solid"/>
              </a:ln>
              <a:solidFill>
                <a:srgbClr val="002060"/>
              </a:solidFill>
              <a:effectLst/>
            </a:endParaRP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10286" y="241482"/>
            <a:ext cx="7342902" cy="860450"/>
          </a:xfrm>
        </p:spPr>
        <p:txBody>
          <a:bodyPr>
            <a:noAutofit/>
          </a:bodyPr>
          <a:lstStyle/>
          <a:p>
            <a:r>
              <a:rPr lang="zh-TW" altLang="en-US" sz="3999" b="1" u="sng" dirty="0">
                <a:solidFill>
                  <a:srgbClr val="FF0000"/>
                </a:solidFill>
                <a:latin typeface="+mj-ea"/>
                <a:ea typeface="+mj-ea"/>
              </a:rPr>
              <a:t>學術性向</a:t>
            </a:r>
            <a:r>
              <a:rPr lang="zh-TW" altLang="en-US" sz="3999" b="1" dirty="0">
                <a:latin typeface="+mj-ea"/>
                <a:ea typeface="+mj-ea"/>
              </a:rPr>
              <a:t>資賦優異－</a:t>
            </a:r>
            <a:r>
              <a:rPr lang="zh-TW" altLang="en-US" sz="3999" b="1" dirty="0" smtClean="0">
                <a:latin typeface="+mj-ea"/>
                <a:ea typeface="+mj-ea"/>
              </a:rPr>
              <a:t>鑑定基準</a:t>
            </a:r>
            <a:endParaRPr lang="zh-TW" altLang="en-US" sz="3999" b="1" dirty="0">
              <a:latin typeface="+mj-ea"/>
              <a:ea typeface="+mj-ea"/>
            </a:endParaRPr>
          </a:p>
        </p:txBody>
      </p:sp>
      <p:sp>
        <p:nvSpPr>
          <p:cNvPr id="5" name="內容版面配置區 2"/>
          <p:cNvSpPr txBox="1">
            <a:spLocks/>
          </p:cNvSpPr>
          <p:nvPr/>
        </p:nvSpPr>
        <p:spPr>
          <a:xfrm>
            <a:off x="467421" y="1917226"/>
            <a:ext cx="11512351" cy="2951559"/>
          </a:xfrm>
          <a:prstGeom prst="rect">
            <a:avLst/>
          </a:prstGeom>
        </p:spPr>
        <p:txBody>
          <a:bodyPr vert="horz" lIns="91416" tIns="45708" rIns="91416" bIns="45708"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r>
              <a:rPr lang="zh-TW" altLang="en-US" sz="3599" dirty="0"/>
              <a:t>依據</a:t>
            </a:r>
            <a:r>
              <a:rPr lang="zh-TW" altLang="en-US" sz="3599" u="sng" dirty="0"/>
              <a:t>身心障礙及資賦優異學生鑑定辦法</a:t>
            </a:r>
            <a:r>
              <a:rPr lang="zh-TW" altLang="en-US" sz="3599" dirty="0"/>
              <a:t>第</a:t>
            </a:r>
            <a:r>
              <a:rPr lang="en-US" altLang="zh-TW" sz="3599" dirty="0"/>
              <a:t>16</a:t>
            </a:r>
            <a:r>
              <a:rPr lang="zh-TW" altLang="en-US" sz="3599" dirty="0"/>
              <a:t>條：</a:t>
            </a:r>
            <a:endParaRPr lang="en-US" altLang="zh-TW" sz="3599" dirty="0"/>
          </a:p>
          <a:p>
            <a:endParaRPr lang="en-US" altLang="zh-TW" sz="3199" dirty="0"/>
          </a:p>
          <a:p>
            <a:pPr>
              <a:buFont typeface="Arial" panose="020B0604020202020204" pitchFamily="34" charset="0"/>
              <a:buNone/>
            </a:pPr>
            <a:r>
              <a:rPr lang="zh-TW" altLang="en-US" sz="3199" dirty="0"/>
              <a:t>  學術性向資賦優異，指在</a:t>
            </a:r>
            <a:r>
              <a:rPr lang="zh-TW" altLang="en-US" sz="3199" b="1" dirty="0">
                <a:solidFill>
                  <a:srgbClr val="FF0000"/>
                </a:solidFill>
              </a:rPr>
              <a:t>語文、數學、社會科學或自然科學 </a:t>
            </a:r>
            <a:endParaRPr lang="en-US" altLang="zh-TW" sz="3199" b="1" dirty="0">
              <a:solidFill>
                <a:srgbClr val="FF0000"/>
              </a:solidFill>
            </a:endParaRPr>
          </a:p>
          <a:p>
            <a:pPr>
              <a:buFont typeface="Arial" panose="020B0604020202020204" pitchFamily="34" charset="0"/>
              <a:buNone/>
            </a:pPr>
            <a:r>
              <a:rPr lang="zh-TW" altLang="en-US" sz="3199" b="1" dirty="0">
                <a:solidFill>
                  <a:srgbClr val="FF0000"/>
                </a:solidFill>
              </a:rPr>
              <a:t>  等學術領域</a:t>
            </a:r>
            <a:r>
              <a:rPr lang="zh-TW" altLang="en-US" sz="3199" dirty="0"/>
              <a:t>，較同年齡者具有卓越潛能或傑出表現者。</a:t>
            </a:r>
            <a:endParaRPr lang="en-US" altLang="zh-TW" sz="3199" dirty="0"/>
          </a:p>
          <a:p>
            <a:endParaRPr lang="en-US" altLang="zh-TW" sz="3199" dirty="0">
              <a:latin typeface="標楷體" panose="03000509000000000000" pitchFamily="65" charset="-120"/>
              <a:ea typeface="標楷體" panose="03000509000000000000" pitchFamily="65" charset="-120"/>
            </a:endParaRPr>
          </a:p>
          <a:p>
            <a:pPr>
              <a:buFont typeface="Arial" panose="020B0604020202020204" pitchFamily="34" charset="0"/>
              <a:buNone/>
            </a:pPr>
            <a:endParaRPr lang="zh-TW" altLang="en-US" sz="3199" dirty="0">
              <a:latin typeface="標楷體" panose="03000509000000000000" pitchFamily="65" charset="-120"/>
              <a:ea typeface="標楷體" panose="03000509000000000000" pitchFamily="65" charset="-120"/>
            </a:endParaRPr>
          </a:p>
          <a:p>
            <a:endParaRPr lang="zh-TW" altLang="en-US" sz="3199" dirty="0">
              <a:latin typeface="標楷體" panose="03000509000000000000" pitchFamily="65" charset="-120"/>
              <a:ea typeface="標楷體" panose="03000509000000000000" pitchFamily="65" charset="-120"/>
            </a:endParaRPr>
          </a:p>
          <a:p>
            <a:endParaRPr lang="zh-TW" altLang="en-US" sz="3199"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DA60BA0E-20D0-4E7C-B286-26C960A6788F}" type="slidenum">
              <a:rPr lang="en-US" altLang="zh-TW" noProof="0" smtClean="0"/>
              <a:pPr/>
              <a:t>10</a:t>
            </a:fld>
            <a:endParaRPr lang="zh-TW" altLang="en-US" noProof="0" dirty="0"/>
          </a:p>
        </p:txBody>
      </p:sp>
    </p:spTree>
    <p:extLst>
      <p:ext uri="{BB962C8B-B14F-4D97-AF65-F5344CB8AC3E}">
        <p14:creationId xmlns:p14="http://schemas.microsoft.com/office/powerpoint/2010/main" val="275716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10286" y="241482"/>
            <a:ext cx="7342902" cy="860450"/>
          </a:xfrm>
        </p:spPr>
        <p:txBody>
          <a:bodyPr>
            <a:noAutofit/>
          </a:bodyPr>
          <a:lstStyle/>
          <a:p>
            <a:r>
              <a:rPr lang="zh-TW" altLang="en-US" sz="3999" b="1" u="sng" dirty="0">
                <a:solidFill>
                  <a:srgbClr val="00B050"/>
                </a:solidFill>
                <a:latin typeface="微軟正黑體" panose="020B0604030504040204" pitchFamily="34" charset="-120"/>
                <a:ea typeface="微軟正黑體" panose="020B0604030504040204" pitchFamily="34" charset="-120"/>
              </a:rPr>
              <a:t>創造能力</a:t>
            </a:r>
            <a:r>
              <a:rPr lang="zh-TW" altLang="en-US" sz="3999" b="1" dirty="0" smtClean="0">
                <a:latin typeface="+mj-ea"/>
                <a:ea typeface="+mj-ea"/>
              </a:rPr>
              <a:t>資</a:t>
            </a:r>
            <a:r>
              <a:rPr lang="zh-TW" altLang="en-US" sz="3999" b="1" dirty="0">
                <a:latin typeface="+mj-ea"/>
                <a:ea typeface="+mj-ea"/>
              </a:rPr>
              <a:t>賦優異－</a:t>
            </a:r>
            <a:r>
              <a:rPr lang="zh-TW" altLang="en-US" sz="3999" b="1" dirty="0" smtClean="0">
                <a:latin typeface="+mj-ea"/>
                <a:ea typeface="+mj-ea"/>
              </a:rPr>
              <a:t>鑑定基準</a:t>
            </a:r>
            <a:endParaRPr lang="zh-TW" altLang="en-US" sz="3999" b="1" dirty="0">
              <a:latin typeface="+mj-ea"/>
              <a:ea typeface="+mj-ea"/>
            </a:endParaRPr>
          </a:p>
        </p:txBody>
      </p:sp>
      <p:sp>
        <p:nvSpPr>
          <p:cNvPr id="5" name="內容版面配置區 2"/>
          <p:cNvSpPr txBox="1">
            <a:spLocks/>
          </p:cNvSpPr>
          <p:nvPr/>
        </p:nvSpPr>
        <p:spPr>
          <a:xfrm>
            <a:off x="467421" y="1917226"/>
            <a:ext cx="11512351" cy="2951559"/>
          </a:xfrm>
          <a:prstGeom prst="rect">
            <a:avLst/>
          </a:prstGeom>
        </p:spPr>
        <p:txBody>
          <a:bodyPr vert="horz" lIns="91416" tIns="45708" rIns="91416" bIns="45708"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r>
              <a:rPr lang="zh-TW" altLang="en-US" sz="3599" dirty="0"/>
              <a:t>依據</a:t>
            </a:r>
            <a:r>
              <a:rPr lang="zh-TW" altLang="en-US" sz="3599" u="sng" dirty="0"/>
              <a:t>身心障礙及資賦優異學生鑑定辦法</a:t>
            </a:r>
            <a:r>
              <a:rPr lang="zh-TW" altLang="en-US" sz="3599" dirty="0" smtClean="0"/>
              <a:t>第</a:t>
            </a:r>
            <a:r>
              <a:rPr lang="en-US" altLang="zh-TW" sz="3600" dirty="0">
                <a:latin typeface="+mj-ea"/>
              </a:rPr>
              <a:t>18</a:t>
            </a:r>
            <a:r>
              <a:rPr lang="zh-TW" altLang="en-US" sz="3599" dirty="0" smtClean="0"/>
              <a:t>條</a:t>
            </a:r>
            <a:r>
              <a:rPr lang="zh-TW" altLang="en-US" sz="3599" dirty="0"/>
              <a:t>：</a:t>
            </a:r>
            <a:endParaRPr lang="en-US" altLang="zh-TW" sz="3599" dirty="0"/>
          </a:p>
          <a:p>
            <a:endParaRPr lang="en-US" altLang="zh-TW" sz="3199" dirty="0"/>
          </a:p>
          <a:p>
            <a:pPr>
              <a:buNone/>
            </a:pPr>
            <a:r>
              <a:rPr lang="zh-TW" altLang="en-US" sz="3199" dirty="0" smtClean="0"/>
              <a:t>   創造</a:t>
            </a:r>
            <a:r>
              <a:rPr lang="zh-TW" altLang="en-US" sz="3199" dirty="0"/>
              <a:t>能力資賦優異，指運用</a:t>
            </a:r>
            <a:r>
              <a:rPr lang="zh-TW" altLang="en-US" sz="3199" dirty="0">
                <a:solidFill>
                  <a:srgbClr val="00B050"/>
                </a:solidFill>
              </a:rPr>
              <a:t>心智能力產生創新及建設性之</a:t>
            </a:r>
            <a:r>
              <a:rPr lang="zh-TW" altLang="en-US" sz="3199" dirty="0" smtClean="0">
                <a:solidFill>
                  <a:srgbClr val="00B050"/>
                </a:solidFill>
              </a:rPr>
              <a:t>作品</a:t>
            </a:r>
            <a:endParaRPr lang="en-US" altLang="zh-TW" sz="3199" dirty="0" smtClean="0">
              <a:solidFill>
                <a:srgbClr val="00B050"/>
              </a:solidFill>
            </a:endParaRPr>
          </a:p>
          <a:p>
            <a:pPr>
              <a:buNone/>
            </a:pPr>
            <a:r>
              <a:rPr lang="zh-TW" altLang="en-US" sz="3199" dirty="0">
                <a:solidFill>
                  <a:srgbClr val="00B050"/>
                </a:solidFill>
              </a:rPr>
              <a:t> </a:t>
            </a:r>
            <a:r>
              <a:rPr lang="zh-TW" altLang="en-US" sz="3199" dirty="0" smtClean="0">
                <a:solidFill>
                  <a:srgbClr val="00B050"/>
                </a:solidFill>
              </a:rPr>
              <a:t>  發明</a:t>
            </a:r>
            <a:r>
              <a:rPr lang="zh-TW" altLang="en-US" sz="3199" dirty="0">
                <a:solidFill>
                  <a:srgbClr val="00B050"/>
                </a:solidFill>
              </a:rPr>
              <a:t>或解決問題</a:t>
            </a:r>
            <a:r>
              <a:rPr lang="zh-TW" altLang="en-US" sz="3199" dirty="0"/>
              <a:t>，具有卓越潛能或傑出表現者</a:t>
            </a:r>
            <a:endParaRPr lang="en-US" altLang="zh-TW" sz="3199" dirty="0" smtClean="0">
              <a:latin typeface="標楷體" panose="03000509000000000000" pitchFamily="65" charset="-120"/>
              <a:ea typeface="標楷體" panose="03000509000000000000" pitchFamily="65" charset="-120"/>
            </a:endParaRPr>
          </a:p>
          <a:p>
            <a:pPr>
              <a:buFont typeface="Arial" panose="020B0604020202020204" pitchFamily="34" charset="0"/>
              <a:buNone/>
            </a:pPr>
            <a:endParaRPr lang="zh-TW" altLang="en-US" sz="3199" dirty="0">
              <a:latin typeface="標楷體" panose="03000509000000000000" pitchFamily="65" charset="-120"/>
              <a:ea typeface="標楷體" panose="03000509000000000000" pitchFamily="65" charset="-120"/>
            </a:endParaRPr>
          </a:p>
          <a:p>
            <a:endParaRPr lang="zh-TW" altLang="en-US" sz="3199" dirty="0">
              <a:latin typeface="標楷體" panose="03000509000000000000" pitchFamily="65" charset="-120"/>
              <a:ea typeface="標楷體" panose="03000509000000000000" pitchFamily="65" charset="-120"/>
            </a:endParaRPr>
          </a:p>
          <a:p>
            <a:endParaRPr lang="zh-TW" altLang="en-US" sz="3199"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DA60BA0E-20D0-4E7C-B286-26C960A6788F}" type="slidenum">
              <a:rPr lang="en-US" altLang="zh-TW" noProof="0" smtClean="0"/>
              <a:pPr/>
              <a:t>11</a:t>
            </a:fld>
            <a:endParaRPr lang="zh-TW" altLang="en-US" noProof="0" dirty="0"/>
          </a:p>
        </p:txBody>
      </p:sp>
    </p:spTree>
    <p:extLst>
      <p:ext uri="{BB962C8B-B14F-4D97-AF65-F5344CB8AC3E}">
        <p14:creationId xmlns:p14="http://schemas.microsoft.com/office/powerpoint/2010/main" val="122505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16"/>
          <p:cNvSpPr txBox="1"/>
          <p:nvPr/>
        </p:nvSpPr>
        <p:spPr>
          <a:xfrm>
            <a:off x="477788" y="1136064"/>
            <a:ext cx="7992888" cy="4585871"/>
          </a:xfrm>
          <a:prstGeom prst="rect">
            <a:avLst/>
          </a:prstGeom>
          <a:noFill/>
        </p:spPr>
        <p:txBody>
          <a:bodyPr wrap="square" rtlCol="0">
            <a:spAutoFit/>
          </a:bodyPr>
          <a:lstStyle/>
          <a:p>
            <a:pPr algn="ctr"/>
            <a:r>
              <a:rPr lang="en-US" altLang="zh-TW" sz="8000" b="1" dirty="0" smtClean="0">
                <a:ln w="13462">
                  <a:solidFill>
                    <a:schemeClr val="bg1"/>
                  </a:solidFill>
                  <a:prstDash val="solid"/>
                </a:ln>
                <a:solidFill>
                  <a:srgbClr val="FF0000"/>
                </a:solidFill>
                <a:effectLst>
                  <a:outerShdw dist="38100" dir="2700000" algn="bl" rotWithShape="0">
                    <a:schemeClr val="accent5"/>
                  </a:outerShdw>
                </a:effectLst>
              </a:rPr>
              <a:t>111</a:t>
            </a:r>
            <a:r>
              <a:rPr lang="zh-TW" altLang="en-US" sz="8000" b="1" dirty="0" smtClean="0">
                <a:ln w="13462">
                  <a:solidFill>
                    <a:schemeClr val="bg1"/>
                  </a:solidFill>
                  <a:prstDash val="solid"/>
                </a:ln>
                <a:solidFill>
                  <a:srgbClr val="FF0000"/>
                </a:solidFill>
                <a:effectLst>
                  <a:outerShdw dist="38100" dir="2700000" algn="bl" rotWithShape="0">
                    <a:schemeClr val="accent5"/>
                  </a:outerShdw>
                </a:effectLst>
              </a:rPr>
              <a:t>學年度</a:t>
            </a:r>
            <a:endParaRPr lang="en-US" altLang="zh-TW" sz="8000" b="1" dirty="0" smtClean="0">
              <a:ln w="13462">
                <a:solidFill>
                  <a:schemeClr val="bg1"/>
                </a:solidFill>
                <a:prstDash val="solid"/>
              </a:ln>
              <a:solidFill>
                <a:srgbClr val="FF0000"/>
              </a:solidFill>
              <a:effectLst>
                <a:outerShdw dist="38100" dir="2700000" algn="bl" rotWithShape="0">
                  <a:schemeClr val="accent5"/>
                </a:outerShdw>
              </a:effectLst>
            </a:endParaRPr>
          </a:p>
          <a:p>
            <a:pPr algn="ctr"/>
            <a:r>
              <a:rPr lang="zh-TW" altLang="en-US" sz="6600" b="1" dirty="0" smtClean="0">
                <a:ln w="13462">
                  <a:solidFill>
                    <a:schemeClr val="bg1"/>
                  </a:solidFill>
                  <a:prstDash val="solid"/>
                </a:ln>
                <a:solidFill>
                  <a:srgbClr val="FF0000"/>
                </a:solidFill>
                <a:effectLst>
                  <a:outerShdw dist="38100" dir="2700000" algn="bl" rotWithShape="0">
                    <a:schemeClr val="accent5"/>
                  </a:outerShdw>
                </a:effectLst>
              </a:rPr>
              <a:t>學術</a:t>
            </a:r>
            <a:r>
              <a:rPr lang="zh-TW" altLang="en-US" sz="6600" b="1" dirty="0" smtClean="0">
                <a:ln w="13462">
                  <a:solidFill>
                    <a:schemeClr val="bg1"/>
                  </a:solidFill>
                  <a:prstDash val="solid"/>
                </a:ln>
                <a:solidFill>
                  <a:srgbClr val="FF0000"/>
                </a:solidFill>
                <a:effectLst>
                  <a:outerShdw dist="38100" dir="2700000" algn="bl" rotWithShape="0">
                    <a:schemeClr val="accent5"/>
                  </a:outerShdw>
                </a:effectLst>
              </a:rPr>
              <a:t>性向及創造能力資優鑑定</a:t>
            </a:r>
            <a:endParaRPr lang="en-US" altLang="zh-TW" sz="6600" b="1" dirty="0" smtClean="0">
              <a:ln w="13462">
                <a:solidFill>
                  <a:schemeClr val="bg1"/>
                </a:solidFill>
                <a:prstDash val="solid"/>
              </a:ln>
              <a:solidFill>
                <a:srgbClr val="FF0000"/>
              </a:solidFill>
              <a:effectLst>
                <a:outerShdw dist="38100" dir="2700000" algn="bl" rotWithShape="0">
                  <a:schemeClr val="accent5"/>
                </a:outerShdw>
              </a:effectLst>
            </a:endParaRPr>
          </a:p>
          <a:p>
            <a:pPr algn="ctr"/>
            <a:r>
              <a:rPr lang="zh-TW" altLang="en-US" sz="8000" b="1" dirty="0" smtClean="0">
                <a:ln w="13462">
                  <a:solidFill>
                    <a:schemeClr val="bg1"/>
                  </a:solidFill>
                  <a:prstDash val="solid"/>
                </a:ln>
                <a:solidFill>
                  <a:srgbClr val="FF0000"/>
                </a:solidFill>
                <a:effectLst>
                  <a:outerShdw dist="38100" dir="2700000" algn="bl" rotWithShape="0">
                    <a:schemeClr val="accent5"/>
                  </a:outerShdw>
                </a:effectLst>
              </a:rPr>
              <a:t>均採</a:t>
            </a:r>
            <a:r>
              <a:rPr lang="zh-TW" altLang="en-US" sz="8000" b="1" dirty="0" smtClean="0">
                <a:ln w="13462">
                  <a:solidFill>
                    <a:schemeClr val="bg1"/>
                  </a:solidFill>
                  <a:prstDash val="solid"/>
                </a:ln>
                <a:solidFill>
                  <a:srgbClr val="FF0000"/>
                </a:solidFill>
                <a:effectLst>
                  <a:outerShdw dist="38100" dir="2700000" algn="bl" rotWithShape="0">
                    <a:schemeClr val="accent5"/>
                  </a:outerShdw>
                </a:effectLst>
              </a:rPr>
              <a:t>線</a:t>
            </a:r>
            <a:r>
              <a:rPr lang="zh-TW" altLang="en-US" sz="8000" b="1" dirty="0">
                <a:ln w="13462">
                  <a:solidFill>
                    <a:schemeClr val="bg1"/>
                  </a:solidFill>
                  <a:prstDash val="solid"/>
                </a:ln>
                <a:solidFill>
                  <a:srgbClr val="FF0000"/>
                </a:solidFill>
                <a:effectLst>
                  <a:outerShdw dist="38100" dir="2700000" algn="bl" rotWithShape="0">
                    <a:schemeClr val="accent5"/>
                  </a:outerShdw>
                </a:effectLst>
              </a:rPr>
              <a:t>上報名</a:t>
            </a:r>
            <a:endParaRPr lang="zh-TW" altLang="en-US" sz="8000" b="1" dirty="0">
              <a:ln w="13462">
                <a:solidFill>
                  <a:schemeClr val="bg1"/>
                </a:solidFill>
                <a:prstDash val="solid"/>
              </a:ln>
              <a:solidFill>
                <a:srgbClr val="FF0000"/>
              </a:solidFill>
              <a:effectLst>
                <a:outerShdw dist="38100" dir="2700000" algn="bl" rotWithShape="0">
                  <a:schemeClr val="accent5"/>
                </a:outerShdw>
              </a:effectLst>
            </a:endParaRPr>
          </a:p>
        </p:txBody>
      </p:sp>
    </p:spTree>
    <p:extLst>
      <p:ext uri="{BB962C8B-B14F-4D97-AF65-F5344CB8AC3E}">
        <p14:creationId xmlns:p14="http://schemas.microsoft.com/office/powerpoint/2010/main" val="108486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202406" y="4889888"/>
            <a:ext cx="3202287" cy="461417"/>
          </a:xfrm>
          <a:prstGeom prst="rect">
            <a:avLst/>
          </a:prstGeom>
          <a:solidFill>
            <a:schemeClr val="tx1">
              <a:lumMod val="20000"/>
              <a:lumOff val="80000"/>
            </a:schemeClr>
          </a:solidFill>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altLang="zh-TW" sz="2399" dirty="0"/>
              <a:t>6.</a:t>
            </a:r>
            <a:r>
              <a:rPr lang="zh-TW" altLang="en-US" sz="2399" dirty="0"/>
              <a:t>低收減免</a:t>
            </a:r>
            <a:r>
              <a:rPr lang="en-US" altLang="zh-TW" sz="2399" dirty="0">
                <a:sym typeface="Wingdings" panose="05000000000000000000" pitchFamily="2" charset="2"/>
              </a:rPr>
              <a:t></a:t>
            </a:r>
            <a:r>
              <a:rPr lang="zh-TW" altLang="en-US" sz="2399" dirty="0"/>
              <a:t>低收證明</a:t>
            </a:r>
          </a:p>
        </p:txBody>
      </p:sp>
      <p:sp>
        <p:nvSpPr>
          <p:cNvPr id="14" name="文字方塊 13"/>
          <p:cNvSpPr txBox="1"/>
          <p:nvPr/>
        </p:nvSpPr>
        <p:spPr>
          <a:xfrm>
            <a:off x="202406" y="5293839"/>
            <a:ext cx="3101323" cy="461417"/>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altLang="zh-TW" sz="2399" dirty="0"/>
              <a:t>7.</a:t>
            </a:r>
            <a:r>
              <a:rPr lang="zh-TW" altLang="en-US" sz="1600" dirty="0"/>
              <a:t>特殊需求</a:t>
            </a:r>
            <a:r>
              <a:rPr lang="en-US" altLang="zh-TW" sz="1600" dirty="0">
                <a:sym typeface="Wingdings" panose="05000000000000000000" pitchFamily="2" charset="2"/>
              </a:rPr>
              <a:t></a:t>
            </a:r>
            <a:r>
              <a:rPr lang="zh-TW" altLang="en-US" sz="1600" dirty="0"/>
              <a:t>特殊考場申請資料</a:t>
            </a:r>
            <a:endParaRPr lang="en-US" altLang="zh-TW" sz="1600" dirty="0"/>
          </a:p>
        </p:txBody>
      </p:sp>
      <p:sp>
        <p:nvSpPr>
          <p:cNvPr id="15" name="文字方塊 14"/>
          <p:cNvSpPr txBox="1"/>
          <p:nvPr/>
        </p:nvSpPr>
        <p:spPr>
          <a:xfrm>
            <a:off x="197894" y="4444390"/>
            <a:ext cx="3509984" cy="461417"/>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altLang="zh-TW" sz="2399" dirty="0"/>
              <a:t>5.</a:t>
            </a:r>
            <a:r>
              <a:rPr lang="zh-TW" altLang="en-US" sz="2399" dirty="0"/>
              <a:t>管道一</a:t>
            </a:r>
            <a:r>
              <a:rPr lang="en-US" altLang="zh-TW" sz="2399" dirty="0">
                <a:sym typeface="Wingdings" panose="05000000000000000000" pitchFamily="2" charset="2"/>
              </a:rPr>
              <a:t></a:t>
            </a:r>
            <a:r>
              <a:rPr lang="zh-TW" altLang="en-US" sz="2399" dirty="0"/>
              <a:t>書審相關資料</a:t>
            </a:r>
          </a:p>
        </p:txBody>
      </p:sp>
      <p:sp>
        <p:nvSpPr>
          <p:cNvPr id="16" name="文字方塊 15"/>
          <p:cNvSpPr txBox="1"/>
          <p:nvPr/>
        </p:nvSpPr>
        <p:spPr>
          <a:xfrm>
            <a:off x="201386" y="6209045"/>
            <a:ext cx="2894590" cy="461417"/>
          </a:xfrm>
          <a:prstGeom prst="rect">
            <a:avLst/>
          </a:prstGeom>
          <a:solidFill>
            <a:schemeClr val="tx1">
              <a:lumMod val="20000"/>
              <a:lumOff val="80000"/>
            </a:schemeClr>
          </a:solidFill>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altLang="zh-TW" sz="2399" dirty="0"/>
              <a:t>8.</a:t>
            </a:r>
            <a:r>
              <a:rPr lang="zh-TW" altLang="en-US" sz="2399" dirty="0"/>
              <a:t>外縣市</a:t>
            </a:r>
            <a:r>
              <a:rPr lang="en-US" altLang="zh-TW" sz="2399" dirty="0">
                <a:sym typeface="Wingdings" panose="05000000000000000000" pitchFamily="2" charset="2"/>
              </a:rPr>
              <a:t></a:t>
            </a:r>
            <a:r>
              <a:rPr lang="zh-TW" altLang="en-US" sz="2399" dirty="0"/>
              <a:t>戶口名簿</a:t>
            </a:r>
          </a:p>
        </p:txBody>
      </p:sp>
      <p:sp>
        <p:nvSpPr>
          <p:cNvPr id="31" name="矩形 30"/>
          <p:cNvSpPr/>
          <p:nvPr/>
        </p:nvSpPr>
        <p:spPr>
          <a:xfrm>
            <a:off x="7086151" y="1268760"/>
            <a:ext cx="1417576" cy="1188252"/>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2399" b="1" u="sng" dirty="0">
                <a:solidFill>
                  <a:schemeClr val="tx1"/>
                </a:solidFill>
              </a:rPr>
              <a:t>列印准考證</a:t>
            </a:r>
            <a:endParaRPr lang="en-US" altLang="zh-TW" sz="2399" b="1" u="sng" dirty="0">
              <a:solidFill>
                <a:schemeClr val="tx1"/>
              </a:solidFill>
            </a:endParaRPr>
          </a:p>
          <a:p>
            <a:pPr algn="ctr"/>
            <a:r>
              <a:rPr lang="zh-TW" altLang="en-US" sz="1400" b="1" dirty="0">
                <a:solidFill>
                  <a:schemeClr val="tx1"/>
                </a:solidFill>
              </a:rPr>
              <a:t>下載後</a:t>
            </a:r>
            <a:endParaRPr lang="en-US" altLang="zh-TW" sz="1400" b="1" dirty="0">
              <a:solidFill>
                <a:schemeClr val="tx1"/>
              </a:solidFill>
            </a:endParaRPr>
          </a:p>
          <a:p>
            <a:pPr algn="ctr"/>
            <a:r>
              <a:rPr lang="zh-TW" altLang="en-US" sz="1400" b="1" dirty="0">
                <a:solidFill>
                  <a:srgbClr val="FF0000"/>
                </a:solidFill>
              </a:rPr>
              <a:t>自行列印</a:t>
            </a:r>
          </a:p>
        </p:txBody>
      </p:sp>
      <p:sp>
        <p:nvSpPr>
          <p:cNvPr id="28" name="矩形 27"/>
          <p:cNvSpPr/>
          <p:nvPr/>
        </p:nvSpPr>
        <p:spPr>
          <a:xfrm>
            <a:off x="10850465" y="4059703"/>
            <a:ext cx="956380" cy="611341"/>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2399" b="1" dirty="0">
                <a:solidFill>
                  <a:schemeClr val="tx1"/>
                </a:solidFill>
              </a:rPr>
              <a:t>複查</a:t>
            </a:r>
          </a:p>
        </p:txBody>
      </p:sp>
      <p:sp>
        <p:nvSpPr>
          <p:cNvPr id="25" name="矩形 24"/>
          <p:cNvSpPr/>
          <p:nvPr/>
        </p:nvSpPr>
        <p:spPr>
          <a:xfrm>
            <a:off x="9832763" y="1443724"/>
            <a:ext cx="919799" cy="1013288"/>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2399" b="1" dirty="0">
                <a:solidFill>
                  <a:schemeClr val="tx1"/>
                </a:solidFill>
              </a:rPr>
              <a:t>結果</a:t>
            </a:r>
            <a:endParaRPr lang="en-US" altLang="zh-TW" sz="2399" b="1" dirty="0">
              <a:solidFill>
                <a:schemeClr val="tx1"/>
              </a:solidFill>
            </a:endParaRPr>
          </a:p>
          <a:p>
            <a:pPr algn="ctr"/>
            <a:r>
              <a:rPr lang="zh-TW" altLang="en-US" sz="2399" b="1" dirty="0">
                <a:solidFill>
                  <a:schemeClr val="tx1"/>
                </a:solidFill>
              </a:rPr>
              <a:t>公告</a:t>
            </a:r>
          </a:p>
        </p:txBody>
      </p:sp>
      <p:sp>
        <p:nvSpPr>
          <p:cNvPr id="5" name="矩形 4"/>
          <p:cNvSpPr/>
          <p:nvPr/>
        </p:nvSpPr>
        <p:spPr>
          <a:xfrm>
            <a:off x="407745" y="1432009"/>
            <a:ext cx="2048603" cy="1013288"/>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999" b="1" u="sng" dirty="0">
                <a:solidFill>
                  <a:srgbClr val="FF0000"/>
                </a:solidFill>
              </a:rPr>
              <a:t>線上</a:t>
            </a:r>
            <a:r>
              <a:rPr lang="zh-TW" altLang="en-US" sz="1999" b="1" u="sng" dirty="0">
                <a:solidFill>
                  <a:schemeClr val="tx1"/>
                </a:solidFill>
              </a:rPr>
              <a:t>報名</a:t>
            </a:r>
            <a:endParaRPr lang="en-US" altLang="zh-TW" sz="1999" b="1" u="sng" dirty="0">
              <a:solidFill>
                <a:schemeClr val="tx1"/>
              </a:solidFill>
            </a:endParaRPr>
          </a:p>
          <a:p>
            <a:pPr algn="ctr"/>
            <a:r>
              <a:rPr lang="zh-TW" altLang="en-US" sz="1600" b="1" dirty="0">
                <a:solidFill>
                  <a:schemeClr val="tx1"/>
                </a:solidFill>
              </a:rPr>
              <a:t>填寫資料</a:t>
            </a:r>
            <a:endParaRPr lang="en-US" altLang="zh-TW" sz="1600" b="1" dirty="0">
              <a:solidFill>
                <a:schemeClr val="tx1"/>
              </a:solidFill>
            </a:endParaRPr>
          </a:p>
          <a:p>
            <a:pPr algn="ctr"/>
            <a:r>
              <a:rPr lang="zh-TW" altLang="en-US" sz="1600" b="1" dirty="0">
                <a:solidFill>
                  <a:schemeClr val="tx1"/>
                </a:solidFill>
              </a:rPr>
              <a:t>上傳文件</a:t>
            </a:r>
          </a:p>
        </p:txBody>
      </p:sp>
      <p:sp>
        <p:nvSpPr>
          <p:cNvPr id="6" name="矩形 5"/>
          <p:cNvSpPr/>
          <p:nvPr/>
        </p:nvSpPr>
        <p:spPr>
          <a:xfrm>
            <a:off x="2842041" y="1432009"/>
            <a:ext cx="2067231" cy="1013288"/>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999" b="1" u="sng" dirty="0">
                <a:solidFill>
                  <a:schemeClr val="tx1"/>
                </a:solidFill>
              </a:rPr>
              <a:t>繳費</a:t>
            </a:r>
            <a:endParaRPr lang="en-US" altLang="zh-TW" sz="1999" b="1" u="sng" dirty="0">
              <a:solidFill>
                <a:schemeClr val="tx1"/>
              </a:solidFill>
            </a:endParaRPr>
          </a:p>
          <a:p>
            <a:pPr algn="ctr"/>
            <a:r>
              <a:rPr lang="en-US" altLang="zh-TW" sz="1400" b="1" dirty="0">
                <a:solidFill>
                  <a:schemeClr val="tx1"/>
                </a:solidFill>
              </a:rPr>
              <a:t>ATM</a:t>
            </a:r>
            <a:r>
              <a:rPr lang="zh-TW" altLang="en-US" sz="1400" b="1" dirty="0">
                <a:solidFill>
                  <a:schemeClr val="tx1"/>
                </a:solidFill>
              </a:rPr>
              <a:t>、線上轉帳</a:t>
            </a:r>
            <a:endParaRPr lang="en-US" altLang="zh-TW" sz="1400" b="1" dirty="0">
              <a:solidFill>
                <a:schemeClr val="tx1"/>
              </a:solidFill>
            </a:endParaRPr>
          </a:p>
          <a:p>
            <a:pPr algn="ctr"/>
            <a:r>
              <a:rPr lang="zh-TW" altLang="en-US" sz="1400" b="1" dirty="0">
                <a:solidFill>
                  <a:schemeClr val="tx1"/>
                </a:solidFill>
              </a:rPr>
              <a:t>超商繳費 </a:t>
            </a:r>
            <a:r>
              <a:rPr lang="zh-TW" altLang="en-US" sz="1400" b="1" dirty="0" smtClean="0">
                <a:solidFill>
                  <a:schemeClr val="tx1"/>
                </a:solidFill>
              </a:rPr>
              <a:t>臺銀或郵局臨</a:t>
            </a:r>
            <a:r>
              <a:rPr lang="zh-TW" altLang="en-US" sz="1400" b="1" dirty="0">
                <a:solidFill>
                  <a:schemeClr val="tx1"/>
                </a:solidFill>
              </a:rPr>
              <a:t>櫃</a:t>
            </a:r>
            <a:endParaRPr lang="en-US" altLang="zh-TW" sz="1400" b="1" dirty="0">
              <a:solidFill>
                <a:schemeClr val="tx1"/>
              </a:solidFill>
            </a:endParaRPr>
          </a:p>
        </p:txBody>
      </p:sp>
      <p:sp>
        <p:nvSpPr>
          <p:cNvPr id="7" name="矩形 6"/>
          <p:cNvSpPr/>
          <p:nvPr/>
        </p:nvSpPr>
        <p:spPr>
          <a:xfrm>
            <a:off x="5103593" y="1443724"/>
            <a:ext cx="1768558" cy="1013288"/>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1600" b="1" u="sng" dirty="0">
                <a:solidFill>
                  <a:schemeClr val="tx1"/>
                </a:solidFill>
              </a:rPr>
              <a:t>填寫健康聲明書</a:t>
            </a:r>
            <a:endParaRPr lang="en-US" altLang="zh-TW" sz="1600" b="1" u="sng" dirty="0">
              <a:solidFill>
                <a:schemeClr val="tx1"/>
              </a:solidFill>
            </a:endParaRPr>
          </a:p>
          <a:p>
            <a:pPr algn="ctr"/>
            <a:r>
              <a:rPr lang="zh-TW" altLang="en-US" sz="1200" b="1" dirty="0">
                <a:solidFill>
                  <a:schemeClr val="tx1"/>
                </a:solidFill>
              </a:rPr>
              <a:t>測驗一週前開放</a:t>
            </a:r>
            <a:r>
              <a:rPr lang="zh-TW" altLang="en-US" sz="1200" b="1" dirty="0">
                <a:solidFill>
                  <a:srgbClr val="FF0000"/>
                </a:solidFill>
              </a:rPr>
              <a:t>上傳</a:t>
            </a:r>
          </a:p>
        </p:txBody>
      </p:sp>
      <p:sp>
        <p:nvSpPr>
          <p:cNvPr id="8" name="矩形 7"/>
          <p:cNvSpPr/>
          <p:nvPr/>
        </p:nvSpPr>
        <p:spPr>
          <a:xfrm>
            <a:off x="8661310" y="1443724"/>
            <a:ext cx="947407" cy="1013288"/>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2399" b="1" dirty="0">
                <a:solidFill>
                  <a:schemeClr val="tx1"/>
                </a:solidFill>
              </a:rPr>
              <a:t>應試</a:t>
            </a:r>
          </a:p>
        </p:txBody>
      </p:sp>
      <p:sp>
        <p:nvSpPr>
          <p:cNvPr id="9" name="向右箭號 8"/>
          <p:cNvSpPr/>
          <p:nvPr/>
        </p:nvSpPr>
        <p:spPr>
          <a:xfrm>
            <a:off x="6783558" y="1701850"/>
            <a:ext cx="436420" cy="47360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sz="2399" b="1" dirty="0">
                <a:solidFill>
                  <a:srgbClr val="FF0000"/>
                </a:solidFill>
              </a:rPr>
              <a:t>等</a:t>
            </a:r>
          </a:p>
        </p:txBody>
      </p:sp>
      <p:sp>
        <p:nvSpPr>
          <p:cNvPr id="10" name="向右箭號 9"/>
          <p:cNvSpPr/>
          <p:nvPr/>
        </p:nvSpPr>
        <p:spPr>
          <a:xfrm>
            <a:off x="4848255" y="1713568"/>
            <a:ext cx="402226" cy="47360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sz="2399" b="1" dirty="0">
                <a:solidFill>
                  <a:srgbClr val="FF0000"/>
                </a:solidFill>
              </a:rPr>
              <a:t>等</a:t>
            </a:r>
          </a:p>
        </p:txBody>
      </p:sp>
      <p:sp>
        <p:nvSpPr>
          <p:cNvPr id="11" name="向右箭號 10"/>
          <p:cNvSpPr/>
          <p:nvPr/>
        </p:nvSpPr>
        <p:spPr>
          <a:xfrm>
            <a:off x="2289492" y="1701851"/>
            <a:ext cx="649826" cy="47360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sz="2399" b="1" dirty="0">
                <a:solidFill>
                  <a:srgbClr val="FF0000"/>
                </a:solidFill>
              </a:rPr>
              <a:t>即</a:t>
            </a:r>
          </a:p>
        </p:txBody>
      </p:sp>
      <p:sp>
        <p:nvSpPr>
          <p:cNvPr id="12" name="文字方塊 11"/>
          <p:cNvSpPr txBox="1"/>
          <p:nvPr/>
        </p:nvSpPr>
        <p:spPr>
          <a:xfrm>
            <a:off x="197895" y="2872432"/>
            <a:ext cx="3208697" cy="1199632"/>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altLang="zh-TW" sz="2399" dirty="0"/>
              <a:t>1.</a:t>
            </a:r>
            <a:r>
              <a:rPr lang="zh-TW" altLang="en-US" sz="2399" b="1" dirty="0">
                <a:solidFill>
                  <a:srgbClr val="FF0000"/>
                </a:solidFill>
              </a:rPr>
              <a:t>線上填</a:t>
            </a:r>
            <a:r>
              <a:rPr lang="zh-TW" altLang="en-US" sz="2399" dirty="0"/>
              <a:t>報名表</a:t>
            </a:r>
            <a:endParaRPr lang="en-US" altLang="zh-TW" sz="2399" dirty="0"/>
          </a:p>
          <a:p>
            <a:r>
              <a:rPr lang="en-US" altLang="zh-TW" sz="2399" dirty="0"/>
              <a:t>2.</a:t>
            </a:r>
            <a:r>
              <a:rPr lang="zh-TW" altLang="en-US" sz="2399" b="1" dirty="0">
                <a:solidFill>
                  <a:srgbClr val="FF0000"/>
                </a:solidFill>
              </a:rPr>
              <a:t>上傳</a:t>
            </a:r>
            <a:r>
              <a:rPr lang="zh-TW" altLang="en-US" sz="2399" dirty="0"/>
              <a:t>大頭照</a:t>
            </a:r>
            <a:endParaRPr lang="en-US" altLang="zh-TW" sz="2399" dirty="0"/>
          </a:p>
          <a:p>
            <a:r>
              <a:rPr lang="en-US" altLang="zh-TW" sz="2399" dirty="0"/>
              <a:t>3.</a:t>
            </a:r>
            <a:r>
              <a:rPr lang="zh-TW" altLang="en-US" sz="2399" b="1" dirty="0">
                <a:solidFill>
                  <a:srgbClr val="FF0000"/>
                </a:solidFill>
              </a:rPr>
              <a:t>線上勾選</a:t>
            </a:r>
            <a:r>
              <a:rPr lang="zh-TW" altLang="en-US" sz="2399" dirty="0"/>
              <a:t>特質檢核表</a:t>
            </a:r>
            <a:endParaRPr lang="en-US" altLang="zh-TW" sz="2399" dirty="0"/>
          </a:p>
        </p:txBody>
      </p:sp>
      <p:sp>
        <p:nvSpPr>
          <p:cNvPr id="19" name="橢圓 18"/>
          <p:cNvSpPr/>
          <p:nvPr/>
        </p:nvSpPr>
        <p:spPr>
          <a:xfrm>
            <a:off x="61731" y="2272446"/>
            <a:ext cx="690654" cy="667909"/>
          </a:xfrm>
          <a:prstGeom prst="ellipse">
            <a:avLst/>
          </a:prstGeom>
          <a:solidFill>
            <a:srgbClr val="F298C7"/>
          </a:solidFill>
          <a:ln>
            <a:solidFill>
              <a:srgbClr val="F298C7"/>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zh-TW" altLang="en-US" sz="3999" b="1" dirty="0">
                <a:solidFill>
                  <a:schemeClr val="tx1"/>
                </a:solidFill>
                <a:effectLst>
                  <a:outerShdw blurRad="38100" dist="38100" dir="2700000" algn="tl">
                    <a:srgbClr val="000000">
                      <a:alpha val="43137"/>
                    </a:srgbClr>
                  </a:outerShdw>
                </a:effectLst>
              </a:rPr>
              <a:t>必</a:t>
            </a:r>
          </a:p>
        </p:txBody>
      </p:sp>
      <p:sp>
        <p:nvSpPr>
          <p:cNvPr id="21" name="文字方塊 20"/>
          <p:cNvSpPr txBox="1"/>
          <p:nvPr/>
        </p:nvSpPr>
        <p:spPr>
          <a:xfrm>
            <a:off x="2842040" y="2608256"/>
            <a:ext cx="2067231" cy="1076937"/>
          </a:xfrm>
          <a:prstGeom prst="rect">
            <a:avLst/>
          </a:prstGeom>
          <a:ln>
            <a:solidFill>
              <a:schemeClr val="accent4">
                <a:lumMod val="40000"/>
                <a:lumOff val="60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zh-TW" altLang="en-US" sz="1600" dirty="0"/>
              <a:t>線上報名完成</a:t>
            </a:r>
            <a:endParaRPr lang="en-US" altLang="zh-TW" sz="1600" dirty="0"/>
          </a:p>
          <a:p>
            <a:pPr algn="ctr"/>
            <a:r>
              <a:rPr lang="zh-TW" altLang="en-US" sz="1600" b="1" dirty="0">
                <a:solidFill>
                  <a:srgbClr val="FF0000"/>
                </a:solidFill>
              </a:rPr>
              <a:t>才有轉帳帳號</a:t>
            </a:r>
            <a:endParaRPr lang="en-US" altLang="zh-TW" sz="1600" b="1" dirty="0">
              <a:solidFill>
                <a:srgbClr val="FF0000"/>
              </a:solidFill>
            </a:endParaRPr>
          </a:p>
          <a:p>
            <a:pPr algn="ctr"/>
            <a:r>
              <a:rPr lang="zh-TW" altLang="en-US" sz="1600" dirty="0"/>
              <a:t>繳費完成</a:t>
            </a:r>
            <a:endParaRPr lang="en-US" altLang="zh-TW" sz="1600" dirty="0"/>
          </a:p>
          <a:p>
            <a:pPr algn="ctr"/>
            <a:r>
              <a:rPr lang="zh-TW" altLang="en-US" sz="1600" dirty="0"/>
              <a:t>即為</a:t>
            </a:r>
            <a:r>
              <a:rPr lang="zh-TW" altLang="en-US" sz="1600" b="1" dirty="0"/>
              <a:t>報名完成</a:t>
            </a:r>
            <a:endParaRPr lang="en-US" altLang="zh-TW" sz="1600" b="1" dirty="0"/>
          </a:p>
        </p:txBody>
      </p:sp>
      <p:sp>
        <p:nvSpPr>
          <p:cNvPr id="22" name="矩形 21"/>
          <p:cNvSpPr/>
          <p:nvPr/>
        </p:nvSpPr>
        <p:spPr>
          <a:xfrm>
            <a:off x="7086151" y="2549350"/>
            <a:ext cx="1426651" cy="830997"/>
          </a:xfrm>
          <a:prstGeom prst="rect">
            <a:avLst/>
          </a:prstGeom>
          <a:solidFill>
            <a:schemeClr val="accent6">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wrap="square">
            <a:spAutoFit/>
          </a:bodyPr>
          <a:lstStyle/>
          <a:p>
            <a:r>
              <a:rPr lang="zh-TW" altLang="en-US" sz="1600" b="1" dirty="0"/>
              <a:t>上傳健康聲明切結書後，自行</a:t>
            </a:r>
            <a:r>
              <a:rPr lang="zh-TW" altLang="zh-TW" sz="1600" b="1" dirty="0"/>
              <a:t>下載列印</a:t>
            </a:r>
          </a:p>
        </p:txBody>
      </p:sp>
      <p:sp>
        <p:nvSpPr>
          <p:cNvPr id="23" name="矩形 22"/>
          <p:cNvSpPr/>
          <p:nvPr/>
        </p:nvSpPr>
        <p:spPr>
          <a:xfrm>
            <a:off x="8625072" y="2601246"/>
            <a:ext cx="1079370" cy="1077218"/>
          </a:xfrm>
          <a:prstGeom prst="rect">
            <a:avLst/>
          </a:prstGeom>
          <a:solidFill>
            <a:srgbClr val="F298C7"/>
          </a:solid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zh-TW" altLang="en-US" sz="1600" dirty="0"/>
              <a:t>攜帶</a:t>
            </a:r>
            <a:endParaRPr lang="en-US" altLang="zh-TW" sz="1600" dirty="0"/>
          </a:p>
          <a:p>
            <a:pPr algn="ctr"/>
            <a:r>
              <a:rPr lang="zh-TW" altLang="en-US" sz="1600" b="1" dirty="0"/>
              <a:t>鑑定</a:t>
            </a:r>
            <a:r>
              <a:rPr lang="zh-TW" altLang="en-US" sz="1600" b="1" dirty="0" smtClean="0"/>
              <a:t>證及身分證件</a:t>
            </a:r>
            <a:endParaRPr lang="en-US" altLang="zh-TW" sz="1600" b="1" dirty="0"/>
          </a:p>
          <a:p>
            <a:pPr algn="ctr"/>
            <a:r>
              <a:rPr lang="zh-TW" altLang="en-US" sz="1600" dirty="0"/>
              <a:t>查驗</a:t>
            </a:r>
            <a:endParaRPr lang="en-US" altLang="zh-TW" sz="1600" dirty="0"/>
          </a:p>
        </p:txBody>
      </p:sp>
      <p:sp>
        <p:nvSpPr>
          <p:cNvPr id="24" name="向右箭號 23"/>
          <p:cNvSpPr/>
          <p:nvPr/>
        </p:nvSpPr>
        <p:spPr>
          <a:xfrm>
            <a:off x="8423238" y="1745695"/>
            <a:ext cx="341805" cy="4736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2399"/>
          </a:p>
        </p:txBody>
      </p:sp>
      <p:sp>
        <p:nvSpPr>
          <p:cNvPr id="26" name="矩形 25"/>
          <p:cNvSpPr/>
          <p:nvPr/>
        </p:nvSpPr>
        <p:spPr>
          <a:xfrm>
            <a:off x="9704442" y="2608256"/>
            <a:ext cx="1358522" cy="1076937"/>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altLang="zh-TW" sz="1600" dirty="0"/>
              <a:t>1.</a:t>
            </a:r>
            <a:r>
              <a:rPr lang="zh-TW" altLang="en-US" sz="1600" dirty="0"/>
              <a:t>網路公告</a:t>
            </a:r>
            <a:endParaRPr lang="en-US" altLang="zh-TW" sz="1600" dirty="0"/>
          </a:p>
          <a:p>
            <a:pPr algn="ctr"/>
            <a:r>
              <a:rPr lang="en-US" altLang="zh-TW" sz="1600" dirty="0"/>
              <a:t>2.</a:t>
            </a:r>
            <a:r>
              <a:rPr lang="zh-TW" altLang="en-US" sz="1600" dirty="0"/>
              <a:t>系統查詢</a:t>
            </a:r>
            <a:endParaRPr lang="en-US" altLang="zh-TW" sz="1600" dirty="0"/>
          </a:p>
          <a:p>
            <a:pPr algn="ctr"/>
            <a:r>
              <a:rPr lang="zh-TW" altLang="en-US" sz="1600" dirty="0"/>
              <a:t>及下載結果通知單</a:t>
            </a:r>
            <a:endParaRPr lang="en-US" altLang="zh-TW" sz="1600" dirty="0"/>
          </a:p>
        </p:txBody>
      </p:sp>
      <p:sp>
        <p:nvSpPr>
          <p:cNvPr id="27" name="向右箭號 26"/>
          <p:cNvSpPr/>
          <p:nvPr/>
        </p:nvSpPr>
        <p:spPr>
          <a:xfrm>
            <a:off x="9492042" y="1745694"/>
            <a:ext cx="429788" cy="4736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2399"/>
          </a:p>
        </p:txBody>
      </p:sp>
      <p:sp>
        <p:nvSpPr>
          <p:cNvPr id="29" name="矩形 28"/>
          <p:cNvSpPr/>
          <p:nvPr/>
        </p:nvSpPr>
        <p:spPr>
          <a:xfrm>
            <a:off x="10220099" y="4765737"/>
            <a:ext cx="1872208"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zh-TW" sz="1600" dirty="0"/>
              <a:t>1.</a:t>
            </a:r>
            <a:r>
              <a:rPr lang="zh-TW" altLang="en-US" sz="1600" dirty="0"/>
              <a:t>線上申請</a:t>
            </a:r>
            <a:endParaRPr lang="en-US" altLang="zh-TW" sz="1600" dirty="0"/>
          </a:p>
          <a:p>
            <a:r>
              <a:rPr lang="en-US" altLang="zh-TW" sz="1600" dirty="0"/>
              <a:t>2. ATM</a:t>
            </a:r>
            <a:r>
              <a:rPr lang="zh-TW" altLang="en-US" sz="1600" dirty="0"/>
              <a:t>、線上轉帳</a:t>
            </a:r>
            <a:endParaRPr lang="en-US" altLang="zh-TW" sz="1600" dirty="0"/>
          </a:p>
          <a:p>
            <a:r>
              <a:rPr lang="en-US" altLang="zh-TW" sz="1600" dirty="0"/>
              <a:t>3.</a:t>
            </a:r>
            <a:r>
              <a:rPr lang="zh-TW" altLang="en-US" sz="1600" dirty="0"/>
              <a:t>線上查詢結果</a:t>
            </a:r>
            <a:endParaRPr lang="en-US" altLang="zh-TW" sz="1600" dirty="0"/>
          </a:p>
        </p:txBody>
      </p:sp>
      <p:sp>
        <p:nvSpPr>
          <p:cNvPr id="20" name="橢圓 19"/>
          <p:cNvSpPr/>
          <p:nvPr/>
        </p:nvSpPr>
        <p:spPr>
          <a:xfrm>
            <a:off x="52867" y="3844410"/>
            <a:ext cx="690654" cy="667909"/>
          </a:xfrm>
          <a:prstGeom prst="ellipse">
            <a:avLst/>
          </a:prstGeom>
          <a:solidFill>
            <a:srgbClr val="F298C7"/>
          </a:solidFill>
          <a:ln>
            <a:solidFill>
              <a:srgbClr val="F298C7"/>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zh-TW" altLang="en-US" sz="3999" b="1" dirty="0">
                <a:solidFill>
                  <a:schemeClr val="tx1"/>
                </a:solidFill>
                <a:effectLst>
                  <a:outerShdw blurRad="38100" dist="38100" dir="2700000" algn="tl">
                    <a:srgbClr val="000000">
                      <a:alpha val="43137"/>
                    </a:srgbClr>
                  </a:outerShdw>
                </a:effectLst>
              </a:rPr>
              <a:t>選</a:t>
            </a:r>
          </a:p>
        </p:txBody>
      </p:sp>
      <p:sp>
        <p:nvSpPr>
          <p:cNvPr id="34" name="文字方塊 33"/>
          <p:cNvSpPr txBox="1"/>
          <p:nvPr/>
        </p:nvSpPr>
        <p:spPr>
          <a:xfrm>
            <a:off x="175815" y="5747628"/>
            <a:ext cx="3993401" cy="338554"/>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zh-TW" altLang="en-US" sz="1600" b="1" dirty="0" smtClean="0"/>
              <a:t>此</a:t>
            </a:r>
            <a:r>
              <a:rPr lang="en-US" altLang="zh-TW" sz="1600" b="1" dirty="0" smtClean="0"/>
              <a:t>3</a:t>
            </a:r>
            <a:r>
              <a:rPr lang="zh-TW" altLang="en-US" sz="1600" b="1" dirty="0" smtClean="0"/>
              <a:t>類考生需填寫</a:t>
            </a:r>
            <a:r>
              <a:rPr lang="zh-TW" altLang="en-US" sz="1600" b="1" dirty="0"/>
              <a:t>後，下載列印簽名再上傳</a:t>
            </a:r>
            <a:endParaRPr lang="en-US" altLang="zh-TW" sz="1600" b="1" dirty="0"/>
          </a:p>
        </p:txBody>
      </p:sp>
      <p:sp>
        <p:nvSpPr>
          <p:cNvPr id="35" name="矩形 34"/>
          <p:cNvSpPr/>
          <p:nvPr/>
        </p:nvSpPr>
        <p:spPr>
          <a:xfrm>
            <a:off x="4539501" y="4583446"/>
            <a:ext cx="1883837" cy="10132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2000" b="1" u="sng" dirty="0">
                <a:solidFill>
                  <a:srgbClr val="FF0000"/>
                </a:solidFill>
              </a:rPr>
              <a:t>現場查驗正本</a:t>
            </a:r>
            <a:endParaRPr lang="en-US" altLang="zh-TW" sz="2000" b="1" u="sng" dirty="0">
              <a:solidFill>
                <a:srgbClr val="FF0000"/>
              </a:solidFill>
            </a:endParaRPr>
          </a:p>
          <a:p>
            <a:pPr algn="ctr"/>
            <a:r>
              <a:rPr lang="zh-TW" altLang="en-US" sz="1600" b="1" dirty="0">
                <a:solidFill>
                  <a:srgbClr val="FF0000"/>
                </a:solidFill>
              </a:rPr>
              <a:t>地點：光明國中</a:t>
            </a:r>
            <a:endParaRPr lang="en-US" altLang="zh-TW" sz="1600" b="1" dirty="0">
              <a:solidFill>
                <a:srgbClr val="FF0000"/>
              </a:solidFill>
            </a:endParaRPr>
          </a:p>
          <a:p>
            <a:pPr algn="ctr"/>
            <a:r>
              <a:rPr lang="en-US" altLang="zh-TW" sz="1600" b="1" dirty="0">
                <a:solidFill>
                  <a:srgbClr val="FF0000"/>
                </a:solidFill>
              </a:rPr>
              <a:t>2/20-2/21</a:t>
            </a:r>
          </a:p>
        </p:txBody>
      </p:sp>
      <p:sp>
        <p:nvSpPr>
          <p:cNvPr id="36" name="向右箭號 35"/>
          <p:cNvSpPr/>
          <p:nvPr/>
        </p:nvSpPr>
        <p:spPr>
          <a:xfrm>
            <a:off x="4070759" y="4647771"/>
            <a:ext cx="351224" cy="764680"/>
          </a:xfrm>
          <a:prstGeom prst="rightArrow">
            <a:avLst>
              <a:gd name="adj1" fmla="val 31182"/>
              <a:gd name="adj2" fmla="val 5851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2399"/>
          </a:p>
        </p:txBody>
      </p:sp>
      <p:sp>
        <p:nvSpPr>
          <p:cNvPr id="3" name="右大括弧 2"/>
          <p:cNvSpPr/>
          <p:nvPr/>
        </p:nvSpPr>
        <p:spPr>
          <a:xfrm>
            <a:off x="3595404" y="4325679"/>
            <a:ext cx="284644" cy="1429577"/>
          </a:xfrm>
          <a:prstGeom prst="rightBrace">
            <a:avLst>
              <a:gd name="adj1" fmla="val 31781"/>
              <a:gd name="adj2" fmla="val 51373"/>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sz="2399"/>
          </a:p>
        </p:txBody>
      </p:sp>
      <p:sp>
        <p:nvSpPr>
          <p:cNvPr id="4" name="右彎箭號 3"/>
          <p:cNvSpPr/>
          <p:nvPr/>
        </p:nvSpPr>
        <p:spPr>
          <a:xfrm rot="5400000">
            <a:off x="10016232" y="2478269"/>
            <a:ext cx="2189365" cy="924170"/>
          </a:xfrm>
          <a:prstGeom prst="bentArrow">
            <a:avLst>
              <a:gd name="adj1" fmla="val 33592"/>
              <a:gd name="adj2" fmla="val 25000"/>
              <a:gd name="adj3" fmla="val 25000"/>
              <a:gd name="adj4" fmla="val 4375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2399">
              <a:solidFill>
                <a:schemeClr val="tx1"/>
              </a:solidFill>
            </a:endParaRPr>
          </a:p>
        </p:txBody>
      </p:sp>
      <p:sp>
        <p:nvSpPr>
          <p:cNvPr id="37" name="弧形箭號 (下彎) 36"/>
          <p:cNvSpPr/>
          <p:nvPr/>
        </p:nvSpPr>
        <p:spPr>
          <a:xfrm flipH="1">
            <a:off x="3595404" y="153364"/>
            <a:ext cx="6812727" cy="1405896"/>
          </a:xfrm>
          <a:prstGeom prst="curved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2399">
              <a:solidFill>
                <a:schemeClr val="tx1"/>
              </a:solidFill>
            </a:endParaRPr>
          </a:p>
        </p:txBody>
      </p:sp>
      <p:sp>
        <p:nvSpPr>
          <p:cNvPr id="38" name="文字方塊 37"/>
          <p:cNvSpPr txBox="1"/>
          <p:nvPr/>
        </p:nvSpPr>
        <p:spPr>
          <a:xfrm>
            <a:off x="9882819" y="685528"/>
            <a:ext cx="801514" cy="46141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zh-TW" altLang="en-US" sz="2399" b="1" dirty="0"/>
              <a:t>複選</a:t>
            </a:r>
          </a:p>
        </p:txBody>
      </p:sp>
      <p:sp>
        <p:nvSpPr>
          <p:cNvPr id="2" name="標題 1"/>
          <p:cNvSpPr>
            <a:spLocks noGrp="1"/>
          </p:cNvSpPr>
          <p:nvPr>
            <p:ph type="title"/>
          </p:nvPr>
        </p:nvSpPr>
        <p:spPr>
          <a:xfrm>
            <a:off x="76570" y="265051"/>
            <a:ext cx="4650361" cy="770876"/>
          </a:xfrm>
        </p:spPr>
        <p:txBody>
          <a:bodyPr>
            <a:noAutofit/>
          </a:bodyPr>
          <a:lstStyle/>
          <a:p>
            <a:r>
              <a:rPr lang="zh-TW" altLang="en-US" sz="4000" b="1" dirty="0">
                <a:latin typeface="+mj-ea"/>
                <a:ea typeface="+mj-ea"/>
              </a:rPr>
              <a:t>線上系統報名流程</a:t>
            </a:r>
          </a:p>
        </p:txBody>
      </p:sp>
      <p:sp>
        <p:nvSpPr>
          <p:cNvPr id="39" name="標題 1"/>
          <p:cNvSpPr txBox="1">
            <a:spLocks/>
          </p:cNvSpPr>
          <p:nvPr/>
        </p:nvSpPr>
        <p:spPr>
          <a:xfrm>
            <a:off x="6952997" y="5778913"/>
            <a:ext cx="4611045" cy="891549"/>
          </a:xfrm>
          <a:prstGeom prst="rect">
            <a:avLst/>
          </a:prstGeom>
          <a:solidFill>
            <a:srgbClr val="FF0000"/>
          </a:solidFill>
          <a:ln>
            <a:solidFill>
              <a:srgbClr val="FF0000"/>
            </a:solidFill>
          </a:ln>
        </p:spPr>
        <p:txBody>
          <a:bodyPr vert="horz" lIns="121899" tIns="60949" rIns="121899" bIns="60949" rtlCol="0" anchor="ctr">
            <a:noAutofit/>
          </a:bodyPr>
          <a:lstStyle>
            <a:lvl1pPr algn="l" defTabSz="1218987" rtl="0" eaLnBrk="1" latinLnBrk="0" hangingPunct="1">
              <a:lnSpc>
                <a:spcPct val="85000"/>
              </a:lnSpc>
              <a:spcBef>
                <a:spcPct val="0"/>
              </a:spcBef>
              <a:buNone/>
              <a:tabLst/>
              <a:defRPr sz="4400" kern="1200" cap="none" baseline="0">
                <a:solidFill>
                  <a:schemeClr val="tx1"/>
                </a:solidFill>
                <a:latin typeface="Microsoft JhengHei UI" panose="020B0604030504040204" pitchFamily="34" charset="-120"/>
                <a:ea typeface="Microsoft JhengHei UI" panose="020B0604030504040204" pitchFamily="34" charset="-120"/>
                <a:cs typeface="+mj-cs"/>
              </a:defRPr>
            </a:lvl1pPr>
          </a:lstStyle>
          <a:p>
            <a:pPr algn="ctr"/>
            <a:r>
              <a:rPr lang="zh-TW" altLang="en-US" sz="2000" b="1" dirty="0" smtClean="0">
                <a:solidFill>
                  <a:schemeClr val="bg1"/>
                </a:solidFill>
              </a:rPr>
              <a:t>請詳閱報名系統操作手冊</a:t>
            </a:r>
            <a:endParaRPr lang="en-US" altLang="zh-TW" sz="2000" b="1" dirty="0" smtClean="0">
              <a:solidFill>
                <a:schemeClr val="bg1"/>
              </a:solidFill>
            </a:endParaRPr>
          </a:p>
          <a:p>
            <a:pPr algn="ctr"/>
            <a:r>
              <a:rPr lang="en-US" altLang="zh-TW" sz="2000" b="1" dirty="0">
                <a:solidFill>
                  <a:schemeClr val="bg1"/>
                </a:solidFill>
              </a:rPr>
              <a:t>(https://www.giftedness.tyc.edu.tw</a:t>
            </a:r>
            <a:r>
              <a:rPr lang="en-US" altLang="zh-TW" sz="2000" b="1" dirty="0" smtClean="0">
                <a:solidFill>
                  <a:schemeClr val="bg1"/>
                </a:solidFill>
              </a:rPr>
              <a:t>)</a:t>
            </a:r>
            <a:endParaRPr lang="en-US" altLang="zh-TW" sz="2000" b="1" dirty="0">
              <a:solidFill>
                <a:schemeClr val="bg1"/>
              </a:solidFill>
            </a:endParaRPr>
          </a:p>
        </p:txBody>
      </p:sp>
    </p:spTree>
    <p:extLst>
      <p:ext uri="{BB962C8B-B14F-4D97-AF65-F5344CB8AC3E}">
        <p14:creationId xmlns:p14="http://schemas.microsoft.com/office/powerpoint/2010/main" val="330382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2782044" y="188640"/>
            <a:ext cx="7543802" cy="914400"/>
          </a:xfrm>
          <a:prstGeom prst="rect">
            <a:avLst/>
          </a:prstGeom>
        </p:spPr>
        <p:txBody>
          <a:bodyPr vert="horz" lIns="68580" tIns="34290" rIns="68580" bIns="34290" rtlCol="0" anchor="b">
            <a:normAutofit fontScale="92500"/>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050" b="1" u="sng" dirty="0" smtClean="0">
                <a:solidFill>
                  <a:srgbClr val="FF0000"/>
                </a:solidFill>
              </a:rPr>
              <a:t>初、</a:t>
            </a:r>
            <a:r>
              <a:rPr lang="zh-TW" altLang="en-US" sz="4050" b="1" u="sng" dirty="0">
                <a:solidFill>
                  <a:srgbClr val="FF0000"/>
                </a:solidFill>
              </a:rPr>
              <a:t>複</a:t>
            </a:r>
            <a:r>
              <a:rPr lang="zh-TW" altLang="en-US" sz="4050" b="1" u="sng" dirty="0" smtClean="0">
                <a:solidFill>
                  <a:srgbClr val="FF0000"/>
                </a:solidFill>
              </a:rPr>
              <a:t>選</a:t>
            </a:r>
            <a:r>
              <a:rPr lang="zh-TW" altLang="en-US" sz="4050" b="1" dirty="0" smtClean="0">
                <a:solidFill>
                  <a:srgbClr val="002060"/>
                </a:solidFill>
              </a:rPr>
              <a:t>鑑定</a:t>
            </a:r>
            <a:r>
              <a:rPr lang="zh-TW" altLang="en-US" sz="4050" b="1" dirty="0">
                <a:solidFill>
                  <a:srgbClr val="002060"/>
                </a:solidFill>
              </a:rPr>
              <a:t>報名時間</a:t>
            </a:r>
            <a:r>
              <a:rPr lang="zh-TW" altLang="en-US" sz="4050" b="1" dirty="0" smtClean="0">
                <a:solidFill>
                  <a:srgbClr val="002060"/>
                </a:solidFill>
              </a:rPr>
              <a:t>與報名方式</a:t>
            </a:r>
            <a:endParaRPr lang="zh-TW" altLang="en-US" sz="4050" b="1" dirty="0">
              <a:solidFill>
                <a:srgbClr val="002060"/>
              </a:solidFill>
            </a:endParaRPr>
          </a:p>
        </p:txBody>
      </p:sp>
      <p:graphicFrame>
        <p:nvGraphicFramePr>
          <p:cNvPr id="6" name="內容版面配置區 2"/>
          <p:cNvGraphicFramePr>
            <a:graphicFrameLocks noGrp="1"/>
          </p:cNvGraphicFramePr>
          <p:nvPr>
            <p:ph idx="1"/>
            <p:extLst/>
          </p:nvPr>
        </p:nvGraphicFramePr>
        <p:xfrm>
          <a:off x="634937" y="1340768"/>
          <a:ext cx="11206981" cy="3948130"/>
        </p:xfrm>
        <a:graphic>
          <a:graphicData uri="http://schemas.openxmlformats.org/drawingml/2006/table">
            <a:tbl>
              <a:tblPr firstRow="1" firstCol="1" bandRow="1">
                <a:tableStyleId>{00A15C55-8517-42AA-B614-E9B94910E393}</a:tableStyleId>
              </a:tblPr>
              <a:tblGrid>
                <a:gridCol w="1555138">
                  <a:extLst>
                    <a:ext uri="{9D8B030D-6E8A-4147-A177-3AD203B41FA5}">
                      <a16:colId xmlns:a16="http://schemas.microsoft.com/office/drawing/2014/main" val="20000"/>
                    </a:ext>
                  </a:extLst>
                </a:gridCol>
                <a:gridCol w="9651843">
                  <a:extLst>
                    <a:ext uri="{9D8B030D-6E8A-4147-A177-3AD203B41FA5}">
                      <a16:colId xmlns:a16="http://schemas.microsoft.com/office/drawing/2014/main" val="20001"/>
                    </a:ext>
                  </a:extLst>
                </a:gridCol>
              </a:tblGrid>
              <a:tr h="7050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200" kern="100" dirty="0" smtClean="0">
                          <a:solidFill>
                            <a:srgbClr val="FF0000"/>
                          </a:solidFill>
                          <a:effectLst/>
                          <a:latin typeface="Microsoft JhengHei" pitchFamily="34" charset="-120"/>
                          <a:ea typeface="Microsoft JhengHei" pitchFamily="34" charset="-120"/>
                        </a:rPr>
                        <a:t>初選</a:t>
                      </a:r>
                      <a:r>
                        <a:rPr lang="zh-TW" altLang="en-US" sz="3200" kern="100" dirty="0" smtClean="0">
                          <a:effectLst/>
                          <a:latin typeface="Microsoft JhengHei" pitchFamily="34" charset="-120"/>
                          <a:ea typeface="Microsoft JhengHei" pitchFamily="34" charset="-120"/>
                        </a:rPr>
                        <a:t>報名時間</a:t>
                      </a:r>
                      <a:endParaRPr lang="zh-TW" sz="3200" kern="100" dirty="0">
                        <a:solidFill>
                          <a:srgbClr val="FF0000"/>
                        </a:solidFill>
                        <a:effectLst/>
                        <a:latin typeface="Microsoft JhengHei" pitchFamily="34" charset="-120"/>
                        <a:ea typeface="Microsoft JhengHei" pitchFamily="34" charset="-120"/>
                      </a:endParaRPr>
                    </a:p>
                  </a:txBody>
                  <a:tcPr marL="51435" marR="5143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dirty="0" smtClean="0">
                          <a:latin typeface="Microsoft JhengHei" pitchFamily="34" charset="-120"/>
                          <a:ea typeface="Microsoft JhengHei" pitchFamily="34" charset="-120"/>
                        </a:rPr>
                        <a:t>111</a:t>
                      </a:r>
                      <a:r>
                        <a:rPr lang="zh-TW" altLang="en-US" sz="3200" dirty="0" smtClean="0">
                          <a:latin typeface="Microsoft JhengHei" pitchFamily="34" charset="-120"/>
                          <a:ea typeface="Microsoft JhengHei" pitchFamily="34" charset="-120"/>
                        </a:rPr>
                        <a:t>年</a:t>
                      </a:r>
                      <a:r>
                        <a:rPr lang="en-US" altLang="zh-TW" sz="3200" dirty="0" smtClean="0">
                          <a:latin typeface="Microsoft JhengHei" pitchFamily="34" charset="-120"/>
                          <a:ea typeface="Microsoft JhengHei" pitchFamily="34" charset="-120"/>
                        </a:rPr>
                        <a:t>2</a:t>
                      </a:r>
                      <a:r>
                        <a:rPr lang="zh-TW" altLang="en-US" sz="3200" dirty="0" smtClean="0">
                          <a:latin typeface="Microsoft JhengHei" pitchFamily="34" charset="-120"/>
                          <a:ea typeface="Microsoft JhengHei" pitchFamily="34" charset="-120"/>
                        </a:rPr>
                        <a:t>月</a:t>
                      </a:r>
                      <a:r>
                        <a:rPr lang="en-US" altLang="zh-TW" sz="3200" dirty="0" smtClean="0">
                          <a:latin typeface="Microsoft JhengHei" pitchFamily="34" charset="-120"/>
                          <a:ea typeface="Microsoft JhengHei" pitchFamily="34" charset="-120"/>
                        </a:rPr>
                        <a:t>7</a:t>
                      </a:r>
                      <a:r>
                        <a:rPr lang="zh-TW" altLang="en-US" sz="3200" dirty="0" smtClean="0">
                          <a:latin typeface="Microsoft JhengHei" pitchFamily="34" charset="-120"/>
                          <a:ea typeface="Microsoft JhengHei" pitchFamily="34" charset="-120"/>
                        </a:rPr>
                        <a:t>日</a:t>
                      </a:r>
                      <a:r>
                        <a:rPr lang="en-US" altLang="zh-TW" sz="3200" dirty="0" smtClean="0">
                          <a:latin typeface="Microsoft JhengHei" pitchFamily="34" charset="-120"/>
                          <a:ea typeface="Microsoft JhengHei" pitchFamily="34" charset="-120"/>
                        </a:rPr>
                        <a:t>(</a:t>
                      </a:r>
                      <a:r>
                        <a:rPr lang="zh-TW" altLang="en-US" sz="3200" dirty="0">
                          <a:latin typeface="Microsoft JhengHei" pitchFamily="34" charset="-120"/>
                          <a:ea typeface="Microsoft JhengHei" pitchFamily="34" charset="-120"/>
                        </a:rPr>
                        <a:t>一</a:t>
                      </a:r>
                      <a:r>
                        <a:rPr lang="en-US" altLang="zh-TW" sz="3200" dirty="0" smtClean="0">
                          <a:latin typeface="Microsoft JhengHei" pitchFamily="34" charset="-120"/>
                          <a:ea typeface="Microsoft JhengHei" pitchFamily="34" charset="-120"/>
                        </a:rPr>
                        <a:t>)8:00-2</a:t>
                      </a:r>
                      <a:r>
                        <a:rPr lang="zh-TW" altLang="en-US" sz="3200" dirty="0" smtClean="0">
                          <a:latin typeface="Microsoft JhengHei" pitchFamily="34" charset="-120"/>
                          <a:ea typeface="Microsoft JhengHei" pitchFamily="34" charset="-120"/>
                        </a:rPr>
                        <a:t>月</a:t>
                      </a:r>
                      <a:r>
                        <a:rPr lang="en-US" altLang="zh-TW" sz="3200" dirty="0" smtClean="0">
                          <a:latin typeface="Microsoft JhengHei" pitchFamily="34" charset="-120"/>
                          <a:ea typeface="Microsoft JhengHei" pitchFamily="34" charset="-120"/>
                        </a:rPr>
                        <a:t>16</a:t>
                      </a:r>
                      <a:r>
                        <a:rPr lang="zh-TW" altLang="en-US" sz="3200" dirty="0" smtClean="0">
                          <a:latin typeface="Microsoft JhengHei" pitchFamily="34" charset="-120"/>
                          <a:ea typeface="Microsoft JhengHei" pitchFamily="34" charset="-120"/>
                        </a:rPr>
                        <a:t>日</a:t>
                      </a:r>
                      <a:r>
                        <a:rPr lang="en-US" altLang="zh-TW" sz="3200" b="1" kern="1200" dirty="0" smtClean="0">
                          <a:solidFill>
                            <a:schemeClr val="lt1"/>
                          </a:solidFill>
                          <a:latin typeface="Microsoft JhengHei" pitchFamily="34" charset="-120"/>
                          <a:ea typeface="Microsoft JhengHei" pitchFamily="34" charset="-120"/>
                          <a:cs typeface="+mn-cs"/>
                        </a:rPr>
                        <a:t>(</a:t>
                      </a:r>
                      <a:r>
                        <a:rPr lang="zh-TW" altLang="en-US" sz="3200" b="1" kern="1200" dirty="0">
                          <a:solidFill>
                            <a:schemeClr val="lt1"/>
                          </a:solidFill>
                          <a:latin typeface="Microsoft JhengHei" pitchFamily="34" charset="-120"/>
                          <a:ea typeface="Microsoft JhengHei" pitchFamily="34" charset="-120"/>
                          <a:cs typeface="+mn-cs"/>
                        </a:rPr>
                        <a:t>三</a:t>
                      </a:r>
                      <a:r>
                        <a:rPr lang="en-US" altLang="zh-TW" sz="3200" b="1" kern="1200" dirty="0" smtClean="0">
                          <a:solidFill>
                            <a:schemeClr val="lt1"/>
                          </a:solidFill>
                          <a:latin typeface="Microsoft JhengHei" pitchFamily="34" charset="-120"/>
                          <a:ea typeface="Microsoft JhengHei" pitchFamily="34" charset="-120"/>
                          <a:cs typeface="+mn-cs"/>
                        </a:rPr>
                        <a:t>)</a:t>
                      </a:r>
                      <a:r>
                        <a:rPr lang="zh-TW" altLang="en-US" sz="3200" b="1" kern="1200" dirty="0" smtClean="0">
                          <a:solidFill>
                            <a:schemeClr val="lt1"/>
                          </a:solidFill>
                          <a:latin typeface="Microsoft JhengHei" pitchFamily="34" charset="-120"/>
                          <a:ea typeface="Microsoft JhengHei" pitchFamily="34" charset="-120"/>
                          <a:cs typeface="+mn-cs"/>
                        </a:rPr>
                        <a:t>中午</a:t>
                      </a:r>
                      <a:r>
                        <a:rPr lang="en-US" altLang="zh-TW" sz="3200" dirty="0" smtClean="0">
                          <a:latin typeface="Microsoft JhengHei" pitchFamily="34" charset="-120"/>
                          <a:ea typeface="Microsoft JhengHei" pitchFamily="34" charset="-120"/>
                        </a:rPr>
                        <a:t>12</a:t>
                      </a:r>
                      <a:r>
                        <a:rPr lang="zh-TW" altLang="en-US" sz="3200" dirty="0" smtClean="0">
                          <a:latin typeface="Microsoft JhengHei" pitchFamily="34" charset="-120"/>
                          <a:ea typeface="Microsoft JhengHei" pitchFamily="34" charset="-120"/>
                        </a:rPr>
                        <a:t>：</a:t>
                      </a:r>
                      <a:r>
                        <a:rPr lang="en-US" altLang="zh-TW" sz="3200" dirty="0">
                          <a:latin typeface="Microsoft JhengHei" pitchFamily="34" charset="-120"/>
                          <a:ea typeface="Microsoft JhengHei" pitchFamily="34" charset="-120"/>
                        </a:rPr>
                        <a:t>00</a:t>
                      </a:r>
                      <a:endParaRPr lang="zh-TW" sz="3200" kern="100" dirty="0">
                        <a:solidFill>
                          <a:srgbClr val="FF0000"/>
                        </a:solidFill>
                        <a:effectLst/>
                        <a:latin typeface="Microsoft JhengHei" pitchFamily="34" charset="-120"/>
                        <a:ea typeface="Microsoft JhengHei" pitchFamily="34" charset="-120"/>
                      </a:endParaRPr>
                    </a:p>
                  </a:txBody>
                  <a:tcPr marL="51435" marR="51435" marT="0" marB="0" anchor="ctr"/>
                </a:tc>
                <a:extLst>
                  <a:ext uri="{0D108BD9-81ED-4DB2-BD59-A6C34878D82A}">
                    <a16:rowId xmlns:a16="http://schemas.microsoft.com/office/drawing/2014/main" val="10000"/>
                  </a:ext>
                </a:extLst>
              </a:tr>
              <a:tr h="637669">
                <a:tc>
                  <a:txBody>
                    <a:bodyPr/>
                    <a:lstStyle/>
                    <a:p>
                      <a:pPr algn="ctr">
                        <a:spcAft>
                          <a:spcPts val="0"/>
                        </a:spcAft>
                      </a:pPr>
                      <a:r>
                        <a:rPr lang="zh-TW" altLang="en-US" sz="3200" kern="100" dirty="0" smtClean="0">
                          <a:solidFill>
                            <a:srgbClr val="FF0000"/>
                          </a:solidFill>
                          <a:effectLst/>
                          <a:latin typeface="Microsoft JhengHei" pitchFamily="34" charset="-120"/>
                          <a:ea typeface="Microsoft JhengHei" pitchFamily="34" charset="-120"/>
                        </a:rPr>
                        <a:t>複選</a:t>
                      </a:r>
                      <a:r>
                        <a:rPr lang="zh-TW" altLang="en-US" sz="3200" kern="100" dirty="0" smtClean="0">
                          <a:effectLst/>
                          <a:latin typeface="Microsoft JhengHei" pitchFamily="34" charset="-120"/>
                          <a:ea typeface="Microsoft JhengHei" pitchFamily="34" charset="-120"/>
                        </a:rPr>
                        <a:t>報名時間</a:t>
                      </a:r>
                      <a:endParaRPr lang="zh-TW" sz="3200" kern="100" dirty="0">
                        <a:effectLst/>
                        <a:latin typeface="Microsoft JhengHei" pitchFamily="34" charset="-120"/>
                        <a:ea typeface="Microsoft JhengHei" pitchFamily="34" charset="-120"/>
                      </a:endParaRPr>
                    </a:p>
                  </a:txBody>
                  <a:tcPr marL="51435" marR="51435" marT="0" marB="0" anchor="ctr"/>
                </a:tc>
                <a:tc>
                  <a:txBody>
                    <a:bodyPr/>
                    <a:lstStyle/>
                    <a:p>
                      <a:pPr marL="0" algn="ctr" defTabSz="914400" rtl="0" eaLnBrk="1" latinLnBrk="0" hangingPunct="1">
                        <a:spcAft>
                          <a:spcPts val="0"/>
                        </a:spcAft>
                      </a:pPr>
                      <a:r>
                        <a:rPr lang="en-US" altLang="zh-TW" sz="3200" b="1" kern="100" dirty="0" smtClean="0">
                          <a:solidFill>
                            <a:srgbClr val="002060"/>
                          </a:solidFill>
                          <a:effectLst/>
                          <a:latin typeface="Microsoft JhengHei" pitchFamily="34" charset="-120"/>
                          <a:ea typeface="Microsoft JhengHei" pitchFamily="34" charset="-120"/>
                          <a:cs typeface="+mn-cs"/>
                        </a:rPr>
                        <a:t>3</a:t>
                      </a:r>
                      <a:r>
                        <a:rPr lang="zh-TW" altLang="en-US" sz="3200" b="1" kern="100" dirty="0" smtClean="0">
                          <a:solidFill>
                            <a:srgbClr val="002060"/>
                          </a:solidFill>
                          <a:effectLst/>
                          <a:latin typeface="Microsoft JhengHei" pitchFamily="34" charset="-120"/>
                          <a:ea typeface="Microsoft JhengHei" pitchFamily="34" charset="-120"/>
                          <a:cs typeface="+mn-cs"/>
                        </a:rPr>
                        <a:t>月</a:t>
                      </a:r>
                      <a:r>
                        <a:rPr lang="en-US" altLang="zh-TW" sz="3200" b="1" kern="100" dirty="0" smtClean="0">
                          <a:solidFill>
                            <a:srgbClr val="002060"/>
                          </a:solidFill>
                          <a:effectLst/>
                          <a:latin typeface="Microsoft JhengHei" pitchFamily="34" charset="-120"/>
                          <a:ea typeface="Microsoft JhengHei" pitchFamily="34" charset="-120"/>
                          <a:cs typeface="+mn-cs"/>
                        </a:rPr>
                        <a:t>24</a:t>
                      </a:r>
                      <a:r>
                        <a:rPr lang="zh-TW" altLang="en-US" sz="3200" b="1" kern="100" dirty="0" smtClean="0">
                          <a:solidFill>
                            <a:srgbClr val="002060"/>
                          </a:solidFill>
                          <a:effectLst/>
                          <a:latin typeface="Microsoft JhengHei" pitchFamily="34" charset="-120"/>
                          <a:ea typeface="Microsoft JhengHei" pitchFamily="34" charset="-120"/>
                          <a:cs typeface="+mn-cs"/>
                        </a:rPr>
                        <a:t>日</a:t>
                      </a:r>
                      <a:r>
                        <a:rPr lang="en-US" altLang="zh-TW" sz="3200" b="1" kern="100" dirty="0" smtClean="0">
                          <a:solidFill>
                            <a:srgbClr val="002060"/>
                          </a:solidFill>
                          <a:effectLst/>
                          <a:latin typeface="Microsoft JhengHei" pitchFamily="34" charset="-120"/>
                          <a:ea typeface="Microsoft JhengHei" pitchFamily="34" charset="-120"/>
                          <a:cs typeface="+mn-cs"/>
                        </a:rPr>
                        <a:t>(</a:t>
                      </a:r>
                      <a:r>
                        <a:rPr lang="zh-TW" altLang="en-US" sz="3200" b="1" kern="100" dirty="0" smtClean="0">
                          <a:solidFill>
                            <a:srgbClr val="002060"/>
                          </a:solidFill>
                          <a:effectLst/>
                          <a:latin typeface="Microsoft JhengHei" pitchFamily="34" charset="-120"/>
                          <a:ea typeface="Microsoft JhengHei" pitchFamily="34" charset="-120"/>
                          <a:cs typeface="+mn-cs"/>
                        </a:rPr>
                        <a:t>四</a:t>
                      </a:r>
                      <a:r>
                        <a:rPr lang="en-US" altLang="zh-TW" sz="3200" b="1" kern="100" dirty="0" smtClean="0">
                          <a:solidFill>
                            <a:srgbClr val="002060"/>
                          </a:solidFill>
                          <a:effectLst/>
                          <a:latin typeface="Microsoft JhengHei" pitchFamily="34" charset="-120"/>
                          <a:ea typeface="Microsoft JhengHei" pitchFamily="34" charset="-120"/>
                          <a:cs typeface="+mn-cs"/>
                        </a:rPr>
                        <a:t>)8:00-3</a:t>
                      </a:r>
                      <a:r>
                        <a:rPr lang="zh-TW" altLang="en-US" sz="3200" b="1" kern="100" dirty="0" smtClean="0">
                          <a:solidFill>
                            <a:srgbClr val="002060"/>
                          </a:solidFill>
                          <a:effectLst/>
                          <a:latin typeface="Microsoft JhengHei" pitchFamily="34" charset="-120"/>
                          <a:ea typeface="Microsoft JhengHei" pitchFamily="34" charset="-120"/>
                          <a:cs typeface="+mn-cs"/>
                        </a:rPr>
                        <a:t>月</a:t>
                      </a:r>
                      <a:r>
                        <a:rPr lang="en-US" altLang="zh-TW" sz="3200" b="1" kern="100" dirty="0" smtClean="0">
                          <a:solidFill>
                            <a:srgbClr val="002060"/>
                          </a:solidFill>
                          <a:effectLst/>
                          <a:latin typeface="Microsoft JhengHei" pitchFamily="34" charset="-120"/>
                          <a:ea typeface="Microsoft JhengHei" pitchFamily="34" charset="-120"/>
                          <a:cs typeface="+mn-cs"/>
                        </a:rPr>
                        <a:t>29</a:t>
                      </a:r>
                      <a:r>
                        <a:rPr lang="zh-TW" altLang="en-US" sz="3200" b="1" kern="100" dirty="0" smtClean="0">
                          <a:solidFill>
                            <a:srgbClr val="002060"/>
                          </a:solidFill>
                          <a:effectLst/>
                          <a:latin typeface="Microsoft JhengHei" pitchFamily="34" charset="-120"/>
                          <a:ea typeface="Microsoft JhengHei" pitchFamily="34" charset="-120"/>
                          <a:cs typeface="+mn-cs"/>
                        </a:rPr>
                        <a:t>日</a:t>
                      </a:r>
                      <a:r>
                        <a:rPr lang="en-US" altLang="zh-TW" sz="3200" b="1" kern="100" dirty="0" smtClean="0">
                          <a:solidFill>
                            <a:srgbClr val="002060"/>
                          </a:solidFill>
                          <a:effectLst/>
                          <a:latin typeface="Microsoft JhengHei" pitchFamily="34" charset="-120"/>
                          <a:ea typeface="Microsoft JhengHei" pitchFamily="34" charset="-120"/>
                          <a:cs typeface="+mn-cs"/>
                        </a:rPr>
                        <a:t>(</a:t>
                      </a:r>
                      <a:r>
                        <a:rPr lang="zh-TW" altLang="en-US" sz="3200" b="1" kern="100" dirty="0" smtClean="0">
                          <a:solidFill>
                            <a:srgbClr val="002060"/>
                          </a:solidFill>
                          <a:effectLst/>
                          <a:latin typeface="Microsoft JhengHei" pitchFamily="34" charset="-120"/>
                          <a:ea typeface="Microsoft JhengHei" pitchFamily="34" charset="-120"/>
                          <a:cs typeface="+mn-cs"/>
                        </a:rPr>
                        <a:t>二</a:t>
                      </a:r>
                      <a:r>
                        <a:rPr lang="en-US" altLang="zh-TW" sz="3200" b="1" kern="100" dirty="0" smtClean="0">
                          <a:solidFill>
                            <a:srgbClr val="002060"/>
                          </a:solidFill>
                          <a:effectLst/>
                          <a:latin typeface="Microsoft JhengHei" pitchFamily="34" charset="-120"/>
                          <a:ea typeface="Microsoft JhengHei" pitchFamily="34" charset="-120"/>
                          <a:cs typeface="+mn-cs"/>
                        </a:rPr>
                        <a:t>)</a:t>
                      </a:r>
                      <a:r>
                        <a:rPr lang="zh-TW" altLang="en-US" sz="3200" b="1" kern="100" dirty="0" smtClean="0">
                          <a:solidFill>
                            <a:srgbClr val="002060"/>
                          </a:solidFill>
                          <a:effectLst/>
                          <a:latin typeface="Microsoft JhengHei" pitchFamily="34" charset="-120"/>
                          <a:ea typeface="Microsoft JhengHei" pitchFamily="34" charset="-120"/>
                          <a:cs typeface="+mn-cs"/>
                        </a:rPr>
                        <a:t>中午</a:t>
                      </a:r>
                      <a:r>
                        <a:rPr lang="en-US" altLang="zh-TW" sz="3200" b="1" kern="100" dirty="0" smtClean="0">
                          <a:solidFill>
                            <a:srgbClr val="002060"/>
                          </a:solidFill>
                          <a:effectLst/>
                          <a:latin typeface="Microsoft JhengHei" pitchFamily="34" charset="-120"/>
                          <a:ea typeface="Microsoft JhengHei" pitchFamily="34" charset="-120"/>
                          <a:cs typeface="+mn-cs"/>
                        </a:rPr>
                        <a:t>12</a:t>
                      </a:r>
                      <a:r>
                        <a:rPr lang="zh-TW" altLang="en-US" sz="3200" b="1" kern="100" dirty="0" smtClean="0">
                          <a:solidFill>
                            <a:srgbClr val="002060"/>
                          </a:solidFill>
                          <a:effectLst/>
                          <a:latin typeface="Microsoft JhengHei" pitchFamily="34" charset="-120"/>
                          <a:ea typeface="Microsoft JhengHei" pitchFamily="34" charset="-120"/>
                          <a:cs typeface="+mn-cs"/>
                        </a:rPr>
                        <a:t>：</a:t>
                      </a:r>
                      <a:r>
                        <a:rPr lang="en-US" altLang="zh-TW" sz="3200" b="1" kern="100" dirty="0" smtClean="0">
                          <a:solidFill>
                            <a:srgbClr val="002060"/>
                          </a:solidFill>
                          <a:effectLst/>
                          <a:latin typeface="Microsoft JhengHei" pitchFamily="34" charset="-120"/>
                          <a:ea typeface="Microsoft JhengHei" pitchFamily="34" charset="-120"/>
                          <a:cs typeface="+mn-cs"/>
                        </a:rPr>
                        <a:t>00</a:t>
                      </a:r>
                    </a:p>
                  </a:txBody>
                  <a:tcPr marL="51435" marR="51435" marT="0" marB="0" anchor="ctr"/>
                </a:tc>
                <a:extLst>
                  <a:ext uri="{0D108BD9-81ED-4DB2-BD59-A6C34878D82A}">
                    <a16:rowId xmlns:a16="http://schemas.microsoft.com/office/drawing/2014/main" val="10001"/>
                  </a:ext>
                </a:extLst>
              </a:tr>
              <a:tr h="1997410">
                <a:tc>
                  <a:txBody>
                    <a:bodyPr/>
                    <a:lstStyle/>
                    <a:p>
                      <a:pPr algn="ctr">
                        <a:spcAft>
                          <a:spcPts val="0"/>
                        </a:spcAft>
                      </a:pPr>
                      <a:r>
                        <a:rPr lang="zh-TW" altLang="en-US" sz="3200" kern="100" dirty="0" smtClean="0">
                          <a:effectLst/>
                          <a:latin typeface="Microsoft JhengHei" pitchFamily="34" charset="-120"/>
                          <a:ea typeface="Microsoft JhengHei" pitchFamily="34" charset="-120"/>
                        </a:rPr>
                        <a:t>線上</a:t>
                      </a:r>
                      <a:r>
                        <a:rPr lang="zh-TW" sz="3200" kern="100" dirty="0" smtClean="0">
                          <a:effectLst/>
                          <a:latin typeface="Microsoft JhengHei" pitchFamily="34" charset="-120"/>
                          <a:ea typeface="Microsoft JhengHei" pitchFamily="34" charset="-120"/>
                        </a:rPr>
                        <a:t>報名</a:t>
                      </a:r>
                      <a:r>
                        <a:rPr lang="zh-TW" altLang="en-US" sz="3200" kern="100" dirty="0" smtClean="0">
                          <a:effectLst/>
                          <a:latin typeface="Microsoft JhengHei" pitchFamily="34" charset="-120"/>
                          <a:ea typeface="Microsoft JhengHei" pitchFamily="34" charset="-120"/>
                        </a:rPr>
                        <a:t>網址</a:t>
                      </a:r>
                      <a:endParaRPr lang="zh-TW" sz="3200" kern="100" dirty="0">
                        <a:solidFill>
                          <a:srgbClr val="FF0000"/>
                        </a:solidFill>
                        <a:effectLst/>
                        <a:latin typeface="Microsoft JhengHei" pitchFamily="34" charset="-120"/>
                        <a:ea typeface="Microsoft JhengHei" pitchFamily="34" charset="-120"/>
                      </a:endParaRPr>
                    </a:p>
                  </a:txBody>
                  <a:tcPr marL="51435" marR="51435" marT="0" marB="0" anchor="ctr"/>
                </a:tc>
                <a:tc>
                  <a:txBody>
                    <a:bodyPr/>
                    <a:lstStyle/>
                    <a:p>
                      <a:pPr marL="0" algn="ctr" defTabSz="914400" rtl="0" eaLnBrk="1" latinLnBrk="0" hangingPunct="1">
                        <a:spcAft>
                          <a:spcPts val="0"/>
                        </a:spcAft>
                      </a:pPr>
                      <a:r>
                        <a:rPr lang="zh-TW" altLang="zh-TW" sz="3200" kern="1200" dirty="0" smtClean="0">
                          <a:solidFill>
                            <a:schemeClr val="dk1"/>
                          </a:solidFill>
                          <a:effectLst/>
                          <a:latin typeface="Microsoft JhengHei" pitchFamily="34" charset="-120"/>
                          <a:ea typeface="Microsoft JhengHei" pitchFamily="34" charset="-120"/>
                          <a:cs typeface="+mn-cs"/>
                        </a:rPr>
                        <a:t>桃園市資賦優異學生鑑定報名系統</a:t>
                      </a:r>
                      <a:r>
                        <a:rPr lang="en-US" altLang="zh-TW" sz="3200" kern="1200" dirty="0" smtClean="0">
                          <a:solidFill>
                            <a:schemeClr val="dk1"/>
                          </a:solidFill>
                          <a:effectLst/>
                          <a:latin typeface="Microsoft JhengHei" pitchFamily="34" charset="-120"/>
                          <a:ea typeface="Microsoft JhengHei" pitchFamily="34" charset="-120"/>
                          <a:cs typeface="+mn-cs"/>
                        </a:rPr>
                        <a:t>(</a:t>
                      </a:r>
                      <a:r>
                        <a:rPr lang="en-US" altLang="zh-TW" sz="3200" u="sng" kern="1200" dirty="0" smtClean="0">
                          <a:solidFill>
                            <a:schemeClr val="dk1"/>
                          </a:solidFill>
                          <a:effectLst/>
                          <a:latin typeface="Microsoft JhengHei" pitchFamily="34" charset="-120"/>
                          <a:ea typeface="Microsoft JhengHei" pitchFamily="34" charset="-120"/>
                          <a:cs typeface="+mn-cs"/>
                          <a:hlinkClick r:id="rId2"/>
                        </a:rPr>
                        <a:t>https://</a:t>
                      </a:r>
                      <a:r>
                        <a:rPr lang="en-US" altLang="zh-TW" sz="3200" u="sng" kern="1200" dirty="0" err="1" smtClean="0">
                          <a:solidFill>
                            <a:schemeClr val="dk1"/>
                          </a:solidFill>
                          <a:effectLst/>
                          <a:latin typeface="Microsoft JhengHei" pitchFamily="34" charset="-120"/>
                          <a:ea typeface="Microsoft JhengHei" pitchFamily="34" charset="-120"/>
                          <a:cs typeface="+mn-cs"/>
                          <a:hlinkClick r:id="rId2"/>
                        </a:rPr>
                        <a:t>www.giftedness.tyc.edu.tw</a:t>
                      </a:r>
                      <a:r>
                        <a:rPr lang="en-US" altLang="zh-TW" sz="3200" kern="1200" dirty="0" smtClean="0">
                          <a:solidFill>
                            <a:schemeClr val="dk1"/>
                          </a:solidFill>
                          <a:effectLst/>
                          <a:latin typeface="Microsoft JhengHei" pitchFamily="34" charset="-120"/>
                          <a:ea typeface="Microsoft JhengHei" pitchFamily="34" charset="-120"/>
                          <a:cs typeface="+mn-cs"/>
                        </a:rPr>
                        <a:t>)</a:t>
                      </a:r>
                    </a:p>
                    <a:p>
                      <a:pPr marL="0" algn="ctr" defTabSz="914400" rtl="0" eaLnBrk="1" latinLnBrk="0" hangingPunct="1">
                        <a:spcAft>
                          <a:spcPts val="0"/>
                        </a:spcAft>
                      </a:pPr>
                      <a:r>
                        <a:rPr lang="zh-TW" altLang="en-US" sz="3200" b="1" kern="1200" dirty="0" smtClean="0">
                          <a:solidFill>
                            <a:schemeClr val="dk1"/>
                          </a:solidFill>
                          <a:effectLst/>
                          <a:latin typeface="Microsoft JhengHei" pitchFamily="34" charset="-120"/>
                          <a:ea typeface="Microsoft JhengHei" pitchFamily="34" charset="-120"/>
                          <a:cs typeface="+mn-cs"/>
                        </a:rPr>
                        <a:t>線上報名、線上或超商方式繳費</a:t>
                      </a:r>
                      <a:endParaRPr lang="zh-TW" sz="3200" b="1" kern="100" dirty="0">
                        <a:solidFill>
                          <a:srgbClr val="002060"/>
                        </a:solidFill>
                        <a:effectLst/>
                        <a:latin typeface="Microsoft JhengHei" pitchFamily="34" charset="-120"/>
                        <a:ea typeface="Microsoft JhengHei" pitchFamily="34" charset="-120"/>
                        <a:cs typeface="+mn-cs"/>
                      </a:endParaRPr>
                    </a:p>
                  </a:txBody>
                  <a:tcPr marL="51435" marR="51435" marT="0" marB="0" anchor="ctr"/>
                </a:tc>
                <a:extLst>
                  <a:ext uri="{0D108BD9-81ED-4DB2-BD59-A6C34878D82A}">
                    <a16:rowId xmlns:a16="http://schemas.microsoft.com/office/drawing/2014/main" val="10003"/>
                  </a:ext>
                </a:extLst>
              </a:tr>
            </a:tbl>
          </a:graphicData>
        </a:graphic>
      </p:graphicFrame>
      <p:sp>
        <p:nvSpPr>
          <p:cNvPr id="7" name="Text Box 2"/>
          <p:cNvSpPr txBox="1">
            <a:spLocks noChangeArrowheads="1"/>
          </p:cNvSpPr>
          <p:nvPr/>
        </p:nvSpPr>
        <p:spPr bwMode="auto">
          <a:xfrm>
            <a:off x="693811" y="3381553"/>
            <a:ext cx="11089232" cy="1891683"/>
          </a:xfrm>
          <a:prstGeom prst="rect">
            <a:avLst/>
          </a:prstGeom>
          <a:noFill/>
          <a:ln w="50800">
            <a:solidFill>
              <a:srgbClr val="FF0000"/>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kumimoji="1" lang="zh-TW" altLang="zh-TW" sz="1800">
              <a:ea typeface="新細明體" pitchFamily="18" charset="-120"/>
              <a:cs typeface="新細明體" pitchFamily="18" charset="-120"/>
            </a:endParaRP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14</a:t>
            </a:fld>
            <a:endParaRPr lang="zh-TW" altLang="en-US" noProof="0" dirty="0"/>
          </a:p>
        </p:txBody>
      </p:sp>
      <p:sp>
        <p:nvSpPr>
          <p:cNvPr id="9" name="標題 1"/>
          <p:cNvSpPr txBox="1">
            <a:spLocks/>
          </p:cNvSpPr>
          <p:nvPr/>
        </p:nvSpPr>
        <p:spPr>
          <a:xfrm>
            <a:off x="790192" y="5455419"/>
            <a:ext cx="10986223" cy="986408"/>
          </a:xfrm>
          <a:prstGeom prst="rect">
            <a:avLst/>
          </a:prstGeom>
        </p:spPr>
        <p:txBody>
          <a:bodyPr vert="horz" lIns="68580" tIns="34290" rIns="68580" bIns="34290" rtlCol="0" anchor="b">
            <a:no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pPr>
              <a:lnSpc>
                <a:spcPct val="120000"/>
              </a:lnSpc>
            </a:pPr>
            <a:r>
              <a:rPr lang="zh-TW" altLang="en-US" sz="2000" b="1" dirty="0" smtClean="0">
                <a:solidFill>
                  <a:srgbClr val="FF0000"/>
                </a:solidFill>
                <a:latin typeface="Microsoft JhengHei" pitchFamily="34" charset="-120"/>
                <a:ea typeface="Microsoft JhengHei" pitchFamily="34" charset="-120"/>
                <a:sym typeface="Wingdings"/>
              </a:rPr>
              <a:t></a:t>
            </a:r>
            <a:r>
              <a:rPr lang="zh-TW" altLang="en-US" sz="2000" b="1" dirty="0" smtClean="0">
                <a:solidFill>
                  <a:srgbClr val="FF0000"/>
                </a:solidFill>
                <a:latin typeface="Microsoft JhengHei" pitchFamily="34" charset="-120"/>
                <a:ea typeface="Microsoft JhengHei" pitchFamily="34" charset="-120"/>
              </a:rPr>
              <a:t>備註：申請管道一、特殊需求考場或中低、低收入戶報考者，請於</a:t>
            </a:r>
            <a:r>
              <a:rPr lang="en-US" altLang="zh-TW" sz="2000" b="1" dirty="0" smtClean="0">
                <a:solidFill>
                  <a:srgbClr val="FF0000"/>
                </a:solidFill>
                <a:latin typeface="Microsoft JhengHei" pitchFamily="34" charset="-120"/>
                <a:ea typeface="Microsoft JhengHei" pitchFamily="34" charset="-120"/>
              </a:rPr>
              <a:t>111/2/20(</a:t>
            </a:r>
            <a:r>
              <a:rPr lang="zh-TW" altLang="en-US" sz="2000" b="1" dirty="0" smtClean="0">
                <a:solidFill>
                  <a:srgbClr val="FF0000"/>
                </a:solidFill>
                <a:latin typeface="Microsoft JhengHei" pitchFamily="34" charset="-120"/>
                <a:ea typeface="Microsoft JhengHei" pitchFamily="34" charset="-120"/>
              </a:rPr>
              <a:t>日</a:t>
            </a:r>
            <a:r>
              <a:rPr lang="en-US" altLang="zh-TW" sz="2000" b="1" dirty="0" smtClean="0">
                <a:solidFill>
                  <a:srgbClr val="FF0000"/>
                </a:solidFill>
                <a:latin typeface="Microsoft JhengHei" pitchFamily="34" charset="-120"/>
                <a:ea typeface="Microsoft JhengHei" pitchFamily="34" charset="-120"/>
              </a:rPr>
              <a:t>)8:30-16:00</a:t>
            </a:r>
            <a:r>
              <a:rPr lang="zh-TW" altLang="en-US" sz="2000" b="1" dirty="0" smtClean="0">
                <a:solidFill>
                  <a:srgbClr val="FF0000"/>
                </a:solidFill>
                <a:latin typeface="Microsoft JhengHei" pitchFamily="34" charset="-120"/>
                <a:ea typeface="Microsoft JhengHei" pitchFamily="34" charset="-120"/>
              </a:rPr>
              <a:t>及</a:t>
            </a:r>
            <a:r>
              <a:rPr lang="en-US" altLang="zh-TW" sz="2000" b="1" dirty="0" smtClean="0">
                <a:solidFill>
                  <a:srgbClr val="FF0000"/>
                </a:solidFill>
                <a:latin typeface="Microsoft JhengHei" pitchFamily="34" charset="-120"/>
                <a:ea typeface="Microsoft JhengHei" pitchFamily="34" charset="-120"/>
              </a:rPr>
              <a:t>111/2/21(</a:t>
            </a:r>
            <a:r>
              <a:rPr lang="zh-TW" altLang="en-US" sz="2000" b="1" dirty="0" smtClean="0">
                <a:solidFill>
                  <a:srgbClr val="FF0000"/>
                </a:solidFill>
                <a:latin typeface="Microsoft JhengHei" pitchFamily="34" charset="-120"/>
                <a:ea typeface="Microsoft JhengHei" pitchFamily="34" charset="-120"/>
              </a:rPr>
              <a:t>一</a:t>
            </a:r>
            <a:r>
              <a:rPr lang="en-US" altLang="zh-TW" sz="2000" b="1" dirty="0" smtClean="0">
                <a:solidFill>
                  <a:srgbClr val="FF0000"/>
                </a:solidFill>
                <a:latin typeface="Microsoft JhengHei" pitchFamily="34" charset="-120"/>
                <a:ea typeface="Microsoft JhengHei" pitchFamily="34" charset="-120"/>
              </a:rPr>
              <a:t>)8:30-</a:t>
            </a:r>
            <a:r>
              <a:rPr lang="zh-TW" altLang="en-US" sz="2000" b="1" dirty="0" smtClean="0">
                <a:solidFill>
                  <a:srgbClr val="FF0000"/>
                </a:solidFill>
                <a:latin typeface="Microsoft JhengHei" pitchFamily="34" charset="-120"/>
                <a:ea typeface="Microsoft JhengHei" pitchFamily="34" charset="-120"/>
              </a:rPr>
              <a:t>中午</a:t>
            </a:r>
            <a:r>
              <a:rPr lang="en-US" altLang="zh-TW" sz="2000" b="1" dirty="0" smtClean="0">
                <a:solidFill>
                  <a:srgbClr val="FF0000"/>
                </a:solidFill>
                <a:latin typeface="Microsoft JhengHei" pitchFamily="34" charset="-120"/>
                <a:ea typeface="Microsoft JhengHei" pitchFamily="34" charset="-120"/>
              </a:rPr>
              <a:t>12:00</a:t>
            </a:r>
            <a:r>
              <a:rPr lang="zh-TW" altLang="en-US" sz="2000" b="1" dirty="0">
                <a:solidFill>
                  <a:srgbClr val="FF0000"/>
                </a:solidFill>
                <a:latin typeface="Microsoft JhengHei" pitchFamily="34" charset="-120"/>
                <a:ea typeface="Microsoft JhengHei" pitchFamily="34" charset="-120"/>
              </a:rPr>
              <a:t>，親自或委託備齊審查資料</a:t>
            </a:r>
            <a:r>
              <a:rPr lang="zh-TW" altLang="en-US" sz="2000" b="1" dirty="0" smtClean="0">
                <a:solidFill>
                  <a:srgbClr val="FF0000"/>
                </a:solidFill>
                <a:latin typeface="Microsoft JhengHei" pitchFamily="34" charset="-120"/>
                <a:ea typeface="Microsoft JhengHei" pitchFamily="34" charset="-120"/>
              </a:rPr>
              <a:t>正本</a:t>
            </a:r>
            <a:r>
              <a:rPr lang="zh-TW" altLang="en-US" sz="2000" b="1" dirty="0">
                <a:solidFill>
                  <a:srgbClr val="FF0000"/>
                </a:solidFill>
                <a:latin typeface="Microsoft JhengHei" pitchFamily="34" charset="-120"/>
                <a:ea typeface="Microsoft JhengHei" pitchFamily="34" charset="-120"/>
              </a:rPr>
              <a:t>至光明</a:t>
            </a:r>
            <a:r>
              <a:rPr lang="zh-TW" altLang="en-US" sz="2000" b="1" dirty="0" smtClean="0">
                <a:solidFill>
                  <a:srgbClr val="FF0000"/>
                </a:solidFill>
                <a:latin typeface="Microsoft JhengHei" pitchFamily="34" charset="-120"/>
                <a:ea typeface="Microsoft JhengHei" pitchFamily="34" charset="-120"/>
              </a:rPr>
              <a:t>國中繳驗</a:t>
            </a:r>
            <a:r>
              <a:rPr lang="zh-TW" altLang="en-US" sz="2000" b="1" dirty="0">
                <a:solidFill>
                  <a:srgbClr val="FF0000"/>
                </a:solidFill>
                <a:latin typeface="Microsoft JhengHei" pitchFamily="34" charset="-120"/>
                <a:ea typeface="Microsoft JhengHei" pitchFamily="34" charset="-120"/>
              </a:rPr>
              <a:t>相關</a:t>
            </a:r>
            <a:r>
              <a:rPr lang="zh-TW" altLang="en-US" sz="2000" b="1" dirty="0" smtClean="0">
                <a:solidFill>
                  <a:srgbClr val="FF0000"/>
                </a:solidFill>
                <a:latin typeface="Microsoft JhengHei" pitchFamily="34" charset="-120"/>
                <a:ea typeface="Microsoft JhengHei" pitchFamily="34" charset="-120"/>
              </a:rPr>
              <a:t>資料。</a:t>
            </a:r>
            <a:endParaRPr lang="zh-TW" altLang="en-US" sz="2000" b="1" dirty="0">
              <a:solidFill>
                <a:srgbClr val="FF0000"/>
              </a:solidFill>
              <a:latin typeface="Microsoft JhengHei" pitchFamily="34" charset="-120"/>
              <a:ea typeface="Microsoft JhengHei" pitchFamily="34" charset="-120"/>
            </a:endParaRPr>
          </a:p>
        </p:txBody>
      </p:sp>
    </p:spTree>
    <p:extLst>
      <p:ext uri="{BB962C8B-B14F-4D97-AF65-F5344CB8AC3E}">
        <p14:creationId xmlns:p14="http://schemas.microsoft.com/office/powerpoint/2010/main" val="415540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4366220" y="-27384"/>
            <a:ext cx="3384376" cy="914400"/>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b="1" dirty="0"/>
              <a:t>鑑定結果公告</a:t>
            </a:r>
          </a:p>
        </p:txBody>
      </p:sp>
      <p:graphicFrame>
        <p:nvGraphicFramePr>
          <p:cNvPr id="5" name="內容版面配置區 3"/>
          <p:cNvGraphicFramePr>
            <a:graphicFrameLocks noGrp="1"/>
          </p:cNvGraphicFramePr>
          <p:nvPr>
            <p:ph sz="quarter" idx="1"/>
            <p:extLst/>
          </p:nvPr>
        </p:nvGraphicFramePr>
        <p:xfrm>
          <a:off x="728153" y="968199"/>
          <a:ext cx="10405155" cy="4691626"/>
        </p:xfrm>
        <a:graphic>
          <a:graphicData uri="http://schemas.openxmlformats.org/drawingml/2006/table">
            <a:tbl>
              <a:tblPr firstRow="1" bandRow="1">
                <a:tableStyleId>{5C22544A-7EE6-4342-B048-85BDC9FD1C3A}</a:tableStyleId>
              </a:tblPr>
              <a:tblGrid>
                <a:gridCol w="2964856">
                  <a:extLst>
                    <a:ext uri="{9D8B030D-6E8A-4147-A177-3AD203B41FA5}">
                      <a16:colId xmlns:a16="http://schemas.microsoft.com/office/drawing/2014/main" val="20000"/>
                    </a:ext>
                  </a:extLst>
                </a:gridCol>
                <a:gridCol w="3346467">
                  <a:extLst>
                    <a:ext uri="{9D8B030D-6E8A-4147-A177-3AD203B41FA5}">
                      <a16:colId xmlns:a16="http://schemas.microsoft.com/office/drawing/2014/main" val="20001"/>
                    </a:ext>
                  </a:extLst>
                </a:gridCol>
                <a:gridCol w="4093832">
                  <a:extLst>
                    <a:ext uri="{9D8B030D-6E8A-4147-A177-3AD203B41FA5}">
                      <a16:colId xmlns:a16="http://schemas.microsoft.com/office/drawing/2014/main" val="20002"/>
                    </a:ext>
                  </a:extLst>
                </a:gridCol>
              </a:tblGrid>
              <a:tr h="382294">
                <a:tc>
                  <a:txBody>
                    <a:bodyPr/>
                    <a:lstStyle/>
                    <a:p>
                      <a:pPr algn="ctr"/>
                      <a:r>
                        <a:rPr lang="zh-TW" altLang="en-US" sz="2100" dirty="0">
                          <a:latin typeface="微軟正黑體" panose="020B0604030504040204" pitchFamily="34" charset="-120"/>
                          <a:ea typeface="微軟正黑體" panose="020B0604030504040204" pitchFamily="34" charset="-120"/>
                        </a:rPr>
                        <a:t>項目</a:t>
                      </a:r>
                    </a:p>
                  </a:txBody>
                  <a:tcPr marL="68580" marR="68580" marT="34290" marB="34290" anchor="ctr"/>
                </a:tc>
                <a:tc>
                  <a:txBody>
                    <a:bodyPr/>
                    <a:lstStyle/>
                    <a:p>
                      <a:pPr algn="ctr"/>
                      <a:r>
                        <a:rPr lang="zh-TW" altLang="en-US" sz="2100" dirty="0">
                          <a:latin typeface="微軟正黑體" panose="020B0604030504040204" pitchFamily="34" charset="-120"/>
                          <a:ea typeface="微軟正黑體" panose="020B0604030504040204" pitchFamily="34" charset="-120"/>
                        </a:rPr>
                        <a:t>時間</a:t>
                      </a:r>
                    </a:p>
                  </a:txBody>
                  <a:tcPr marL="68580" marR="68580" marT="34290" marB="34290" anchor="ctr"/>
                </a:tc>
                <a:tc>
                  <a:txBody>
                    <a:bodyPr/>
                    <a:lstStyle/>
                    <a:p>
                      <a:pPr algn="ctr"/>
                      <a:r>
                        <a:rPr lang="zh-TW" altLang="en-US" sz="2100" dirty="0">
                          <a:latin typeface="微軟正黑體" panose="020B0604030504040204" pitchFamily="34" charset="-120"/>
                          <a:ea typeface="微軟正黑體" panose="020B0604030504040204" pitchFamily="34" charset="-120"/>
                        </a:rPr>
                        <a:t>備註</a:t>
                      </a:r>
                    </a:p>
                  </a:txBody>
                  <a:tcPr marL="68580" marR="68580" marT="34290" marB="34290" anchor="ctr"/>
                </a:tc>
                <a:extLst>
                  <a:ext uri="{0D108BD9-81ED-4DB2-BD59-A6C34878D82A}">
                    <a16:rowId xmlns:a16="http://schemas.microsoft.com/office/drawing/2014/main" val="10000"/>
                  </a:ext>
                </a:extLst>
              </a:tr>
              <a:tr h="478749">
                <a:tc>
                  <a:txBody>
                    <a:bodyPr/>
                    <a:lstStyle/>
                    <a:p>
                      <a:pPr algn="ctr"/>
                      <a:r>
                        <a:rPr lang="zh-TW" altLang="en-US" sz="2400" b="1" dirty="0">
                          <a:solidFill>
                            <a:srgbClr val="FF0000"/>
                          </a:solidFill>
                          <a:latin typeface="Microsoft YaHei" pitchFamily="34" charset="-122"/>
                          <a:ea typeface="Microsoft YaHei" pitchFamily="34" charset="-122"/>
                        </a:rPr>
                        <a:t>管道一</a:t>
                      </a:r>
                      <a:r>
                        <a:rPr lang="en-US" altLang="zh-TW" sz="2100" dirty="0">
                          <a:solidFill>
                            <a:srgbClr val="002060"/>
                          </a:solidFill>
                          <a:latin typeface="Microsoft YaHei" pitchFamily="34" charset="-122"/>
                          <a:ea typeface="Microsoft YaHei" pitchFamily="34" charset="-122"/>
                        </a:rPr>
                        <a:t>(</a:t>
                      </a:r>
                      <a:r>
                        <a:rPr lang="zh-TW" altLang="en-US" sz="2100" dirty="0">
                          <a:solidFill>
                            <a:srgbClr val="002060"/>
                          </a:solidFill>
                          <a:latin typeface="Microsoft YaHei" pitchFamily="34" charset="-122"/>
                          <a:ea typeface="Microsoft YaHei" pitchFamily="34" charset="-122"/>
                        </a:rPr>
                        <a:t>書面審查</a:t>
                      </a:r>
                      <a:r>
                        <a:rPr lang="en-US" altLang="zh-TW" sz="2100" dirty="0">
                          <a:solidFill>
                            <a:srgbClr val="002060"/>
                          </a:solidFill>
                          <a:latin typeface="Microsoft YaHei" pitchFamily="34" charset="-122"/>
                          <a:ea typeface="Microsoft YaHei" pitchFamily="34" charset="-122"/>
                        </a:rPr>
                        <a:t>)</a:t>
                      </a:r>
                      <a:endParaRPr lang="zh-TW" altLang="en-US" sz="2100" dirty="0">
                        <a:solidFill>
                          <a:srgbClr val="002060"/>
                        </a:solidFill>
                        <a:latin typeface="Microsoft YaHei" pitchFamily="34" charset="-122"/>
                        <a:ea typeface="Microsoft YaHei" pitchFamily="34" charset="-122"/>
                      </a:endParaRPr>
                    </a:p>
                  </a:txBody>
                  <a:tcPr marL="68580" marR="68580" marT="34290" marB="34290" anchor="ctr"/>
                </a:tc>
                <a:tc>
                  <a:txBody>
                    <a:bodyPr/>
                    <a:lstStyle/>
                    <a:p>
                      <a:pPr algn="ctr"/>
                      <a:r>
                        <a:rPr lang="en-US" altLang="zh-TW" sz="2100" dirty="0">
                          <a:solidFill>
                            <a:srgbClr val="002060"/>
                          </a:solidFill>
                          <a:latin typeface="Microsoft YaHei" pitchFamily="34" charset="-122"/>
                          <a:ea typeface="Microsoft YaHei" pitchFamily="34" charset="-122"/>
                        </a:rPr>
                        <a:t>2</a:t>
                      </a:r>
                      <a:r>
                        <a:rPr lang="zh-TW" altLang="en-US" sz="2100" dirty="0">
                          <a:solidFill>
                            <a:srgbClr val="002060"/>
                          </a:solidFill>
                          <a:latin typeface="Microsoft YaHei" pitchFamily="34" charset="-122"/>
                          <a:ea typeface="Microsoft YaHei" pitchFamily="34" charset="-122"/>
                        </a:rPr>
                        <a:t>月</a:t>
                      </a:r>
                      <a:r>
                        <a:rPr lang="en-US" altLang="zh-TW" sz="2100" dirty="0" smtClean="0">
                          <a:solidFill>
                            <a:srgbClr val="002060"/>
                          </a:solidFill>
                          <a:latin typeface="Microsoft YaHei" pitchFamily="34" charset="-122"/>
                          <a:ea typeface="Microsoft YaHei" pitchFamily="34" charset="-122"/>
                        </a:rPr>
                        <a:t>25</a:t>
                      </a:r>
                      <a:r>
                        <a:rPr lang="zh-TW" altLang="en-US" sz="2100" dirty="0" smtClean="0">
                          <a:solidFill>
                            <a:srgbClr val="002060"/>
                          </a:solidFill>
                          <a:latin typeface="Microsoft YaHei" pitchFamily="34" charset="-122"/>
                          <a:ea typeface="Microsoft YaHei" pitchFamily="34" charset="-122"/>
                        </a:rPr>
                        <a:t>日</a:t>
                      </a:r>
                      <a:r>
                        <a:rPr lang="en-US" altLang="zh-TW" sz="2100" dirty="0">
                          <a:solidFill>
                            <a:srgbClr val="002060"/>
                          </a:solidFill>
                          <a:latin typeface="Microsoft YaHei" pitchFamily="34" charset="-122"/>
                          <a:ea typeface="Microsoft YaHei" pitchFamily="34" charset="-122"/>
                        </a:rPr>
                        <a:t>(</a:t>
                      </a:r>
                      <a:r>
                        <a:rPr lang="zh-TW" altLang="en-US" sz="2100" dirty="0">
                          <a:solidFill>
                            <a:srgbClr val="002060"/>
                          </a:solidFill>
                          <a:latin typeface="Microsoft YaHei" pitchFamily="34" charset="-122"/>
                          <a:ea typeface="Microsoft YaHei" pitchFamily="34" charset="-122"/>
                        </a:rPr>
                        <a:t>五</a:t>
                      </a:r>
                      <a:r>
                        <a:rPr lang="en-US" altLang="zh-TW" sz="2100" dirty="0">
                          <a:solidFill>
                            <a:srgbClr val="002060"/>
                          </a:solidFill>
                          <a:latin typeface="Microsoft YaHei" pitchFamily="34" charset="-122"/>
                          <a:ea typeface="Microsoft YaHei" pitchFamily="34" charset="-122"/>
                        </a:rPr>
                        <a:t>)17</a:t>
                      </a:r>
                      <a:r>
                        <a:rPr lang="zh-TW" altLang="en-US" sz="2100" dirty="0">
                          <a:solidFill>
                            <a:srgbClr val="002060"/>
                          </a:solidFill>
                          <a:latin typeface="Microsoft YaHei" pitchFamily="34" charset="-122"/>
                          <a:ea typeface="Microsoft YaHei" pitchFamily="34" charset="-122"/>
                        </a:rPr>
                        <a:t>：</a:t>
                      </a:r>
                      <a:r>
                        <a:rPr lang="en-US" altLang="zh-TW" sz="2100" dirty="0">
                          <a:solidFill>
                            <a:srgbClr val="002060"/>
                          </a:solidFill>
                          <a:latin typeface="Microsoft YaHei" pitchFamily="34" charset="-122"/>
                          <a:ea typeface="Microsoft YaHei" pitchFamily="34" charset="-122"/>
                        </a:rPr>
                        <a:t>00</a:t>
                      </a:r>
                      <a:endParaRPr lang="zh-TW" altLang="en-US" sz="2100" dirty="0">
                        <a:solidFill>
                          <a:srgbClr val="002060"/>
                        </a:solidFill>
                        <a:latin typeface="Microsoft YaHei" pitchFamily="34" charset="-122"/>
                        <a:ea typeface="Microsoft YaHei" pitchFamily="34" charset="-122"/>
                      </a:endParaRPr>
                    </a:p>
                  </a:txBody>
                  <a:tcPr marL="68580" marR="68580" marT="34290" marB="34290" anchor="ctr"/>
                </a:tc>
                <a:tc rowSpan="3">
                  <a:txBody>
                    <a:bodyPr/>
                    <a:lstStyle/>
                    <a:p>
                      <a:pPr algn="just"/>
                      <a:r>
                        <a:rPr lang="zh-TW" altLang="en-US" sz="1800" b="0" i="0" u="none" strike="noStrike" kern="1200" baseline="0" dirty="0">
                          <a:solidFill>
                            <a:srgbClr val="002060"/>
                          </a:solidFill>
                          <a:latin typeface="Microsoft YaHei" pitchFamily="34" charset="-122"/>
                          <a:ea typeface="Microsoft YaHei" pitchFamily="34" charset="-122"/>
                          <a:cs typeface="+mn-cs"/>
                        </a:rPr>
                        <a:t>公告於本市政府教育局、資優中心及各承辦學校網站，</a:t>
                      </a:r>
                      <a:r>
                        <a:rPr lang="zh-TW" altLang="en-US" sz="1800" b="0" i="0" u="none" strike="noStrike" kern="1200" baseline="0" dirty="0" smtClean="0">
                          <a:solidFill>
                            <a:srgbClr val="FF0000"/>
                          </a:solidFill>
                          <a:latin typeface="Microsoft YaHei" pitchFamily="34" charset="-122"/>
                          <a:ea typeface="Microsoft YaHei" pitchFamily="34" charset="-122"/>
                          <a:cs typeface="+mn-cs"/>
                        </a:rPr>
                        <a:t>考生自行之至桃園市資賦優異鑑定報名</a:t>
                      </a:r>
                      <a:r>
                        <a:rPr lang="zh-TW" altLang="en-US" sz="1800" b="0" i="0" u="none" strike="noStrike" kern="1200" baseline="0" dirty="0" smtClean="0">
                          <a:solidFill>
                            <a:srgbClr val="FF0000"/>
                          </a:solidFill>
                          <a:latin typeface="Microsoft YaHei" pitchFamily="34" charset="-122"/>
                          <a:ea typeface="Microsoft YaHei" pitchFamily="34" charset="-122"/>
                          <a:cs typeface="+mn-cs"/>
                        </a:rPr>
                        <a:t>系統</a:t>
                      </a:r>
                      <a:r>
                        <a:rPr lang="zh-TW" altLang="en-US" sz="2100" b="1" i="0" u="none" strike="noStrike" kern="1200" baseline="0" dirty="0" smtClean="0">
                          <a:solidFill>
                            <a:srgbClr val="FF0000"/>
                          </a:solidFill>
                          <a:latin typeface="Microsoft YaHei" pitchFamily="34" charset="-122"/>
                          <a:ea typeface="Microsoft YaHei" pitchFamily="34" charset="-122"/>
                          <a:cs typeface="+mn-cs"/>
                        </a:rPr>
                        <a:t>查詢及下載</a:t>
                      </a:r>
                      <a:r>
                        <a:rPr lang="zh-TW" altLang="en-US" sz="2100" b="1" u="none" kern="1200" dirty="0" smtClean="0">
                          <a:solidFill>
                            <a:srgbClr val="FF0000"/>
                          </a:solidFill>
                          <a:latin typeface="Microsoft YaHei" pitchFamily="34" charset="-122"/>
                          <a:ea typeface="Microsoft YaHei" pitchFamily="34" charset="-122"/>
                          <a:cs typeface="+mn-cs"/>
                        </a:rPr>
                        <a:t>結果通知單。</a:t>
                      </a:r>
                      <a:endParaRPr lang="zh-TW" altLang="en-US" sz="2100" b="1" u="none" kern="1200" dirty="0">
                        <a:solidFill>
                          <a:srgbClr val="FF0000"/>
                        </a:solidFill>
                        <a:latin typeface="Microsoft YaHei" pitchFamily="34" charset="-122"/>
                        <a:ea typeface="Microsoft YaHei" pitchFamily="34" charset="-122"/>
                        <a:cs typeface="+mn-cs"/>
                      </a:endParaRPr>
                    </a:p>
                    <a:p>
                      <a:pPr algn="just"/>
                      <a:endParaRPr lang="zh-TW" altLang="en-US" sz="2100" b="1" u="none" kern="1200" dirty="0">
                        <a:solidFill>
                          <a:srgbClr val="FF0000"/>
                        </a:solidFill>
                        <a:latin typeface="Microsoft YaHei" pitchFamily="34" charset="-122"/>
                        <a:ea typeface="Microsoft YaHei" pitchFamily="34" charset="-122"/>
                        <a:cs typeface="+mn-cs"/>
                      </a:endParaRPr>
                    </a:p>
                  </a:txBody>
                  <a:tcPr marL="68580" marR="68580" marT="34290" marB="34290" anchor="ctr"/>
                </a:tc>
                <a:extLst>
                  <a:ext uri="{0D108BD9-81ED-4DB2-BD59-A6C34878D82A}">
                    <a16:rowId xmlns:a16="http://schemas.microsoft.com/office/drawing/2014/main" val="10001"/>
                  </a:ext>
                </a:extLst>
              </a:tr>
              <a:tr h="932831">
                <a:tc rowSpan="2">
                  <a:txBody>
                    <a:bodyPr/>
                    <a:lstStyle/>
                    <a:p>
                      <a:pPr algn="ctr"/>
                      <a:r>
                        <a:rPr lang="zh-TW" altLang="en-US" sz="2400" b="1" kern="1200" dirty="0">
                          <a:solidFill>
                            <a:srgbClr val="FF0000"/>
                          </a:solidFill>
                          <a:latin typeface="Microsoft YaHei" pitchFamily="34" charset="-122"/>
                          <a:ea typeface="Microsoft YaHei" pitchFamily="34" charset="-122"/>
                          <a:cs typeface="+mn-cs"/>
                        </a:rPr>
                        <a:t>管道二</a:t>
                      </a:r>
                      <a:r>
                        <a:rPr lang="en-US" altLang="zh-TW" sz="2100" dirty="0">
                          <a:solidFill>
                            <a:srgbClr val="002060"/>
                          </a:solidFill>
                          <a:latin typeface="Microsoft YaHei" pitchFamily="34" charset="-122"/>
                          <a:ea typeface="Microsoft YaHei" pitchFamily="34" charset="-122"/>
                        </a:rPr>
                        <a:t>(</a:t>
                      </a:r>
                      <a:r>
                        <a:rPr lang="zh-TW" altLang="en-US" sz="2100" dirty="0">
                          <a:solidFill>
                            <a:srgbClr val="002060"/>
                          </a:solidFill>
                          <a:latin typeface="Microsoft YaHei" pitchFamily="34" charset="-122"/>
                          <a:ea typeface="Microsoft YaHei" pitchFamily="34" charset="-122"/>
                        </a:rPr>
                        <a:t>測驗方式</a:t>
                      </a:r>
                      <a:r>
                        <a:rPr lang="en-US" altLang="zh-TW" sz="2100" dirty="0">
                          <a:solidFill>
                            <a:srgbClr val="002060"/>
                          </a:solidFill>
                          <a:latin typeface="Microsoft YaHei" pitchFamily="34" charset="-122"/>
                          <a:ea typeface="Microsoft YaHei" pitchFamily="34" charset="-122"/>
                        </a:rPr>
                        <a:t>)</a:t>
                      </a:r>
                      <a:endParaRPr lang="zh-TW" altLang="en-US" sz="2100" dirty="0">
                        <a:solidFill>
                          <a:srgbClr val="002060"/>
                        </a:solidFill>
                        <a:latin typeface="Microsoft YaHei" pitchFamily="34" charset="-122"/>
                        <a:ea typeface="Microsoft YaHei" pitchFamily="34" charset="-122"/>
                      </a:endParaRPr>
                    </a:p>
                  </a:txBody>
                  <a:tcPr marL="68580" marR="68580" marT="34290" marB="34290" anchor="ctr"/>
                </a:tc>
                <a:tc>
                  <a:txBody>
                    <a:bodyPr/>
                    <a:lstStyle/>
                    <a:p>
                      <a:pPr algn="ctr"/>
                      <a:r>
                        <a:rPr lang="zh-TW" altLang="en-US" sz="2100" dirty="0">
                          <a:solidFill>
                            <a:srgbClr val="002060"/>
                          </a:solidFill>
                          <a:latin typeface="Microsoft YaHei" pitchFamily="34" charset="-122"/>
                          <a:ea typeface="Microsoft YaHei" pitchFamily="34" charset="-122"/>
                        </a:rPr>
                        <a:t>初選</a:t>
                      </a:r>
                      <a:endParaRPr lang="en-US" altLang="zh-TW" sz="2100" dirty="0">
                        <a:solidFill>
                          <a:srgbClr val="002060"/>
                        </a:solidFill>
                        <a:latin typeface="Microsoft YaHei" pitchFamily="34" charset="-122"/>
                        <a:ea typeface="Microsoft YaHei" pitchFamily="34" charset="-122"/>
                      </a:endParaRPr>
                    </a:p>
                    <a:p>
                      <a:pPr algn="ctr"/>
                      <a:r>
                        <a:rPr lang="en-US" altLang="zh-TW" sz="2100" dirty="0">
                          <a:solidFill>
                            <a:srgbClr val="002060"/>
                          </a:solidFill>
                          <a:latin typeface="Microsoft YaHei" pitchFamily="34" charset="-122"/>
                          <a:ea typeface="Microsoft YaHei" pitchFamily="34" charset="-122"/>
                        </a:rPr>
                        <a:t>3</a:t>
                      </a:r>
                      <a:r>
                        <a:rPr lang="zh-TW" altLang="en-US" sz="2100" dirty="0">
                          <a:solidFill>
                            <a:srgbClr val="002060"/>
                          </a:solidFill>
                          <a:latin typeface="Microsoft YaHei" pitchFamily="34" charset="-122"/>
                          <a:ea typeface="Microsoft YaHei" pitchFamily="34" charset="-122"/>
                        </a:rPr>
                        <a:t>月</a:t>
                      </a:r>
                      <a:r>
                        <a:rPr lang="en-US" altLang="zh-TW" sz="2100" dirty="0" smtClean="0">
                          <a:solidFill>
                            <a:srgbClr val="002060"/>
                          </a:solidFill>
                          <a:latin typeface="Microsoft YaHei" pitchFamily="34" charset="-122"/>
                          <a:ea typeface="Microsoft YaHei" pitchFamily="34" charset="-122"/>
                        </a:rPr>
                        <a:t>17(</a:t>
                      </a:r>
                      <a:r>
                        <a:rPr lang="zh-TW" altLang="en-US" sz="2100" dirty="0">
                          <a:solidFill>
                            <a:srgbClr val="002060"/>
                          </a:solidFill>
                          <a:latin typeface="Microsoft YaHei" pitchFamily="34" charset="-122"/>
                          <a:ea typeface="Microsoft YaHei" pitchFamily="34" charset="-122"/>
                        </a:rPr>
                        <a:t>四</a:t>
                      </a:r>
                      <a:r>
                        <a:rPr lang="en-US" altLang="zh-TW" sz="2100" dirty="0" smtClean="0">
                          <a:solidFill>
                            <a:srgbClr val="002060"/>
                          </a:solidFill>
                          <a:latin typeface="Microsoft YaHei" pitchFamily="34" charset="-122"/>
                          <a:ea typeface="Microsoft YaHei" pitchFamily="34" charset="-122"/>
                        </a:rPr>
                        <a:t>)</a:t>
                      </a:r>
                      <a:r>
                        <a:rPr lang="en-US" altLang="zh-TW" sz="2100" dirty="0">
                          <a:solidFill>
                            <a:srgbClr val="002060"/>
                          </a:solidFill>
                          <a:latin typeface="Microsoft YaHei" pitchFamily="34" charset="-122"/>
                          <a:ea typeface="Microsoft YaHei" pitchFamily="34" charset="-122"/>
                        </a:rPr>
                        <a:t>17</a:t>
                      </a:r>
                      <a:r>
                        <a:rPr lang="zh-TW" altLang="en-US" sz="2100" dirty="0">
                          <a:solidFill>
                            <a:srgbClr val="002060"/>
                          </a:solidFill>
                          <a:latin typeface="Microsoft YaHei" pitchFamily="34" charset="-122"/>
                          <a:ea typeface="Microsoft YaHei" pitchFamily="34" charset="-122"/>
                        </a:rPr>
                        <a:t>：</a:t>
                      </a:r>
                      <a:r>
                        <a:rPr lang="en-US" altLang="zh-TW" sz="2100" dirty="0">
                          <a:solidFill>
                            <a:srgbClr val="002060"/>
                          </a:solidFill>
                          <a:latin typeface="Microsoft YaHei" pitchFamily="34" charset="-122"/>
                          <a:ea typeface="Microsoft YaHei" pitchFamily="34" charset="-122"/>
                        </a:rPr>
                        <a:t>00</a:t>
                      </a:r>
                      <a:endParaRPr lang="zh-TW" altLang="en-US" sz="2100" dirty="0">
                        <a:solidFill>
                          <a:srgbClr val="002060"/>
                        </a:solidFill>
                        <a:latin typeface="Microsoft YaHei" pitchFamily="34" charset="-122"/>
                        <a:ea typeface="Microsoft YaHei" pitchFamily="34" charset="-122"/>
                      </a:endParaRPr>
                    </a:p>
                  </a:txBody>
                  <a:tcPr marL="68580" marR="68580" marT="34290" marB="34290" anchor="ctr"/>
                </a:tc>
                <a:tc vMerge="1">
                  <a:txBody>
                    <a:bodyPr/>
                    <a:lstStyle/>
                    <a:p>
                      <a:endParaRPr lang="zh-TW" altLang="en-US"/>
                    </a:p>
                  </a:txBody>
                  <a:tcPr/>
                </a:tc>
                <a:extLst>
                  <a:ext uri="{0D108BD9-81ED-4DB2-BD59-A6C34878D82A}">
                    <a16:rowId xmlns:a16="http://schemas.microsoft.com/office/drawing/2014/main" val="152313314"/>
                  </a:ext>
                </a:extLst>
              </a:tr>
              <a:tr h="660601">
                <a:tc vMerge="1">
                  <a:txBody>
                    <a:bodyPr/>
                    <a:lstStyle/>
                    <a:p>
                      <a:endParaRPr lang="zh-TW" altLang="en-US" dirty="0"/>
                    </a:p>
                  </a:txBody>
                  <a:tcPr marL="68580" marR="68580" marT="34290" marB="34290" anchor="ctr"/>
                </a:tc>
                <a:tc>
                  <a:txBody>
                    <a:bodyPr/>
                    <a:lstStyle/>
                    <a:p>
                      <a:pPr algn="ctr"/>
                      <a:r>
                        <a:rPr lang="zh-TW" altLang="en-US" sz="2100" kern="1200" dirty="0">
                          <a:solidFill>
                            <a:srgbClr val="002060"/>
                          </a:solidFill>
                          <a:latin typeface="Microsoft YaHei" pitchFamily="34" charset="-122"/>
                          <a:ea typeface="Microsoft YaHei" pitchFamily="34" charset="-122"/>
                          <a:cs typeface="+mn-cs"/>
                        </a:rPr>
                        <a:t>複選</a:t>
                      </a:r>
                      <a:endParaRPr lang="en-US" altLang="zh-TW" sz="2100" kern="1200" dirty="0">
                        <a:solidFill>
                          <a:srgbClr val="002060"/>
                        </a:solidFill>
                        <a:latin typeface="Microsoft YaHei" pitchFamily="34" charset="-122"/>
                        <a:ea typeface="Microsoft YaHei"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100" kern="1200" dirty="0">
                          <a:solidFill>
                            <a:srgbClr val="002060"/>
                          </a:solidFill>
                          <a:latin typeface="Microsoft YaHei" pitchFamily="34" charset="-122"/>
                          <a:ea typeface="Microsoft YaHei" pitchFamily="34" charset="-122"/>
                          <a:cs typeface="+mn-cs"/>
                        </a:rPr>
                        <a:t>   </a:t>
                      </a:r>
                      <a:r>
                        <a:rPr lang="en-US" altLang="zh-TW" sz="2100" kern="1200" dirty="0" smtClean="0">
                          <a:solidFill>
                            <a:srgbClr val="002060"/>
                          </a:solidFill>
                          <a:latin typeface="Microsoft YaHei" pitchFamily="34" charset="-122"/>
                          <a:ea typeface="Microsoft YaHei" pitchFamily="34" charset="-122"/>
                          <a:cs typeface="+mn-cs"/>
                        </a:rPr>
                        <a:t>5</a:t>
                      </a:r>
                      <a:r>
                        <a:rPr lang="zh-TW" altLang="en-US" sz="2100" kern="1200" dirty="0" smtClean="0">
                          <a:solidFill>
                            <a:srgbClr val="002060"/>
                          </a:solidFill>
                          <a:latin typeface="Microsoft YaHei" pitchFamily="34" charset="-122"/>
                          <a:ea typeface="Microsoft YaHei" pitchFamily="34" charset="-122"/>
                          <a:cs typeface="+mn-cs"/>
                        </a:rPr>
                        <a:t>月</a:t>
                      </a:r>
                      <a:r>
                        <a:rPr lang="en-US" altLang="zh-TW" sz="2100" kern="1200" dirty="0" smtClean="0">
                          <a:solidFill>
                            <a:srgbClr val="002060"/>
                          </a:solidFill>
                          <a:latin typeface="Microsoft YaHei" pitchFamily="34" charset="-122"/>
                          <a:ea typeface="Microsoft YaHei" pitchFamily="34" charset="-122"/>
                          <a:cs typeface="+mn-cs"/>
                        </a:rPr>
                        <a:t>18</a:t>
                      </a:r>
                      <a:r>
                        <a:rPr lang="zh-TW" altLang="en-US" sz="2100" kern="1200" dirty="0" smtClean="0">
                          <a:solidFill>
                            <a:srgbClr val="002060"/>
                          </a:solidFill>
                          <a:latin typeface="Microsoft YaHei" pitchFamily="34" charset="-122"/>
                          <a:ea typeface="Microsoft YaHei" pitchFamily="34" charset="-122"/>
                          <a:cs typeface="+mn-cs"/>
                        </a:rPr>
                        <a:t>日</a:t>
                      </a:r>
                      <a:r>
                        <a:rPr lang="en-US" altLang="zh-TW" sz="2100" kern="1200" dirty="0" smtClean="0">
                          <a:solidFill>
                            <a:srgbClr val="002060"/>
                          </a:solidFill>
                          <a:latin typeface="Microsoft YaHei" pitchFamily="34" charset="-122"/>
                          <a:ea typeface="Microsoft YaHei" pitchFamily="34" charset="-122"/>
                          <a:cs typeface="+mn-cs"/>
                        </a:rPr>
                        <a:t>(</a:t>
                      </a:r>
                      <a:r>
                        <a:rPr lang="zh-TW" altLang="en-US" sz="2100" kern="1200" dirty="0">
                          <a:solidFill>
                            <a:srgbClr val="002060"/>
                          </a:solidFill>
                          <a:latin typeface="Microsoft YaHei" pitchFamily="34" charset="-122"/>
                          <a:ea typeface="Microsoft YaHei" pitchFamily="34" charset="-122"/>
                          <a:cs typeface="+mn-cs"/>
                        </a:rPr>
                        <a:t>三</a:t>
                      </a:r>
                      <a:r>
                        <a:rPr lang="en-US" altLang="zh-TW" sz="2100" kern="1200" dirty="0" smtClean="0">
                          <a:solidFill>
                            <a:srgbClr val="002060"/>
                          </a:solidFill>
                          <a:latin typeface="Microsoft YaHei" pitchFamily="34" charset="-122"/>
                          <a:ea typeface="Microsoft YaHei" pitchFamily="34" charset="-122"/>
                          <a:cs typeface="+mn-cs"/>
                        </a:rPr>
                        <a:t>)</a:t>
                      </a:r>
                      <a:r>
                        <a:rPr lang="en-US" altLang="zh-TW" sz="2100" kern="1200" dirty="0">
                          <a:solidFill>
                            <a:srgbClr val="002060"/>
                          </a:solidFill>
                          <a:latin typeface="Microsoft YaHei" pitchFamily="34" charset="-122"/>
                          <a:ea typeface="Microsoft YaHei" pitchFamily="34" charset="-122"/>
                          <a:cs typeface="+mn-cs"/>
                        </a:rPr>
                        <a:t>17</a:t>
                      </a:r>
                      <a:r>
                        <a:rPr lang="zh-TW" altLang="en-US" sz="2100" kern="1200" dirty="0">
                          <a:solidFill>
                            <a:srgbClr val="002060"/>
                          </a:solidFill>
                          <a:latin typeface="Microsoft YaHei" pitchFamily="34" charset="-122"/>
                          <a:ea typeface="Microsoft YaHei" pitchFamily="34" charset="-122"/>
                          <a:cs typeface="+mn-cs"/>
                        </a:rPr>
                        <a:t>：</a:t>
                      </a:r>
                      <a:r>
                        <a:rPr lang="en-US" altLang="zh-TW" sz="2100" kern="1200" dirty="0">
                          <a:solidFill>
                            <a:srgbClr val="002060"/>
                          </a:solidFill>
                          <a:latin typeface="Microsoft YaHei" pitchFamily="34" charset="-122"/>
                          <a:ea typeface="Microsoft YaHei" pitchFamily="34" charset="-122"/>
                          <a:cs typeface="+mn-cs"/>
                        </a:rPr>
                        <a:t>00</a:t>
                      </a:r>
                      <a:endParaRPr lang="zh-TW" altLang="en-US" dirty="0">
                        <a:latin typeface="Microsoft YaHei" pitchFamily="34" charset="-122"/>
                        <a:ea typeface="Microsoft YaHei" pitchFamily="34" charset="-122"/>
                      </a:endParaRPr>
                    </a:p>
                  </a:txBody>
                  <a:tcPr marL="68580" marR="68580" marT="34290" marB="34290" anchor="ctr"/>
                </a:tc>
                <a:tc vMerge="1">
                  <a:txBody>
                    <a:bodyPr/>
                    <a:lstStyle/>
                    <a:p>
                      <a:pPr algn="ctr"/>
                      <a:endParaRPr lang="zh-TW" altLang="en-US" sz="2800" dirty="0"/>
                    </a:p>
                  </a:txBody>
                  <a:tcPr anchor="ctr"/>
                </a:tc>
                <a:extLst>
                  <a:ext uri="{0D108BD9-81ED-4DB2-BD59-A6C34878D82A}">
                    <a16:rowId xmlns:a16="http://schemas.microsoft.com/office/drawing/2014/main" val="10002"/>
                  </a:ext>
                </a:extLst>
              </a:tr>
              <a:tr h="1056397">
                <a:tc rowSpan="2">
                  <a:txBody>
                    <a:bodyPr/>
                    <a:lstStyle/>
                    <a:p>
                      <a:pPr algn="ctr"/>
                      <a:r>
                        <a:rPr lang="zh-TW" altLang="en-US" sz="2700" b="1" kern="1200" dirty="0">
                          <a:solidFill>
                            <a:srgbClr val="002060"/>
                          </a:solidFill>
                          <a:latin typeface="Microsoft YaHei" pitchFamily="34" charset="-122"/>
                          <a:ea typeface="Microsoft YaHei" pitchFamily="34" charset="-122"/>
                          <a:cs typeface="+mn-cs"/>
                        </a:rPr>
                        <a:t>複查</a:t>
                      </a:r>
                    </a:p>
                  </a:txBody>
                  <a:tcPr marL="68580" marR="68580" marT="34290" marB="34290" anchor="ctr"/>
                </a:tc>
                <a:tc>
                  <a:txBody>
                    <a:bodyPr/>
                    <a:lstStyle/>
                    <a:p>
                      <a:pPr algn="ctr"/>
                      <a:r>
                        <a:rPr lang="zh-TW" altLang="en-US" sz="2100" dirty="0" smtClean="0">
                          <a:solidFill>
                            <a:srgbClr val="002060"/>
                          </a:solidFill>
                          <a:latin typeface="Microsoft YaHei" pitchFamily="34" charset="-122"/>
                          <a:ea typeface="Microsoft YaHei" pitchFamily="34" charset="-122"/>
                        </a:rPr>
                        <a:t>初選</a:t>
                      </a:r>
                      <a:r>
                        <a:rPr lang="en-US" altLang="zh-TW" sz="2100" dirty="0" smtClean="0">
                          <a:solidFill>
                            <a:srgbClr val="002060"/>
                          </a:solidFill>
                          <a:latin typeface="Microsoft YaHei" pitchFamily="34" charset="-122"/>
                          <a:ea typeface="Microsoft YaHei" pitchFamily="34" charset="-122"/>
                        </a:rPr>
                        <a:t>:3</a:t>
                      </a:r>
                      <a:r>
                        <a:rPr lang="zh-TW" altLang="en-US" sz="2100" dirty="0">
                          <a:solidFill>
                            <a:srgbClr val="002060"/>
                          </a:solidFill>
                          <a:latin typeface="Microsoft YaHei" pitchFamily="34" charset="-122"/>
                          <a:ea typeface="Microsoft YaHei" pitchFamily="34" charset="-122"/>
                        </a:rPr>
                        <a:t>月</a:t>
                      </a:r>
                      <a:r>
                        <a:rPr lang="en-US" altLang="zh-TW" sz="2100" dirty="0">
                          <a:solidFill>
                            <a:srgbClr val="002060"/>
                          </a:solidFill>
                          <a:latin typeface="Microsoft YaHei" pitchFamily="34" charset="-122"/>
                          <a:ea typeface="Microsoft YaHei" pitchFamily="34" charset="-122"/>
                        </a:rPr>
                        <a:t>17</a:t>
                      </a:r>
                      <a:r>
                        <a:rPr lang="zh-TW" altLang="en-US" sz="2100" dirty="0">
                          <a:solidFill>
                            <a:srgbClr val="002060"/>
                          </a:solidFill>
                          <a:latin typeface="Microsoft YaHei" pitchFamily="34" charset="-122"/>
                          <a:ea typeface="Microsoft YaHei" pitchFamily="34" charset="-122"/>
                        </a:rPr>
                        <a:t>日</a:t>
                      </a:r>
                      <a:r>
                        <a:rPr lang="en-US" altLang="zh-TW" sz="2100" dirty="0" smtClean="0">
                          <a:solidFill>
                            <a:srgbClr val="002060"/>
                          </a:solidFill>
                          <a:latin typeface="Microsoft YaHei" pitchFamily="34" charset="-122"/>
                          <a:ea typeface="Microsoft YaHei" pitchFamily="34" charset="-122"/>
                        </a:rPr>
                        <a:t>(</a:t>
                      </a:r>
                      <a:r>
                        <a:rPr lang="zh-TW" altLang="en-US" sz="2100" dirty="0">
                          <a:solidFill>
                            <a:srgbClr val="002060"/>
                          </a:solidFill>
                          <a:latin typeface="Microsoft YaHei" pitchFamily="34" charset="-122"/>
                          <a:ea typeface="Microsoft YaHei" pitchFamily="34" charset="-122"/>
                        </a:rPr>
                        <a:t>四</a:t>
                      </a:r>
                      <a:r>
                        <a:rPr lang="en-US" altLang="zh-TW" sz="2100" dirty="0" smtClean="0">
                          <a:solidFill>
                            <a:srgbClr val="002060"/>
                          </a:solidFill>
                          <a:latin typeface="Microsoft YaHei" pitchFamily="34" charset="-122"/>
                          <a:ea typeface="Microsoft YaHei" pitchFamily="34" charset="-122"/>
                        </a:rPr>
                        <a:t>)17:00</a:t>
                      </a:r>
                    </a:p>
                    <a:p>
                      <a:pPr algn="ctr"/>
                      <a:r>
                        <a:rPr lang="zh-TW" altLang="en-US" sz="2100" dirty="0" smtClean="0">
                          <a:solidFill>
                            <a:srgbClr val="002060"/>
                          </a:solidFill>
                          <a:latin typeface="Microsoft YaHei" pitchFamily="34" charset="-122"/>
                          <a:ea typeface="Microsoft YaHei" pitchFamily="34" charset="-122"/>
                        </a:rPr>
                        <a:t>至</a:t>
                      </a:r>
                      <a:r>
                        <a:rPr lang="en-US" altLang="zh-TW" sz="2100" dirty="0" smtClean="0">
                          <a:solidFill>
                            <a:srgbClr val="002060"/>
                          </a:solidFill>
                          <a:latin typeface="Microsoft YaHei" pitchFamily="34" charset="-122"/>
                          <a:ea typeface="Microsoft YaHei" pitchFamily="34" charset="-122"/>
                        </a:rPr>
                        <a:t>3</a:t>
                      </a:r>
                      <a:r>
                        <a:rPr lang="zh-TW" altLang="en-US" sz="2100" dirty="0" smtClean="0">
                          <a:solidFill>
                            <a:srgbClr val="002060"/>
                          </a:solidFill>
                          <a:latin typeface="Microsoft YaHei" pitchFamily="34" charset="-122"/>
                          <a:ea typeface="Microsoft YaHei" pitchFamily="34" charset="-122"/>
                        </a:rPr>
                        <a:t>月</a:t>
                      </a:r>
                      <a:r>
                        <a:rPr lang="en-US" altLang="zh-TW" sz="2100" dirty="0" smtClean="0">
                          <a:solidFill>
                            <a:srgbClr val="002060"/>
                          </a:solidFill>
                          <a:latin typeface="Microsoft YaHei" pitchFamily="34" charset="-122"/>
                          <a:ea typeface="Microsoft YaHei" pitchFamily="34" charset="-122"/>
                        </a:rPr>
                        <a:t>18</a:t>
                      </a:r>
                      <a:r>
                        <a:rPr lang="zh-TW" altLang="en-US" sz="2100" dirty="0" smtClean="0">
                          <a:solidFill>
                            <a:srgbClr val="002060"/>
                          </a:solidFill>
                          <a:latin typeface="Microsoft YaHei" pitchFamily="34" charset="-122"/>
                          <a:ea typeface="Microsoft YaHei" pitchFamily="34" charset="-122"/>
                        </a:rPr>
                        <a:t>日</a:t>
                      </a:r>
                      <a:r>
                        <a:rPr lang="en-US" altLang="zh-TW" sz="2100" dirty="0" smtClean="0">
                          <a:solidFill>
                            <a:srgbClr val="002060"/>
                          </a:solidFill>
                          <a:latin typeface="Microsoft YaHei" pitchFamily="34" charset="-122"/>
                          <a:ea typeface="Microsoft YaHei" pitchFamily="34" charset="-122"/>
                        </a:rPr>
                        <a:t>(</a:t>
                      </a:r>
                      <a:r>
                        <a:rPr lang="zh-TW" altLang="en-US" sz="2100" dirty="0" smtClean="0">
                          <a:solidFill>
                            <a:srgbClr val="002060"/>
                          </a:solidFill>
                          <a:latin typeface="Microsoft YaHei" pitchFamily="34" charset="-122"/>
                          <a:ea typeface="Microsoft YaHei" pitchFamily="34" charset="-122"/>
                        </a:rPr>
                        <a:t>五</a:t>
                      </a:r>
                      <a:r>
                        <a:rPr lang="en-US" altLang="zh-TW" sz="2100" dirty="0" smtClean="0">
                          <a:solidFill>
                            <a:srgbClr val="002060"/>
                          </a:solidFill>
                          <a:latin typeface="Microsoft YaHei" pitchFamily="34" charset="-122"/>
                          <a:ea typeface="Microsoft YaHei" pitchFamily="34" charset="-122"/>
                        </a:rPr>
                        <a:t>)16:00</a:t>
                      </a:r>
                      <a:endParaRPr lang="en-US" altLang="zh-TW" sz="2100" dirty="0">
                        <a:solidFill>
                          <a:srgbClr val="002060"/>
                        </a:solidFill>
                        <a:latin typeface="Microsoft YaHei" pitchFamily="34" charset="-122"/>
                        <a:ea typeface="Microsoft YaHei" pitchFamily="34" charset="-122"/>
                      </a:endParaRPr>
                    </a:p>
                    <a:p>
                      <a:pPr algn="ctr"/>
                      <a:r>
                        <a:rPr lang="zh-TW" altLang="en-US" sz="1800" b="1" i="0" u="none" strike="noStrike" kern="1200" baseline="0" dirty="0">
                          <a:solidFill>
                            <a:srgbClr val="FF0000"/>
                          </a:solidFill>
                          <a:latin typeface="Microsoft YaHei" pitchFamily="34" charset="-122"/>
                          <a:ea typeface="Microsoft YaHei" pitchFamily="34" charset="-122"/>
                          <a:cs typeface="+mn-cs"/>
                        </a:rPr>
                        <a:t>逾時不予受理</a:t>
                      </a:r>
                    </a:p>
                  </a:txBody>
                  <a:tcPr marL="68580" marR="68580" marT="34290" marB="34290" anchor="ctr"/>
                </a:tc>
                <a:tc rowSpan="2">
                  <a:txBody>
                    <a:bodyPr/>
                    <a:lstStyle/>
                    <a:p>
                      <a:pPr algn="l">
                        <a:lnSpc>
                          <a:spcPts val="2800"/>
                        </a:lnSpc>
                        <a:spcBef>
                          <a:spcPts val="600"/>
                        </a:spcBef>
                      </a:pPr>
                      <a:r>
                        <a:rPr lang="zh-TW" altLang="en-US" sz="2400" kern="1200" dirty="0" smtClean="0">
                          <a:solidFill>
                            <a:srgbClr val="002060"/>
                          </a:solidFill>
                          <a:latin typeface="Microsoft YaHei" pitchFamily="34" charset="-122"/>
                          <a:ea typeface="Microsoft YaHei" pitchFamily="34" charset="-122"/>
                          <a:cs typeface="+mn-cs"/>
                        </a:rPr>
                        <a:t>請至</a:t>
                      </a:r>
                      <a:r>
                        <a:rPr lang="zh-TW" altLang="en-US" sz="2400" kern="1200" dirty="0" smtClean="0">
                          <a:solidFill>
                            <a:srgbClr val="FF0000"/>
                          </a:solidFill>
                          <a:latin typeface="Microsoft YaHei" pitchFamily="34" charset="-122"/>
                          <a:ea typeface="Microsoft YaHei" pitchFamily="34" charset="-122"/>
                          <a:cs typeface="+mn-cs"/>
                        </a:rPr>
                        <a:t>桃園市資賦優異鑑定報名系統線上</a:t>
                      </a:r>
                      <a:r>
                        <a:rPr lang="zh-TW" altLang="en-US" sz="2400" kern="1200" dirty="0" smtClean="0">
                          <a:solidFill>
                            <a:srgbClr val="002060"/>
                          </a:solidFill>
                          <a:latin typeface="Microsoft YaHei" pitchFamily="34" charset="-122"/>
                          <a:ea typeface="Microsoft YaHei" pitchFamily="34" charset="-122"/>
                          <a:cs typeface="+mn-cs"/>
                        </a:rPr>
                        <a:t>填妥</a:t>
                      </a:r>
                      <a:r>
                        <a:rPr lang="zh-TW" altLang="en-US" sz="2400" kern="1200" dirty="0" smtClean="0">
                          <a:solidFill>
                            <a:srgbClr val="FF0000"/>
                          </a:solidFill>
                          <a:latin typeface="Microsoft YaHei" pitchFamily="34" charset="-122"/>
                          <a:ea typeface="Microsoft YaHei" pitchFamily="34" charset="-122"/>
                          <a:cs typeface="+mn-cs"/>
                        </a:rPr>
                        <a:t>成績複查申請表</a:t>
                      </a:r>
                      <a:r>
                        <a:rPr lang="zh-TW" altLang="en-US" sz="2400" kern="1200" dirty="0" smtClean="0">
                          <a:solidFill>
                            <a:srgbClr val="002060"/>
                          </a:solidFill>
                          <a:latin typeface="Microsoft YaHei" pitchFamily="34" charset="-122"/>
                          <a:ea typeface="Microsoft YaHei" pitchFamily="34" charset="-122"/>
                          <a:cs typeface="+mn-cs"/>
                        </a:rPr>
                        <a:t>及線上繳費。</a:t>
                      </a:r>
                      <a:endParaRPr lang="en-US" altLang="zh-TW" sz="2400" kern="1200" dirty="0" smtClean="0">
                        <a:solidFill>
                          <a:srgbClr val="002060"/>
                        </a:solidFill>
                        <a:latin typeface="Microsoft YaHei" pitchFamily="34" charset="-122"/>
                        <a:ea typeface="Microsoft YaHei" pitchFamily="34" charset="-122"/>
                        <a:cs typeface="+mn-cs"/>
                      </a:endParaRPr>
                    </a:p>
                    <a:p>
                      <a:pPr algn="l">
                        <a:lnSpc>
                          <a:spcPts val="2800"/>
                        </a:lnSpc>
                        <a:spcBef>
                          <a:spcPts val="600"/>
                        </a:spcBef>
                      </a:pPr>
                      <a:r>
                        <a:rPr lang="zh-TW" altLang="en-US" sz="2400" kern="1200" dirty="0" smtClean="0">
                          <a:solidFill>
                            <a:srgbClr val="002060"/>
                          </a:solidFill>
                          <a:latin typeface="Microsoft YaHei" pitchFamily="34" charset="-122"/>
                          <a:ea typeface="Microsoft YaHei" pitchFamily="34" charset="-122"/>
                          <a:cs typeface="+mn-cs"/>
                        </a:rPr>
                        <a:t>複查費</a:t>
                      </a:r>
                      <a:r>
                        <a:rPr lang="en-US" altLang="zh-TW" sz="2400" kern="1200" dirty="0" smtClean="0">
                          <a:solidFill>
                            <a:srgbClr val="002060"/>
                          </a:solidFill>
                          <a:latin typeface="Microsoft YaHei" pitchFamily="34" charset="-122"/>
                          <a:ea typeface="Microsoft YaHei" pitchFamily="34" charset="-122"/>
                          <a:cs typeface="+mn-cs"/>
                        </a:rPr>
                        <a:t>:</a:t>
                      </a:r>
                      <a:r>
                        <a:rPr lang="zh-TW" altLang="en-US" sz="2400" kern="1200" dirty="0" smtClean="0">
                          <a:solidFill>
                            <a:srgbClr val="002060"/>
                          </a:solidFill>
                          <a:latin typeface="Microsoft YaHei" pitchFamily="34" charset="-122"/>
                          <a:ea typeface="Microsoft YaHei" pitchFamily="34" charset="-122"/>
                          <a:cs typeface="+mn-cs"/>
                        </a:rPr>
                        <a:t>每科新</a:t>
                      </a:r>
                      <a:r>
                        <a:rPr lang="zh-TW" altLang="en-US" sz="2400" kern="1200" dirty="0">
                          <a:solidFill>
                            <a:srgbClr val="002060"/>
                          </a:solidFill>
                          <a:latin typeface="Microsoft YaHei" pitchFamily="34" charset="-122"/>
                          <a:ea typeface="Microsoft YaHei" pitchFamily="34" charset="-122"/>
                          <a:cs typeface="+mn-cs"/>
                        </a:rPr>
                        <a:t>臺幣</a:t>
                      </a:r>
                      <a:r>
                        <a:rPr lang="en-US" altLang="zh-TW" sz="2400" kern="1200" dirty="0">
                          <a:solidFill>
                            <a:srgbClr val="002060"/>
                          </a:solidFill>
                          <a:latin typeface="Microsoft YaHei" pitchFamily="34" charset="-122"/>
                          <a:ea typeface="Microsoft YaHei" pitchFamily="34" charset="-122"/>
                          <a:cs typeface="+mn-cs"/>
                        </a:rPr>
                        <a:t>100</a:t>
                      </a:r>
                      <a:r>
                        <a:rPr lang="zh-TW" altLang="en-US" sz="2400" kern="1200" dirty="0" smtClean="0">
                          <a:solidFill>
                            <a:srgbClr val="002060"/>
                          </a:solidFill>
                          <a:latin typeface="Microsoft YaHei" pitchFamily="34" charset="-122"/>
                          <a:ea typeface="Microsoft YaHei" pitchFamily="34" charset="-122"/>
                          <a:cs typeface="+mn-cs"/>
                        </a:rPr>
                        <a:t>元整。</a:t>
                      </a:r>
                      <a:r>
                        <a:rPr lang="zh-TW" altLang="en-US" sz="2100" dirty="0">
                          <a:solidFill>
                            <a:srgbClr val="002060"/>
                          </a:solidFill>
                          <a:latin typeface="Microsoft YaHei" pitchFamily="34" charset="-122"/>
                          <a:ea typeface="Microsoft YaHei" pitchFamily="34" charset="-122"/>
                        </a:rPr>
                        <a:t>　　</a:t>
                      </a:r>
                    </a:p>
                  </a:txBody>
                  <a:tcPr marL="68580" marR="68580" marT="34290" marB="34290" anchor="ctr"/>
                </a:tc>
                <a:extLst>
                  <a:ext uri="{0D108BD9-81ED-4DB2-BD59-A6C34878D82A}">
                    <a16:rowId xmlns:a16="http://schemas.microsoft.com/office/drawing/2014/main" val="10003"/>
                  </a:ext>
                </a:extLst>
              </a:tr>
              <a:tr h="1126369">
                <a:tc vMerge="1">
                  <a:txBody>
                    <a:bodyPr/>
                    <a:lstStyle/>
                    <a:p>
                      <a:endParaRPr lang="zh-TW" altLang="en-US"/>
                    </a:p>
                  </a:txBody>
                  <a:tcPr/>
                </a:tc>
                <a:tc>
                  <a:txBody>
                    <a:bodyPr/>
                    <a:lstStyle/>
                    <a:p>
                      <a:pPr algn="ctr"/>
                      <a:r>
                        <a:rPr lang="zh-TW" altLang="en-US" sz="2100" dirty="0" smtClean="0">
                          <a:solidFill>
                            <a:srgbClr val="002060"/>
                          </a:solidFill>
                          <a:latin typeface="Microsoft YaHei" pitchFamily="34" charset="-122"/>
                          <a:ea typeface="Microsoft YaHei" pitchFamily="34" charset="-122"/>
                        </a:rPr>
                        <a:t>複選</a:t>
                      </a:r>
                      <a:r>
                        <a:rPr lang="en-US" altLang="zh-TW" sz="2100" dirty="0" smtClean="0">
                          <a:solidFill>
                            <a:srgbClr val="002060"/>
                          </a:solidFill>
                          <a:latin typeface="Microsoft YaHei" pitchFamily="34" charset="-122"/>
                          <a:ea typeface="Microsoft YaHei" pitchFamily="34" charset="-122"/>
                        </a:rPr>
                        <a:t>:5</a:t>
                      </a:r>
                      <a:r>
                        <a:rPr lang="zh-TW" altLang="en-US" sz="2100" dirty="0" smtClean="0">
                          <a:solidFill>
                            <a:srgbClr val="002060"/>
                          </a:solidFill>
                          <a:latin typeface="Microsoft YaHei" pitchFamily="34" charset="-122"/>
                          <a:ea typeface="Microsoft YaHei" pitchFamily="34" charset="-122"/>
                        </a:rPr>
                        <a:t>月</a:t>
                      </a:r>
                      <a:r>
                        <a:rPr lang="en-US" altLang="zh-TW" sz="2100" dirty="0" smtClean="0">
                          <a:solidFill>
                            <a:srgbClr val="002060"/>
                          </a:solidFill>
                          <a:latin typeface="Microsoft YaHei" pitchFamily="34" charset="-122"/>
                          <a:ea typeface="Microsoft YaHei" pitchFamily="34" charset="-122"/>
                        </a:rPr>
                        <a:t>18</a:t>
                      </a:r>
                      <a:r>
                        <a:rPr lang="zh-TW" altLang="en-US" sz="2100" dirty="0" smtClean="0">
                          <a:solidFill>
                            <a:srgbClr val="002060"/>
                          </a:solidFill>
                          <a:latin typeface="Microsoft YaHei" pitchFamily="34" charset="-122"/>
                          <a:ea typeface="Microsoft YaHei" pitchFamily="34" charset="-122"/>
                        </a:rPr>
                        <a:t>日</a:t>
                      </a:r>
                      <a:r>
                        <a:rPr lang="en-US" altLang="zh-TW" sz="2100" dirty="0" smtClean="0">
                          <a:solidFill>
                            <a:srgbClr val="002060"/>
                          </a:solidFill>
                          <a:latin typeface="Microsoft YaHei" pitchFamily="34" charset="-122"/>
                          <a:ea typeface="Microsoft YaHei" pitchFamily="34" charset="-122"/>
                        </a:rPr>
                        <a:t>(</a:t>
                      </a:r>
                      <a:r>
                        <a:rPr lang="zh-TW" altLang="en-US" sz="2100" dirty="0">
                          <a:solidFill>
                            <a:srgbClr val="002060"/>
                          </a:solidFill>
                          <a:latin typeface="Microsoft YaHei" pitchFamily="34" charset="-122"/>
                          <a:ea typeface="Microsoft YaHei" pitchFamily="34" charset="-122"/>
                        </a:rPr>
                        <a:t>三</a:t>
                      </a:r>
                      <a:r>
                        <a:rPr lang="en-US" altLang="zh-TW" sz="2100" dirty="0" smtClean="0">
                          <a:solidFill>
                            <a:srgbClr val="002060"/>
                          </a:solidFill>
                          <a:latin typeface="Microsoft YaHei" pitchFamily="34" charset="-122"/>
                          <a:ea typeface="Microsoft YaHei" pitchFamily="34" charset="-122"/>
                        </a:rPr>
                        <a:t>)17:00</a:t>
                      </a:r>
                    </a:p>
                    <a:p>
                      <a:pPr algn="ctr"/>
                      <a:r>
                        <a:rPr lang="zh-TW" altLang="en-US" sz="2100" dirty="0" smtClean="0">
                          <a:solidFill>
                            <a:srgbClr val="002060"/>
                          </a:solidFill>
                          <a:latin typeface="Microsoft YaHei" pitchFamily="34" charset="-122"/>
                          <a:ea typeface="Microsoft YaHei" pitchFamily="34" charset="-122"/>
                        </a:rPr>
                        <a:t>至</a:t>
                      </a:r>
                      <a:r>
                        <a:rPr lang="en-US" altLang="zh-TW" sz="2100" dirty="0" smtClean="0">
                          <a:solidFill>
                            <a:srgbClr val="002060"/>
                          </a:solidFill>
                          <a:latin typeface="Microsoft YaHei" pitchFamily="34" charset="-122"/>
                          <a:ea typeface="Microsoft YaHei" pitchFamily="34" charset="-122"/>
                        </a:rPr>
                        <a:t>5</a:t>
                      </a:r>
                      <a:r>
                        <a:rPr lang="zh-TW" altLang="en-US" sz="2100" dirty="0" smtClean="0">
                          <a:solidFill>
                            <a:srgbClr val="002060"/>
                          </a:solidFill>
                          <a:latin typeface="Microsoft YaHei" pitchFamily="34" charset="-122"/>
                          <a:ea typeface="Microsoft YaHei" pitchFamily="34" charset="-122"/>
                        </a:rPr>
                        <a:t>月</a:t>
                      </a:r>
                      <a:r>
                        <a:rPr lang="en-US" altLang="zh-TW" sz="2100" dirty="0" smtClean="0">
                          <a:solidFill>
                            <a:srgbClr val="002060"/>
                          </a:solidFill>
                          <a:latin typeface="Microsoft YaHei" pitchFamily="34" charset="-122"/>
                          <a:ea typeface="Microsoft YaHei" pitchFamily="34" charset="-122"/>
                        </a:rPr>
                        <a:t>19</a:t>
                      </a:r>
                      <a:r>
                        <a:rPr lang="zh-TW" altLang="en-US" sz="2100" dirty="0" smtClean="0">
                          <a:solidFill>
                            <a:srgbClr val="002060"/>
                          </a:solidFill>
                          <a:latin typeface="Microsoft YaHei" pitchFamily="34" charset="-122"/>
                          <a:ea typeface="Microsoft YaHei" pitchFamily="34" charset="-122"/>
                        </a:rPr>
                        <a:t>日</a:t>
                      </a:r>
                      <a:r>
                        <a:rPr lang="en-US" altLang="zh-TW" sz="2100" dirty="0" smtClean="0">
                          <a:solidFill>
                            <a:srgbClr val="002060"/>
                          </a:solidFill>
                          <a:latin typeface="Microsoft YaHei" pitchFamily="34" charset="-122"/>
                          <a:ea typeface="Microsoft YaHei" pitchFamily="34" charset="-122"/>
                        </a:rPr>
                        <a:t>(</a:t>
                      </a:r>
                      <a:r>
                        <a:rPr lang="zh-TW" altLang="en-US" sz="2100" dirty="0" smtClean="0">
                          <a:solidFill>
                            <a:srgbClr val="002060"/>
                          </a:solidFill>
                          <a:latin typeface="Microsoft YaHei" pitchFamily="34" charset="-122"/>
                          <a:ea typeface="Microsoft YaHei" pitchFamily="34" charset="-122"/>
                        </a:rPr>
                        <a:t>四</a:t>
                      </a:r>
                      <a:r>
                        <a:rPr lang="en-US" altLang="zh-TW" sz="2100" dirty="0" smtClean="0">
                          <a:solidFill>
                            <a:srgbClr val="002060"/>
                          </a:solidFill>
                          <a:latin typeface="Microsoft YaHei" pitchFamily="34" charset="-122"/>
                          <a:ea typeface="Microsoft YaHei" pitchFamily="34" charset="-122"/>
                        </a:rPr>
                        <a:t>)16:00</a:t>
                      </a:r>
                      <a:endParaRPr lang="en-US" altLang="zh-TW" sz="2100" dirty="0">
                        <a:solidFill>
                          <a:srgbClr val="002060"/>
                        </a:solidFill>
                        <a:latin typeface="Microsoft YaHei" pitchFamily="34" charset="-122"/>
                        <a:ea typeface="Microsoft YaHei" pitchFamily="34" charset="-122"/>
                      </a:endParaRPr>
                    </a:p>
                    <a:p>
                      <a:pPr algn="ctr"/>
                      <a:r>
                        <a:rPr lang="zh-TW" altLang="en-US" sz="1800" b="1" i="0" u="none" strike="noStrike" kern="1200" baseline="0" dirty="0">
                          <a:solidFill>
                            <a:srgbClr val="FF0000"/>
                          </a:solidFill>
                          <a:latin typeface="Microsoft YaHei" pitchFamily="34" charset="-122"/>
                          <a:ea typeface="Microsoft YaHei" pitchFamily="34" charset="-122"/>
                          <a:cs typeface="+mn-cs"/>
                        </a:rPr>
                        <a:t>逾時不予受理</a:t>
                      </a:r>
                    </a:p>
                  </a:txBody>
                  <a:tcPr marL="68580" marR="68580" marT="34290" marB="34290" anchor="ctr"/>
                </a:tc>
                <a:tc vMerge="1">
                  <a:txBody>
                    <a:bodyPr/>
                    <a:lstStyle/>
                    <a:p>
                      <a:endParaRPr lang="zh-TW" altLang="en-US"/>
                    </a:p>
                  </a:txBody>
                  <a:tcPr/>
                </a:tc>
                <a:extLst>
                  <a:ext uri="{0D108BD9-81ED-4DB2-BD59-A6C34878D82A}">
                    <a16:rowId xmlns:a16="http://schemas.microsoft.com/office/drawing/2014/main" val="3650789199"/>
                  </a:ext>
                </a:extLst>
              </a:tr>
            </a:tbl>
          </a:graphicData>
        </a:graphic>
      </p:graphicFrame>
      <p:sp>
        <p:nvSpPr>
          <p:cNvPr id="6" name="文字方塊 5"/>
          <p:cNvSpPr txBox="1"/>
          <p:nvPr/>
        </p:nvSpPr>
        <p:spPr>
          <a:xfrm>
            <a:off x="693812" y="5906817"/>
            <a:ext cx="10225136" cy="830997"/>
          </a:xfrm>
          <a:prstGeom prst="rect">
            <a:avLst/>
          </a:prstGeom>
          <a:solidFill>
            <a:schemeClr val="accent2">
              <a:lumMod val="40000"/>
              <a:lumOff val="60000"/>
            </a:schemeClr>
          </a:solid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注意事項：測驗結果</a:t>
            </a:r>
            <a:r>
              <a:rPr lang="zh-TW" altLang="en-US" sz="2100" b="1" dirty="0">
                <a:solidFill>
                  <a:srgbClr val="FF0000"/>
                </a:solidFill>
                <a:latin typeface="微軟正黑體" panose="020B0604030504040204" pitchFamily="34" charset="-120"/>
                <a:ea typeface="微軟正黑體" panose="020B0604030504040204" pitchFamily="34" charset="-120"/>
              </a:rPr>
              <a:t>複查僅限對分數合計之複核</a:t>
            </a:r>
            <a:r>
              <a:rPr lang="zh-TW" altLang="en-US" dirty="0">
                <a:latin typeface="微軟正黑體" panose="020B0604030504040204" pitchFamily="34" charset="-120"/>
                <a:ea typeface="微軟正黑體" panose="020B0604030504040204" pitchFamily="34" charset="-120"/>
              </a:rPr>
              <a:t>，並以壹次為限，不得要求影印及重閱，家長於成績複查時不得要求告知閱卷委員姓名或其他有關資料。</a:t>
            </a:r>
          </a:p>
        </p:txBody>
      </p:sp>
      <p:sp>
        <p:nvSpPr>
          <p:cNvPr id="7" name="Text Box 2"/>
          <p:cNvSpPr txBox="1">
            <a:spLocks noChangeArrowheads="1"/>
          </p:cNvSpPr>
          <p:nvPr/>
        </p:nvSpPr>
        <p:spPr bwMode="auto">
          <a:xfrm>
            <a:off x="728153" y="1308413"/>
            <a:ext cx="10405155" cy="2129987"/>
          </a:xfrm>
          <a:prstGeom prst="rect">
            <a:avLst/>
          </a:prstGeom>
          <a:noFill/>
          <a:ln w="50800">
            <a:solidFill>
              <a:srgbClr val="00B050"/>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kumimoji="1" lang="zh-TW" altLang="zh-TW" sz="1350">
              <a:ea typeface="新細明體" pitchFamily="18" charset="-120"/>
              <a:cs typeface="新細明體" pitchFamily="18" charset="-120"/>
            </a:endParaRP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15</a:t>
            </a:fld>
            <a:endParaRPr lang="zh-TW" altLang="en-US" noProof="0" dirty="0"/>
          </a:p>
        </p:txBody>
      </p:sp>
    </p:spTree>
    <p:extLst>
      <p:ext uri="{BB962C8B-B14F-4D97-AF65-F5344CB8AC3E}">
        <p14:creationId xmlns:p14="http://schemas.microsoft.com/office/powerpoint/2010/main" val="196364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 name="组合 208"/>
          <p:cNvGrpSpPr/>
          <p:nvPr/>
        </p:nvGrpSpPr>
        <p:grpSpPr>
          <a:xfrm>
            <a:off x="2684140" y="3472241"/>
            <a:ext cx="184102" cy="644357"/>
            <a:chOff x="2752726" y="4344988"/>
            <a:chExt cx="184150" cy="644525"/>
          </a:xfrm>
        </p:grpSpPr>
        <p:sp>
          <p:nvSpPr>
            <p:cNvPr id="101" name="Freeform 101"/>
            <p:cNvSpPr>
              <a:spLocks/>
            </p:cNvSpPr>
            <p:nvPr/>
          </p:nvSpPr>
          <p:spPr bwMode="auto">
            <a:xfrm>
              <a:off x="2762251" y="4427538"/>
              <a:ext cx="174625" cy="519113"/>
            </a:xfrm>
            <a:custGeom>
              <a:avLst/>
              <a:gdLst>
                <a:gd name="T0" fmla="*/ 34 w 110"/>
                <a:gd name="T1" fmla="*/ 267 h 327"/>
                <a:gd name="T2" fmla="*/ 67 w 110"/>
                <a:gd name="T3" fmla="*/ 327 h 327"/>
                <a:gd name="T4" fmla="*/ 95 w 110"/>
                <a:gd name="T5" fmla="*/ 323 h 327"/>
                <a:gd name="T6" fmla="*/ 110 w 110"/>
                <a:gd name="T7" fmla="*/ 256 h 327"/>
                <a:gd name="T8" fmla="*/ 76 w 110"/>
                <a:gd name="T9" fmla="*/ 0 h 327"/>
                <a:gd name="T10" fmla="*/ 0 w 110"/>
                <a:gd name="T11" fmla="*/ 10 h 327"/>
                <a:gd name="T12" fmla="*/ 34 w 110"/>
                <a:gd name="T13" fmla="*/ 267 h 327"/>
              </a:gdLst>
              <a:ahLst/>
              <a:cxnLst>
                <a:cxn ang="0">
                  <a:pos x="T0" y="T1"/>
                </a:cxn>
                <a:cxn ang="0">
                  <a:pos x="T2" y="T3"/>
                </a:cxn>
                <a:cxn ang="0">
                  <a:pos x="T4" y="T5"/>
                </a:cxn>
                <a:cxn ang="0">
                  <a:pos x="T6" y="T7"/>
                </a:cxn>
                <a:cxn ang="0">
                  <a:pos x="T8" y="T9"/>
                </a:cxn>
                <a:cxn ang="0">
                  <a:pos x="T10" y="T11"/>
                </a:cxn>
                <a:cxn ang="0">
                  <a:pos x="T12" y="T13"/>
                </a:cxn>
              </a:cxnLst>
              <a:rect l="0" t="0" r="r" b="b"/>
              <a:pathLst>
                <a:path w="110" h="327">
                  <a:moveTo>
                    <a:pt x="34" y="267"/>
                  </a:moveTo>
                  <a:lnTo>
                    <a:pt x="67" y="327"/>
                  </a:lnTo>
                  <a:lnTo>
                    <a:pt x="95" y="323"/>
                  </a:lnTo>
                  <a:lnTo>
                    <a:pt x="110" y="256"/>
                  </a:lnTo>
                  <a:lnTo>
                    <a:pt x="76" y="0"/>
                  </a:lnTo>
                  <a:lnTo>
                    <a:pt x="0" y="10"/>
                  </a:lnTo>
                  <a:lnTo>
                    <a:pt x="34" y="267"/>
                  </a:lnTo>
                  <a:close/>
                </a:path>
              </a:pathLst>
            </a:custGeom>
            <a:solidFill>
              <a:srgbClr val="EDCD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02" name="Freeform 102"/>
            <p:cNvSpPr>
              <a:spLocks/>
            </p:cNvSpPr>
            <p:nvPr/>
          </p:nvSpPr>
          <p:spPr bwMode="auto">
            <a:xfrm>
              <a:off x="2754313" y="4344988"/>
              <a:ext cx="128588" cy="146050"/>
            </a:xfrm>
            <a:custGeom>
              <a:avLst/>
              <a:gdLst>
                <a:gd name="T0" fmla="*/ 5 w 81"/>
                <a:gd name="T1" fmla="*/ 58 h 92"/>
                <a:gd name="T2" fmla="*/ 5 w 81"/>
                <a:gd name="T3" fmla="*/ 58 h 92"/>
                <a:gd name="T4" fmla="*/ 7 w 81"/>
                <a:gd name="T5" fmla="*/ 66 h 92"/>
                <a:gd name="T6" fmla="*/ 10 w 81"/>
                <a:gd name="T7" fmla="*/ 73 h 92"/>
                <a:gd name="T8" fmla="*/ 15 w 81"/>
                <a:gd name="T9" fmla="*/ 78 h 92"/>
                <a:gd name="T10" fmla="*/ 20 w 81"/>
                <a:gd name="T11" fmla="*/ 84 h 92"/>
                <a:gd name="T12" fmla="*/ 26 w 81"/>
                <a:gd name="T13" fmla="*/ 88 h 92"/>
                <a:gd name="T14" fmla="*/ 33 w 81"/>
                <a:gd name="T15" fmla="*/ 90 h 92"/>
                <a:gd name="T16" fmla="*/ 39 w 81"/>
                <a:gd name="T17" fmla="*/ 92 h 92"/>
                <a:gd name="T18" fmla="*/ 47 w 81"/>
                <a:gd name="T19" fmla="*/ 90 h 92"/>
                <a:gd name="T20" fmla="*/ 49 w 81"/>
                <a:gd name="T21" fmla="*/ 90 h 92"/>
                <a:gd name="T22" fmla="*/ 49 w 81"/>
                <a:gd name="T23" fmla="*/ 90 h 92"/>
                <a:gd name="T24" fmla="*/ 56 w 81"/>
                <a:gd name="T25" fmla="*/ 89 h 92"/>
                <a:gd name="T26" fmla="*/ 62 w 81"/>
                <a:gd name="T27" fmla="*/ 86 h 92"/>
                <a:gd name="T28" fmla="*/ 69 w 81"/>
                <a:gd name="T29" fmla="*/ 81 h 92"/>
                <a:gd name="T30" fmla="*/ 73 w 81"/>
                <a:gd name="T31" fmla="*/ 77 h 92"/>
                <a:gd name="T32" fmla="*/ 77 w 81"/>
                <a:gd name="T33" fmla="*/ 70 h 92"/>
                <a:gd name="T34" fmla="*/ 80 w 81"/>
                <a:gd name="T35" fmla="*/ 63 h 92"/>
                <a:gd name="T36" fmla="*/ 81 w 81"/>
                <a:gd name="T37" fmla="*/ 56 h 92"/>
                <a:gd name="T38" fmla="*/ 81 w 81"/>
                <a:gd name="T39" fmla="*/ 48 h 92"/>
                <a:gd name="T40" fmla="*/ 76 w 81"/>
                <a:gd name="T41" fmla="*/ 13 h 92"/>
                <a:gd name="T42" fmla="*/ 76 w 81"/>
                <a:gd name="T43" fmla="*/ 13 h 92"/>
                <a:gd name="T44" fmla="*/ 75 w 81"/>
                <a:gd name="T45" fmla="*/ 8 h 92"/>
                <a:gd name="T46" fmla="*/ 72 w 81"/>
                <a:gd name="T47" fmla="*/ 2 h 92"/>
                <a:gd name="T48" fmla="*/ 68 w 81"/>
                <a:gd name="T49" fmla="*/ 1 h 92"/>
                <a:gd name="T50" fmla="*/ 64 w 81"/>
                <a:gd name="T51" fmla="*/ 0 h 92"/>
                <a:gd name="T52" fmla="*/ 51 w 81"/>
                <a:gd name="T53" fmla="*/ 0 h 92"/>
                <a:gd name="T54" fmla="*/ 37 w 81"/>
                <a:gd name="T55" fmla="*/ 2 h 92"/>
                <a:gd name="T56" fmla="*/ 35 w 81"/>
                <a:gd name="T57" fmla="*/ 2 h 92"/>
                <a:gd name="T58" fmla="*/ 35 w 81"/>
                <a:gd name="T59" fmla="*/ 2 h 92"/>
                <a:gd name="T60" fmla="*/ 22 w 81"/>
                <a:gd name="T61" fmla="*/ 4 h 92"/>
                <a:gd name="T62" fmla="*/ 10 w 81"/>
                <a:gd name="T63" fmla="*/ 6 h 92"/>
                <a:gd name="T64" fmla="*/ 5 w 81"/>
                <a:gd name="T65" fmla="*/ 9 h 92"/>
                <a:gd name="T66" fmla="*/ 3 w 81"/>
                <a:gd name="T67" fmla="*/ 12 h 92"/>
                <a:gd name="T68" fmla="*/ 0 w 81"/>
                <a:gd name="T69" fmla="*/ 17 h 92"/>
                <a:gd name="T70" fmla="*/ 0 w 81"/>
                <a:gd name="T71" fmla="*/ 24 h 92"/>
                <a:gd name="T72" fmla="*/ 5 w 81"/>
                <a:gd name="T73" fmla="*/ 5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2">
                  <a:moveTo>
                    <a:pt x="5" y="58"/>
                  </a:moveTo>
                  <a:lnTo>
                    <a:pt x="5" y="58"/>
                  </a:lnTo>
                  <a:lnTo>
                    <a:pt x="7" y="66"/>
                  </a:lnTo>
                  <a:lnTo>
                    <a:pt x="10" y="73"/>
                  </a:lnTo>
                  <a:lnTo>
                    <a:pt x="15" y="78"/>
                  </a:lnTo>
                  <a:lnTo>
                    <a:pt x="20" y="84"/>
                  </a:lnTo>
                  <a:lnTo>
                    <a:pt x="26" y="88"/>
                  </a:lnTo>
                  <a:lnTo>
                    <a:pt x="33" y="90"/>
                  </a:lnTo>
                  <a:lnTo>
                    <a:pt x="39" y="92"/>
                  </a:lnTo>
                  <a:lnTo>
                    <a:pt x="47" y="90"/>
                  </a:lnTo>
                  <a:lnTo>
                    <a:pt x="49" y="90"/>
                  </a:lnTo>
                  <a:lnTo>
                    <a:pt x="49" y="90"/>
                  </a:lnTo>
                  <a:lnTo>
                    <a:pt x="56" y="89"/>
                  </a:lnTo>
                  <a:lnTo>
                    <a:pt x="62" y="86"/>
                  </a:lnTo>
                  <a:lnTo>
                    <a:pt x="69" y="81"/>
                  </a:lnTo>
                  <a:lnTo>
                    <a:pt x="73" y="77"/>
                  </a:lnTo>
                  <a:lnTo>
                    <a:pt x="77" y="70"/>
                  </a:lnTo>
                  <a:lnTo>
                    <a:pt x="80" y="63"/>
                  </a:lnTo>
                  <a:lnTo>
                    <a:pt x="81" y="56"/>
                  </a:lnTo>
                  <a:lnTo>
                    <a:pt x="81" y="48"/>
                  </a:lnTo>
                  <a:lnTo>
                    <a:pt x="76" y="13"/>
                  </a:lnTo>
                  <a:lnTo>
                    <a:pt x="76" y="13"/>
                  </a:lnTo>
                  <a:lnTo>
                    <a:pt x="75" y="8"/>
                  </a:lnTo>
                  <a:lnTo>
                    <a:pt x="72" y="2"/>
                  </a:lnTo>
                  <a:lnTo>
                    <a:pt x="68" y="1"/>
                  </a:lnTo>
                  <a:lnTo>
                    <a:pt x="64" y="0"/>
                  </a:lnTo>
                  <a:lnTo>
                    <a:pt x="51" y="0"/>
                  </a:lnTo>
                  <a:lnTo>
                    <a:pt x="37" y="2"/>
                  </a:lnTo>
                  <a:lnTo>
                    <a:pt x="35" y="2"/>
                  </a:lnTo>
                  <a:lnTo>
                    <a:pt x="35" y="2"/>
                  </a:lnTo>
                  <a:lnTo>
                    <a:pt x="22" y="4"/>
                  </a:lnTo>
                  <a:lnTo>
                    <a:pt x="10" y="6"/>
                  </a:lnTo>
                  <a:lnTo>
                    <a:pt x="5" y="9"/>
                  </a:lnTo>
                  <a:lnTo>
                    <a:pt x="3" y="12"/>
                  </a:lnTo>
                  <a:lnTo>
                    <a:pt x="0" y="17"/>
                  </a:lnTo>
                  <a:lnTo>
                    <a:pt x="0" y="24"/>
                  </a:lnTo>
                  <a:lnTo>
                    <a:pt x="5" y="58"/>
                  </a:lnTo>
                  <a:close/>
                </a:path>
              </a:pathLst>
            </a:custGeom>
            <a:solidFill>
              <a:srgbClr val="EDCD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03" name="Freeform 103"/>
            <p:cNvSpPr>
              <a:spLocks/>
            </p:cNvSpPr>
            <p:nvPr/>
          </p:nvSpPr>
          <p:spPr bwMode="auto">
            <a:xfrm>
              <a:off x="2752726" y="4394200"/>
              <a:ext cx="149225" cy="142875"/>
            </a:xfrm>
            <a:custGeom>
              <a:avLst/>
              <a:gdLst>
                <a:gd name="T0" fmla="*/ 11 w 94"/>
                <a:gd name="T1" fmla="*/ 90 h 90"/>
                <a:gd name="T2" fmla="*/ 94 w 94"/>
                <a:gd name="T3" fmla="*/ 80 h 90"/>
                <a:gd name="T4" fmla="*/ 84 w 94"/>
                <a:gd name="T5" fmla="*/ 0 h 90"/>
                <a:gd name="T6" fmla="*/ 0 w 94"/>
                <a:gd name="T7" fmla="*/ 11 h 90"/>
                <a:gd name="T8" fmla="*/ 11 w 94"/>
                <a:gd name="T9" fmla="*/ 90 h 90"/>
              </a:gdLst>
              <a:ahLst/>
              <a:cxnLst>
                <a:cxn ang="0">
                  <a:pos x="T0" y="T1"/>
                </a:cxn>
                <a:cxn ang="0">
                  <a:pos x="T2" y="T3"/>
                </a:cxn>
                <a:cxn ang="0">
                  <a:pos x="T4" y="T5"/>
                </a:cxn>
                <a:cxn ang="0">
                  <a:pos x="T6" y="T7"/>
                </a:cxn>
                <a:cxn ang="0">
                  <a:pos x="T8" y="T9"/>
                </a:cxn>
              </a:cxnLst>
              <a:rect l="0" t="0" r="r" b="b"/>
              <a:pathLst>
                <a:path w="94" h="90">
                  <a:moveTo>
                    <a:pt x="11" y="90"/>
                  </a:moveTo>
                  <a:lnTo>
                    <a:pt x="94" y="80"/>
                  </a:lnTo>
                  <a:lnTo>
                    <a:pt x="84" y="0"/>
                  </a:lnTo>
                  <a:lnTo>
                    <a:pt x="0" y="11"/>
                  </a:lnTo>
                  <a:lnTo>
                    <a:pt x="11" y="90"/>
                  </a:lnTo>
                  <a:close/>
                </a:path>
              </a:pathLst>
            </a:custGeom>
            <a:solidFill>
              <a:srgbClr val="EDCD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04" name="Freeform 104"/>
            <p:cNvSpPr>
              <a:spLocks/>
            </p:cNvSpPr>
            <p:nvPr/>
          </p:nvSpPr>
          <p:spPr bwMode="auto">
            <a:xfrm>
              <a:off x="2868613" y="4933950"/>
              <a:ext cx="44450" cy="55563"/>
            </a:xfrm>
            <a:custGeom>
              <a:avLst/>
              <a:gdLst>
                <a:gd name="T0" fmla="*/ 28 w 28"/>
                <a:gd name="T1" fmla="*/ 2 h 35"/>
                <a:gd name="T2" fmla="*/ 28 w 28"/>
                <a:gd name="T3" fmla="*/ 2 h 35"/>
                <a:gd name="T4" fmla="*/ 27 w 28"/>
                <a:gd name="T5" fmla="*/ 14 h 35"/>
                <a:gd name="T6" fmla="*/ 21 w 28"/>
                <a:gd name="T7" fmla="*/ 31 h 35"/>
                <a:gd name="T8" fmla="*/ 21 w 28"/>
                <a:gd name="T9" fmla="*/ 31 h 35"/>
                <a:gd name="T10" fmla="*/ 20 w 28"/>
                <a:gd name="T11" fmla="*/ 35 h 35"/>
                <a:gd name="T12" fmla="*/ 19 w 28"/>
                <a:gd name="T13" fmla="*/ 35 h 35"/>
                <a:gd name="T14" fmla="*/ 16 w 28"/>
                <a:gd name="T15" fmla="*/ 35 h 35"/>
                <a:gd name="T16" fmla="*/ 13 w 28"/>
                <a:gd name="T17" fmla="*/ 32 h 35"/>
                <a:gd name="T18" fmla="*/ 11 w 28"/>
                <a:gd name="T19" fmla="*/ 27 h 35"/>
                <a:gd name="T20" fmla="*/ 0 w 28"/>
                <a:gd name="T21" fmla="*/ 8 h 35"/>
                <a:gd name="T22" fmla="*/ 0 w 28"/>
                <a:gd name="T23" fmla="*/ 8 h 35"/>
                <a:gd name="T24" fmla="*/ 3 w 28"/>
                <a:gd name="T25" fmla="*/ 5 h 35"/>
                <a:gd name="T26" fmla="*/ 8 w 28"/>
                <a:gd name="T27" fmla="*/ 2 h 35"/>
                <a:gd name="T28" fmla="*/ 12 w 28"/>
                <a:gd name="T29" fmla="*/ 1 h 35"/>
                <a:gd name="T30" fmla="*/ 16 w 28"/>
                <a:gd name="T31" fmla="*/ 0 h 35"/>
                <a:gd name="T32" fmla="*/ 23 w 28"/>
                <a:gd name="T33" fmla="*/ 0 h 35"/>
                <a:gd name="T34" fmla="*/ 28 w 28"/>
                <a:gd name="T35" fmla="*/ 2 h 35"/>
                <a:gd name="T36" fmla="*/ 28 w 28"/>
                <a:gd name="T3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35">
                  <a:moveTo>
                    <a:pt x="28" y="2"/>
                  </a:moveTo>
                  <a:lnTo>
                    <a:pt x="28" y="2"/>
                  </a:lnTo>
                  <a:lnTo>
                    <a:pt x="27" y="14"/>
                  </a:lnTo>
                  <a:lnTo>
                    <a:pt x="21" y="31"/>
                  </a:lnTo>
                  <a:lnTo>
                    <a:pt x="21" y="31"/>
                  </a:lnTo>
                  <a:lnTo>
                    <a:pt x="20" y="35"/>
                  </a:lnTo>
                  <a:lnTo>
                    <a:pt x="19" y="35"/>
                  </a:lnTo>
                  <a:lnTo>
                    <a:pt x="16" y="35"/>
                  </a:lnTo>
                  <a:lnTo>
                    <a:pt x="13" y="32"/>
                  </a:lnTo>
                  <a:lnTo>
                    <a:pt x="11" y="27"/>
                  </a:lnTo>
                  <a:lnTo>
                    <a:pt x="0" y="8"/>
                  </a:lnTo>
                  <a:lnTo>
                    <a:pt x="0" y="8"/>
                  </a:lnTo>
                  <a:lnTo>
                    <a:pt x="3" y="5"/>
                  </a:lnTo>
                  <a:lnTo>
                    <a:pt x="8" y="2"/>
                  </a:lnTo>
                  <a:lnTo>
                    <a:pt x="12" y="1"/>
                  </a:lnTo>
                  <a:lnTo>
                    <a:pt x="16" y="0"/>
                  </a:lnTo>
                  <a:lnTo>
                    <a:pt x="23" y="0"/>
                  </a:lnTo>
                  <a:lnTo>
                    <a:pt x="28" y="2"/>
                  </a:lnTo>
                  <a:lnTo>
                    <a:pt x="28" y="2"/>
                  </a:lnTo>
                  <a:close/>
                </a:path>
              </a:pathLst>
            </a:custGeom>
            <a:solidFill>
              <a:srgbClr val="EDCD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grpSp>
        <p:nvGrpSpPr>
          <p:cNvPr id="216" name="组合 215"/>
          <p:cNvGrpSpPr/>
          <p:nvPr/>
        </p:nvGrpSpPr>
        <p:grpSpPr>
          <a:xfrm>
            <a:off x="2074699" y="4057875"/>
            <a:ext cx="1414095" cy="1541062"/>
            <a:chOff x="2143126" y="4930775"/>
            <a:chExt cx="1414463" cy="1541463"/>
          </a:xfrm>
        </p:grpSpPr>
        <p:sp>
          <p:nvSpPr>
            <p:cNvPr id="5" name="Freeform 5"/>
            <p:cNvSpPr>
              <a:spLocks/>
            </p:cNvSpPr>
            <p:nvPr/>
          </p:nvSpPr>
          <p:spPr bwMode="auto">
            <a:xfrm>
              <a:off x="2143126" y="5083175"/>
              <a:ext cx="1414463" cy="1257300"/>
            </a:xfrm>
            <a:custGeom>
              <a:avLst/>
              <a:gdLst>
                <a:gd name="T0" fmla="*/ 334 w 891"/>
                <a:gd name="T1" fmla="*/ 790 h 792"/>
                <a:gd name="T2" fmla="*/ 228 w 891"/>
                <a:gd name="T3" fmla="*/ 775 h 792"/>
                <a:gd name="T4" fmla="*/ 212 w 891"/>
                <a:gd name="T5" fmla="*/ 764 h 792"/>
                <a:gd name="T6" fmla="*/ 190 w 891"/>
                <a:gd name="T7" fmla="*/ 734 h 792"/>
                <a:gd name="T8" fmla="*/ 110 w 891"/>
                <a:gd name="T9" fmla="*/ 683 h 792"/>
                <a:gd name="T10" fmla="*/ 65 w 891"/>
                <a:gd name="T11" fmla="*/ 631 h 792"/>
                <a:gd name="T12" fmla="*/ 56 w 891"/>
                <a:gd name="T13" fmla="*/ 597 h 792"/>
                <a:gd name="T14" fmla="*/ 61 w 891"/>
                <a:gd name="T15" fmla="*/ 560 h 792"/>
                <a:gd name="T16" fmla="*/ 45 w 891"/>
                <a:gd name="T17" fmla="*/ 545 h 792"/>
                <a:gd name="T18" fmla="*/ 26 w 891"/>
                <a:gd name="T19" fmla="*/ 528 h 792"/>
                <a:gd name="T20" fmla="*/ 48 w 891"/>
                <a:gd name="T21" fmla="*/ 513 h 792"/>
                <a:gd name="T22" fmla="*/ 61 w 891"/>
                <a:gd name="T23" fmla="*/ 501 h 792"/>
                <a:gd name="T24" fmla="*/ 56 w 891"/>
                <a:gd name="T25" fmla="*/ 465 h 792"/>
                <a:gd name="T26" fmla="*/ 65 w 891"/>
                <a:gd name="T27" fmla="*/ 442 h 792"/>
                <a:gd name="T28" fmla="*/ 48 w 891"/>
                <a:gd name="T29" fmla="*/ 435 h 792"/>
                <a:gd name="T30" fmla="*/ 23 w 891"/>
                <a:gd name="T31" fmla="*/ 425 h 792"/>
                <a:gd name="T32" fmla="*/ 34 w 891"/>
                <a:gd name="T33" fmla="*/ 405 h 792"/>
                <a:gd name="T34" fmla="*/ 56 w 891"/>
                <a:gd name="T35" fmla="*/ 393 h 792"/>
                <a:gd name="T36" fmla="*/ 55 w 891"/>
                <a:gd name="T37" fmla="*/ 365 h 792"/>
                <a:gd name="T38" fmla="*/ 56 w 891"/>
                <a:gd name="T39" fmla="*/ 343 h 792"/>
                <a:gd name="T40" fmla="*/ 53 w 891"/>
                <a:gd name="T41" fmla="*/ 320 h 792"/>
                <a:gd name="T42" fmla="*/ 32 w 891"/>
                <a:gd name="T43" fmla="*/ 310 h 792"/>
                <a:gd name="T44" fmla="*/ 36 w 891"/>
                <a:gd name="T45" fmla="*/ 291 h 792"/>
                <a:gd name="T46" fmla="*/ 60 w 891"/>
                <a:gd name="T47" fmla="*/ 281 h 792"/>
                <a:gd name="T48" fmla="*/ 64 w 891"/>
                <a:gd name="T49" fmla="*/ 262 h 792"/>
                <a:gd name="T50" fmla="*/ 61 w 891"/>
                <a:gd name="T51" fmla="*/ 245 h 792"/>
                <a:gd name="T52" fmla="*/ 71 w 891"/>
                <a:gd name="T53" fmla="*/ 218 h 792"/>
                <a:gd name="T54" fmla="*/ 59 w 891"/>
                <a:gd name="T55" fmla="*/ 214 h 792"/>
                <a:gd name="T56" fmla="*/ 34 w 891"/>
                <a:gd name="T57" fmla="*/ 203 h 792"/>
                <a:gd name="T58" fmla="*/ 0 w 891"/>
                <a:gd name="T59" fmla="*/ 0 h 792"/>
                <a:gd name="T60" fmla="*/ 873 w 891"/>
                <a:gd name="T61" fmla="*/ 147 h 792"/>
                <a:gd name="T62" fmla="*/ 854 w 891"/>
                <a:gd name="T63" fmla="*/ 164 h 792"/>
                <a:gd name="T64" fmla="*/ 835 w 891"/>
                <a:gd name="T65" fmla="*/ 168 h 792"/>
                <a:gd name="T66" fmla="*/ 832 w 891"/>
                <a:gd name="T67" fmla="*/ 180 h 792"/>
                <a:gd name="T68" fmla="*/ 839 w 891"/>
                <a:gd name="T69" fmla="*/ 205 h 792"/>
                <a:gd name="T70" fmla="*/ 832 w 891"/>
                <a:gd name="T71" fmla="*/ 228 h 792"/>
                <a:gd name="T72" fmla="*/ 848 w 891"/>
                <a:gd name="T73" fmla="*/ 237 h 792"/>
                <a:gd name="T74" fmla="*/ 871 w 891"/>
                <a:gd name="T75" fmla="*/ 254 h 792"/>
                <a:gd name="T76" fmla="*/ 854 w 891"/>
                <a:gd name="T77" fmla="*/ 271 h 792"/>
                <a:gd name="T78" fmla="*/ 841 w 891"/>
                <a:gd name="T79" fmla="*/ 281 h 792"/>
                <a:gd name="T80" fmla="*/ 845 w 891"/>
                <a:gd name="T81" fmla="*/ 310 h 792"/>
                <a:gd name="T82" fmla="*/ 841 w 891"/>
                <a:gd name="T83" fmla="*/ 336 h 792"/>
                <a:gd name="T84" fmla="*/ 856 w 891"/>
                <a:gd name="T85" fmla="*/ 355 h 792"/>
                <a:gd name="T86" fmla="*/ 877 w 891"/>
                <a:gd name="T87" fmla="*/ 369 h 792"/>
                <a:gd name="T88" fmla="*/ 863 w 891"/>
                <a:gd name="T89" fmla="*/ 386 h 792"/>
                <a:gd name="T90" fmla="*/ 836 w 891"/>
                <a:gd name="T91" fmla="*/ 390 h 792"/>
                <a:gd name="T92" fmla="*/ 843 w 891"/>
                <a:gd name="T93" fmla="*/ 411 h 792"/>
                <a:gd name="T94" fmla="*/ 841 w 891"/>
                <a:gd name="T95" fmla="*/ 435 h 792"/>
                <a:gd name="T96" fmla="*/ 844 w 891"/>
                <a:gd name="T97" fmla="*/ 463 h 792"/>
                <a:gd name="T98" fmla="*/ 867 w 891"/>
                <a:gd name="T99" fmla="*/ 474 h 792"/>
                <a:gd name="T100" fmla="*/ 870 w 891"/>
                <a:gd name="T101" fmla="*/ 490 h 792"/>
                <a:gd name="T102" fmla="*/ 845 w 891"/>
                <a:gd name="T103" fmla="*/ 503 h 792"/>
                <a:gd name="T104" fmla="*/ 841 w 891"/>
                <a:gd name="T105" fmla="*/ 535 h 792"/>
                <a:gd name="T106" fmla="*/ 844 w 891"/>
                <a:gd name="T107" fmla="*/ 554 h 792"/>
                <a:gd name="T108" fmla="*/ 858 w 891"/>
                <a:gd name="T109" fmla="*/ 572 h 792"/>
                <a:gd name="T110" fmla="*/ 856 w 891"/>
                <a:gd name="T111" fmla="*/ 595 h 792"/>
                <a:gd name="T112" fmla="*/ 820 w 891"/>
                <a:gd name="T113" fmla="*/ 653 h 792"/>
                <a:gd name="T114" fmla="*/ 776 w 891"/>
                <a:gd name="T115" fmla="*/ 695 h 792"/>
                <a:gd name="T116" fmla="*/ 711 w 891"/>
                <a:gd name="T117" fmla="*/ 742 h 792"/>
                <a:gd name="T118" fmla="*/ 695 w 891"/>
                <a:gd name="T119" fmla="*/ 764 h 792"/>
                <a:gd name="T120" fmla="*/ 675 w 891"/>
                <a:gd name="T121" fmla="*/ 775 h 792"/>
                <a:gd name="T122" fmla="*/ 548 w 891"/>
                <a:gd name="T123" fmla="*/ 79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1" h="792">
                  <a:moveTo>
                    <a:pt x="435" y="792"/>
                  </a:moveTo>
                  <a:lnTo>
                    <a:pt x="435" y="792"/>
                  </a:lnTo>
                  <a:lnTo>
                    <a:pt x="370" y="791"/>
                  </a:lnTo>
                  <a:lnTo>
                    <a:pt x="334" y="790"/>
                  </a:lnTo>
                  <a:lnTo>
                    <a:pt x="298" y="787"/>
                  </a:lnTo>
                  <a:lnTo>
                    <a:pt x="266" y="783"/>
                  </a:lnTo>
                  <a:lnTo>
                    <a:pt x="237" y="778"/>
                  </a:lnTo>
                  <a:lnTo>
                    <a:pt x="228" y="775"/>
                  </a:lnTo>
                  <a:lnTo>
                    <a:pt x="220" y="772"/>
                  </a:lnTo>
                  <a:lnTo>
                    <a:pt x="213" y="768"/>
                  </a:lnTo>
                  <a:lnTo>
                    <a:pt x="212" y="764"/>
                  </a:lnTo>
                  <a:lnTo>
                    <a:pt x="212" y="764"/>
                  </a:lnTo>
                  <a:lnTo>
                    <a:pt x="209" y="756"/>
                  </a:lnTo>
                  <a:lnTo>
                    <a:pt x="205" y="749"/>
                  </a:lnTo>
                  <a:lnTo>
                    <a:pt x="198" y="741"/>
                  </a:lnTo>
                  <a:lnTo>
                    <a:pt x="190" y="734"/>
                  </a:lnTo>
                  <a:lnTo>
                    <a:pt x="164" y="717"/>
                  </a:lnTo>
                  <a:lnTo>
                    <a:pt x="129" y="695"/>
                  </a:lnTo>
                  <a:lnTo>
                    <a:pt x="129" y="695"/>
                  </a:lnTo>
                  <a:lnTo>
                    <a:pt x="110" y="683"/>
                  </a:lnTo>
                  <a:lnTo>
                    <a:pt x="95" y="669"/>
                  </a:lnTo>
                  <a:lnTo>
                    <a:pt x="82" y="657"/>
                  </a:lnTo>
                  <a:lnTo>
                    <a:pt x="72" y="643"/>
                  </a:lnTo>
                  <a:lnTo>
                    <a:pt x="65" y="631"/>
                  </a:lnTo>
                  <a:lnTo>
                    <a:pt x="60" y="619"/>
                  </a:lnTo>
                  <a:lnTo>
                    <a:pt x="57" y="608"/>
                  </a:lnTo>
                  <a:lnTo>
                    <a:pt x="56" y="597"/>
                  </a:lnTo>
                  <a:lnTo>
                    <a:pt x="56" y="597"/>
                  </a:lnTo>
                  <a:lnTo>
                    <a:pt x="57" y="589"/>
                  </a:lnTo>
                  <a:lnTo>
                    <a:pt x="59" y="581"/>
                  </a:lnTo>
                  <a:lnTo>
                    <a:pt x="61" y="566"/>
                  </a:lnTo>
                  <a:lnTo>
                    <a:pt x="61" y="560"/>
                  </a:lnTo>
                  <a:lnTo>
                    <a:pt x="59" y="554"/>
                  </a:lnTo>
                  <a:lnTo>
                    <a:pt x="55" y="549"/>
                  </a:lnTo>
                  <a:lnTo>
                    <a:pt x="45" y="545"/>
                  </a:lnTo>
                  <a:lnTo>
                    <a:pt x="45" y="545"/>
                  </a:lnTo>
                  <a:lnTo>
                    <a:pt x="36" y="541"/>
                  </a:lnTo>
                  <a:lnTo>
                    <a:pt x="30" y="537"/>
                  </a:lnTo>
                  <a:lnTo>
                    <a:pt x="28" y="532"/>
                  </a:lnTo>
                  <a:lnTo>
                    <a:pt x="26" y="528"/>
                  </a:lnTo>
                  <a:lnTo>
                    <a:pt x="29" y="524"/>
                  </a:lnTo>
                  <a:lnTo>
                    <a:pt x="33" y="522"/>
                  </a:lnTo>
                  <a:lnTo>
                    <a:pt x="40" y="518"/>
                  </a:lnTo>
                  <a:lnTo>
                    <a:pt x="48" y="513"/>
                  </a:lnTo>
                  <a:lnTo>
                    <a:pt x="48" y="513"/>
                  </a:lnTo>
                  <a:lnTo>
                    <a:pt x="55" y="511"/>
                  </a:lnTo>
                  <a:lnTo>
                    <a:pt x="59" y="505"/>
                  </a:lnTo>
                  <a:lnTo>
                    <a:pt x="61" y="501"/>
                  </a:lnTo>
                  <a:lnTo>
                    <a:pt x="61" y="496"/>
                  </a:lnTo>
                  <a:lnTo>
                    <a:pt x="59" y="482"/>
                  </a:lnTo>
                  <a:lnTo>
                    <a:pt x="57" y="474"/>
                  </a:lnTo>
                  <a:lnTo>
                    <a:pt x="56" y="465"/>
                  </a:lnTo>
                  <a:lnTo>
                    <a:pt x="56" y="465"/>
                  </a:lnTo>
                  <a:lnTo>
                    <a:pt x="57" y="457"/>
                  </a:lnTo>
                  <a:lnTo>
                    <a:pt x="60" y="450"/>
                  </a:lnTo>
                  <a:lnTo>
                    <a:pt x="65" y="442"/>
                  </a:lnTo>
                  <a:lnTo>
                    <a:pt x="65" y="439"/>
                  </a:lnTo>
                  <a:lnTo>
                    <a:pt x="64" y="436"/>
                  </a:lnTo>
                  <a:lnTo>
                    <a:pt x="59" y="435"/>
                  </a:lnTo>
                  <a:lnTo>
                    <a:pt x="48" y="435"/>
                  </a:lnTo>
                  <a:lnTo>
                    <a:pt x="48" y="435"/>
                  </a:lnTo>
                  <a:lnTo>
                    <a:pt x="36" y="432"/>
                  </a:lnTo>
                  <a:lnTo>
                    <a:pt x="28" y="430"/>
                  </a:lnTo>
                  <a:lnTo>
                    <a:pt x="23" y="425"/>
                  </a:lnTo>
                  <a:lnTo>
                    <a:pt x="22" y="420"/>
                  </a:lnTo>
                  <a:lnTo>
                    <a:pt x="23" y="415"/>
                  </a:lnTo>
                  <a:lnTo>
                    <a:pt x="28" y="409"/>
                  </a:lnTo>
                  <a:lnTo>
                    <a:pt x="34" y="405"/>
                  </a:lnTo>
                  <a:lnTo>
                    <a:pt x="42" y="401"/>
                  </a:lnTo>
                  <a:lnTo>
                    <a:pt x="42" y="401"/>
                  </a:lnTo>
                  <a:lnTo>
                    <a:pt x="51" y="397"/>
                  </a:lnTo>
                  <a:lnTo>
                    <a:pt x="56" y="393"/>
                  </a:lnTo>
                  <a:lnTo>
                    <a:pt x="59" y="389"/>
                  </a:lnTo>
                  <a:lnTo>
                    <a:pt x="59" y="384"/>
                  </a:lnTo>
                  <a:lnTo>
                    <a:pt x="56" y="371"/>
                  </a:lnTo>
                  <a:lnTo>
                    <a:pt x="55" y="365"/>
                  </a:lnTo>
                  <a:lnTo>
                    <a:pt x="55" y="356"/>
                  </a:lnTo>
                  <a:lnTo>
                    <a:pt x="55" y="356"/>
                  </a:lnTo>
                  <a:lnTo>
                    <a:pt x="55" y="350"/>
                  </a:lnTo>
                  <a:lnTo>
                    <a:pt x="56" y="343"/>
                  </a:lnTo>
                  <a:lnTo>
                    <a:pt x="59" y="332"/>
                  </a:lnTo>
                  <a:lnTo>
                    <a:pt x="59" y="328"/>
                  </a:lnTo>
                  <a:lnTo>
                    <a:pt x="57" y="324"/>
                  </a:lnTo>
                  <a:lnTo>
                    <a:pt x="53" y="320"/>
                  </a:lnTo>
                  <a:lnTo>
                    <a:pt x="45" y="317"/>
                  </a:lnTo>
                  <a:lnTo>
                    <a:pt x="45" y="317"/>
                  </a:lnTo>
                  <a:lnTo>
                    <a:pt x="37" y="314"/>
                  </a:lnTo>
                  <a:lnTo>
                    <a:pt x="32" y="310"/>
                  </a:lnTo>
                  <a:lnTo>
                    <a:pt x="29" y="305"/>
                  </a:lnTo>
                  <a:lnTo>
                    <a:pt x="29" y="301"/>
                  </a:lnTo>
                  <a:lnTo>
                    <a:pt x="30" y="296"/>
                  </a:lnTo>
                  <a:lnTo>
                    <a:pt x="36" y="291"/>
                  </a:lnTo>
                  <a:lnTo>
                    <a:pt x="42" y="287"/>
                  </a:lnTo>
                  <a:lnTo>
                    <a:pt x="52" y="283"/>
                  </a:lnTo>
                  <a:lnTo>
                    <a:pt x="52" y="283"/>
                  </a:lnTo>
                  <a:lnTo>
                    <a:pt x="60" y="281"/>
                  </a:lnTo>
                  <a:lnTo>
                    <a:pt x="65" y="278"/>
                  </a:lnTo>
                  <a:lnTo>
                    <a:pt x="68" y="275"/>
                  </a:lnTo>
                  <a:lnTo>
                    <a:pt x="68" y="271"/>
                  </a:lnTo>
                  <a:lnTo>
                    <a:pt x="64" y="262"/>
                  </a:lnTo>
                  <a:lnTo>
                    <a:pt x="63" y="256"/>
                  </a:lnTo>
                  <a:lnTo>
                    <a:pt x="61" y="251"/>
                  </a:lnTo>
                  <a:lnTo>
                    <a:pt x="61" y="251"/>
                  </a:lnTo>
                  <a:lnTo>
                    <a:pt x="61" y="245"/>
                  </a:lnTo>
                  <a:lnTo>
                    <a:pt x="63" y="239"/>
                  </a:lnTo>
                  <a:lnTo>
                    <a:pt x="68" y="228"/>
                  </a:lnTo>
                  <a:lnTo>
                    <a:pt x="70" y="222"/>
                  </a:lnTo>
                  <a:lnTo>
                    <a:pt x="71" y="218"/>
                  </a:lnTo>
                  <a:lnTo>
                    <a:pt x="70" y="216"/>
                  </a:lnTo>
                  <a:lnTo>
                    <a:pt x="65" y="216"/>
                  </a:lnTo>
                  <a:lnTo>
                    <a:pt x="65" y="216"/>
                  </a:lnTo>
                  <a:lnTo>
                    <a:pt x="59" y="214"/>
                  </a:lnTo>
                  <a:lnTo>
                    <a:pt x="53" y="213"/>
                  </a:lnTo>
                  <a:lnTo>
                    <a:pt x="46" y="210"/>
                  </a:lnTo>
                  <a:lnTo>
                    <a:pt x="40" y="207"/>
                  </a:lnTo>
                  <a:lnTo>
                    <a:pt x="34" y="203"/>
                  </a:lnTo>
                  <a:lnTo>
                    <a:pt x="30" y="198"/>
                  </a:lnTo>
                  <a:lnTo>
                    <a:pt x="28" y="193"/>
                  </a:lnTo>
                  <a:lnTo>
                    <a:pt x="25" y="187"/>
                  </a:lnTo>
                  <a:lnTo>
                    <a:pt x="0" y="0"/>
                  </a:lnTo>
                  <a:lnTo>
                    <a:pt x="891" y="0"/>
                  </a:lnTo>
                  <a:lnTo>
                    <a:pt x="874" y="140"/>
                  </a:lnTo>
                  <a:lnTo>
                    <a:pt x="874" y="140"/>
                  </a:lnTo>
                  <a:lnTo>
                    <a:pt x="873" y="147"/>
                  </a:lnTo>
                  <a:lnTo>
                    <a:pt x="870" y="152"/>
                  </a:lnTo>
                  <a:lnTo>
                    <a:pt x="864" y="157"/>
                  </a:lnTo>
                  <a:lnTo>
                    <a:pt x="859" y="161"/>
                  </a:lnTo>
                  <a:lnTo>
                    <a:pt x="854" y="164"/>
                  </a:lnTo>
                  <a:lnTo>
                    <a:pt x="847" y="167"/>
                  </a:lnTo>
                  <a:lnTo>
                    <a:pt x="840" y="168"/>
                  </a:lnTo>
                  <a:lnTo>
                    <a:pt x="835" y="168"/>
                  </a:lnTo>
                  <a:lnTo>
                    <a:pt x="835" y="168"/>
                  </a:lnTo>
                  <a:lnTo>
                    <a:pt x="831" y="170"/>
                  </a:lnTo>
                  <a:lnTo>
                    <a:pt x="829" y="172"/>
                  </a:lnTo>
                  <a:lnTo>
                    <a:pt x="829" y="176"/>
                  </a:lnTo>
                  <a:lnTo>
                    <a:pt x="832" y="180"/>
                  </a:lnTo>
                  <a:lnTo>
                    <a:pt x="837" y="193"/>
                  </a:lnTo>
                  <a:lnTo>
                    <a:pt x="839" y="198"/>
                  </a:lnTo>
                  <a:lnTo>
                    <a:pt x="839" y="205"/>
                  </a:lnTo>
                  <a:lnTo>
                    <a:pt x="839" y="205"/>
                  </a:lnTo>
                  <a:lnTo>
                    <a:pt x="837" y="210"/>
                  </a:lnTo>
                  <a:lnTo>
                    <a:pt x="835" y="216"/>
                  </a:lnTo>
                  <a:lnTo>
                    <a:pt x="832" y="224"/>
                  </a:lnTo>
                  <a:lnTo>
                    <a:pt x="832" y="228"/>
                  </a:lnTo>
                  <a:lnTo>
                    <a:pt x="833" y="232"/>
                  </a:lnTo>
                  <a:lnTo>
                    <a:pt x="839" y="235"/>
                  </a:lnTo>
                  <a:lnTo>
                    <a:pt x="848" y="237"/>
                  </a:lnTo>
                  <a:lnTo>
                    <a:pt x="848" y="237"/>
                  </a:lnTo>
                  <a:lnTo>
                    <a:pt x="858" y="240"/>
                  </a:lnTo>
                  <a:lnTo>
                    <a:pt x="864" y="244"/>
                  </a:lnTo>
                  <a:lnTo>
                    <a:pt x="868" y="249"/>
                  </a:lnTo>
                  <a:lnTo>
                    <a:pt x="871" y="254"/>
                  </a:lnTo>
                  <a:lnTo>
                    <a:pt x="870" y="259"/>
                  </a:lnTo>
                  <a:lnTo>
                    <a:pt x="867" y="263"/>
                  </a:lnTo>
                  <a:lnTo>
                    <a:pt x="862" y="267"/>
                  </a:lnTo>
                  <a:lnTo>
                    <a:pt x="854" y="271"/>
                  </a:lnTo>
                  <a:lnTo>
                    <a:pt x="854" y="271"/>
                  </a:lnTo>
                  <a:lnTo>
                    <a:pt x="847" y="274"/>
                  </a:lnTo>
                  <a:lnTo>
                    <a:pt x="843" y="277"/>
                  </a:lnTo>
                  <a:lnTo>
                    <a:pt x="841" y="281"/>
                  </a:lnTo>
                  <a:lnTo>
                    <a:pt x="840" y="286"/>
                  </a:lnTo>
                  <a:lnTo>
                    <a:pt x="843" y="297"/>
                  </a:lnTo>
                  <a:lnTo>
                    <a:pt x="844" y="304"/>
                  </a:lnTo>
                  <a:lnTo>
                    <a:pt x="845" y="310"/>
                  </a:lnTo>
                  <a:lnTo>
                    <a:pt x="845" y="310"/>
                  </a:lnTo>
                  <a:lnTo>
                    <a:pt x="844" y="317"/>
                  </a:lnTo>
                  <a:lnTo>
                    <a:pt x="843" y="324"/>
                  </a:lnTo>
                  <a:lnTo>
                    <a:pt x="841" y="336"/>
                  </a:lnTo>
                  <a:lnTo>
                    <a:pt x="841" y="342"/>
                  </a:lnTo>
                  <a:lnTo>
                    <a:pt x="844" y="347"/>
                  </a:lnTo>
                  <a:lnTo>
                    <a:pt x="848" y="351"/>
                  </a:lnTo>
                  <a:lnTo>
                    <a:pt x="856" y="355"/>
                  </a:lnTo>
                  <a:lnTo>
                    <a:pt x="856" y="355"/>
                  </a:lnTo>
                  <a:lnTo>
                    <a:pt x="866" y="359"/>
                  </a:lnTo>
                  <a:lnTo>
                    <a:pt x="873" y="363"/>
                  </a:lnTo>
                  <a:lnTo>
                    <a:pt x="877" y="369"/>
                  </a:lnTo>
                  <a:lnTo>
                    <a:pt x="878" y="374"/>
                  </a:lnTo>
                  <a:lnTo>
                    <a:pt x="877" y="378"/>
                  </a:lnTo>
                  <a:lnTo>
                    <a:pt x="871" y="384"/>
                  </a:lnTo>
                  <a:lnTo>
                    <a:pt x="863" y="386"/>
                  </a:lnTo>
                  <a:lnTo>
                    <a:pt x="852" y="388"/>
                  </a:lnTo>
                  <a:lnTo>
                    <a:pt x="852" y="388"/>
                  </a:lnTo>
                  <a:lnTo>
                    <a:pt x="841" y="389"/>
                  </a:lnTo>
                  <a:lnTo>
                    <a:pt x="836" y="390"/>
                  </a:lnTo>
                  <a:lnTo>
                    <a:pt x="833" y="392"/>
                  </a:lnTo>
                  <a:lnTo>
                    <a:pt x="835" y="396"/>
                  </a:lnTo>
                  <a:lnTo>
                    <a:pt x="840" y="404"/>
                  </a:lnTo>
                  <a:lnTo>
                    <a:pt x="843" y="411"/>
                  </a:lnTo>
                  <a:lnTo>
                    <a:pt x="843" y="419"/>
                  </a:lnTo>
                  <a:lnTo>
                    <a:pt x="843" y="419"/>
                  </a:lnTo>
                  <a:lnTo>
                    <a:pt x="843" y="428"/>
                  </a:lnTo>
                  <a:lnTo>
                    <a:pt x="841" y="435"/>
                  </a:lnTo>
                  <a:lnTo>
                    <a:pt x="839" y="449"/>
                  </a:lnTo>
                  <a:lnTo>
                    <a:pt x="839" y="455"/>
                  </a:lnTo>
                  <a:lnTo>
                    <a:pt x="840" y="459"/>
                  </a:lnTo>
                  <a:lnTo>
                    <a:pt x="844" y="463"/>
                  </a:lnTo>
                  <a:lnTo>
                    <a:pt x="852" y="467"/>
                  </a:lnTo>
                  <a:lnTo>
                    <a:pt x="852" y="467"/>
                  </a:lnTo>
                  <a:lnTo>
                    <a:pt x="860" y="472"/>
                  </a:lnTo>
                  <a:lnTo>
                    <a:pt x="867" y="474"/>
                  </a:lnTo>
                  <a:lnTo>
                    <a:pt x="871" y="478"/>
                  </a:lnTo>
                  <a:lnTo>
                    <a:pt x="873" y="482"/>
                  </a:lnTo>
                  <a:lnTo>
                    <a:pt x="873" y="486"/>
                  </a:lnTo>
                  <a:lnTo>
                    <a:pt x="870" y="490"/>
                  </a:lnTo>
                  <a:lnTo>
                    <a:pt x="863" y="495"/>
                  </a:lnTo>
                  <a:lnTo>
                    <a:pt x="854" y="499"/>
                  </a:lnTo>
                  <a:lnTo>
                    <a:pt x="854" y="499"/>
                  </a:lnTo>
                  <a:lnTo>
                    <a:pt x="845" y="503"/>
                  </a:lnTo>
                  <a:lnTo>
                    <a:pt x="840" y="508"/>
                  </a:lnTo>
                  <a:lnTo>
                    <a:pt x="839" y="513"/>
                  </a:lnTo>
                  <a:lnTo>
                    <a:pt x="837" y="520"/>
                  </a:lnTo>
                  <a:lnTo>
                    <a:pt x="841" y="535"/>
                  </a:lnTo>
                  <a:lnTo>
                    <a:pt x="843" y="543"/>
                  </a:lnTo>
                  <a:lnTo>
                    <a:pt x="843" y="551"/>
                  </a:lnTo>
                  <a:lnTo>
                    <a:pt x="843" y="551"/>
                  </a:lnTo>
                  <a:lnTo>
                    <a:pt x="844" y="554"/>
                  </a:lnTo>
                  <a:lnTo>
                    <a:pt x="845" y="557"/>
                  </a:lnTo>
                  <a:lnTo>
                    <a:pt x="852" y="564"/>
                  </a:lnTo>
                  <a:lnTo>
                    <a:pt x="855" y="568"/>
                  </a:lnTo>
                  <a:lnTo>
                    <a:pt x="858" y="572"/>
                  </a:lnTo>
                  <a:lnTo>
                    <a:pt x="859" y="576"/>
                  </a:lnTo>
                  <a:lnTo>
                    <a:pt x="859" y="581"/>
                  </a:lnTo>
                  <a:lnTo>
                    <a:pt x="859" y="581"/>
                  </a:lnTo>
                  <a:lnTo>
                    <a:pt x="856" y="595"/>
                  </a:lnTo>
                  <a:lnTo>
                    <a:pt x="850" y="610"/>
                  </a:lnTo>
                  <a:lnTo>
                    <a:pt x="841" y="625"/>
                  </a:lnTo>
                  <a:lnTo>
                    <a:pt x="832" y="638"/>
                  </a:lnTo>
                  <a:lnTo>
                    <a:pt x="820" y="653"/>
                  </a:lnTo>
                  <a:lnTo>
                    <a:pt x="806" y="668"/>
                  </a:lnTo>
                  <a:lnTo>
                    <a:pt x="793" y="681"/>
                  </a:lnTo>
                  <a:lnTo>
                    <a:pt x="776" y="695"/>
                  </a:lnTo>
                  <a:lnTo>
                    <a:pt x="776" y="695"/>
                  </a:lnTo>
                  <a:lnTo>
                    <a:pt x="761" y="707"/>
                  </a:lnTo>
                  <a:lnTo>
                    <a:pt x="747" y="718"/>
                  </a:lnTo>
                  <a:lnTo>
                    <a:pt x="722" y="734"/>
                  </a:lnTo>
                  <a:lnTo>
                    <a:pt x="711" y="742"/>
                  </a:lnTo>
                  <a:lnTo>
                    <a:pt x="703" y="749"/>
                  </a:lnTo>
                  <a:lnTo>
                    <a:pt x="698" y="756"/>
                  </a:lnTo>
                  <a:lnTo>
                    <a:pt x="695" y="764"/>
                  </a:lnTo>
                  <a:lnTo>
                    <a:pt x="695" y="764"/>
                  </a:lnTo>
                  <a:lnTo>
                    <a:pt x="694" y="765"/>
                  </a:lnTo>
                  <a:lnTo>
                    <a:pt x="692" y="768"/>
                  </a:lnTo>
                  <a:lnTo>
                    <a:pt x="686" y="772"/>
                  </a:lnTo>
                  <a:lnTo>
                    <a:pt x="675" y="775"/>
                  </a:lnTo>
                  <a:lnTo>
                    <a:pt x="663" y="778"/>
                  </a:lnTo>
                  <a:lnTo>
                    <a:pt x="629" y="783"/>
                  </a:lnTo>
                  <a:lnTo>
                    <a:pt x="590" y="787"/>
                  </a:lnTo>
                  <a:lnTo>
                    <a:pt x="548" y="790"/>
                  </a:lnTo>
                  <a:lnTo>
                    <a:pt x="504" y="791"/>
                  </a:lnTo>
                  <a:lnTo>
                    <a:pt x="435" y="792"/>
                  </a:lnTo>
                  <a:lnTo>
                    <a:pt x="435" y="792"/>
                  </a:lnTo>
                  <a:close/>
                </a:path>
              </a:pathLst>
            </a:custGeom>
            <a:solidFill>
              <a:srgbClr val="9393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 name="Freeform 6"/>
            <p:cNvSpPr>
              <a:spLocks/>
            </p:cNvSpPr>
            <p:nvPr/>
          </p:nvSpPr>
          <p:spPr bwMode="auto">
            <a:xfrm>
              <a:off x="2446338" y="5083175"/>
              <a:ext cx="400050" cy="1257300"/>
            </a:xfrm>
            <a:custGeom>
              <a:avLst/>
              <a:gdLst>
                <a:gd name="T0" fmla="*/ 92 w 252"/>
                <a:gd name="T1" fmla="*/ 790 h 792"/>
                <a:gd name="T2" fmla="*/ 59 w 252"/>
                <a:gd name="T3" fmla="*/ 772 h 792"/>
                <a:gd name="T4" fmla="*/ 55 w 252"/>
                <a:gd name="T5" fmla="*/ 749 h 792"/>
                <a:gd name="T6" fmla="*/ 33 w 252"/>
                <a:gd name="T7" fmla="*/ 695 h 792"/>
                <a:gd name="T8" fmla="*/ 14 w 252"/>
                <a:gd name="T9" fmla="*/ 619 h 792"/>
                <a:gd name="T10" fmla="*/ 14 w 252"/>
                <a:gd name="T11" fmla="*/ 566 h 792"/>
                <a:gd name="T12" fmla="*/ 10 w 252"/>
                <a:gd name="T13" fmla="*/ 545 h 792"/>
                <a:gd name="T14" fmla="*/ 10 w 252"/>
                <a:gd name="T15" fmla="*/ 513 h 792"/>
                <a:gd name="T16" fmla="*/ 14 w 252"/>
                <a:gd name="T17" fmla="*/ 496 h 792"/>
                <a:gd name="T18" fmla="*/ 14 w 252"/>
                <a:gd name="T19" fmla="*/ 450 h 792"/>
                <a:gd name="T20" fmla="*/ 13 w 252"/>
                <a:gd name="T21" fmla="*/ 435 h 792"/>
                <a:gd name="T22" fmla="*/ 4 w 252"/>
                <a:gd name="T23" fmla="*/ 430 h 792"/>
                <a:gd name="T24" fmla="*/ 6 w 252"/>
                <a:gd name="T25" fmla="*/ 405 h 792"/>
                <a:gd name="T26" fmla="*/ 13 w 252"/>
                <a:gd name="T27" fmla="*/ 393 h 792"/>
                <a:gd name="T28" fmla="*/ 13 w 252"/>
                <a:gd name="T29" fmla="*/ 332 h 792"/>
                <a:gd name="T30" fmla="*/ 10 w 252"/>
                <a:gd name="T31" fmla="*/ 317 h 792"/>
                <a:gd name="T32" fmla="*/ 6 w 252"/>
                <a:gd name="T33" fmla="*/ 291 h 792"/>
                <a:gd name="T34" fmla="*/ 14 w 252"/>
                <a:gd name="T35" fmla="*/ 281 h 792"/>
                <a:gd name="T36" fmla="*/ 14 w 252"/>
                <a:gd name="T37" fmla="*/ 251 h 792"/>
                <a:gd name="T38" fmla="*/ 17 w 252"/>
                <a:gd name="T39" fmla="*/ 216 h 792"/>
                <a:gd name="T40" fmla="*/ 7 w 252"/>
                <a:gd name="T41" fmla="*/ 207 h 792"/>
                <a:gd name="T42" fmla="*/ 4 w 252"/>
                <a:gd name="T43" fmla="*/ 174 h 792"/>
                <a:gd name="T44" fmla="*/ 7 w 252"/>
                <a:gd name="T45" fmla="*/ 133 h 792"/>
                <a:gd name="T46" fmla="*/ 7 w 252"/>
                <a:gd name="T47" fmla="*/ 65 h 792"/>
                <a:gd name="T48" fmla="*/ 252 w 252"/>
                <a:gd name="T49" fmla="*/ 0 h 792"/>
                <a:gd name="T50" fmla="*/ 250 w 252"/>
                <a:gd name="T51" fmla="*/ 34 h 792"/>
                <a:gd name="T52" fmla="*/ 244 w 252"/>
                <a:gd name="T53" fmla="*/ 87 h 792"/>
                <a:gd name="T54" fmla="*/ 247 w 252"/>
                <a:gd name="T55" fmla="*/ 140 h 792"/>
                <a:gd name="T56" fmla="*/ 240 w 252"/>
                <a:gd name="T57" fmla="*/ 167 h 792"/>
                <a:gd name="T58" fmla="*/ 235 w 252"/>
                <a:gd name="T59" fmla="*/ 172 h 792"/>
                <a:gd name="T60" fmla="*/ 237 w 252"/>
                <a:gd name="T61" fmla="*/ 205 h 792"/>
                <a:gd name="T62" fmla="*/ 240 w 252"/>
                <a:gd name="T63" fmla="*/ 237 h 792"/>
                <a:gd name="T64" fmla="*/ 247 w 252"/>
                <a:gd name="T65" fmla="*/ 254 h 792"/>
                <a:gd name="T66" fmla="*/ 241 w 252"/>
                <a:gd name="T67" fmla="*/ 271 h 792"/>
                <a:gd name="T68" fmla="*/ 239 w 252"/>
                <a:gd name="T69" fmla="*/ 310 h 792"/>
                <a:gd name="T70" fmla="*/ 240 w 252"/>
                <a:gd name="T71" fmla="*/ 351 h 792"/>
                <a:gd name="T72" fmla="*/ 247 w 252"/>
                <a:gd name="T73" fmla="*/ 363 h 792"/>
                <a:gd name="T74" fmla="*/ 244 w 252"/>
                <a:gd name="T75" fmla="*/ 386 h 792"/>
                <a:gd name="T76" fmla="*/ 236 w 252"/>
                <a:gd name="T77" fmla="*/ 390 h 792"/>
                <a:gd name="T78" fmla="*/ 239 w 252"/>
                <a:gd name="T79" fmla="*/ 419 h 792"/>
                <a:gd name="T80" fmla="*/ 237 w 252"/>
                <a:gd name="T81" fmla="*/ 459 h 792"/>
                <a:gd name="T82" fmla="*/ 245 w 252"/>
                <a:gd name="T83" fmla="*/ 474 h 792"/>
                <a:gd name="T84" fmla="*/ 241 w 252"/>
                <a:gd name="T85" fmla="*/ 499 h 792"/>
                <a:gd name="T86" fmla="*/ 237 w 252"/>
                <a:gd name="T87" fmla="*/ 535 h 792"/>
                <a:gd name="T88" fmla="*/ 241 w 252"/>
                <a:gd name="T89" fmla="*/ 564 h 792"/>
                <a:gd name="T90" fmla="*/ 240 w 252"/>
                <a:gd name="T91" fmla="*/ 610 h 792"/>
                <a:gd name="T92" fmla="*/ 220 w 252"/>
                <a:gd name="T93" fmla="*/ 695 h 792"/>
                <a:gd name="T94" fmla="*/ 197 w 252"/>
                <a:gd name="T95" fmla="*/ 756 h 792"/>
                <a:gd name="T96" fmla="*/ 193 w 252"/>
                <a:gd name="T97" fmla="*/ 772 h 792"/>
                <a:gd name="T98" fmla="*/ 166 w 252"/>
                <a:gd name="T99" fmla="*/ 787 h 792"/>
                <a:gd name="T100" fmla="*/ 121 w 252"/>
                <a:gd name="T101"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2" h="792">
                  <a:moveTo>
                    <a:pt x="121" y="792"/>
                  </a:moveTo>
                  <a:lnTo>
                    <a:pt x="121" y="792"/>
                  </a:lnTo>
                  <a:lnTo>
                    <a:pt x="103" y="791"/>
                  </a:lnTo>
                  <a:lnTo>
                    <a:pt x="92" y="790"/>
                  </a:lnTo>
                  <a:lnTo>
                    <a:pt x="82" y="787"/>
                  </a:lnTo>
                  <a:lnTo>
                    <a:pt x="72" y="783"/>
                  </a:lnTo>
                  <a:lnTo>
                    <a:pt x="64" y="778"/>
                  </a:lnTo>
                  <a:lnTo>
                    <a:pt x="59" y="772"/>
                  </a:lnTo>
                  <a:lnTo>
                    <a:pt x="57" y="768"/>
                  </a:lnTo>
                  <a:lnTo>
                    <a:pt x="57" y="764"/>
                  </a:lnTo>
                  <a:lnTo>
                    <a:pt x="57" y="764"/>
                  </a:lnTo>
                  <a:lnTo>
                    <a:pt x="55" y="749"/>
                  </a:lnTo>
                  <a:lnTo>
                    <a:pt x="50" y="734"/>
                  </a:lnTo>
                  <a:lnTo>
                    <a:pt x="44" y="717"/>
                  </a:lnTo>
                  <a:lnTo>
                    <a:pt x="33" y="695"/>
                  </a:lnTo>
                  <a:lnTo>
                    <a:pt x="33" y="695"/>
                  </a:lnTo>
                  <a:lnTo>
                    <a:pt x="27" y="683"/>
                  </a:lnTo>
                  <a:lnTo>
                    <a:pt x="23" y="669"/>
                  </a:lnTo>
                  <a:lnTo>
                    <a:pt x="17" y="643"/>
                  </a:lnTo>
                  <a:lnTo>
                    <a:pt x="14" y="619"/>
                  </a:lnTo>
                  <a:lnTo>
                    <a:pt x="13" y="597"/>
                  </a:lnTo>
                  <a:lnTo>
                    <a:pt x="13" y="597"/>
                  </a:lnTo>
                  <a:lnTo>
                    <a:pt x="13" y="581"/>
                  </a:lnTo>
                  <a:lnTo>
                    <a:pt x="14" y="566"/>
                  </a:lnTo>
                  <a:lnTo>
                    <a:pt x="13" y="554"/>
                  </a:lnTo>
                  <a:lnTo>
                    <a:pt x="11" y="549"/>
                  </a:lnTo>
                  <a:lnTo>
                    <a:pt x="10" y="545"/>
                  </a:lnTo>
                  <a:lnTo>
                    <a:pt x="10" y="545"/>
                  </a:lnTo>
                  <a:lnTo>
                    <a:pt x="4" y="537"/>
                  </a:lnTo>
                  <a:lnTo>
                    <a:pt x="4" y="528"/>
                  </a:lnTo>
                  <a:lnTo>
                    <a:pt x="6" y="522"/>
                  </a:lnTo>
                  <a:lnTo>
                    <a:pt x="10" y="513"/>
                  </a:lnTo>
                  <a:lnTo>
                    <a:pt x="10" y="513"/>
                  </a:lnTo>
                  <a:lnTo>
                    <a:pt x="13" y="511"/>
                  </a:lnTo>
                  <a:lnTo>
                    <a:pt x="13" y="505"/>
                  </a:lnTo>
                  <a:lnTo>
                    <a:pt x="14" y="496"/>
                  </a:lnTo>
                  <a:lnTo>
                    <a:pt x="13" y="482"/>
                  </a:lnTo>
                  <a:lnTo>
                    <a:pt x="13" y="465"/>
                  </a:lnTo>
                  <a:lnTo>
                    <a:pt x="13" y="465"/>
                  </a:lnTo>
                  <a:lnTo>
                    <a:pt x="14" y="450"/>
                  </a:lnTo>
                  <a:lnTo>
                    <a:pt x="15" y="442"/>
                  </a:lnTo>
                  <a:lnTo>
                    <a:pt x="15" y="439"/>
                  </a:lnTo>
                  <a:lnTo>
                    <a:pt x="14" y="436"/>
                  </a:lnTo>
                  <a:lnTo>
                    <a:pt x="13" y="435"/>
                  </a:lnTo>
                  <a:lnTo>
                    <a:pt x="10" y="435"/>
                  </a:lnTo>
                  <a:lnTo>
                    <a:pt x="10" y="435"/>
                  </a:lnTo>
                  <a:lnTo>
                    <a:pt x="7" y="432"/>
                  </a:lnTo>
                  <a:lnTo>
                    <a:pt x="4" y="430"/>
                  </a:lnTo>
                  <a:lnTo>
                    <a:pt x="3" y="425"/>
                  </a:lnTo>
                  <a:lnTo>
                    <a:pt x="3" y="420"/>
                  </a:lnTo>
                  <a:lnTo>
                    <a:pt x="4" y="409"/>
                  </a:lnTo>
                  <a:lnTo>
                    <a:pt x="6" y="405"/>
                  </a:lnTo>
                  <a:lnTo>
                    <a:pt x="9" y="401"/>
                  </a:lnTo>
                  <a:lnTo>
                    <a:pt x="9" y="401"/>
                  </a:lnTo>
                  <a:lnTo>
                    <a:pt x="11" y="397"/>
                  </a:lnTo>
                  <a:lnTo>
                    <a:pt x="13" y="393"/>
                  </a:lnTo>
                  <a:lnTo>
                    <a:pt x="13" y="384"/>
                  </a:lnTo>
                  <a:lnTo>
                    <a:pt x="11" y="356"/>
                  </a:lnTo>
                  <a:lnTo>
                    <a:pt x="11" y="356"/>
                  </a:lnTo>
                  <a:lnTo>
                    <a:pt x="13" y="332"/>
                  </a:lnTo>
                  <a:lnTo>
                    <a:pt x="13" y="324"/>
                  </a:lnTo>
                  <a:lnTo>
                    <a:pt x="11" y="320"/>
                  </a:lnTo>
                  <a:lnTo>
                    <a:pt x="10" y="317"/>
                  </a:lnTo>
                  <a:lnTo>
                    <a:pt x="10" y="317"/>
                  </a:lnTo>
                  <a:lnTo>
                    <a:pt x="7" y="314"/>
                  </a:lnTo>
                  <a:lnTo>
                    <a:pt x="6" y="310"/>
                  </a:lnTo>
                  <a:lnTo>
                    <a:pt x="4" y="301"/>
                  </a:lnTo>
                  <a:lnTo>
                    <a:pt x="6" y="291"/>
                  </a:lnTo>
                  <a:lnTo>
                    <a:pt x="9" y="287"/>
                  </a:lnTo>
                  <a:lnTo>
                    <a:pt x="11" y="283"/>
                  </a:lnTo>
                  <a:lnTo>
                    <a:pt x="11" y="283"/>
                  </a:lnTo>
                  <a:lnTo>
                    <a:pt x="14" y="281"/>
                  </a:lnTo>
                  <a:lnTo>
                    <a:pt x="15" y="278"/>
                  </a:lnTo>
                  <a:lnTo>
                    <a:pt x="15" y="271"/>
                  </a:lnTo>
                  <a:lnTo>
                    <a:pt x="14" y="251"/>
                  </a:lnTo>
                  <a:lnTo>
                    <a:pt x="14" y="251"/>
                  </a:lnTo>
                  <a:lnTo>
                    <a:pt x="14" y="239"/>
                  </a:lnTo>
                  <a:lnTo>
                    <a:pt x="15" y="228"/>
                  </a:lnTo>
                  <a:lnTo>
                    <a:pt x="17" y="218"/>
                  </a:lnTo>
                  <a:lnTo>
                    <a:pt x="17" y="216"/>
                  </a:lnTo>
                  <a:lnTo>
                    <a:pt x="15" y="216"/>
                  </a:lnTo>
                  <a:lnTo>
                    <a:pt x="15" y="216"/>
                  </a:lnTo>
                  <a:lnTo>
                    <a:pt x="11" y="213"/>
                  </a:lnTo>
                  <a:lnTo>
                    <a:pt x="7" y="207"/>
                  </a:lnTo>
                  <a:lnTo>
                    <a:pt x="4" y="198"/>
                  </a:lnTo>
                  <a:lnTo>
                    <a:pt x="3" y="187"/>
                  </a:lnTo>
                  <a:lnTo>
                    <a:pt x="3" y="187"/>
                  </a:lnTo>
                  <a:lnTo>
                    <a:pt x="4" y="174"/>
                  </a:lnTo>
                  <a:lnTo>
                    <a:pt x="6" y="163"/>
                  </a:lnTo>
                  <a:lnTo>
                    <a:pt x="7" y="149"/>
                  </a:lnTo>
                  <a:lnTo>
                    <a:pt x="7" y="133"/>
                  </a:lnTo>
                  <a:lnTo>
                    <a:pt x="7" y="133"/>
                  </a:lnTo>
                  <a:lnTo>
                    <a:pt x="9" y="96"/>
                  </a:lnTo>
                  <a:lnTo>
                    <a:pt x="7" y="80"/>
                  </a:lnTo>
                  <a:lnTo>
                    <a:pt x="7" y="65"/>
                  </a:lnTo>
                  <a:lnTo>
                    <a:pt x="7" y="65"/>
                  </a:lnTo>
                  <a:lnTo>
                    <a:pt x="3" y="34"/>
                  </a:lnTo>
                  <a:lnTo>
                    <a:pt x="0" y="0"/>
                  </a:lnTo>
                  <a:lnTo>
                    <a:pt x="252" y="0"/>
                  </a:lnTo>
                  <a:lnTo>
                    <a:pt x="252" y="0"/>
                  </a:lnTo>
                  <a:lnTo>
                    <a:pt x="252" y="21"/>
                  </a:lnTo>
                  <a:lnTo>
                    <a:pt x="251" y="27"/>
                  </a:lnTo>
                  <a:lnTo>
                    <a:pt x="250" y="34"/>
                  </a:lnTo>
                  <a:lnTo>
                    <a:pt x="250" y="34"/>
                  </a:lnTo>
                  <a:lnTo>
                    <a:pt x="245" y="46"/>
                  </a:lnTo>
                  <a:lnTo>
                    <a:pt x="244" y="59"/>
                  </a:lnTo>
                  <a:lnTo>
                    <a:pt x="244" y="87"/>
                  </a:lnTo>
                  <a:lnTo>
                    <a:pt x="244" y="87"/>
                  </a:lnTo>
                  <a:lnTo>
                    <a:pt x="244" y="103"/>
                  </a:lnTo>
                  <a:lnTo>
                    <a:pt x="245" y="115"/>
                  </a:lnTo>
                  <a:lnTo>
                    <a:pt x="247" y="128"/>
                  </a:lnTo>
                  <a:lnTo>
                    <a:pt x="247" y="140"/>
                  </a:lnTo>
                  <a:lnTo>
                    <a:pt x="247" y="140"/>
                  </a:lnTo>
                  <a:lnTo>
                    <a:pt x="247" y="152"/>
                  </a:lnTo>
                  <a:lnTo>
                    <a:pt x="243" y="161"/>
                  </a:lnTo>
                  <a:lnTo>
                    <a:pt x="240" y="167"/>
                  </a:lnTo>
                  <a:lnTo>
                    <a:pt x="236" y="168"/>
                  </a:lnTo>
                  <a:lnTo>
                    <a:pt x="236" y="168"/>
                  </a:lnTo>
                  <a:lnTo>
                    <a:pt x="235" y="170"/>
                  </a:lnTo>
                  <a:lnTo>
                    <a:pt x="235" y="172"/>
                  </a:lnTo>
                  <a:lnTo>
                    <a:pt x="235" y="180"/>
                  </a:lnTo>
                  <a:lnTo>
                    <a:pt x="236" y="193"/>
                  </a:lnTo>
                  <a:lnTo>
                    <a:pt x="237" y="205"/>
                  </a:lnTo>
                  <a:lnTo>
                    <a:pt x="237" y="205"/>
                  </a:lnTo>
                  <a:lnTo>
                    <a:pt x="235" y="224"/>
                  </a:lnTo>
                  <a:lnTo>
                    <a:pt x="236" y="232"/>
                  </a:lnTo>
                  <a:lnTo>
                    <a:pt x="237" y="235"/>
                  </a:lnTo>
                  <a:lnTo>
                    <a:pt x="240" y="237"/>
                  </a:lnTo>
                  <a:lnTo>
                    <a:pt x="240" y="237"/>
                  </a:lnTo>
                  <a:lnTo>
                    <a:pt x="243" y="240"/>
                  </a:lnTo>
                  <a:lnTo>
                    <a:pt x="244" y="244"/>
                  </a:lnTo>
                  <a:lnTo>
                    <a:pt x="247" y="254"/>
                  </a:lnTo>
                  <a:lnTo>
                    <a:pt x="245" y="263"/>
                  </a:lnTo>
                  <a:lnTo>
                    <a:pt x="244" y="267"/>
                  </a:lnTo>
                  <a:lnTo>
                    <a:pt x="241" y="271"/>
                  </a:lnTo>
                  <a:lnTo>
                    <a:pt x="241" y="271"/>
                  </a:lnTo>
                  <a:lnTo>
                    <a:pt x="240" y="274"/>
                  </a:lnTo>
                  <a:lnTo>
                    <a:pt x="239" y="277"/>
                  </a:lnTo>
                  <a:lnTo>
                    <a:pt x="237" y="286"/>
                  </a:lnTo>
                  <a:lnTo>
                    <a:pt x="239" y="310"/>
                  </a:lnTo>
                  <a:lnTo>
                    <a:pt x="239" y="310"/>
                  </a:lnTo>
                  <a:lnTo>
                    <a:pt x="237" y="336"/>
                  </a:lnTo>
                  <a:lnTo>
                    <a:pt x="239" y="347"/>
                  </a:lnTo>
                  <a:lnTo>
                    <a:pt x="240" y="351"/>
                  </a:lnTo>
                  <a:lnTo>
                    <a:pt x="243" y="355"/>
                  </a:lnTo>
                  <a:lnTo>
                    <a:pt x="243" y="355"/>
                  </a:lnTo>
                  <a:lnTo>
                    <a:pt x="245" y="359"/>
                  </a:lnTo>
                  <a:lnTo>
                    <a:pt x="247" y="363"/>
                  </a:lnTo>
                  <a:lnTo>
                    <a:pt x="248" y="374"/>
                  </a:lnTo>
                  <a:lnTo>
                    <a:pt x="248" y="378"/>
                  </a:lnTo>
                  <a:lnTo>
                    <a:pt x="247" y="384"/>
                  </a:lnTo>
                  <a:lnTo>
                    <a:pt x="244" y="386"/>
                  </a:lnTo>
                  <a:lnTo>
                    <a:pt x="241" y="388"/>
                  </a:lnTo>
                  <a:lnTo>
                    <a:pt x="241" y="388"/>
                  </a:lnTo>
                  <a:lnTo>
                    <a:pt x="237" y="389"/>
                  </a:lnTo>
                  <a:lnTo>
                    <a:pt x="236" y="390"/>
                  </a:lnTo>
                  <a:lnTo>
                    <a:pt x="236" y="392"/>
                  </a:lnTo>
                  <a:lnTo>
                    <a:pt x="236" y="396"/>
                  </a:lnTo>
                  <a:lnTo>
                    <a:pt x="237" y="404"/>
                  </a:lnTo>
                  <a:lnTo>
                    <a:pt x="239" y="419"/>
                  </a:lnTo>
                  <a:lnTo>
                    <a:pt x="239" y="419"/>
                  </a:lnTo>
                  <a:lnTo>
                    <a:pt x="237" y="435"/>
                  </a:lnTo>
                  <a:lnTo>
                    <a:pt x="237" y="449"/>
                  </a:lnTo>
                  <a:lnTo>
                    <a:pt x="237" y="459"/>
                  </a:lnTo>
                  <a:lnTo>
                    <a:pt x="239" y="463"/>
                  </a:lnTo>
                  <a:lnTo>
                    <a:pt x="241" y="467"/>
                  </a:lnTo>
                  <a:lnTo>
                    <a:pt x="241" y="467"/>
                  </a:lnTo>
                  <a:lnTo>
                    <a:pt x="245" y="474"/>
                  </a:lnTo>
                  <a:lnTo>
                    <a:pt x="247" y="482"/>
                  </a:lnTo>
                  <a:lnTo>
                    <a:pt x="245" y="490"/>
                  </a:lnTo>
                  <a:lnTo>
                    <a:pt x="241" y="499"/>
                  </a:lnTo>
                  <a:lnTo>
                    <a:pt x="241" y="499"/>
                  </a:lnTo>
                  <a:lnTo>
                    <a:pt x="239" y="503"/>
                  </a:lnTo>
                  <a:lnTo>
                    <a:pt x="237" y="508"/>
                  </a:lnTo>
                  <a:lnTo>
                    <a:pt x="237" y="520"/>
                  </a:lnTo>
                  <a:lnTo>
                    <a:pt x="237" y="535"/>
                  </a:lnTo>
                  <a:lnTo>
                    <a:pt x="239" y="551"/>
                  </a:lnTo>
                  <a:lnTo>
                    <a:pt x="239" y="551"/>
                  </a:lnTo>
                  <a:lnTo>
                    <a:pt x="239" y="557"/>
                  </a:lnTo>
                  <a:lnTo>
                    <a:pt x="241" y="564"/>
                  </a:lnTo>
                  <a:lnTo>
                    <a:pt x="243" y="572"/>
                  </a:lnTo>
                  <a:lnTo>
                    <a:pt x="243" y="581"/>
                  </a:lnTo>
                  <a:lnTo>
                    <a:pt x="243" y="581"/>
                  </a:lnTo>
                  <a:lnTo>
                    <a:pt x="240" y="610"/>
                  </a:lnTo>
                  <a:lnTo>
                    <a:pt x="235" y="638"/>
                  </a:lnTo>
                  <a:lnTo>
                    <a:pt x="228" y="668"/>
                  </a:lnTo>
                  <a:lnTo>
                    <a:pt x="220" y="695"/>
                  </a:lnTo>
                  <a:lnTo>
                    <a:pt x="220" y="695"/>
                  </a:lnTo>
                  <a:lnTo>
                    <a:pt x="210" y="718"/>
                  </a:lnTo>
                  <a:lnTo>
                    <a:pt x="204" y="734"/>
                  </a:lnTo>
                  <a:lnTo>
                    <a:pt x="198" y="749"/>
                  </a:lnTo>
                  <a:lnTo>
                    <a:pt x="197" y="756"/>
                  </a:lnTo>
                  <a:lnTo>
                    <a:pt x="195" y="764"/>
                  </a:lnTo>
                  <a:lnTo>
                    <a:pt x="195" y="764"/>
                  </a:lnTo>
                  <a:lnTo>
                    <a:pt x="195" y="768"/>
                  </a:lnTo>
                  <a:lnTo>
                    <a:pt x="193" y="772"/>
                  </a:lnTo>
                  <a:lnTo>
                    <a:pt x="190" y="775"/>
                  </a:lnTo>
                  <a:lnTo>
                    <a:pt x="186" y="778"/>
                  </a:lnTo>
                  <a:lnTo>
                    <a:pt x="176" y="783"/>
                  </a:lnTo>
                  <a:lnTo>
                    <a:pt x="166" y="787"/>
                  </a:lnTo>
                  <a:lnTo>
                    <a:pt x="153" y="790"/>
                  </a:lnTo>
                  <a:lnTo>
                    <a:pt x="141" y="791"/>
                  </a:lnTo>
                  <a:lnTo>
                    <a:pt x="121" y="792"/>
                  </a:lnTo>
                  <a:lnTo>
                    <a:pt x="121" y="792"/>
                  </a:lnTo>
                  <a:close/>
                </a:path>
              </a:pathLst>
            </a:custGeom>
            <a:solidFill>
              <a:srgbClr val="B1B1B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 name="Freeform 7"/>
            <p:cNvSpPr>
              <a:spLocks/>
            </p:cNvSpPr>
            <p:nvPr/>
          </p:nvSpPr>
          <p:spPr bwMode="auto">
            <a:xfrm>
              <a:off x="2700338" y="6330950"/>
              <a:ext cx="322263" cy="141288"/>
            </a:xfrm>
            <a:custGeom>
              <a:avLst/>
              <a:gdLst>
                <a:gd name="T0" fmla="*/ 102 w 203"/>
                <a:gd name="T1" fmla="*/ 0 h 89"/>
                <a:gd name="T2" fmla="*/ 102 w 203"/>
                <a:gd name="T3" fmla="*/ 0 h 89"/>
                <a:gd name="T4" fmla="*/ 122 w 203"/>
                <a:gd name="T5" fmla="*/ 1 h 89"/>
                <a:gd name="T6" fmla="*/ 141 w 203"/>
                <a:gd name="T7" fmla="*/ 4 h 89"/>
                <a:gd name="T8" fmla="*/ 159 w 203"/>
                <a:gd name="T9" fmla="*/ 8 h 89"/>
                <a:gd name="T10" fmla="*/ 174 w 203"/>
                <a:gd name="T11" fmla="*/ 13 h 89"/>
                <a:gd name="T12" fmla="*/ 186 w 203"/>
                <a:gd name="T13" fmla="*/ 20 h 89"/>
                <a:gd name="T14" fmla="*/ 195 w 203"/>
                <a:gd name="T15" fmla="*/ 27 h 89"/>
                <a:gd name="T16" fmla="*/ 199 w 203"/>
                <a:gd name="T17" fmla="*/ 31 h 89"/>
                <a:gd name="T18" fmla="*/ 202 w 203"/>
                <a:gd name="T19" fmla="*/ 36 h 89"/>
                <a:gd name="T20" fmla="*/ 203 w 203"/>
                <a:gd name="T21" fmla="*/ 40 h 89"/>
                <a:gd name="T22" fmla="*/ 203 w 203"/>
                <a:gd name="T23" fmla="*/ 44 h 89"/>
                <a:gd name="T24" fmla="*/ 203 w 203"/>
                <a:gd name="T25" fmla="*/ 44 h 89"/>
                <a:gd name="T26" fmla="*/ 203 w 203"/>
                <a:gd name="T27" fmla="*/ 50 h 89"/>
                <a:gd name="T28" fmla="*/ 202 w 203"/>
                <a:gd name="T29" fmla="*/ 54 h 89"/>
                <a:gd name="T30" fmla="*/ 199 w 203"/>
                <a:gd name="T31" fmla="*/ 58 h 89"/>
                <a:gd name="T32" fmla="*/ 195 w 203"/>
                <a:gd name="T33" fmla="*/ 62 h 89"/>
                <a:gd name="T34" fmla="*/ 186 w 203"/>
                <a:gd name="T35" fmla="*/ 70 h 89"/>
                <a:gd name="T36" fmla="*/ 174 w 203"/>
                <a:gd name="T37" fmla="*/ 77 h 89"/>
                <a:gd name="T38" fmla="*/ 159 w 203"/>
                <a:gd name="T39" fmla="*/ 82 h 89"/>
                <a:gd name="T40" fmla="*/ 141 w 203"/>
                <a:gd name="T41" fmla="*/ 86 h 89"/>
                <a:gd name="T42" fmla="*/ 122 w 203"/>
                <a:gd name="T43" fmla="*/ 89 h 89"/>
                <a:gd name="T44" fmla="*/ 102 w 203"/>
                <a:gd name="T45" fmla="*/ 89 h 89"/>
                <a:gd name="T46" fmla="*/ 102 w 203"/>
                <a:gd name="T47" fmla="*/ 89 h 89"/>
                <a:gd name="T48" fmla="*/ 81 w 203"/>
                <a:gd name="T49" fmla="*/ 89 h 89"/>
                <a:gd name="T50" fmla="*/ 62 w 203"/>
                <a:gd name="T51" fmla="*/ 86 h 89"/>
                <a:gd name="T52" fmla="*/ 45 w 203"/>
                <a:gd name="T53" fmla="*/ 82 h 89"/>
                <a:gd name="T54" fmla="*/ 30 w 203"/>
                <a:gd name="T55" fmla="*/ 77 h 89"/>
                <a:gd name="T56" fmla="*/ 18 w 203"/>
                <a:gd name="T57" fmla="*/ 70 h 89"/>
                <a:gd name="T58" fmla="*/ 8 w 203"/>
                <a:gd name="T59" fmla="*/ 62 h 89"/>
                <a:gd name="T60" fmla="*/ 4 w 203"/>
                <a:gd name="T61" fmla="*/ 58 h 89"/>
                <a:gd name="T62" fmla="*/ 2 w 203"/>
                <a:gd name="T63" fmla="*/ 54 h 89"/>
                <a:gd name="T64" fmla="*/ 0 w 203"/>
                <a:gd name="T65" fmla="*/ 50 h 89"/>
                <a:gd name="T66" fmla="*/ 0 w 203"/>
                <a:gd name="T67" fmla="*/ 44 h 89"/>
                <a:gd name="T68" fmla="*/ 0 w 203"/>
                <a:gd name="T69" fmla="*/ 44 h 89"/>
                <a:gd name="T70" fmla="*/ 0 w 203"/>
                <a:gd name="T71" fmla="*/ 40 h 89"/>
                <a:gd name="T72" fmla="*/ 2 w 203"/>
                <a:gd name="T73" fmla="*/ 36 h 89"/>
                <a:gd name="T74" fmla="*/ 4 w 203"/>
                <a:gd name="T75" fmla="*/ 31 h 89"/>
                <a:gd name="T76" fmla="*/ 8 w 203"/>
                <a:gd name="T77" fmla="*/ 27 h 89"/>
                <a:gd name="T78" fmla="*/ 18 w 203"/>
                <a:gd name="T79" fmla="*/ 20 h 89"/>
                <a:gd name="T80" fmla="*/ 30 w 203"/>
                <a:gd name="T81" fmla="*/ 13 h 89"/>
                <a:gd name="T82" fmla="*/ 45 w 203"/>
                <a:gd name="T83" fmla="*/ 8 h 89"/>
                <a:gd name="T84" fmla="*/ 62 w 203"/>
                <a:gd name="T85" fmla="*/ 4 h 89"/>
                <a:gd name="T86" fmla="*/ 81 w 203"/>
                <a:gd name="T87" fmla="*/ 1 h 89"/>
                <a:gd name="T88" fmla="*/ 102 w 203"/>
                <a:gd name="T89" fmla="*/ 0 h 89"/>
                <a:gd name="T90" fmla="*/ 102 w 203"/>
                <a:gd name="T9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3" h="89">
                  <a:moveTo>
                    <a:pt x="102" y="0"/>
                  </a:moveTo>
                  <a:lnTo>
                    <a:pt x="102" y="0"/>
                  </a:lnTo>
                  <a:lnTo>
                    <a:pt x="122" y="1"/>
                  </a:lnTo>
                  <a:lnTo>
                    <a:pt x="141" y="4"/>
                  </a:lnTo>
                  <a:lnTo>
                    <a:pt x="159" y="8"/>
                  </a:lnTo>
                  <a:lnTo>
                    <a:pt x="174" y="13"/>
                  </a:lnTo>
                  <a:lnTo>
                    <a:pt x="186" y="20"/>
                  </a:lnTo>
                  <a:lnTo>
                    <a:pt x="195" y="27"/>
                  </a:lnTo>
                  <a:lnTo>
                    <a:pt x="199" y="31"/>
                  </a:lnTo>
                  <a:lnTo>
                    <a:pt x="202" y="36"/>
                  </a:lnTo>
                  <a:lnTo>
                    <a:pt x="203" y="40"/>
                  </a:lnTo>
                  <a:lnTo>
                    <a:pt x="203" y="44"/>
                  </a:lnTo>
                  <a:lnTo>
                    <a:pt x="203" y="44"/>
                  </a:lnTo>
                  <a:lnTo>
                    <a:pt x="203" y="50"/>
                  </a:lnTo>
                  <a:lnTo>
                    <a:pt x="202" y="54"/>
                  </a:lnTo>
                  <a:lnTo>
                    <a:pt x="199" y="58"/>
                  </a:lnTo>
                  <a:lnTo>
                    <a:pt x="195" y="62"/>
                  </a:lnTo>
                  <a:lnTo>
                    <a:pt x="186" y="70"/>
                  </a:lnTo>
                  <a:lnTo>
                    <a:pt x="174" y="77"/>
                  </a:lnTo>
                  <a:lnTo>
                    <a:pt x="159" y="82"/>
                  </a:lnTo>
                  <a:lnTo>
                    <a:pt x="141" y="86"/>
                  </a:lnTo>
                  <a:lnTo>
                    <a:pt x="122" y="89"/>
                  </a:lnTo>
                  <a:lnTo>
                    <a:pt x="102" y="89"/>
                  </a:lnTo>
                  <a:lnTo>
                    <a:pt x="102" y="89"/>
                  </a:lnTo>
                  <a:lnTo>
                    <a:pt x="81" y="89"/>
                  </a:lnTo>
                  <a:lnTo>
                    <a:pt x="62" y="86"/>
                  </a:lnTo>
                  <a:lnTo>
                    <a:pt x="45" y="82"/>
                  </a:lnTo>
                  <a:lnTo>
                    <a:pt x="30" y="77"/>
                  </a:lnTo>
                  <a:lnTo>
                    <a:pt x="18" y="70"/>
                  </a:lnTo>
                  <a:lnTo>
                    <a:pt x="8" y="62"/>
                  </a:lnTo>
                  <a:lnTo>
                    <a:pt x="4" y="58"/>
                  </a:lnTo>
                  <a:lnTo>
                    <a:pt x="2" y="54"/>
                  </a:lnTo>
                  <a:lnTo>
                    <a:pt x="0" y="50"/>
                  </a:lnTo>
                  <a:lnTo>
                    <a:pt x="0" y="44"/>
                  </a:lnTo>
                  <a:lnTo>
                    <a:pt x="0" y="44"/>
                  </a:lnTo>
                  <a:lnTo>
                    <a:pt x="0" y="40"/>
                  </a:lnTo>
                  <a:lnTo>
                    <a:pt x="2" y="36"/>
                  </a:lnTo>
                  <a:lnTo>
                    <a:pt x="4" y="31"/>
                  </a:lnTo>
                  <a:lnTo>
                    <a:pt x="8" y="27"/>
                  </a:lnTo>
                  <a:lnTo>
                    <a:pt x="18" y="20"/>
                  </a:lnTo>
                  <a:lnTo>
                    <a:pt x="30" y="13"/>
                  </a:lnTo>
                  <a:lnTo>
                    <a:pt x="45" y="8"/>
                  </a:lnTo>
                  <a:lnTo>
                    <a:pt x="62" y="4"/>
                  </a:lnTo>
                  <a:lnTo>
                    <a:pt x="81" y="1"/>
                  </a:lnTo>
                  <a:lnTo>
                    <a:pt x="102" y="0"/>
                  </a:lnTo>
                  <a:lnTo>
                    <a:pt x="102" y="0"/>
                  </a:lnTo>
                  <a:close/>
                </a:path>
              </a:pathLst>
            </a:custGeom>
            <a:solidFill>
              <a:srgbClr val="6C6C6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 name="Freeform 8"/>
            <p:cNvSpPr>
              <a:spLocks/>
            </p:cNvSpPr>
            <p:nvPr/>
          </p:nvSpPr>
          <p:spPr bwMode="auto">
            <a:xfrm>
              <a:off x="2579688" y="6265863"/>
              <a:ext cx="563563" cy="157163"/>
            </a:xfrm>
            <a:custGeom>
              <a:avLst/>
              <a:gdLst>
                <a:gd name="T0" fmla="*/ 178 w 355"/>
                <a:gd name="T1" fmla="*/ 0 h 99"/>
                <a:gd name="T2" fmla="*/ 178 w 355"/>
                <a:gd name="T3" fmla="*/ 0 h 99"/>
                <a:gd name="T4" fmla="*/ 213 w 355"/>
                <a:gd name="T5" fmla="*/ 1 h 99"/>
                <a:gd name="T6" fmla="*/ 247 w 355"/>
                <a:gd name="T7" fmla="*/ 4 h 99"/>
                <a:gd name="T8" fmla="*/ 277 w 355"/>
                <a:gd name="T9" fmla="*/ 8 h 99"/>
                <a:gd name="T10" fmla="*/ 302 w 355"/>
                <a:gd name="T11" fmla="*/ 15 h 99"/>
                <a:gd name="T12" fmla="*/ 324 w 355"/>
                <a:gd name="T13" fmla="*/ 22 h 99"/>
                <a:gd name="T14" fmla="*/ 333 w 355"/>
                <a:gd name="T15" fmla="*/ 26 h 99"/>
                <a:gd name="T16" fmla="*/ 340 w 355"/>
                <a:gd name="T17" fmla="*/ 30 h 99"/>
                <a:gd name="T18" fmla="*/ 347 w 355"/>
                <a:gd name="T19" fmla="*/ 34 h 99"/>
                <a:gd name="T20" fmla="*/ 351 w 355"/>
                <a:gd name="T21" fmla="*/ 39 h 99"/>
                <a:gd name="T22" fmla="*/ 354 w 355"/>
                <a:gd name="T23" fmla="*/ 45 h 99"/>
                <a:gd name="T24" fmla="*/ 355 w 355"/>
                <a:gd name="T25" fmla="*/ 49 h 99"/>
                <a:gd name="T26" fmla="*/ 355 w 355"/>
                <a:gd name="T27" fmla="*/ 49 h 99"/>
                <a:gd name="T28" fmla="*/ 354 w 355"/>
                <a:gd name="T29" fmla="*/ 54 h 99"/>
                <a:gd name="T30" fmla="*/ 351 w 355"/>
                <a:gd name="T31" fmla="*/ 60 h 99"/>
                <a:gd name="T32" fmla="*/ 347 w 355"/>
                <a:gd name="T33" fmla="*/ 64 h 99"/>
                <a:gd name="T34" fmla="*/ 340 w 355"/>
                <a:gd name="T35" fmla="*/ 68 h 99"/>
                <a:gd name="T36" fmla="*/ 333 w 355"/>
                <a:gd name="T37" fmla="*/ 73 h 99"/>
                <a:gd name="T38" fmla="*/ 324 w 355"/>
                <a:gd name="T39" fmla="*/ 77 h 99"/>
                <a:gd name="T40" fmla="*/ 302 w 355"/>
                <a:gd name="T41" fmla="*/ 84 h 99"/>
                <a:gd name="T42" fmla="*/ 277 w 355"/>
                <a:gd name="T43" fmla="*/ 89 h 99"/>
                <a:gd name="T44" fmla="*/ 247 w 355"/>
                <a:gd name="T45" fmla="*/ 95 h 99"/>
                <a:gd name="T46" fmla="*/ 213 w 355"/>
                <a:gd name="T47" fmla="*/ 98 h 99"/>
                <a:gd name="T48" fmla="*/ 178 w 355"/>
                <a:gd name="T49" fmla="*/ 99 h 99"/>
                <a:gd name="T50" fmla="*/ 178 w 355"/>
                <a:gd name="T51" fmla="*/ 99 h 99"/>
                <a:gd name="T52" fmla="*/ 143 w 355"/>
                <a:gd name="T53" fmla="*/ 98 h 99"/>
                <a:gd name="T54" fmla="*/ 109 w 355"/>
                <a:gd name="T55" fmla="*/ 95 h 99"/>
                <a:gd name="T56" fmla="*/ 79 w 355"/>
                <a:gd name="T57" fmla="*/ 89 h 99"/>
                <a:gd name="T58" fmla="*/ 53 w 355"/>
                <a:gd name="T59" fmla="*/ 84 h 99"/>
                <a:gd name="T60" fmla="*/ 31 w 355"/>
                <a:gd name="T61" fmla="*/ 77 h 99"/>
                <a:gd name="T62" fmla="*/ 22 w 355"/>
                <a:gd name="T63" fmla="*/ 73 h 99"/>
                <a:gd name="T64" fmla="*/ 15 w 355"/>
                <a:gd name="T65" fmla="*/ 68 h 99"/>
                <a:gd name="T66" fmla="*/ 8 w 355"/>
                <a:gd name="T67" fmla="*/ 64 h 99"/>
                <a:gd name="T68" fmla="*/ 4 w 355"/>
                <a:gd name="T69" fmla="*/ 60 h 99"/>
                <a:gd name="T70" fmla="*/ 2 w 355"/>
                <a:gd name="T71" fmla="*/ 54 h 99"/>
                <a:gd name="T72" fmla="*/ 0 w 355"/>
                <a:gd name="T73" fmla="*/ 49 h 99"/>
                <a:gd name="T74" fmla="*/ 0 w 355"/>
                <a:gd name="T75" fmla="*/ 49 h 99"/>
                <a:gd name="T76" fmla="*/ 2 w 355"/>
                <a:gd name="T77" fmla="*/ 45 h 99"/>
                <a:gd name="T78" fmla="*/ 4 w 355"/>
                <a:gd name="T79" fmla="*/ 39 h 99"/>
                <a:gd name="T80" fmla="*/ 8 w 355"/>
                <a:gd name="T81" fmla="*/ 34 h 99"/>
                <a:gd name="T82" fmla="*/ 15 w 355"/>
                <a:gd name="T83" fmla="*/ 30 h 99"/>
                <a:gd name="T84" fmla="*/ 22 w 355"/>
                <a:gd name="T85" fmla="*/ 26 h 99"/>
                <a:gd name="T86" fmla="*/ 31 w 355"/>
                <a:gd name="T87" fmla="*/ 22 h 99"/>
                <a:gd name="T88" fmla="*/ 53 w 355"/>
                <a:gd name="T89" fmla="*/ 15 h 99"/>
                <a:gd name="T90" fmla="*/ 79 w 355"/>
                <a:gd name="T91" fmla="*/ 8 h 99"/>
                <a:gd name="T92" fmla="*/ 109 w 355"/>
                <a:gd name="T93" fmla="*/ 4 h 99"/>
                <a:gd name="T94" fmla="*/ 143 w 355"/>
                <a:gd name="T95" fmla="*/ 1 h 99"/>
                <a:gd name="T96" fmla="*/ 178 w 355"/>
                <a:gd name="T97" fmla="*/ 0 h 99"/>
                <a:gd name="T98" fmla="*/ 178 w 355"/>
                <a:gd name="T9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5" h="99">
                  <a:moveTo>
                    <a:pt x="178" y="0"/>
                  </a:moveTo>
                  <a:lnTo>
                    <a:pt x="178" y="0"/>
                  </a:lnTo>
                  <a:lnTo>
                    <a:pt x="213" y="1"/>
                  </a:lnTo>
                  <a:lnTo>
                    <a:pt x="247" y="4"/>
                  </a:lnTo>
                  <a:lnTo>
                    <a:pt x="277" y="8"/>
                  </a:lnTo>
                  <a:lnTo>
                    <a:pt x="302" y="15"/>
                  </a:lnTo>
                  <a:lnTo>
                    <a:pt x="324" y="22"/>
                  </a:lnTo>
                  <a:lnTo>
                    <a:pt x="333" y="26"/>
                  </a:lnTo>
                  <a:lnTo>
                    <a:pt x="340" y="30"/>
                  </a:lnTo>
                  <a:lnTo>
                    <a:pt x="347" y="34"/>
                  </a:lnTo>
                  <a:lnTo>
                    <a:pt x="351" y="39"/>
                  </a:lnTo>
                  <a:lnTo>
                    <a:pt x="354" y="45"/>
                  </a:lnTo>
                  <a:lnTo>
                    <a:pt x="355" y="49"/>
                  </a:lnTo>
                  <a:lnTo>
                    <a:pt x="355" y="49"/>
                  </a:lnTo>
                  <a:lnTo>
                    <a:pt x="354" y="54"/>
                  </a:lnTo>
                  <a:lnTo>
                    <a:pt x="351" y="60"/>
                  </a:lnTo>
                  <a:lnTo>
                    <a:pt x="347" y="64"/>
                  </a:lnTo>
                  <a:lnTo>
                    <a:pt x="340" y="68"/>
                  </a:lnTo>
                  <a:lnTo>
                    <a:pt x="333" y="73"/>
                  </a:lnTo>
                  <a:lnTo>
                    <a:pt x="324" y="77"/>
                  </a:lnTo>
                  <a:lnTo>
                    <a:pt x="302" y="84"/>
                  </a:lnTo>
                  <a:lnTo>
                    <a:pt x="277" y="89"/>
                  </a:lnTo>
                  <a:lnTo>
                    <a:pt x="247" y="95"/>
                  </a:lnTo>
                  <a:lnTo>
                    <a:pt x="213" y="98"/>
                  </a:lnTo>
                  <a:lnTo>
                    <a:pt x="178" y="99"/>
                  </a:lnTo>
                  <a:lnTo>
                    <a:pt x="178" y="99"/>
                  </a:lnTo>
                  <a:lnTo>
                    <a:pt x="143" y="98"/>
                  </a:lnTo>
                  <a:lnTo>
                    <a:pt x="109" y="95"/>
                  </a:lnTo>
                  <a:lnTo>
                    <a:pt x="79" y="89"/>
                  </a:lnTo>
                  <a:lnTo>
                    <a:pt x="53" y="84"/>
                  </a:lnTo>
                  <a:lnTo>
                    <a:pt x="31" y="77"/>
                  </a:lnTo>
                  <a:lnTo>
                    <a:pt x="22" y="73"/>
                  </a:lnTo>
                  <a:lnTo>
                    <a:pt x="15" y="68"/>
                  </a:lnTo>
                  <a:lnTo>
                    <a:pt x="8" y="64"/>
                  </a:lnTo>
                  <a:lnTo>
                    <a:pt x="4" y="60"/>
                  </a:lnTo>
                  <a:lnTo>
                    <a:pt x="2" y="54"/>
                  </a:lnTo>
                  <a:lnTo>
                    <a:pt x="0" y="49"/>
                  </a:lnTo>
                  <a:lnTo>
                    <a:pt x="0" y="49"/>
                  </a:lnTo>
                  <a:lnTo>
                    <a:pt x="2" y="45"/>
                  </a:lnTo>
                  <a:lnTo>
                    <a:pt x="4" y="39"/>
                  </a:lnTo>
                  <a:lnTo>
                    <a:pt x="8" y="34"/>
                  </a:lnTo>
                  <a:lnTo>
                    <a:pt x="15" y="30"/>
                  </a:lnTo>
                  <a:lnTo>
                    <a:pt x="22" y="26"/>
                  </a:lnTo>
                  <a:lnTo>
                    <a:pt x="31" y="22"/>
                  </a:lnTo>
                  <a:lnTo>
                    <a:pt x="53" y="15"/>
                  </a:lnTo>
                  <a:lnTo>
                    <a:pt x="79" y="8"/>
                  </a:lnTo>
                  <a:lnTo>
                    <a:pt x="109" y="4"/>
                  </a:lnTo>
                  <a:lnTo>
                    <a:pt x="143" y="1"/>
                  </a:lnTo>
                  <a:lnTo>
                    <a:pt x="178" y="0"/>
                  </a:lnTo>
                  <a:lnTo>
                    <a:pt x="178" y="0"/>
                  </a:lnTo>
                  <a:close/>
                </a:path>
              </a:pathLst>
            </a:custGeom>
            <a:solidFill>
              <a:srgbClr val="5757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 name="Freeform 9"/>
            <p:cNvSpPr>
              <a:spLocks/>
            </p:cNvSpPr>
            <p:nvPr/>
          </p:nvSpPr>
          <p:spPr bwMode="auto">
            <a:xfrm>
              <a:off x="2505076" y="6310313"/>
              <a:ext cx="714375" cy="58738"/>
            </a:xfrm>
            <a:custGeom>
              <a:avLst/>
              <a:gdLst>
                <a:gd name="T0" fmla="*/ 207 w 450"/>
                <a:gd name="T1" fmla="*/ 37 h 37"/>
                <a:gd name="T2" fmla="*/ 207 w 450"/>
                <a:gd name="T3" fmla="*/ 37 h 37"/>
                <a:gd name="T4" fmla="*/ 149 w 450"/>
                <a:gd name="T5" fmla="*/ 37 h 37"/>
                <a:gd name="T6" fmla="*/ 115 w 450"/>
                <a:gd name="T7" fmla="*/ 34 h 37"/>
                <a:gd name="T8" fmla="*/ 83 w 450"/>
                <a:gd name="T9" fmla="*/ 32 h 37"/>
                <a:gd name="T10" fmla="*/ 53 w 450"/>
                <a:gd name="T11" fmla="*/ 29 h 37"/>
                <a:gd name="T12" fmla="*/ 27 w 450"/>
                <a:gd name="T13" fmla="*/ 23 h 37"/>
                <a:gd name="T14" fmla="*/ 18 w 450"/>
                <a:gd name="T15" fmla="*/ 21 h 37"/>
                <a:gd name="T16" fmla="*/ 9 w 450"/>
                <a:gd name="T17" fmla="*/ 18 h 37"/>
                <a:gd name="T18" fmla="*/ 5 w 450"/>
                <a:gd name="T19" fmla="*/ 15 h 37"/>
                <a:gd name="T20" fmla="*/ 3 w 450"/>
                <a:gd name="T21" fmla="*/ 11 h 37"/>
                <a:gd name="T22" fmla="*/ 3 w 450"/>
                <a:gd name="T23" fmla="*/ 11 h 37"/>
                <a:gd name="T24" fmla="*/ 0 w 450"/>
                <a:gd name="T25" fmla="*/ 2 h 37"/>
                <a:gd name="T26" fmla="*/ 0 w 450"/>
                <a:gd name="T27" fmla="*/ 2 h 37"/>
                <a:gd name="T28" fmla="*/ 19 w 450"/>
                <a:gd name="T29" fmla="*/ 7 h 37"/>
                <a:gd name="T30" fmla="*/ 42 w 450"/>
                <a:gd name="T31" fmla="*/ 10 h 37"/>
                <a:gd name="T32" fmla="*/ 69 w 450"/>
                <a:gd name="T33" fmla="*/ 14 h 37"/>
                <a:gd name="T34" fmla="*/ 97 w 450"/>
                <a:gd name="T35" fmla="*/ 15 h 37"/>
                <a:gd name="T36" fmla="*/ 156 w 450"/>
                <a:gd name="T37" fmla="*/ 19 h 37"/>
                <a:gd name="T38" fmla="*/ 206 w 450"/>
                <a:gd name="T39" fmla="*/ 19 h 37"/>
                <a:gd name="T40" fmla="*/ 206 w 450"/>
                <a:gd name="T41" fmla="*/ 19 h 37"/>
                <a:gd name="T42" fmla="*/ 263 w 450"/>
                <a:gd name="T43" fmla="*/ 18 h 37"/>
                <a:gd name="T44" fmla="*/ 332 w 450"/>
                <a:gd name="T45" fmla="*/ 15 h 37"/>
                <a:gd name="T46" fmla="*/ 367 w 450"/>
                <a:gd name="T47" fmla="*/ 13 h 37"/>
                <a:gd name="T48" fmla="*/ 399 w 450"/>
                <a:gd name="T49" fmla="*/ 10 h 37"/>
                <a:gd name="T50" fmla="*/ 428 w 450"/>
                <a:gd name="T51" fmla="*/ 6 h 37"/>
                <a:gd name="T52" fmla="*/ 450 w 450"/>
                <a:gd name="T53" fmla="*/ 0 h 37"/>
                <a:gd name="T54" fmla="*/ 450 w 450"/>
                <a:gd name="T55" fmla="*/ 0 h 37"/>
                <a:gd name="T56" fmla="*/ 447 w 450"/>
                <a:gd name="T57" fmla="*/ 11 h 37"/>
                <a:gd name="T58" fmla="*/ 447 w 450"/>
                <a:gd name="T59" fmla="*/ 11 h 37"/>
                <a:gd name="T60" fmla="*/ 444 w 450"/>
                <a:gd name="T61" fmla="*/ 15 h 37"/>
                <a:gd name="T62" fmla="*/ 437 w 450"/>
                <a:gd name="T63" fmla="*/ 18 h 37"/>
                <a:gd name="T64" fmla="*/ 429 w 450"/>
                <a:gd name="T65" fmla="*/ 21 h 37"/>
                <a:gd name="T66" fmla="*/ 417 w 450"/>
                <a:gd name="T67" fmla="*/ 23 h 37"/>
                <a:gd name="T68" fmla="*/ 386 w 450"/>
                <a:gd name="T69" fmla="*/ 29 h 37"/>
                <a:gd name="T70" fmla="*/ 351 w 450"/>
                <a:gd name="T71" fmla="*/ 32 h 37"/>
                <a:gd name="T72" fmla="*/ 311 w 450"/>
                <a:gd name="T73" fmla="*/ 34 h 37"/>
                <a:gd name="T74" fmla="*/ 272 w 450"/>
                <a:gd name="T75" fmla="*/ 37 h 37"/>
                <a:gd name="T76" fmla="*/ 207 w 450"/>
                <a:gd name="T77" fmla="*/ 37 h 37"/>
                <a:gd name="T78" fmla="*/ 207 w 450"/>
                <a:gd name="T7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0" h="37">
                  <a:moveTo>
                    <a:pt x="207" y="37"/>
                  </a:moveTo>
                  <a:lnTo>
                    <a:pt x="207" y="37"/>
                  </a:lnTo>
                  <a:lnTo>
                    <a:pt x="149" y="37"/>
                  </a:lnTo>
                  <a:lnTo>
                    <a:pt x="115" y="34"/>
                  </a:lnTo>
                  <a:lnTo>
                    <a:pt x="83" y="32"/>
                  </a:lnTo>
                  <a:lnTo>
                    <a:pt x="53" y="29"/>
                  </a:lnTo>
                  <a:lnTo>
                    <a:pt x="27" y="23"/>
                  </a:lnTo>
                  <a:lnTo>
                    <a:pt x="18" y="21"/>
                  </a:lnTo>
                  <a:lnTo>
                    <a:pt x="9" y="18"/>
                  </a:lnTo>
                  <a:lnTo>
                    <a:pt x="5" y="15"/>
                  </a:lnTo>
                  <a:lnTo>
                    <a:pt x="3" y="11"/>
                  </a:lnTo>
                  <a:lnTo>
                    <a:pt x="3" y="11"/>
                  </a:lnTo>
                  <a:lnTo>
                    <a:pt x="0" y="2"/>
                  </a:lnTo>
                  <a:lnTo>
                    <a:pt x="0" y="2"/>
                  </a:lnTo>
                  <a:lnTo>
                    <a:pt x="19" y="7"/>
                  </a:lnTo>
                  <a:lnTo>
                    <a:pt x="42" y="10"/>
                  </a:lnTo>
                  <a:lnTo>
                    <a:pt x="69" y="14"/>
                  </a:lnTo>
                  <a:lnTo>
                    <a:pt x="97" y="15"/>
                  </a:lnTo>
                  <a:lnTo>
                    <a:pt x="156" y="19"/>
                  </a:lnTo>
                  <a:lnTo>
                    <a:pt x="206" y="19"/>
                  </a:lnTo>
                  <a:lnTo>
                    <a:pt x="206" y="19"/>
                  </a:lnTo>
                  <a:lnTo>
                    <a:pt x="263" y="18"/>
                  </a:lnTo>
                  <a:lnTo>
                    <a:pt x="332" y="15"/>
                  </a:lnTo>
                  <a:lnTo>
                    <a:pt x="367" y="13"/>
                  </a:lnTo>
                  <a:lnTo>
                    <a:pt x="399" y="10"/>
                  </a:lnTo>
                  <a:lnTo>
                    <a:pt x="428" y="6"/>
                  </a:lnTo>
                  <a:lnTo>
                    <a:pt x="450" y="0"/>
                  </a:lnTo>
                  <a:lnTo>
                    <a:pt x="450" y="0"/>
                  </a:lnTo>
                  <a:lnTo>
                    <a:pt x="447" y="11"/>
                  </a:lnTo>
                  <a:lnTo>
                    <a:pt x="447" y="11"/>
                  </a:lnTo>
                  <a:lnTo>
                    <a:pt x="444" y="15"/>
                  </a:lnTo>
                  <a:lnTo>
                    <a:pt x="437" y="18"/>
                  </a:lnTo>
                  <a:lnTo>
                    <a:pt x="429" y="21"/>
                  </a:lnTo>
                  <a:lnTo>
                    <a:pt x="417" y="23"/>
                  </a:lnTo>
                  <a:lnTo>
                    <a:pt x="386" y="29"/>
                  </a:lnTo>
                  <a:lnTo>
                    <a:pt x="351" y="32"/>
                  </a:lnTo>
                  <a:lnTo>
                    <a:pt x="311" y="34"/>
                  </a:lnTo>
                  <a:lnTo>
                    <a:pt x="272" y="37"/>
                  </a:lnTo>
                  <a:lnTo>
                    <a:pt x="207" y="37"/>
                  </a:lnTo>
                  <a:lnTo>
                    <a:pt x="207" y="37"/>
                  </a:lnTo>
                  <a:close/>
                </a:path>
              </a:pathLst>
            </a:custGeom>
            <a:solidFill>
              <a:srgbClr val="4B4B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0" name="Freeform 10"/>
            <p:cNvSpPr>
              <a:spLocks/>
            </p:cNvSpPr>
            <p:nvPr/>
          </p:nvSpPr>
          <p:spPr bwMode="auto">
            <a:xfrm>
              <a:off x="2212976" y="5440363"/>
              <a:ext cx="1306513" cy="96838"/>
            </a:xfrm>
            <a:custGeom>
              <a:avLst/>
              <a:gdLst>
                <a:gd name="T0" fmla="*/ 20 w 823"/>
                <a:gd name="T1" fmla="*/ 37 h 61"/>
                <a:gd name="T2" fmla="*/ 788 w 823"/>
                <a:gd name="T3" fmla="*/ 0 h 61"/>
                <a:gd name="T4" fmla="*/ 788 w 823"/>
                <a:gd name="T5" fmla="*/ 0 h 61"/>
                <a:gd name="T6" fmla="*/ 788 w 823"/>
                <a:gd name="T7" fmla="*/ 4 h 61"/>
                <a:gd name="T8" fmla="*/ 791 w 823"/>
                <a:gd name="T9" fmla="*/ 7 h 61"/>
                <a:gd name="T10" fmla="*/ 795 w 823"/>
                <a:gd name="T11" fmla="*/ 10 h 61"/>
                <a:gd name="T12" fmla="*/ 804 w 823"/>
                <a:gd name="T13" fmla="*/ 12 h 61"/>
                <a:gd name="T14" fmla="*/ 804 w 823"/>
                <a:gd name="T15" fmla="*/ 12 h 61"/>
                <a:gd name="T16" fmla="*/ 810 w 823"/>
                <a:gd name="T17" fmla="*/ 15 h 61"/>
                <a:gd name="T18" fmla="*/ 816 w 823"/>
                <a:gd name="T19" fmla="*/ 16 h 61"/>
                <a:gd name="T20" fmla="*/ 820 w 823"/>
                <a:gd name="T21" fmla="*/ 19 h 61"/>
                <a:gd name="T22" fmla="*/ 823 w 823"/>
                <a:gd name="T23" fmla="*/ 23 h 61"/>
                <a:gd name="T24" fmla="*/ 0 w 823"/>
                <a:gd name="T25" fmla="*/ 61 h 61"/>
                <a:gd name="T26" fmla="*/ 0 w 823"/>
                <a:gd name="T27" fmla="*/ 61 h 61"/>
                <a:gd name="T28" fmla="*/ 8 w 823"/>
                <a:gd name="T29" fmla="*/ 58 h 61"/>
                <a:gd name="T30" fmla="*/ 8 w 823"/>
                <a:gd name="T31" fmla="*/ 58 h 61"/>
                <a:gd name="T32" fmla="*/ 15 w 823"/>
                <a:gd name="T33" fmla="*/ 57 h 61"/>
                <a:gd name="T34" fmla="*/ 20 w 823"/>
                <a:gd name="T35" fmla="*/ 54 h 61"/>
                <a:gd name="T36" fmla="*/ 23 w 823"/>
                <a:gd name="T37" fmla="*/ 52 h 61"/>
                <a:gd name="T38" fmla="*/ 24 w 823"/>
                <a:gd name="T39" fmla="*/ 49 h 61"/>
                <a:gd name="T40" fmla="*/ 24 w 823"/>
                <a:gd name="T41" fmla="*/ 46 h 61"/>
                <a:gd name="T42" fmla="*/ 23 w 823"/>
                <a:gd name="T43" fmla="*/ 43 h 61"/>
                <a:gd name="T44" fmla="*/ 20 w 823"/>
                <a:gd name="T45" fmla="*/ 37 h 61"/>
                <a:gd name="T46" fmla="*/ 20 w 823"/>
                <a:gd name="T47"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3" h="61">
                  <a:moveTo>
                    <a:pt x="20" y="37"/>
                  </a:moveTo>
                  <a:lnTo>
                    <a:pt x="788" y="0"/>
                  </a:lnTo>
                  <a:lnTo>
                    <a:pt x="788" y="0"/>
                  </a:lnTo>
                  <a:lnTo>
                    <a:pt x="788" y="4"/>
                  </a:lnTo>
                  <a:lnTo>
                    <a:pt x="791" y="7"/>
                  </a:lnTo>
                  <a:lnTo>
                    <a:pt x="795" y="10"/>
                  </a:lnTo>
                  <a:lnTo>
                    <a:pt x="804" y="12"/>
                  </a:lnTo>
                  <a:lnTo>
                    <a:pt x="804" y="12"/>
                  </a:lnTo>
                  <a:lnTo>
                    <a:pt x="810" y="15"/>
                  </a:lnTo>
                  <a:lnTo>
                    <a:pt x="816" y="16"/>
                  </a:lnTo>
                  <a:lnTo>
                    <a:pt x="820" y="19"/>
                  </a:lnTo>
                  <a:lnTo>
                    <a:pt x="823" y="23"/>
                  </a:lnTo>
                  <a:lnTo>
                    <a:pt x="0" y="61"/>
                  </a:lnTo>
                  <a:lnTo>
                    <a:pt x="0" y="61"/>
                  </a:lnTo>
                  <a:lnTo>
                    <a:pt x="8" y="58"/>
                  </a:lnTo>
                  <a:lnTo>
                    <a:pt x="8" y="58"/>
                  </a:lnTo>
                  <a:lnTo>
                    <a:pt x="15" y="57"/>
                  </a:lnTo>
                  <a:lnTo>
                    <a:pt x="20" y="54"/>
                  </a:lnTo>
                  <a:lnTo>
                    <a:pt x="23" y="52"/>
                  </a:lnTo>
                  <a:lnTo>
                    <a:pt x="24" y="49"/>
                  </a:lnTo>
                  <a:lnTo>
                    <a:pt x="24" y="46"/>
                  </a:lnTo>
                  <a:lnTo>
                    <a:pt x="23" y="43"/>
                  </a:lnTo>
                  <a:lnTo>
                    <a:pt x="20" y="37"/>
                  </a:lnTo>
                  <a:lnTo>
                    <a:pt x="20" y="37"/>
                  </a:lnTo>
                  <a:close/>
                </a:path>
              </a:pathLst>
            </a:custGeom>
            <a:solidFill>
              <a:srgbClr val="6C6C6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1" name="Freeform 11"/>
            <p:cNvSpPr>
              <a:spLocks/>
            </p:cNvSpPr>
            <p:nvPr/>
          </p:nvSpPr>
          <p:spPr bwMode="auto">
            <a:xfrm>
              <a:off x="2189163" y="5332413"/>
              <a:ext cx="1325563" cy="100013"/>
            </a:xfrm>
            <a:custGeom>
              <a:avLst/>
              <a:gdLst>
                <a:gd name="T0" fmla="*/ 0 w 835"/>
                <a:gd name="T1" fmla="*/ 40 h 63"/>
                <a:gd name="T2" fmla="*/ 835 w 835"/>
                <a:gd name="T3" fmla="*/ 0 h 63"/>
                <a:gd name="T4" fmla="*/ 835 w 835"/>
                <a:gd name="T5" fmla="*/ 0 h 63"/>
                <a:gd name="T6" fmla="*/ 829 w 835"/>
                <a:gd name="T7" fmla="*/ 6 h 63"/>
                <a:gd name="T8" fmla="*/ 821 w 835"/>
                <a:gd name="T9" fmla="*/ 9 h 63"/>
                <a:gd name="T10" fmla="*/ 812 w 835"/>
                <a:gd name="T11" fmla="*/ 11 h 63"/>
                <a:gd name="T12" fmla="*/ 806 w 835"/>
                <a:gd name="T13" fmla="*/ 11 h 63"/>
                <a:gd name="T14" fmla="*/ 806 w 835"/>
                <a:gd name="T15" fmla="*/ 11 h 63"/>
                <a:gd name="T16" fmla="*/ 800 w 835"/>
                <a:gd name="T17" fmla="*/ 13 h 63"/>
                <a:gd name="T18" fmla="*/ 800 w 835"/>
                <a:gd name="T19" fmla="*/ 14 h 63"/>
                <a:gd name="T20" fmla="*/ 800 w 835"/>
                <a:gd name="T21" fmla="*/ 17 h 63"/>
                <a:gd name="T22" fmla="*/ 802 w 835"/>
                <a:gd name="T23" fmla="*/ 21 h 63"/>
                <a:gd name="T24" fmla="*/ 804 w 835"/>
                <a:gd name="T25" fmla="*/ 26 h 63"/>
                <a:gd name="T26" fmla="*/ 42 w 835"/>
                <a:gd name="T27" fmla="*/ 63 h 63"/>
                <a:gd name="T28" fmla="*/ 42 w 835"/>
                <a:gd name="T29" fmla="*/ 63 h 63"/>
                <a:gd name="T30" fmla="*/ 42 w 835"/>
                <a:gd name="T31" fmla="*/ 60 h 63"/>
                <a:gd name="T32" fmla="*/ 41 w 835"/>
                <a:gd name="T33" fmla="*/ 60 h 63"/>
                <a:gd name="T34" fmla="*/ 36 w 835"/>
                <a:gd name="T35" fmla="*/ 59 h 63"/>
                <a:gd name="T36" fmla="*/ 36 w 835"/>
                <a:gd name="T37" fmla="*/ 59 h 63"/>
                <a:gd name="T38" fmla="*/ 27 w 835"/>
                <a:gd name="T39" fmla="*/ 57 h 63"/>
                <a:gd name="T40" fmla="*/ 16 w 835"/>
                <a:gd name="T41" fmla="*/ 53 h 63"/>
                <a:gd name="T42" fmla="*/ 7 w 835"/>
                <a:gd name="T43" fmla="*/ 48 h 63"/>
                <a:gd name="T44" fmla="*/ 3 w 835"/>
                <a:gd name="T45" fmla="*/ 44 h 63"/>
                <a:gd name="T46" fmla="*/ 0 w 835"/>
                <a:gd name="T47" fmla="*/ 40 h 63"/>
                <a:gd name="T48" fmla="*/ 0 w 835"/>
                <a:gd name="T49" fmla="*/ 4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5" h="63">
                  <a:moveTo>
                    <a:pt x="0" y="40"/>
                  </a:moveTo>
                  <a:lnTo>
                    <a:pt x="835" y="0"/>
                  </a:lnTo>
                  <a:lnTo>
                    <a:pt x="835" y="0"/>
                  </a:lnTo>
                  <a:lnTo>
                    <a:pt x="829" y="6"/>
                  </a:lnTo>
                  <a:lnTo>
                    <a:pt x="821" y="9"/>
                  </a:lnTo>
                  <a:lnTo>
                    <a:pt x="812" y="11"/>
                  </a:lnTo>
                  <a:lnTo>
                    <a:pt x="806" y="11"/>
                  </a:lnTo>
                  <a:lnTo>
                    <a:pt x="806" y="11"/>
                  </a:lnTo>
                  <a:lnTo>
                    <a:pt x="800" y="13"/>
                  </a:lnTo>
                  <a:lnTo>
                    <a:pt x="800" y="14"/>
                  </a:lnTo>
                  <a:lnTo>
                    <a:pt x="800" y="17"/>
                  </a:lnTo>
                  <a:lnTo>
                    <a:pt x="802" y="21"/>
                  </a:lnTo>
                  <a:lnTo>
                    <a:pt x="804" y="26"/>
                  </a:lnTo>
                  <a:lnTo>
                    <a:pt x="42" y="63"/>
                  </a:lnTo>
                  <a:lnTo>
                    <a:pt x="42" y="63"/>
                  </a:lnTo>
                  <a:lnTo>
                    <a:pt x="42" y="60"/>
                  </a:lnTo>
                  <a:lnTo>
                    <a:pt x="41" y="60"/>
                  </a:lnTo>
                  <a:lnTo>
                    <a:pt x="36" y="59"/>
                  </a:lnTo>
                  <a:lnTo>
                    <a:pt x="36" y="59"/>
                  </a:lnTo>
                  <a:lnTo>
                    <a:pt x="27" y="57"/>
                  </a:lnTo>
                  <a:lnTo>
                    <a:pt x="16" y="53"/>
                  </a:lnTo>
                  <a:lnTo>
                    <a:pt x="7" y="48"/>
                  </a:lnTo>
                  <a:lnTo>
                    <a:pt x="3" y="44"/>
                  </a:lnTo>
                  <a:lnTo>
                    <a:pt x="0" y="40"/>
                  </a:lnTo>
                  <a:lnTo>
                    <a:pt x="0" y="40"/>
                  </a:lnTo>
                  <a:close/>
                </a:path>
              </a:pathLst>
            </a:custGeom>
            <a:solidFill>
              <a:srgbClr val="6C6C6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2" name="Freeform 12"/>
            <p:cNvSpPr>
              <a:spLocks/>
            </p:cNvSpPr>
            <p:nvPr/>
          </p:nvSpPr>
          <p:spPr bwMode="auto">
            <a:xfrm>
              <a:off x="2216151" y="5529263"/>
              <a:ext cx="1268413" cy="96838"/>
            </a:xfrm>
            <a:custGeom>
              <a:avLst/>
              <a:gdLst>
                <a:gd name="T0" fmla="*/ 0 w 799"/>
                <a:gd name="T1" fmla="*/ 36 h 61"/>
                <a:gd name="T2" fmla="*/ 795 w 799"/>
                <a:gd name="T3" fmla="*/ 0 h 61"/>
                <a:gd name="T4" fmla="*/ 795 w 799"/>
                <a:gd name="T5" fmla="*/ 0 h 61"/>
                <a:gd name="T6" fmla="*/ 794 w 799"/>
                <a:gd name="T7" fmla="*/ 4 h 61"/>
                <a:gd name="T8" fmla="*/ 795 w 799"/>
                <a:gd name="T9" fmla="*/ 10 h 61"/>
                <a:gd name="T10" fmla="*/ 799 w 799"/>
                <a:gd name="T11" fmla="*/ 23 h 61"/>
                <a:gd name="T12" fmla="*/ 11 w 799"/>
                <a:gd name="T13" fmla="*/ 61 h 61"/>
                <a:gd name="T14" fmla="*/ 11 w 799"/>
                <a:gd name="T15" fmla="*/ 61 h 61"/>
                <a:gd name="T16" fmla="*/ 13 w 799"/>
                <a:gd name="T17" fmla="*/ 52 h 61"/>
                <a:gd name="T18" fmla="*/ 13 w 799"/>
                <a:gd name="T19" fmla="*/ 46 h 61"/>
                <a:gd name="T20" fmla="*/ 11 w 799"/>
                <a:gd name="T21" fmla="*/ 43 h 61"/>
                <a:gd name="T22" fmla="*/ 10 w 799"/>
                <a:gd name="T23" fmla="*/ 40 h 61"/>
                <a:gd name="T24" fmla="*/ 6 w 799"/>
                <a:gd name="T25" fmla="*/ 39 h 61"/>
                <a:gd name="T26" fmla="*/ 0 w 799"/>
                <a:gd name="T27" fmla="*/ 36 h 61"/>
                <a:gd name="T28" fmla="*/ 0 w 799"/>
                <a:gd name="T29"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9" h="61">
                  <a:moveTo>
                    <a:pt x="0" y="36"/>
                  </a:moveTo>
                  <a:lnTo>
                    <a:pt x="795" y="0"/>
                  </a:lnTo>
                  <a:lnTo>
                    <a:pt x="795" y="0"/>
                  </a:lnTo>
                  <a:lnTo>
                    <a:pt x="794" y="4"/>
                  </a:lnTo>
                  <a:lnTo>
                    <a:pt x="795" y="10"/>
                  </a:lnTo>
                  <a:lnTo>
                    <a:pt x="799" y="23"/>
                  </a:lnTo>
                  <a:lnTo>
                    <a:pt x="11" y="61"/>
                  </a:lnTo>
                  <a:lnTo>
                    <a:pt x="11" y="61"/>
                  </a:lnTo>
                  <a:lnTo>
                    <a:pt x="13" y="52"/>
                  </a:lnTo>
                  <a:lnTo>
                    <a:pt x="13" y="46"/>
                  </a:lnTo>
                  <a:lnTo>
                    <a:pt x="11" y="43"/>
                  </a:lnTo>
                  <a:lnTo>
                    <a:pt x="10" y="40"/>
                  </a:lnTo>
                  <a:lnTo>
                    <a:pt x="6" y="39"/>
                  </a:lnTo>
                  <a:lnTo>
                    <a:pt x="0" y="36"/>
                  </a:lnTo>
                  <a:lnTo>
                    <a:pt x="0" y="36"/>
                  </a:lnTo>
                  <a:close/>
                </a:path>
              </a:pathLst>
            </a:custGeom>
            <a:solidFill>
              <a:srgbClr val="6C6C6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3" name="Freeform 13"/>
            <p:cNvSpPr>
              <a:spLocks/>
            </p:cNvSpPr>
            <p:nvPr/>
          </p:nvSpPr>
          <p:spPr bwMode="auto">
            <a:xfrm>
              <a:off x="2227263" y="5614988"/>
              <a:ext cx="1285875" cy="96838"/>
            </a:xfrm>
            <a:custGeom>
              <a:avLst/>
              <a:gdLst>
                <a:gd name="T0" fmla="*/ 3 w 810"/>
                <a:gd name="T1" fmla="*/ 36 h 61"/>
                <a:gd name="T2" fmla="*/ 788 w 810"/>
                <a:gd name="T3" fmla="*/ 0 h 61"/>
                <a:gd name="T4" fmla="*/ 788 w 810"/>
                <a:gd name="T5" fmla="*/ 0 h 61"/>
                <a:gd name="T6" fmla="*/ 788 w 810"/>
                <a:gd name="T7" fmla="*/ 5 h 61"/>
                <a:gd name="T8" fmla="*/ 790 w 810"/>
                <a:gd name="T9" fmla="*/ 11 h 61"/>
                <a:gd name="T10" fmla="*/ 795 w 810"/>
                <a:gd name="T11" fmla="*/ 16 h 61"/>
                <a:gd name="T12" fmla="*/ 803 w 810"/>
                <a:gd name="T13" fmla="*/ 20 h 61"/>
                <a:gd name="T14" fmla="*/ 803 w 810"/>
                <a:gd name="T15" fmla="*/ 20 h 61"/>
                <a:gd name="T16" fmla="*/ 810 w 810"/>
                <a:gd name="T17" fmla="*/ 23 h 61"/>
                <a:gd name="T18" fmla="*/ 0 w 810"/>
                <a:gd name="T19" fmla="*/ 61 h 61"/>
                <a:gd name="T20" fmla="*/ 0 w 810"/>
                <a:gd name="T21" fmla="*/ 61 h 61"/>
                <a:gd name="T22" fmla="*/ 4 w 810"/>
                <a:gd name="T23" fmla="*/ 55 h 61"/>
                <a:gd name="T24" fmla="*/ 6 w 810"/>
                <a:gd name="T25" fmla="*/ 50 h 61"/>
                <a:gd name="T26" fmla="*/ 4 w 810"/>
                <a:gd name="T27" fmla="*/ 43 h 61"/>
                <a:gd name="T28" fmla="*/ 3 w 810"/>
                <a:gd name="T29" fmla="*/ 36 h 61"/>
                <a:gd name="T30" fmla="*/ 3 w 810"/>
                <a:gd name="T31"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0" h="61">
                  <a:moveTo>
                    <a:pt x="3" y="36"/>
                  </a:moveTo>
                  <a:lnTo>
                    <a:pt x="788" y="0"/>
                  </a:lnTo>
                  <a:lnTo>
                    <a:pt x="788" y="0"/>
                  </a:lnTo>
                  <a:lnTo>
                    <a:pt x="788" y="5"/>
                  </a:lnTo>
                  <a:lnTo>
                    <a:pt x="790" y="11"/>
                  </a:lnTo>
                  <a:lnTo>
                    <a:pt x="795" y="16"/>
                  </a:lnTo>
                  <a:lnTo>
                    <a:pt x="803" y="20"/>
                  </a:lnTo>
                  <a:lnTo>
                    <a:pt x="803" y="20"/>
                  </a:lnTo>
                  <a:lnTo>
                    <a:pt x="810" y="23"/>
                  </a:lnTo>
                  <a:lnTo>
                    <a:pt x="0" y="61"/>
                  </a:lnTo>
                  <a:lnTo>
                    <a:pt x="0" y="61"/>
                  </a:lnTo>
                  <a:lnTo>
                    <a:pt x="4" y="55"/>
                  </a:lnTo>
                  <a:lnTo>
                    <a:pt x="6" y="50"/>
                  </a:lnTo>
                  <a:lnTo>
                    <a:pt x="4" y="43"/>
                  </a:lnTo>
                  <a:lnTo>
                    <a:pt x="3" y="36"/>
                  </a:lnTo>
                  <a:lnTo>
                    <a:pt x="3" y="36"/>
                  </a:lnTo>
                  <a:close/>
                </a:path>
              </a:pathLst>
            </a:custGeom>
            <a:solidFill>
              <a:srgbClr val="6C6C6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4" name="Freeform 14"/>
            <p:cNvSpPr>
              <a:spLocks/>
            </p:cNvSpPr>
            <p:nvPr/>
          </p:nvSpPr>
          <p:spPr bwMode="auto">
            <a:xfrm>
              <a:off x="2219326" y="5713413"/>
              <a:ext cx="1262063" cy="96838"/>
            </a:xfrm>
            <a:custGeom>
              <a:avLst/>
              <a:gdLst>
                <a:gd name="T0" fmla="*/ 0 w 795"/>
                <a:gd name="T1" fmla="*/ 38 h 61"/>
                <a:gd name="T2" fmla="*/ 788 w 795"/>
                <a:gd name="T3" fmla="*/ 0 h 61"/>
                <a:gd name="T4" fmla="*/ 788 w 795"/>
                <a:gd name="T5" fmla="*/ 0 h 61"/>
                <a:gd name="T6" fmla="*/ 792 w 795"/>
                <a:gd name="T7" fmla="*/ 8 h 61"/>
                <a:gd name="T8" fmla="*/ 795 w 795"/>
                <a:gd name="T9" fmla="*/ 15 h 61"/>
                <a:gd name="T10" fmla="*/ 795 w 795"/>
                <a:gd name="T11" fmla="*/ 22 h 61"/>
                <a:gd name="T12" fmla="*/ 795 w 795"/>
                <a:gd name="T13" fmla="*/ 22 h 61"/>
                <a:gd name="T14" fmla="*/ 795 w 795"/>
                <a:gd name="T15" fmla="*/ 24 h 61"/>
                <a:gd name="T16" fmla="*/ 9 w 795"/>
                <a:gd name="T17" fmla="*/ 61 h 61"/>
                <a:gd name="T18" fmla="*/ 9 w 795"/>
                <a:gd name="T19" fmla="*/ 61 h 61"/>
                <a:gd name="T20" fmla="*/ 11 w 795"/>
                <a:gd name="T21" fmla="*/ 56 h 61"/>
                <a:gd name="T22" fmla="*/ 13 w 795"/>
                <a:gd name="T23" fmla="*/ 50 h 61"/>
                <a:gd name="T24" fmla="*/ 17 w 795"/>
                <a:gd name="T25" fmla="*/ 43 h 61"/>
                <a:gd name="T26" fmla="*/ 17 w 795"/>
                <a:gd name="T27" fmla="*/ 41 h 61"/>
                <a:gd name="T28" fmla="*/ 15 w 795"/>
                <a:gd name="T29" fmla="*/ 39 h 61"/>
                <a:gd name="T30" fmla="*/ 9 w 795"/>
                <a:gd name="T31" fmla="*/ 38 h 61"/>
                <a:gd name="T32" fmla="*/ 0 w 795"/>
                <a:gd name="T33" fmla="*/ 38 h 61"/>
                <a:gd name="T34" fmla="*/ 0 w 795"/>
                <a:gd name="T3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5" h="61">
                  <a:moveTo>
                    <a:pt x="0" y="38"/>
                  </a:moveTo>
                  <a:lnTo>
                    <a:pt x="788" y="0"/>
                  </a:lnTo>
                  <a:lnTo>
                    <a:pt x="788" y="0"/>
                  </a:lnTo>
                  <a:lnTo>
                    <a:pt x="792" y="8"/>
                  </a:lnTo>
                  <a:lnTo>
                    <a:pt x="795" y="15"/>
                  </a:lnTo>
                  <a:lnTo>
                    <a:pt x="795" y="22"/>
                  </a:lnTo>
                  <a:lnTo>
                    <a:pt x="795" y="22"/>
                  </a:lnTo>
                  <a:lnTo>
                    <a:pt x="795" y="24"/>
                  </a:lnTo>
                  <a:lnTo>
                    <a:pt x="9" y="61"/>
                  </a:lnTo>
                  <a:lnTo>
                    <a:pt x="9" y="61"/>
                  </a:lnTo>
                  <a:lnTo>
                    <a:pt x="11" y="56"/>
                  </a:lnTo>
                  <a:lnTo>
                    <a:pt x="13" y="50"/>
                  </a:lnTo>
                  <a:lnTo>
                    <a:pt x="17" y="43"/>
                  </a:lnTo>
                  <a:lnTo>
                    <a:pt x="17" y="41"/>
                  </a:lnTo>
                  <a:lnTo>
                    <a:pt x="15" y="39"/>
                  </a:lnTo>
                  <a:lnTo>
                    <a:pt x="9" y="38"/>
                  </a:lnTo>
                  <a:lnTo>
                    <a:pt x="0" y="38"/>
                  </a:lnTo>
                  <a:lnTo>
                    <a:pt x="0" y="38"/>
                  </a:lnTo>
                  <a:close/>
                </a:path>
              </a:pathLst>
            </a:custGeom>
            <a:solidFill>
              <a:srgbClr val="6C6C6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5" name="Freeform 15"/>
            <p:cNvSpPr>
              <a:spLocks/>
            </p:cNvSpPr>
            <p:nvPr/>
          </p:nvSpPr>
          <p:spPr bwMode="auto">
            <a:xfrm>
              <a:off x="2214563" y="5803900"/>
              <a:ext cx="1306513" cy="96838"/>
            </a:xfrm>
            <a:custGeom>
              <a:avLst/>
              <a:gdLst>
                <a:gd name="T0" fmla="*/ 15 w 823"/>
                <a:gd name="T1" fmla="*/ 36 h 61"/>
                <a:gd name="T2" fmla="*/ 794 w 823"/>
                <a:gd name="T3" fmla="*/ 0 h 61"/>
                <a:gd name="T4" fmla="*/ 794 w 823"/>
                <a:gd name="T5" fmla="*/ 0 h 61"/>
                <a:gd name="T6" fmla="*/ 794 w 823"/>
                <a:gd name="T7" fmla="*/ 4 h 61"/>
                <a:gd name="T8" fmla="*/ 796 w 823"/>
                <a:gd name="T9" fmla="*/ 7 h 61"/>
                <a:gd name="T10" fmla="*/ 800 w 823"/>
                <a:gd name="T11" fmla="*/ 11 h 61"/>
                <a:gd name="T12" fmla="*/ 807 w 823"/>
                <a:gd name="T13" fmla="*/ 13 h 61"/>
                <a:gd name="T14" fmla="*/ 807 w 823"/>
                <a:gd name="T15" fmla="*/ 13 h 61"/>
                <a:gd name="T16" fmla="*/ 817 w 823"/>
                <a:gd name="T17" fmla="*/ 18 h 61"/>
                <a:gd name="T18" fmla="*/ 823 w 823"/>
                <a:gd name="T19" fmla="*/ 22 h 61"/>
                <a:gd name="T20" fmla="*/ 0 w 823"/>
                <a:gd name="T21" fmla="*/ 61 h 61"/>
                <a:gd name="T22" fmla="*/ 0 w 823"/>
                <a:gd name="T23" fmla="*/ 61 h 61"/>
                <a:gd name="T24" fmla="*/ 3 w 823"/>
                <a:gd name="T25" fmla="*/ 59 h 61"/>
                <a:gd name="T26" fmla="*/ 3 w 823"/>
                <a:gd name="T27" fmla="*/ 59 h 61"/>
                <a:gd name="T28" fmla="*/ 11 w 823"/>
                <a:gd name="T29" fmla="*/ 55 h 61"/>
                <a:gd name="T30" fmla="*/ 14 w 823"/>
                <a:gd name="T31" fmla="*/ 53 h 61"/>
                <a:gd name="T32" fmla="*/ 15 w 823"/>
                <a:gd name="T33" fmla="*/ 50 h 61"/>
                <a:gd name="T34" fmla="*/ 16 w 823"/>
                <a:gd name="T35" fmla="*/ 43 h 61"/>
                <a:gd name="T36" fmla="*/ 15 w 823"/>
                <a:gd name="T37" fmla="*/ 36 h 61"/>
                <a:gd name="T38" fmla="*/ 15 w 823"/>
                <a:gd name="T39"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3" h="61">
                  <a:moveTo>
                    <a:pt x="15" y="36"/>
                  </a:moveTo>
                  <a:lnTo>
                    <a:pt x="794" y="0"/>
                  </a:lnTo>
                  <a:lnTo>
                    <a:pt x="794" y="0"/>
                  </a:lnTo>
                  <a:lnTo>
                    <a:pt x="794" y="4"/>
                  </a:lnTo>
                  <a:lnTo>
                    <a:pt x="796" y="7"/>
                  </a:lnTo>
                  <a:lnTo>
                    <a:pt x="800" y="11"/>
                  </a:lnTo>
                  <a:lnTo>
                    <a:pt x="807" y="13"/>
                  </a:lnTo>
                  <a:lnTo>
                    <a:pt x="807" y="13"/>
                  </a:lnTo>
                  <a:lnTo>
                    <a:pt x="817" y="18"/>
                  </a:lnTo>
                  <a:lnTo>
                    <a:pt x="823" y="22"/>
                  </a:lnTo>
                  <a:lnTo>
                    <a:pt x="0" y="61"/>
                  </a:lnTo>
                  <a:lnTo>
                    <a:pt x="0" y="61"/>
                  </a:lnTo>
                  <a:lnTo>
                    <a:pt x="3" y="59"/>
                  </a:lnTo>
                  <a:lnTo>
                    <a:pt x="3" y="59"/>
                  </a:lnTo>
                  <a:lnTo>
                    <a:pt x="11" y="55"/>
                  </a:lnTo>
                  <a:lnTo>
                    <a:pt x="14" y="53"/>
                  </a:lnTo>
                  <a:lnTo>
                    <a:pt x="15" y="50"/>
                  </a:lnTo>
                  <a:lnTo>
                    <a:pt x="16" y="43"/>
                  </a:lnTo>
                  <a:lnTo>
                    <a:pt x="15" y="36"/>
                  </a:lnTo>
                  <a:lnTo>
                    <a:pt x="15" y="36"/>
                  </a:lnTo>
                  <a:close/>
                </a:path>
              </a:pathLst>
            </a:custGeom>
            <a:solidFill>
              <a:srgbClr val="6C6C6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6" name="Freeform 16"/>
            <p:cNvSpPr>
              <a:spLocks/>
            </p:cNvSpPr>
            <p:nvPr/>
          </p:nvSpPr>
          <p:spPr bwMode="auto">
            <a:xfrm>
              <a:off x="2227263" y="5895975"/>
              <a:ext cx="1250950" cy="96838"/>
            </a:xfrm>
            <a:custGeom>
              <a:avLst/>
              <a:gdLst>
                <a:gd name="T0" fmla="*/ 0 w 788"/>
                <a:gd name="T1" fmla="*/ 37 h 61"/>
                <a:gd name="T2" fmla="*/ 786 w 788"/>
                <a:gd name="T3" fmla="*/ 0 h 61"/>
                <a:gd name="T4" fmla="*/ 786 w 788"/>
                <a:gd name="T5" fmla="*/ 0 h 61"/>
                <a:gd name="T6" fmla="*/ 784 w 788"/>
                <a:gd name="T7" fmla="*/ 6 h 61"/>
                <a:gd name="T8" fmla="*/ 786 w 788"/>
                <a:gd name="T9" fmla="*/ 11 h 61"/>
                <a:gd name="T10" fmla="*/ 788 w 788"/>
                <a:gd name="T11" fmla="*/ 25 h 61"/>
                <a:gd name="T12" fmla="*/ 7 w 788"/>
                <a:gd name="T13" fmla="*/ 61 h 61"/>
                <a:gd name="T14" fmla="*/ 7 w 788"/>
                <a:gd name="T15" fmla="*/ 61 h 61"/>
                <a:gd name="T16" fmla="*/ 8 w 788"/>
                <a:gd name="T17" fmla="*/ 54 h 61"/>
                <a:gd name="T18" fmla="*/ 8 w 788"/>
                <a:gd name="T19" fmla="*/ 48 h 61"/>
                <a:gd name="T20" fmla="*/ 6 w 788"/>
                <a:gd name="T21" fmla="*/ 42 h 61"/>
                <a:gd name="T22" fmla="*/ 0 w 788"/>
                <a:gd name="T23" fmla="*/ 37 h 61"/>
                <a:gd name="T24" fmla="*/ 0 w 788"/>
                <a:gd name="T25"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61">
                  <a:moveTo>
                    <a:pt x="0" y="37"/>
                  </a:moveTo>
                  <a:lnTo>
                    <a:pt x="786" y="0"/>
                  </a:lnTo>
                  <a:lnTo>
                    <a:pt x="786" y="0"/>
                  </a:lnTo>
                  <a:lnTo>
                    <a:pt x="784" y="6"/>
                  </a:lnTo>
                  <a:lnTo>
                    <a:pt x="786" y="11"/>
                  </a:lnTo>
                  <a:lnTo>
                    <a:pt x="788" y="25"/>
                  </a:lnTo>
                  <a:lnTo>
                    <a:pt x="7" y="61"/>
                  </a:lnTo>
                  <a:lnTo>
                    <a:pt x="7" y="61"/>
                  </a:lnTo>
                  <a:lnTo>
                    <a:pt x="8" y="54"/>
                  </a:lnTo>
                  <a:lnTo>
                    <a:pt x="8" y="48"/>
                  </a:lnTo>
                  <a:lnTo>
                    <a:pt x="6" y="42"/>
                  </a:lnTo>
                  <a:lnTo>
                    <a:pt x="0" y="37"/>
                  </a:lnTo>
                  <a:lnTo>
                    <a:pt x="0" y="37"/>
                  </a:lnTo>
                  <a:close/>
                </a:path>
              </a:pathLst>
            </a:custGeom>
            <a:solidFill>
              <a:srgbClr val="6C6C6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7" name="Freeform 17"/>
            <p:cNvSpPr>
              <a:spLocks/>
            </p:cNvSpPr>
            <p:nvPr/>
          </p:nvSpPr>
          <p:spPr bwMode="auto">
            <a:xfrm>
              <a:off x="2246313" y="6029325"/>
              <a:ext cx="1254125" cy="311150"/>
            </a:xfrm>
            <a:custGeom>
              <a:avLst/>
              <a:gdLst>
                <a:gd name="T0" fmla="*/ 370 w 790"/>
                <a:gd name="T1" fmla="*/ 196 h 196"/>
                <a:gd name="T2" fmla="*/ 370 w 790"/>
                <a:gd name="T3" fmla="*/ 196 h 196"/>
                <a:gd name="T4" fmla="*/ 305 w 790"/>
                <a:gd name="T5" fmla="*/ 195 h 196"/>
                <a:gd name="T6" fmla="*/ 269 w 790"/>
                <a:gd name="T7" fmla="*/ 194 h 196"/>
                <a:gd name="T8" fmla="*/ 233 w 790"/>
                <a:gd name="T9" fmla="*/ 191 h 196"/>
                <a:gd name="T10" fmla="*/ 201 w 790"/>
                <a:gd name="T11" fmla="*/ 187 h 196"/>
                <a:gd name="T12" fmla="*/ 172 w 790"/>
                <a:gd name="T13" fmla="*/ 182 h 196"/>
                <a:gd name="T14" fmla="*/ 163 w 790"/>
                <a:gd name="T15" fmla="*/ 179 h 196"/>
                <a:gd name="T16" fmla="*/ 155 w 790"/>
                <a:gd name="T17" fmla="*/ 176 h 196"/>
                <a:gd name="T18" fmla="*/ 148 w 790"/>
                <a:gd name="T19" fmla="*/ 172 h 196"/>
                <a:gd name="T20" fmla="*/ 147 w 790"/>
                <a:gd name="T21" fmla="*/ 168 h 196"/>
                <a:gd name="T22" fmla="*/ 147 w 790"/>
                <a:gd name="T23" fmla="*/ 168 h 196"/>
                <a:gd name="T24" fmla="*/ 144 w 790"/>
                <a:gd name="T25" fmla="*/ 160 h 196"/>
                <a:gd name="T26" fmla="*/ 140 w 790"/>
                <a:gd name="T27" fmla="*/ 153 h 196"/>
                <a:gd name="T28" fmla="*/ 133 w 790"/>
                <a:gd name="T29" fmla="*/ 145 h 196"/>
                <a:gd name="T30" fmla="*/ 125 w 790"/>
                <a:gd name="T31" fmla="*/ 138 h 196"/>
                <a:gd name="T32" fmla="*/ 99 w 790"/>
                <a:gd name="T33" fmla="*/ 121 h 196"/>
                <a:gd name="T34" fmla="*/ 64 w 790"/>
                <a:gd name="T35" fmla="*/ 99 h 196"/>
                <a:gd name="T36" fmla="*/ 64 w 790"/>
                <a:gd name="T37" fmla="*/ 99 h 196"/>
                <a:gd name="T38" fmla="*/ 52 w 790"/>
                <a:gd name="T39" fmla="*/ 92 h 196"/>
                <a:gd name="T40" fmla="*/ 42 w 790"/>
                <a:gd name="T41" fmla="*/ 84 h 196"/>
                <a:gd name="T42" fmla="*/ 33 w 790"/>
                <a:gd name="T43" fmla="*/ 76 h 196"/>
                <a:gd name="T44" fmla="*/ 23 w 790"/>
                <a:gd name="T45" fmla="*/ 68 h 196"/>
                <a:gd name="T46" fmla="*/ 11 w 790"/>
                <a:gd name="T47" fmla="*/ 53 h 196"/>
                <a:gd name="T48" fmla="*/ 0 w 790"/>
                <a:gd name="T49" fmla="*/ 37 h 196"/>
                <a:gd name="T50" fmla="*/ 790 w 790"/>
                <a:gd name="T51" fmla="*/ 0 h 196"/>
                <a:gd name="T52" fmla="*/ 790 w 790"/>
                <a:gd name="T53" fmla="*/ 0 h 196"/>
                <a:gd name="T54" fmla="*/ 786 w 790"/>
                <a:gd name="T55" fmla="*/ 12 h 196"/>
                <a:gd name="T56" fmla="*/ 778 w 790"/>
                <a:gd name="T57" fmla="*/ 24 h 196"/>
                <a:gd name="T58" fmla="*/ 770 w 790"/>
                <a:gd name="T59" fmla="*/ 38 h 196"/>
                <a:gd name="T60" fmla="*/ 760 w 790"/>
                <a:gd name="T61" fmla="*/ 50 h 196"/>
                <a:gd name="T62" fmla="*/ 749 w 790"/>
                <a:gd name="T63" fmla="*/ 62 h 196"/>
                <a:gd name="T64" fmla="*/ 738 w 790"/>
                <a:gd name="T65" fmla="*/ 76 h 196"/>
                <a:gd name="T66" fmla="*/ 711 w 790"/>
                <a:gd name="T67" fmla="*/ 99 h 196"/>
                <a:gd name="T68" fmla="*/ 711 w 790"/>
                <a:gd name="T69" fmla="*/ 99 h 196"/>
                <a:gd name="T70" fmla="*/ 696 w 790"/>
                <a:gd name="T71" fmla="*/ 111 h 196"/>
                <a:gd name="T72" fmla="*/ 682 w 790"/>
                <a:gd name="T73" fmla="*/ 122 h 196"/>
                <a:gd name="T74" fmla="*/ 657 w 790"/>
                <a:gd name="T75" fmla="*/ 138 h 196"/>
                <a:gd name="T76" fmla="*/ 646 w 790"/>
                <a:gd name="T77" fmla="*/ 146 h 196"/>
                <a:gd name="T78" fmla="*/ 638 w 790"/>
                <a:gd name="T79" fmla="*/ 153 h 196"/>
                <a:gd name="T80" fmla="*/ 633 w 790"/>
                <a:gd name="T81" fmla="*/ 160 h 196"/>
                <a:gd name="T82" fmla="*/ 630 w 790"/>
                <a:gd name="T83" fmla="*/ 168 h 196"/>
                <a:gd name="T84" fmla="*/ 630 w 790"/>
                <a:gd name="T85" fmla="*/ 168 h 196"/>
                <a:gd name="T86" fmla="*/ 629 w 790"/>
                <a:gd name="T87" fmla="*/ 169 h 196"/>
                <a:gd name="T88" fmla="*/ 627 w 790"/>
                <a:gd name="T89" fmla="*/ 172 h 196"/>
                <a:gd name="T90" fmla="*/ 621 w 790"/>
                <a:gd name="T91" fmla="*/ 176 h 196"/>
                <a:gd name="T92" fmla="*/ 610 w 790"/>
                <a:gd name="T93" fmla="*/ 179 h 196"/>
                <a:gd name="T94" fmla="*/ 598 w 790"/>
                <a:gd name="T95" fmla="*/ 182 h 196"/>
                <a:gd name="T96" fmla="*/ 564 w 790"/>
                <a:gd name="T97" fmla="*/ 187 h 196"/>
                <a:gd name="T98" fmla="*/ 525 w 790"/>
                <a:gd name="T99" fmla="*/ 191 h 196"/>
                <a:gd name="T100" fmla="*/ 483 w 790"/>
                <a:gd name="T101" fmla="*/ 194 h 196"/>
                <a:gd name="T102" fmla="*/ 439 w 790"/>
                <a:gd name="T103" fmla="*/ 195 h 196"/>
                <a:gd name="T104" fmla="*/ 370 w 790"/>
                <a:gd name="T105" fmla="*/ 196 h 196"/>
                <a:gd name="T106" fmla="*/ 370 w 790"/>
                <a:gd name="T10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0" h="196">
                  <a:moveTo>
                    <a:pt x="370" y="196"/>
                  </a:moveTo>
                  <a:lnTo>
                    <a:pt x="370" y="196"/>
                  </a:lnTo>
                  <a:lnTo>
                    <a:pt x="305" y="195"/>
                  </a:lnTo>
                  <a:lnTo>
                    <a:pt x="269" y="194"/>
                  </a:lnTo>
                  <a:lnTo>
                    <a:pt x="233" y="191"/>
                  </a:lnTo>
                  <a:lnTo>
                    <a:pt x="201" y="187"/>
                  </a:lnTo>
                  <a:lnTo>
                    <a:pt x="172" y="182"/>
                  </a:lnTo>
                  <a:lnTo>
                    <a:pt x="163" y="179"/>
                  </a:lnTo>
                  <a:lnTo>
                    <a:pt x="155" y="176"/>
                  </a:lnTo>
                  <a:lnTo>
                    <a:pt x="148" y="172"/>
                  </a:lnTo>
                  <a:lnTo>
                    <a:pt x="147" y="168"/>
                  </a:lnTo>
                  <a:lnTo>
                    <a:pt x="147" y="168"/>
                  </a:lnTo>
                  <a:lnTo>
                    <a:pt x="144" y="160"/>
                  </a:lnTo>
                  <a:lnTo>
                    <a:pt x="140" y="153"/>
                  </a:lnTo>
                  <a:lnTo>
                    <a:pt x="133" y="145"/>
                  </a:lnTo>
                  <a:lnTo>
                    <a:pt x="125" y="138"/>
                  </a:lnTo>
                  <a:lnTo>
                    <a:pt x="99" y="121"/>
                  </a:lnTo>
                  <a:lnTo>
                    <a:pt x="64" y="99"/>
                  </a:lnTo>
                  <a:lnTo>
                    <a:pt x="64" y="99"/>
                  </a:lnTo>
                  <a:lnTo>
                    <a:pt x="52" y="92"/>
                  </a:lnTo>
                  <a:lnTo>
                    <a:pt x="42" y="84"/>
                  </a:lnTo>
                  <a:lnTo>
                    <a:pt x="33" y="76"/>
                  </a:lnTo>
                  <a:lnTo>
                    <a:pt x="23" y="68"/>
                  </a:lnTo>
                  <a:lnTo>
                    <a:pt x="11" y="53"/>
                  </a:lnTo>
                  <a:lnTo>
                    <a:pt x="0" y="37"/>
                  </a:lnTo>
                  <a:lnTo>
                    <a:pt x="790" y="0"/>
                  </a:lnTo>
                  <a:lnTo>
                    <a:pt x="790" y="0"/>
                  </a:lnTo>
                  <a:lnTo>
                    <a:pt x="786" y="12"/>
                  </a:lnTo>
                  <a:lnTo>
                    <a:pt x="778" y="24"/>
                  </a:lnTo>
                  <a:lnTo>
                    <a:pt x="770" y="38"/>
                  </a:lnTo>
                  <a:lnTo>
                    <a:pt x="760" y="50"/>
                  </a:lnTo>
                  <a:lnTo>
                    <a:pt x="749" y="62"/>
                  </a:lnTo>
                  <a:lnTo>
                    <a:pt x="738" y="76"/>
                  </a:lnTo>
                  <a:lnTo>
                    <a:pt x="711" y="99"/>
                  </a:lnTo>
                  <a:lnTo>
                    <a:pt x="711" y="99"/>
                  </a:lnTo>
                  <a:lnTo>
                    <a:pt x="696" y="111"/>
                  </a:lnTo>
                  <a:lnTo>
                    <a:pt x="682" y="122"/>
                  </a:lnTo>
                  <a:lnTo>
                    <a:pt x="657" y="138"/>
                  </a:lnTo>
                  <a:lnTo>
                    <a:pt x="646" y="146"/>
                  </a:lnTo>
                  <a:lnTo>
                    <a:pt x="638" y="153"/>
                  </a:lnTo>
                  <a:lnTo>
                    <a:pt x="633" y="160"/>
                  </a:lnTo>
                  <a:lnTo>
                    <a:pt x="630" y="168"/>
                  </a:lnTo>
                  <a:lnTo>
                    <a:pt x="630" y="168"/>
                  </a:lnTo>
                  <a:lnTo>
                    <a:pt x="629" y="169"/>
                  </a:lnTo>
                  <a:lnTo>
                    <a:pt x="627" y="172"/>
                  </a:lnTo>
                  <a:lnTo>
                    <a:pt x="621" y="176"/>
                  </a:lnTo>
                  <a:lnTo>
                    <a:pt x="610" y="179"/>
                  </a:lnTo>
                  <a:lnTo>
                    <a:pt x="598" y="182"/>
                  </a:lnTo>
                  <a:lnTo>
                    <a:pt x="564" y="187"/>
                  </a:lnTo>
                  <a:lnTo>
                    <a:pt x="525" y="191"/>
                  </a:lnTo>
                  <a:lnTo>
                    <a:pt x="483" y="194"/>
                  </a:lnTo>
                  <a:lnTo>
                    <a:pt x="439" y="195"/>
                  </a:lnTo>
                  <a:lnTo>
                    <a:pt x="370" y="196"/>
                  </a:lnTo>
                  <a:lnTo>
                    <a:pt x="370" y="196"/>
                  </a:lnTo>
                  <a:close/>
                </a:path>
              </a:pathLst>
            </a:custGeom>
            <a:solidFill>
              <a:srgbClr val="6C6C6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8" name="Freeform 18"/>
            <p:cNvSpPr>
              <a:spLocks/>
            </p:cNvSpPr>
            <p:nvPr/>
          </p:nvSpPr>
          <p:spPr bwMode="auto">
            <a:xfrm>
              <a:off x="2470151" y="6061075"/>
              <a:ext cx="361950" cy="279400"/>
            </a:xfrm>
            <a:custGeom>
              <a:avLst/>
              <a:gdLst>
                <a:gd name="T0" fmla="*/ 82 w 228"/>
                <a:gd name="T1" fmla="*/ 170 h 176"/>
                <a:gd name="T2" fmla="*/ 82 w 228"/>
                <a:gd name="T3" fmla="*/ 170 h 176"/>
                <a:gd name="T4" fmla="*/ 73 w 228"/>
                <a:gd name="T5" fmla="*/ 149 h 176"/>
                <a:gd name="T6" fmla="*/ 65 w 228"/>
                <a:gd name="T7" fmla="*/ 130 h 176"/>
                <a:gd name="T8" fmla="*/ 52 w 228"/>
                <a:gd name="T9" fmla="*/ 109 h 176"/>
                <a:gd name="T10" fmla="*/ 34 w 228"/>
                <a:gd name="T11" fmla="*/ 80 h 176"/>
                <a:gd name="T12" fmla="*/ 34 w 228"/>
                <a:gd name="T13" fmla="*/ 80 h 176"/>
                <a:gd name="T14" fmla="*/ 25 w 228"/>
                <a:gd name="T15" fmla="*/ 64 h 176"/>
                <a:gd name="T16" fmla="*/ 15 w 228"/>
                <a:gd name="T17" fmla="*/ 46 h 176"/>
                <a:gd name="T18" fmla="*/ 0 w 228"/>
                <a:gd name="T19" fmla="*/ 10 h 176"/>
                <a:gd name="T20" fmla="*/ 225 w 228"/>
                <a:gd name="T21" fmla="*/ 0 h 176"/>
                <a:gd name="T22" fmla="*/ 225 w 228"/>
                <a:gd name="T23" fmla="*/ 0 h 176"/>
                <a:gd name="T24" fmla="*/ 228 w 228"/>
                <a:gd name="T25" fmla="*/ 41 h 176"/>
                <a:gd name="T26" fmla="*/ 228 w 228"/>
                <a:gd name="T27" fmla="*/ 80 h 176"/>
                <a:gd name="T28" fmla="*/ 228 w 228"/>
                <a:gd name="T29" fmla="*/ 80 h 176"/>
                <a:gd name="T30" fmla="*/ 226 w 228"/>
                <a:gd name="T31" fmla="*/ 110 h 176"/>
                <a:gd name="T32" fmla="*/ 224 w 228"/>
                <a:gd name="T33" fmla="*/ 133 h 176"/>
                <a:gd name="T34" fmla="*/ 224 w 228"/>
                <a:gd name="T35" fmla="*/ 152 h 176"/>
                <a:gd name="T36" fmla="*/ 224 w 228"/>
                <a:gd name="T37" fmla="*/ 162 h 176"/>
                <a:gd name="T38" fmla="*/ 226 w 228"/>
                <a:gd name="T39" fmla="*/ 172 h 176"/>
                <a:gd name="T40" fmla="*/ 226 w 228"/>
                <a:gd name="T41" fmla="*/ 172 h 176"/>
                <a:gd name="T42" fmla="*/ 226 w 228"/>
                <a:gd name="T43" fmla="*/ 176 h 176"/>
                <a:gd name="T44" fmla="*/ 226 w 228"/>
                <a:gd name="T45" fmla="*/ 176 h 176"/>
                <a:gd name="T46" fmla="*/ 157 w 228"/>
                <a:gd name="T47" fmla="*/ 175 h 176"/>
                <a:gd name="T48" fmla="*/ 118 w 228"/>
                <a:gd name="T49" fmla="*/ 172 h 176"/>
                <a:gd name="T50" fmla="*/ 82 w 228"/>
                <a:gd name="T51" fmla="*/ 170 h 176"/>
                <a:gd name="T52" fmla="*/ 82 w 228"/>
                <a:gd name="T53" fmla="*/ 17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176">
                  <a:moveTo>
                    <a:pt x="82" y="170"/>
                  </a:moveTo>
                  <a:lnTo>
                    <a:pt x="82" y="170"/>
                  </a:lnTo>
                  <a:lnTo>
                    <a:pt x="73" y="149"/>
                  </a:lnTo>
                  <a:lnTo>
                    <a:pt x="65" y="130"/>
                  </a:lnTo>
                  <a:lnTo>
                    <a:pt x="52" y="109"/>
                  </a:lnTo>
                  <a:lnTo>
                    <a:pt x="34" y="80"/>
                  </a:lnTo>
                  <a:lnTo>
                    <a:pt x="34" y="80"/>
                  </a:lnTo>
                  <a:lnTo>
                    <a:pt x="25" y="64"/>
                  </a:lnTo>
                  <a:lnTo>
                    <a:pt x="15" y="46"/>
                  </a:lnTo>
                  <a:lnTo>
                    <a:pt x="0" y="10"/>
                  </a:lnTo>
                  <a:lnTo>
                    <a:pt x="225" y="0"/>
                  </a:lnTo>
                  <a:lnTo>
                    <a:pt x="225" y="0"/>
                  </a:lnTo>
                  <a:lnTo>
                    <a:pt x="228" y="41"/>
                  </a:lnTo>
                  <a:lnTo>
                    <a:pt x="228" y="80"/>
                  </a:lnTo>
                  <a:lnTo>
                    <a:pt x="228" y="80"/>
                  </a:lnTo>
                  <a:lnTo>
                    <a:pt x="226" y="110"/>
                  </a:lnTo>
                  <a:lnTo>
                    <a:pt x="224" y="133"/>
                  </a:lnTo>
                  <a:lnTo>
                    <a:pt x="224" y="152"/>
                  </a:lnTo>
                  <a:lnTo>
                    <a:pt x="224" y="162"/>
                  </a:lnTo>
                  <a:lnTo>
                    <a:pt x="226" y="172"/>
                  </a:lnTo>
                  <a:lnTo>
                    <a:pt x="226" y="172"/>
                  </a:lnTo>
                  <a:lnTo>
                    <a:pt x="226" y="176"/>
                  </a:lnTo>
                  <a:lnTo>
                    <a:pt x="226" y="176"/>
                  </a:lnTo>
                  <a:lnTo>
                    <a:pt x="157" y="175"/>
                  </a:lnTo>
                  <a:lnTo>
                    <a:pt x="118" y="172"/>
                  </a:lnTo>
                  <a:lnTo>
                    <a:pt x="82" y="170"/>
                  </a:lnTo>
                  <a:lnTo>
                    <a:pt x="82" y="170"/>
                  </a:lnTo>
                  <a:close/>
                </a:path>
              </a:pathLst>
            </a:custGeom>
            <a:solidFill>
              <a:srgbClr val="9393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9" name="Freeform 19"/>
            <p:cNvSpPr>
              <a:spLocks/>
            </p:cNvSpPr>
            <p:nvPr/>
          </p:nvSpPr>
          <p:spPr bwMode="auto">
            <a:xfrm>
              <a:off x="3044826" y="5083175"/>
              <a:ext cx="512763" cy="271463"/>
            </a:xfrm>
            <a:custGeom>
              <a:avLst/>
              <a:gdLst>
                <a:gd name="T0" fmla="*/ 0 w 323"/>
                <a:gd name="T1" fmla="*/ 0 h 171"/>
                <a:gd name="T2" fmla="*/ 323 w 323"/>
                <a:gd name="T3" fmla="*/ 0 h 171"/>
                <a:gd name="T4" fmla="*/ 306 w 323"/>
                <a:gd name="T5" fmla="*/ 140 h 171"/>
                <a:gd name="T6" fmla="*/ 306 w 323"/>
                <a:gd name="T7" fmla="*/ 140 h 171"/>
                <a:gd name="T8" fmla="*/ 305 w 323"/>
                <a:gd name="T9" fmla="*/ 147 h 171"/>
                <a:gd name="T10" fmla="*/ 302 w 323"/>
                <a:gd name="T11" fmla="*/ 152 h 171"/>
                <a:gd name="T12" fmla="*/ 296 w 323"/>
                <a:gd name="T13" fmla="*/ 157 h 171"/>
                <a:gd name="T14" fmla="*/ 291 w 323"/>
                <a:gd name="T15" fmla="*/ 161 h 171"/>
                <a:gd name="T16" fmla="*/ 286 w 323"/>
                <a:gd name="T17" fmla="*/ 164 h 171"/>
                <a:gd name="T18" fmla="*/ 279 w 323"/>
                <a:gd name="T19" fmla="*/ 167 h 171"/>
                <a:gd name="T20" fmla="*/ 272 w 323"/>
                <a:gd name="T21" fmla="*/ 168 h 171"/>
                <a:gd name="T22" fmla="*/ 267 w 323"/>
                <a:gd name="T23" fmla="*/ 168 h 171"/>
                <a:gd name="T24" fmla="*/ 0 w 323"/>
                <a:gd name="T25" fmla="*/ 171 h 171"/>
                <a:gd name="T26" fmla="*/ 0 w 323"/>
                <a:gd name="T2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171">
                  <a:moveTo>
                    <a:pt x="0" y="0"/>
                  </a:moveTo>
                  <a:lnTo>
                    <a:pt x="323" y="0"/>
                  </a:lnTo>
                  <a:lnTo>
                    <a:pt x="306" y="140"/>
                  </a:lnTo>
                  <a:lnTo>
                    <a:pt x="306" y="140"/>
                  </a:lnTo>
                  <a:lnTo>
                    <a:pt x="305" y="147"/>
                  </a:lnTo>
                  <a:lnTo>
                    <a:pt x="302" y="152"/>
                  </a:lnTo>
                  <a:lnTo>
                    <a:pt x="296" y="157"/>
                  </a:lnTo>
                  <a:lnTo>
                    <a:pt x="291" y="161"/>
                  </a:lnTo>
                  <a:lnTo>
                    <a:pt x="286" y="164"/>
                  </a:lnTo>
                  <a:lnTo>
                    <a:pt x="279" y="167"/>
                  </a:lnTo>
                  <a:lnTo>
                    <a:pt x="272" y="168"/>
                  </a:lnTo>
                  <a:lnTo>
                    <a:pt x="267" y="168"/>
                  </a:lnTo>
                  <a:lnTo>
                    <a:pt x="0" y="171"/>
                  </a:lnTo>
                  <a:lnTo>
                    <a:pt x="0" y="0"/>
                  </a:lnTo>
                  <a:close/>
                </a:path>
              </a:pathLst>
            </a:custGeom>
            <a:solidFill>
              <a:srgbClr val="9393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0" name="Freeform 20"/>
            <p:cNvSpPr>
              <a:spLocks/>
            </p:cNvSpPr>
            <p:nvPr/>
          </p:nvSpPr>
          <p:spPr bwMode="auto">
            <a:xfrm>
              <a:off x="3049588" y="5083175"/>
              <a:ext cx="508000" cy="269875"/>
            </a:xfrm>
            <a:custGeom>
              <a:avLst/>
              <a:gdLst>
                <a:gd name="T0" fmla="*/ 0 w 320"/>
                <a:gd name="T1" fmla="*/ 0 h 170"/>
                <a:gd name="T2" fmla="*/ 0 w 320"/>
                <a:gd name="T3" fmla="*/ 0 h 170"/>
                <a:gd name="T4" fmla="*/ 320 w 320"/>
                <a:gd name="T5" fmla="*/ 0 h 170"/>
                <a:gd name="T6" fmla="*/ 320 w 320"/>
                <a:gd name="T7" fmla="*/ 0 h 170"/>
                <a:gd name="T8" fmla="*/ 303 w 320"/>
                <a:gd name="T9" fmla="*/ 140 h 170"/>
                <a:gd name="T10" fmla="*/ 303 w 320"/>
                <a:gd name="T11" fmla="*/ 140 h 170"/>
                <a:gd name="T12" fmla="*/ 302 w 320"/>
                <a:gd name="T13" fmla="*/ 147 h 170"/>
                <a:gd name="T14" fmla="*/ 299 w 320"/>
                <a:gd name="T15" fmla="*/ 152 h 170"/>
                <a:gd name="T16" fmla="*/ 293 w 320"/>
                <a:gd name="T17" fmla="*/ 157 h 170"/>
                <a:gd name="T18" fmla="*/ 288 w 320"/>
                <a:gd name="T19" fmla="*/ 161 h 170"/>
                <a:gd name="T20" fmla="*/ 283 w 320"/>
                <a:gd name="T21" fmla="*/ 164 h 170"/>
                <a:gd name="T22" fmla="*/ 276 w 320"/>
                <a:gd name="T23" fmla="*/ 167 h 170"/>
                <a:gd name="T24" fmla="*/ 269 w 320"/>
                <a:gd name="T25" fmla="*/ 168 h 170"/>
                <a:gd name="T26" fmla="*/ 264 w 320"/>
                <a:gd name="T27" fmla="*/ 168 h 170"/>
                <a:gd name="T28" fmla="*/ 264 w 320"/>
                <a:gd name="T29" fmla="*/ 168 h 170"/>
                <a:gd name="T30" fmla="*/ 1 w 320"/>
                <a:gd name="T31" fmla="*/ 170 h 170"/>
                <a:gd name="T32" fmla="*/ 1 w 320"/>
                <a:gd name="T33" fmla="*/ 170 h 170"/>
                <a:gd name="T34" fmla="*/ 0 w 320"/>
                <a:gd name="T35" fmla="*/ 0 h 170"/>
                <a:gd name="T36" fmla="*/ 0 w 320"/>
                <a:gd name="T3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0" h="170">
                  <a:moveTo>
                    <a:pt x="0" y="0"/>
                  </a:moveTo>
                  <a:lnTo>
                    <a:pt x="0" y="0"/>
                  </a:lnTo>
                  <a:lnTo>
                    <a:pt x="320" y="0"/>
                  </a:lnTo>
                  <a:lnTo>
                    <a:pt x="320" y="0"/>
                  </a:lnTo>
                  <a:lnTo>
                    <a:pt x="303" y="140"/>
                  </a:lnTo>
                  <a:lnTo>
                    <a:pt x="303" y="140"/>
                  </a:lnTo>
                  <a:lnTo>
                    <a:pt x="302" y="147"/>
                  </a:lnTo>
                  <a:lnTo>
                    <a:pt x="299" y="152"/>
                  </a:lnTo>
                  <a:lnTo>
                    <a:pt x="293" y="157"/>
                  </a:lnTo>
                  <a:lnTo>
                    <a:pt x="288" y="161"/>
                  </a:lnTo>
                  <a:lnTo>
                    <a:pt x="283" y="164"/>
                  </a:lnTo>
                  <a:lnTo>
                    <a:pt x="276" y="167"/>
                  </a:lnTo>
                  <a:lnTo>
                    <a:pt x="269" y="168"/>
                  </a:lnTo>
                  <a:lnTo>
                    <a:pt x="264" y="168"/>
                  </a:lnTo>
                  <a:lnTo>
                    <a:pt x="264" y="168"/>
                  </a:lnTo>
                  <a:lnTo>
                    <a:pt x="1" y="170"/>
                  </a:lnTo>
                  <a:lnTo>
                    <a:pt x="1" y="170"/>
                  </a:lnTo>
                  <a:lnTo>
                    <a:pt x="0" y="0"/>
                  </a:lnTo>
                  <a:lnTo>
                    <a:pt x="0" y="0"/>
                  </a:lnTo>
                  <a:close/>
                </a:path>
              </a:pathLst>
            </a:custGeom>
            <a:solidFill>
              <a:srgbClr val="94949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1" name="Freeform 21"/>
            <p:cNvSpPr>
              <a:spLocks/>
            </p:cNvSpPr>
            <p:nvPr/>
          </p:nvSpPr>
          <p:spPr bwMode="auto">
            <a:xfrm>
              <a:off x="3055938" y="5083175"/>
              <a:ext cx="501650" cy="269875"/>
            </a:xfrm>
            <a:custGeom>
              <a:avLst/>
              <a:gdLst>
                <a:gd name="T0" fmla="*/ 0 w 316"/>
                <a:gd name="T1" fmla="*/ 0 h 170"/>
                <a:gd name="T2" fmla="*/ 0 w 316"/>
                <a:gd name="T3" fmla="*/ 0 h 170"/>
                <a:gd name="T4" fmla="*/ 316 w 316"/>
                <a:gd name="T5" fmla="*/ 0 h 170"/>
                <a:gd name="T6" fmla="*/ 316 w 316"/>
                <a:gd name="T7" fmla="*/ 0 h 170"/>
                <a:gd name="T8" fmla="*/ 299 w 316"/>
                <a:gd name="T9" fmla="*/ 140 h 170"/>
                <a:gd name="T10" fmla="*/ 299 w 316"/>
                <a:gd name="T11" fmla="*/ 140 h 170"/>
                <a:gd name="T12" fmla="*/ 298 w 316"/>
                <a:gd name="T13" fmla="*/ 147 h 170"/>
                <a:gd name="T14" fmla="*/ 295 w 316"/>
                <a:gd name="T15" fmla="*/ 152 h 170"/>
                <a:gd name="T16" fmla="*/ 289 w 316"/>
                <a:gd name="T17" fmla="*/ 156 h 170"/>
                <a:gd name="T18" fmla="*/ 284 w 316"/>
                <a:gd name="T19" fmla="*/ 160 h 170"/>
                <a:gd name="T20" fmla="*/ 279 w 316"/>
                <a:gd name="T21" fmla="*/ 164 h 170"/>
                <a:gd name="T22" fmla="*/ 272 w 316"/>
                <a:gd name="T23" fmla="*/ 167 h 170"/>
                <a:gd name="T24" fmla="*/ 266 w 316"/>
                <a:gd name="T25" fmla="*/ 168 h 170"/>
                <a:gd name="T26" fmla="*/ 260 w 316"/>
                <a:gd name="T27" fmla="*/ 168 h 170"/>
                <a:gd name="T28" fmla="*/ 260 w 316"/>
                <a:gd name="T29" fmla="*/ 168 h 170"/>
                <a:gd name="T30" fmla="*/ 1 w 316"/>
                <a:gd name="T31" fmla="*/ 170 h 170"/>
                <a:gd name="T32" fmla="*/ 1 w 316"/>
                <a:gd name="T33" fmla="*/ 170 h 170"/>
                <a:gd name="T34" fmla="*/ 0 w 316"/>
                <a:gd name="T35" fmla="*/ 0 h 170"/>
                <a:gd name="T36" fmla="*/ 0 w 316"/>
                <a:gd name="T3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6" h="170">
                  <a:moveTo>
                    <a:pt x="0" y="0"/>
                  </a:moveTo>
                  <a:lnTo>
                    <a:pt x="0" y="0"/>
                  </a:lnTo>
                  <a:lnTo>
                    <a:pt x="316" y="0"/>
                  </a:lnTo>
                  <a:lnTo>
                    <a:pt x="316" y="0"/>
                  </a:lnTo>
                  <a:lnTo>
                    <a:pt x="299" y="140"/>
                  </a:lnTo>
                  <a:lnTo>
                    <a:pt x="299" y="140"/>
                  </a:lnTo>
                  <a:lnTo>
                    <a:pt x="298" y="147"/>
                  </a:lnTo>
                  <a:lnTo>
                    <a:pt x="295" y="152"/>
                  </a:lnTo>
                  <a:lnTo>
                    <a:pt x="289" y="156"/>
                  </a:lnTo>
                  <a:lnTo>
                    <a:pt x="284" y="160"/>
                  </a:lnTo>
                  <a:lnTo>
                    <a:pt x="279" y="164"/>
                  </a:lnTo>
                  <a:lnTo>
                    <a:pt x="272" y="167"/>
                  </a:lnTo>
                  <a:lnTo>
                    <a:pt x="266" y="168"/>
                  </a:lnTo>
                  <a:lnTo>
                    <a:pt x="260" y="168"/>
                  </a:lnTo>
                  <a:lnTo>
                    <a:pt x="260" y="168"/>
                  </a:lnTo>
                  <a:lnTo>
                    <a:pt x="1" y="170"/>
                  </a:lnTo>
                  <a:lnTo>
                    <a:pt x="1" y="170"/>
                  </a:lnTo>
                  <a:lnTo>
                    <a:pt x="0" y="0"/>
                  </a:lnTo>
                  <a:lnTo>
                    <a:pt x="0" y="0"/>
                  </a:lnTo>
                  <a:close/>
                </a:path>
              </a:pathLst>
            </a:custGeom>
            <a:solidFill>
              <a:srgbClr val="94949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2" name="Freeform 22"/>
            <p:cNvSpPr>
              <a:spLocks/>
            </p:cNvSpPr>
            <p:nvPr/>
          </p:nvSpPr>
          <p:spPr bwMode="auto">
            <a:xfrm>
              <a:off x="3062288" y="5083175"/>
              <a:ext cx="495300" cy="266700"/>
            </a:xfrm>
            <a:custGeom>
              <a:avLst/>
              <a:gdLst>
                <a:gd name="T0" fmla="*/ 0 w 312"/>
                <a:gd name="T1" fmla="*/ 0 h 168"/>
                <a:gd name="T2" fmla="*/ 0 w 312"/>
                <a:gd name="T3" fmla="*/ 0 h 168"/>
                <a:gd name="T4" fmla="*/ 312 w 312"/>
                <a:gd name="T5" fmla="*/ 0 h 168"/>
                <a:gd name="T6" fmla="*/ 312 w 312"/>
                <a:gd name="T7" fmla="*/ 0 h 168"/>
                <a:gd name="T8" fmla="*/ 295 w 312"/>
                <a:gd name="T9" fmla="*/ 140 h 168"/>
                <a:gd name="T10" fmla="*/ 295 w 312"/>
                <a:gd name="T11" fmla="*/ 140 h 168"/>
                <a:gd name="T12" fmla="*/ 294 w 312"/>
                <a:gd name="T13" fmla="*/ 147 h 168"/>
                <a:gd name="T14" fmla="*/ 291 w 312"/>
                <a:gd name="T15" fmla="*/ 152 h 168"/>
                <a:gd name="T16" fmla="*/ 285 w 312"/>
                <a:gd name="T17" fmla="*/ 156 h 168"/>
                <a:gd name="T18" fmla="*/ 280 w 312"/>
                <a:gd name="T19" fmla="*/ 160 h 168"/>
                <a:gd name="T20" fmla="*/ 275 w 312"/>
                <a:gd name="T21" fmla="*/ 164 h 168"/>
                <a:gd name="T22" fmla="*/ 269 w 312"/>
                <a:gd name="T23" fmla="*/ 167 h 168"/>
                <a:gd name="T24" fmla="*/ 262 w 312"/>
                <a:gd name="T25" fmla="*/ 168 h 168"/>
                <a:gd name="T26" fmla="*/ 257 w 312"/>
                <a:gd name="T27" fmla="*/ 168 h 168"/>
                <a:gd name="T28" fmla="*/ 257 w 312"/>
                <a:gd name="T29" fmla="*/ 168 h 168"/>
                <a:gd name="T30" fmla="*/ 0 w 312"/>
                <a:gd name="T31" fmla="*/ 168 h 168"/>
                <a:gd name="T32" fmla="*/ 0 w 312"/>
                <a:gd name="T33" fmla="*/ 168 h 168"/>
                <a:gd name="T34" fmla="*/ 0 w 312"/>
                <a:gd name="T35" fmla="*/ 0 h 168"/>
                <a:gd name="T36" fmla="*/ 0 w 312"/>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2" h="168">
                  <a:moveTo>
                    <a:pt x="0" y="0"/>
                  </a:moveTo>
                  <a:lnTo>
                    <a:pt x="0" y="0"/>
                  </a:lnTo>
                  <a:lnTo>
                    <a:pt x="312" y="0"/>
                  </a:lnTo>
                  <a:lnTo>
                    <a:pt x="312" y="0"/>
                  </a:lnTo>
                  <a:lnTo>
                    <a:pt x="295" y="140"/>
                  </a:lnTo>
                  <a:lnTo>
                    <a:pt x="295" y="140"/>
                  </a:lnTo>
                  <a:lnTo>
                    <a:pt x="294" y="147"/>
                  </a:lnTo>
                  <a:lnTo>
                    <a:pt x="291" y="152"/>
                  </a:lnTo>
                  <a:lnTo>
                    <a:pt x="285" y="156"/>
                  </a:lnTo>
                  <a:lnTo>
                    <a:pt x="280" y="160"/>
                  </a:lnTo>
                  <a:lnTo>
                    <a:pt x="275" y="164"/>
                  </a:lnTo>
                  <a:lnTo>
                    <a:pt x="269" y="167"/>
                  </a:lnTo>
                  <a:lnTo>
                    <a:pt x="262" y="168"/>
                  </a:lnTo>
                  <a:lnTo>
                    <a:pt x="257" y="168"/>
                  </a:lnTo>
                  <a:lnTo>
                    <a:pt x="257" y="168"/>
                  </a:lnTo>
                  <a:lnTo>
                    <a:pt x="0" y="168"/>
                  </a:lnTo>
                  <a:lnTo>
                    <a:pt x="0" y="168"/>
                  </a:lnTo>
                  <a:lnTo>
                    <a:pt x="0" y="0"/>
                  </a:lnTo>
                  <a:lnTo>
                    <a:pt x="0" y="0"/>
                  </a:lnTo>
                  <a:close/>
                </a:path>
              </a:pathLst>
            </a:custGeom>
            <a:solidFill>
              <a:srgbClr val="95959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3" name="Freeform 23"/>
            <p:cNvSpPr>
              <a:spLocks/>
            </p:cNvSpPr>
            <p:nvPr/>
          </p:nvSpPr>
          <p:spPr bwMode="auto">
            <a:xfrm>
              <a:off x="3068638" y="5083175"/>
              <a:ext cx="488950" cy="266700"/>
            </a:xfrm>
            <a:custGeom>
              <a:avLst/>
              <a:gdLst>
                <a:gd name="T0" fmla="*/ 0 w 308"/>
                <a:gd name="T1" fmla="*/ 0 h 168"/>
                <a:gd name="T2" fmla="*/ 0 w 308"/>
                <a:gd name="T3" fmla="*/ 0 h 168"/>
                <a:gd name="T4" fmla="*/ 308 w 308"/>
                <a:gd name="T5" fmla="*/ 0 h 168"/>
                <a:gd name="T6" fmla="*/ 308 w 308"/>
                <a:gd name="T7" fmla="*/ 0 h 168"/>
                <a:gd name="T8" fmla="*/ 291 w 308"/>
                <a:gd name="T9" fmla="*/ 140 h 168"/>
                <a:gd name="T10" fmla="*/ 291 w 308"/>
                <a:gd name="T11" fmla="*/ 140 h 168"/>
                <a:gd name="T12" fmla="*/ 290 w 308"/>
                <a:gd name="T13" fmla="*/ 147 h 168"/>
                <a:gd name="T14" fmla="*/ 287 w 308"/>
                <a:gd name="T15" fmla="*/ 152 h 168"/>
                <a:gd name="T16" fmla="*/ 281 w 308"/>
                <a:gd name="T17" fmla="*/ 156 h 168"/>
                <a:gd name="T18" fmla="*/ 277 w 308"/>
                <a:gd name="T19" fmla="*/ 160 h 168"/>
                <a:gd name="T20" fmla="*/ 271 w 308"/>
                <a:gd name="T21" fmla="*/ 164 h 168"/>
                <a:gd name="T22" fmla="*/ 265 w 308"/>
                <a:gd name="T23" fmla="*/ 166 h 168"/>
                <a:gd name="T24" fmla="*/ 258 w 308"/>
                <a:gd name="T25" fmla="*/ 168 h 168"/>
                <a:gd name="T26" fmla="*/ 253 w 308"/>
                <a:gd name="T27" fmla="*/ 168 h 168"/>
                <a:gd name="T28" fmla="*/ 253 w 308"/>
                <a:gd name="T29" fmla="*/ 168 h 168"/>
                <a:gd name="T30" fmla="*/ 0 w 308"/>
                <a:gd name="T31" fmla="*/ 167 h 168"/>
                <a:gd name="T32" fmla="*/ 0 w 308"/>
                <a:gd name="T33" fmla="*/ 167 h 168"/>
                <a:gd name="T34" fmla="*/ 0 w 308"/>
                <a:gd name="T35" fmla="*/ 0 h 168"/>
                <a:gd name="T36" fmla="*/ 0 w 308"/>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8" h="168">
                  <a:moveTo>
                    <a:pt x="0" y="0"/>
                  </a:moveTo>
                  <a:lnTo>
                    <a:pt x="0" y="0"/>
                  </a:lnTo>
                  <a:lnTo>
                    <a:pt x="308" y="0"/>
                  </a:lnTo>
                  <a:lnTo>
                    <a:pt x="308" y="0"/>
                  </a:lnTo>
                  <a:lnTo>
                    <a:pt x="291" y="140"/>
                  </a:lnTo>
                  <a:lnTo>
                    <a:pt x="291" y="140"/>
                  </a:lnTo>
                  <a:lnTo>
                    <a:pt x="290" y="147"/>
                  </a:lnTo>
                  <a:lnTo>
                    <a:pt x="287" y="152"/>
                  </a:lnTo>
                  <a:lnTo>
                    <a:pt x="281" y="156"/>
                  </a:lnTo>
                  <a:lnTo>
                    <a:pt x="277" y="160"/>
                  </a:lnTo>
                  <a:lnTo>
                    <a:pt x="271" y="164"/>
                  </a:lnTo>
                  <a:lnTo>
                    <a:pt x="265" y="166"/>
                  </a:lnTo>
                  <a:lnTo>
                    <a:pt x="258" y="168"/>
                  </a:lnTo>
                  <a:lnTo>
                    <a:pt x="253" y="168"/>
                  </a:lnTo>
                  <a:lnTo>
                    <a:pt x="253" y="168"/>
                  </a:lnTo>
                  <a:lnTo>
                    <a:pt x="0" y="167"/>
                  </a:lnTo>
                  <a:lnTo>
                    <a:pt x="0" y="167"/>
                  </a:lnTo>
                  <a:lnTo>
                    <a:pt x="0" y="0"/>
                  </a:lnTo>
                  <a:lnTo>
                    <a:pt x="0" y="0"/>
                  </a:lnTo>
                  <a:close/>
                </a:path>
              </a:pathLst>
            </a:custGeom>
            <a:solidFill>
              <a:srgbClr val="9595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4" name="Freeform 24"/>
            <p:cNvSpPr>
              <a:spLocks/>
            </p:cNvSpPr>
            <p:nvPr/>
          </p:nvSpPr>
          <p:spPr bwMode="auto">
            <a:xfrm>
              <a:off x="3074988" y="5083175"/>
              <a:ext cx="482600" cy="266700"/>
            </a:xfrm>
            <a:custGeom>
              <a:avLst/>
              <a:gdLst>
                <a:gd name="T0" fmla="*/ 0 w 304"/>
                <a:gd name="T1" fmla="*/ 0 h 168"/>
                <a:gd name="T2" fmla="*/ 0 w 304"/>
                <a:gd name="T3" fmla="*/ 0 h 168"/>
                <a:gd name="T4" fmla="*/ 304 w 304"/>
                <a:gd name="T5" fmla="*/ 0 h 168"/>
                <a:gd name="T6" fmla="*/ 304 w 304"/>
                <a:gd name="T7" fmla="*/ 0 h 168"/>
                <a:gd name="T8" fmla="*/ 287 w 304"/>
                <a:gd name="T9" fmla="*/ 140 h 168"/>
                <a:gd name="T10" fmla="*/ 287 w 304"/>
                <a:gd name="T11" fmla="*/ 140 h 168"/>
                <a:gd name="T12" fmla="*/ 286 w 304"/>
                <a:gd name="T13" fmla="*/ 147 h 168"/>
                <a:gd name="T14" fmla="*/ 283 w 304"/>
                <a:gd name="T15" fmla="*/ 152 h 168"/>
                <a:gd name="T16" fmla="*/ 279 w 304"/>
                <a:gd name="T17" fmla="*/ 156 h 168"/>
                <a:gd name="T18" fmla="*/ 273 w 304"/>
                <a:gd name="T19" fmla="*/ 160 h 168"/>
                <a:gd name="T20" fmla="*/ 267 w 304"/>
                <a:gd name="T21" fmla="*/ 164 h 168"/>
                <a:gd name="T22" fmla="*/ 261 w 304"/>
                <a:gd name="T23" fmla="*/ 166 h 168"/>
                <a:gd name="T24" fmla="*/ 254 w 304"/>
                <a:gd name="T25" fmla="*/ 167 h 168"/>
                <a:gd name="T26" fmla="*/ 249 w 304"/>
                <a:gd name="T27" fmla="*/ 168 h 168"/>
                <a:gd name="T28" fmla="*/ 249 w 304"/>
                <a:gd name="T29" fmla="*/ 168 h 168"/>
                <a:gd name="T30" fmla="*/ 0 w 304"/>
                <a:gd name="T31" fmla="*/ 166 h 168"/>
                <a:gd name="T32" fmla="*/ 0 w 304"/>
                <a:gd name="T33" fmla="*/ 166 h 168"/>
                <a:gd name="T34" fmla="*/ 0 w 304"/>
                <a:gd name="T35" fmla="*/ 0 h 168"/>
                <a:gd name="T36" fmla="*/ 0 w 304"/>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168">
                  <a:moveTo>
                    <a:pt x="0" y="0"/>
                  </a:moveTo>
                  <a:lnTo>
                    <a:pt x="0" y="0"/>
                  </a:lnTo>
                  <a:lnTo>
                    <a:pt x="304" y="0"/>
                  </a:lnTo>
                  <a:lnTo>
                    <a:pt x="304" y="0"/>
                  </a:lnTo>
                  <a:lnTo>
                    <a:pt x="287" y="140"/>
                  </a:lnTo>
                  <a:lnTo>
                    <a:pt x="287" y="140"/>
                  </a:lnTo>
                  <a:lnTo>
                    <a:pt x="286" y="147"/>
                  </a:lnTo>
                  <a:lnTo>
                    <a:pt x="283" y="152"/>
                  </a:lnTo>
                  <a:lnTo>
                    <a:pt x="279" y="156"/>
                  </a:lnTo>
                  <a:lnTo>
                    <a:pt x="273" y="160"/>
                  </a:lnTo>
                  <a:lnTo>
                    <a:pt x="267" y="164"/>
                  </a:lnTo>
                  <a:lnTo>
                    <a:pt x="261" y="166"/>
                  </a:lnTo>
                  <a:lnTo>
                    <a:pt x="254" y="167"/>
                  </a:lnTo>
                  <a:lnTo>
                    <a:pt x="249" y="168"/>
                  </a:lnTo>
                  <a:lnTo>
                    <a:pt x="249" y="168"/>
                  </a:lnTo>
                  <a:lnTo>
                    <a:pt x="0" y="166"/>
                  </a:lnTo>
                  <a:lnTo>
                    <a:pt x="0" y="166"/>
                  </a:lnTo>
                  <a:lnTo>
                    <a:pt x="0" y="0"/>
                  </a:lnTo>
                  <a:lnTo>
                    <a:pt x="0" y="0"/>
                  </a:lnTo>
                  <a:close/>
                </a:path>
              </a:pathLst>
            </a:custGeom>
            <a:solidFill>
              <a:srgbClr val="9696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5" name="Freeform 25"/>
            <p:cNvSpPr>
              <a:spLocks/>
            </p:cNvSpPr>
            <p:nvPr/>
          </p:nvSpPr>
          <p:spPr bwMode="auto">
            <a:xfrm>
              <a:off x="3081338" y="5083175"/>
              <a:ext cx="476250" cy="266700"/>
            </a:xfrm>
            <a:custGeom>
              <a:avLst/>
              <a:gdLst>
                <a:gd name="T0" fmla="*/ 0 w 300"/>
                <a:gd name="T1" fmla="*/ 0 h 168"/>
                <a:gd name="T2" fmla="*/ 0 w 300"/>
                <a:gd name="T3" fmla="*/ 0 h 168"/>
                <a:gd name="T4" fmla="*/ 300 w 300"/>
                <a:gd name="T5" fmla="*/ 0 h 168"/>
                <a:gd name="T6" fmla="*/ 300 w 300"/>
                <a:gd name="T7" fmla="*/ 0 h 168"/>
                <a:gd name="T8" fmla="*/ 283 w 300"/>
                <a:gd name="T9" fmla="*/ 140 h 168"/>
                <a:gd name="T10" fmla="*/ 283 w 300"/>
                <a:gd name="T11" fmla="*/ 140 h 168"/>
                <a:gd name="T12" fmla="*/ 282 w 300"/>
                <a:gd name="T13" fmla="*/ 147 h 168"/>
                <a:gd name="T14" fmla="*/ 279 w 300"/>
                <a:gd name="T15" fmla="*/ 152 h 168"/>
                <a:gd name="T16" fmla="*/ 275 w 300"/>
                <a:gd name="T17" fmla="*/ 156 h 168"/>
                <a:gd name="T18" fmla="*/ 269 w 300"/>
                <a:gd name="T19" fmla="*/ 160 h 168"/>
                <a:gd name="T20" fmla="*/ 264 w 300"/>
                <a:gd name="T21" fmla="*/ 163 h 168"/>
                <a:gd name="T22" fmla="*/ 257 w 300"/>
                <a:gd name="T23" fmla="*/ 166 h 168"/>
                <a:gd name="T24" fmla="*/ 252 w 300"/>
                <a:gd name="T25" fmla="*/ 167 h 168"/>
                <a:gd name="T26" fmla="*/ 245 w 300"/>
                <a:gd name="T27" fmla="*/ 168 h 168"/>
                <a:gd name="T28" fmla="*/ 245 w 300"/>
                <a:gd name="T29" fmla="*/ 168 h 168"/>
                <a:gd name="T30" fmla="*/ 0 w 300"/>
                <a:gd name="T31" fmla="*/ 164 h 168"/>
                <a:gd name="T32" fmla="*/ 0 w 300"/>
                <a:gd name="T33" fmla="*/ 164 h 168"/>
                <a:gd name="T34" fmla="*/ 0 w 300"/>
                <a:gd name="T35" fmla="*/ 0 h 168"/>
                <a:gd name="T36" fmla="*/ 0 w 300"/>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0" h="168">
                  <a:moveTo>
                    <a:pt x="0" y="0"/>
                  </a:moveTo>
                  <a:lnTo>
                    <a:pt x="0" y="0"/>
                  </a:lnTo>
                  <a:lnTo>
                    <a:pt x="300" y="0"/>
                  </a:lnTo>
                  <a:lnTo>
                    <a:pt x="300" y="0"/>
                  </a:lnTo>
                  <a:lnTo>
                    <a:pt x="283" y="140"/>
                  </a:lnTo>
                  <a:lnTo>
                    <a:pt x="283" y="140"/>
                  </a:lnTo>
                  <a:lnTo>
                    <a:pt x="282" y="147"/>
                  </a:lnTo>
                  <a:lnTo>
                    <a:pt x="279" y="152"/>
                  </a:lnTo>
                  <a:lnTo>
                    <a:pt x="275" y="156"/>
                  </a:lnTo>
                  <a:lnTo>
                    <a:pt x="269" y="160"/>
                  </a:lnTo>
                  <a:lnTo>
                    <a:pt x="264" y="163"/>
                  </a:lnTo>
                  <a:lnTo>
                    <a:pt x="257" y="166"/>
                  </a:lnTo>
                  <a:lnTo>
                    <a:pt x="252" y="167"/>
                  </a:lnTo>
                  <a:lnTo>
                    <a:pt x="245" y="168"/>
                  </a:lnTo>
                  <a:lnTo>
                    <a:pt x="245" y="168"/>
                  </a:lnTo>
                  <a:lnTo>
                    <a:pt x="0" y="164"/>
                  </a:lnTo>
                  <a:lnTo>
                    <a:pt x="0" y="164"/>
                  </a:lnTo>
                  <a:lnTo>
                    <a:pt x="0" y="0"/>
                  </a:lnTo>
                  <a:lnTo>
                    <a:pt x="0" y="0"/>
                  </a:lnTo>
                  <a:close/>
                </a:path>
              </a:pathLst>
            </a:custGeom>
            <a:solidFill>
              <a:srgbClr val="9797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6" name="Freeform 26"/>
            <p:cNvSpPr>
              <a:spLocks/>
            </p:cNvSpPr>
            <p:nvPr/>
          </p:nvSpPr>
          <p:spPr bwMode="auto">
            <a:xfrm>
              <a:off x="3086101" y="5083175"/>
              <a:ext cx="471488" cy="266700"/>
            </a:xfrm>
            <a:custGeom>
              <a:avLst/>
              <a:gdLst>
                <a:gd name="T0" fmla="*/ 0 w 297"/>
                <a:gd name="T1" fmla="*/ 0 h 168"/>
                <a:gd name="T2" fmla="*/ 0 w 297"/>
                <a:gd name="T3" fmla="*/ 0 h 168"/>
                <a:gd name="T4" fmla="*/ 297 w 297"/>
                <a:gd name="T5" fmla="*/ 0 h 168"/>
                <a:gd name="T6" fmla="*/ 297 w 297"/>
                <a:gd name="T7" fmla="*/ 0 h 168"/>
                <a:gd name="T8" fmla="*/ 280 w 297"/>
                <a:gd name="T9" fmla="*/ 140 h 168"/>
                <a:gd name="T10" fmla="*/ 280 w 297"/>
                <a:gd name="T11" fmla="*/ 140 h 168"/>
                <a:gd name="T12" fmla="*/ 279 w 297"/>
                <a:gd name="T13" fmla="*/ 147 h 168"/>
                <a:gd name="T14" fmla="*/ 276 w 297"/>
                <a:gd name="T15" fmla="*/ 152 h 168"/>
                <a:gd name="T16" fmla="*/ 272 w 297"/>
                <a:gd name="T17" fmla="*/ 156 h 168"/>
                <a:gd name="T18" fmla="*/ 266 w 297"/>
                <a:gd name="T19" fmla="*/ 160 h 168"/>
                <a:gd name="T20" fmla="*/ 261 w 297"/>
                <a:gd name="T21" fmla="*/ 163 h 168"/>
                <a:gd name="T22" fmla="*/ 254 w 297"/>
                <a:gd name="T23" fmla="*/ 166 h 168"/>
                <a:gd name="T24" fmla="*/ 249 w 297"/>
                <a:gd name="T25" fmla="*/ 167 h 168"/>
                <a:gd name="T26" fmla="*/ 243 w 297"/>
                <a:gd name="T27" fmla="*/ 168 h 168"/>
                <a:gd name="T28" fmla="*/ 243 w 297"/>
                <a:gd name="T29" fmla="*/ 168 h 168"/>
                <a:gd name="T30" fmla="*/ 1 w 297"/>
                <a:gd name="T31" fmla="*/ 163 h 168"/>
                <a:gd name="T32" fmla="*/ 1 w 297"/>
                <a:gd name="T33" fmla="*/ 163 h 168"/>
                <a:gd name="T34" fmla="*/ 0 w 297"/>
                <a:gd name="T35" fmla="*/ 0 h 168"/>
                <a:gd name="T36" fmla="*/ 0 w 297"/>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68">
                  <a:moveTo>
                    <a:pt x="0" y="0"/>
                  </a:moveTo>
                  <a:lnTo>
                    <a:pt x="0" y="0"/>
                  </a:lnTo>
                  <a:lnTo>
                    <a:pt x="297" y="0"/>
                  </a:lnTo>
                  <a:lnTo>
                    <a:pt x="297" y="0"/>
                  </a:lnTo>
                  <a:lnTo>
                    <a:pt x="280" y="140"/>
                  </a:lnTo>
                  <a:lnTo>
                    <a:pt x="280" y="140"/>
                  </a:lnTo>
                  <a:lnTo>
                    <a:pt x="279" y="147"/>
                  </a:lnTo>
                  <a:lnTo>
                    <a:pt x="276" y="152"/>
                  </a:lnTo>
                  <a:lnTo>
                    <a:pt x="272" y="156"/>
                  </a:lnTo>
                  <a:lnTo>
                    <a:pt x="266" y="160"/>
                  </a:lnTo>
                  <a:lnTo>
                    <a:pt x="261" y="163"/>
                  </a:lnTo>
                  <a:lnTo>
                    <a:pt x="254" y="166"/>
                  </a:lnTo>
                  <a:lnTo>
                    <a:pt x="249" y="167"/>
                  </a:lnTo>
                  <a:lnTo>
                    <a:pt x="243" y="168"/>
                  </a:lnTo>
                  <a:lnTo>
                    <a:pt x="243" y="168"/>
                  </a:lnTo>
                  <a:lnTo>
                    <a:pt x="1" y="163"/>
                  </a:lnTo>
                  <a:lnTo>
                    <a:pt x="1" y="163"/>
                  </a:lnTo>
                  <a:lnTo>
                    <a:pt x="0" y="0"/>
                  </a:lnTo>
                  <a:lnTo>
                    <a:pt x="0" y="0"/>
                  </a:lnTo>
                  <a:close/>
                </a:path>
              </a:pathLst>
            </a:custGeom>
            <a:solidFill>
              <a:srgbClr val="9797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7" name="Freeform 27"/>
            <p:cNvSpPr>
              <a:spLocks/>
            </p:cNvSpPr>
            <p:nvPr/>
          </p:nvSpPr>
          <p:spPr bwMode="auto">
            <a:xfrm>
              <a:off x="3092451" y="5083175"/>
              <a:ext cx="465138" cy="266700"/>
            </a:xfrm>
            <a:custGeom>
              <a:avLst/>
              <a:gdLst>
                <a:gd name="T0" fmla="*/ 0 w 293"/>
                <a:gd name="T1" fmla="*/ 0 h 168"/>
                <a:gd name="T2" fmla="*/ 0 w 293"/>
                <a:gd name="T3" fmla="*/ 0 h 168"/>
                <a:gd name="T4" fmla="*/ 293 w 293"/>
                <a:gd name="T5" fmla="*/ 0 h 168"/>
                <a:gd name="T6" fmla="*/ 293 w 293"/>
                <a:gd name="T7" fmla="*/ 0 h 168"/>
                <a:gd name="T8" fmla="*/ 276 w 293"/>
                <a:gd name="T9" fmla="*/ 140 h 168"/>
                <a:gd name="T10" fmla="*/ 276 w 293"/>
                <a:gd name="T11" fmla="*/ 140 h 168"/>
                <a:gd name="T12" fmla="*/ 275 w 293"/>
                <a:gd name="T13" fmla="*/ 147 h 168"/>
                <a:gd name="T14" fmla="*/ 272 w 293"/>
                <a:gd name="T15" fmla="*/ 152 h 168"/>
                <a:gd name="T16" fmla="*/ 268 w 293"/>
                <a:gd name="T17" fmla="*/ 156 h 168"/>
                <a:gd name="T18" fmla="*/ 262 w 293"/>
                <a:gd name="T19" fmla="*/ 160 h 168"/>
                <a:gd name="T20" fmla="*/ 257 w 293"/>
                <a:gd name="T21" fmla="*/ 163 h 168"/>
                <a:gd name="T22" fmla="*/ 250 w 293"/>
                <a:gd name="T23" fmla="*/ 166 h 168"/>
                <a:gd name="T24" fmla="*/ 245 w 293"/>
                <a:gd name="T25" fmla="*/ 167 h 168"/>
                <a:gd name="T26" fmla="*/ 239 w 293"/>
                <a:gd name="T27" fmla="*/ 168 h 168"/>
                <a:gd name="T28" fmla="*/ 239 w 293"/>
                <a:gd name="T29" fmla="*/ 168 h 168"/>
                <a:gd name="T30" fmla="*/ 0 w 293"/>
                <a:gd name="T31" fmla="*/ 163 h 168"/>
                <a:gd name="T32" fmla="*/ 0 w 293"/>
                <a:gd name="T33" fmla="*/ 163 h 168"/>
                <a:gd name="T34" fmla="*/ 0 w 293"/>
                <a:gd name="T35" fmla="*/ 0 h 168"/>
                <a:gd name="T36" fmla="*/ 0 w 293"/>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 h="168">
                  <a:moveTo>
                    <a:pt x="0" y="0"/>
                  </a:moveTo>
                  <a:lnTo>
                    <a:pt x="0" y="0"/>
                  </a:lnTo>
                  <a:lnTo>
                    <a:pt x="293" y="0"/>
                  </a:lnTo>
                  <a:lnTo>
                    <a:pt x="293" y="0"/>
                  </a:lnTo>
                  <a:lnTo>
                    <a:pt x="276" y="140"/>
                  </a:lnTo>
                  <a:lnTo>
                    <a:pt x="276" y="140"/>
                  </a:lnTo>
                  <a:lnTo>
                    <a:pt x="275" y="147"/>
                  </a:lnTo>
                  <a:lnTo>
                    <a:pt x="272" y="152"/>
                  </a:lnTo>
                  <a:lnTo>
                    <a:pt x="268" y="156"/>
                  </a:lnTo>
                  <a:lnTo>
                    <a:pt x="262" y="160"/>
                  </a:lnTo>
                  <a:lnTo>
                    <a:pt x="257" y="163"/>
                  </a:lnTo>
                  <a:lnTo>
                    <a:pt x="250" y="166"/>
                  </a:lnTo>
                  <a:lnTo>
                    <a:pt x="245" y="167"/>
                  </a:lnTo>
                  <a:lnTo>
                    <a:pt x="239" y="168"/>
                  </a:lnTo>
                  <a:lnTo>
                    <a:pt x="239" y="168"/>
                  </a:lnTo>
                  <a:lnTo>
                    <a:pt x="0" y="163"/>
                  </a:lnTo>
                  <a:lnTo>
                    <a:pt x="0" y="163"/>
                  </a:lnTo>
                  <a:lnTo>
                    <a:pt x="0" y="0"/>
                  </a:lnTo>
                  <a:lnTo>
                    <a:pt x="0" y="0"/>
                  </a:lnTo>
                  <a:close/>
                </a:path>
              </a:pathLst>
            </a:custGeom>
            <a:solidFill>
              <a:srgbClr val="98989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8" name="Freeform 28"/>
            <p:cNvSpPr>
              <a:spLocks/>
            </p:cNvSpPr>
            <p:nvPr/>
          </p:nvSpPr>
          <p:spPr bwMode="auto">
            <a:xfrm>
              <a:off x="3098801" y="5083175"/>
              <a:ext cx="458788" cy="266700"/>
            </a:xfrm>
            <a:custGeom>
              <a:avLst/>
              <a:gdLst>
                <a:gd name="T0" fmla="*/ 0 w 289"/>
                <a:gd name="T1" fmla="*/ 0 h 168"/>
                <a:gd name="T2" fmla="*/ 0 w 289"/>
                <a:gd name="T3" fmla="*/ 0 h 168"/>
                <a:gd name="T4" fmla="*/ 289 w 289"/>
                <a:gd name="T5" fmla="*/ 0 h 168"/>
                <a:gd name="T6" fmla="*/ 289 w 289"/>
                <a:gd name="T7" fmla="*/ 0 h 168"/>
                <a:gd name="T8" fmla="*/ 272 w 289"/>
                <a:gd name="T9" fmla="*/ 140 h 168"/>
                <a:gd name="T10" fmla="*/ 272 w 289"/>
                <a:gd name="T11" fmla="*/ 140 h 168"/>
                <a:gd name="T12" fmla="*/ 271 w 289"/>
                <a:gd name="T13" fmla="*/ 147 h 168"/>
                <a:gd name="T14" fmla="*/ 268 w 289"/>
                <a:gd name="T15" fmla="*/ 151 h 168"/>
                <a:gd name="T16" fmla="*/ 264 w 289"/>
                <a:gd name="T17" fmla="*/ 156 h 168"/>
                <a:gd name="T18" fmla="*/ 258 w 289"/>
                <a:gd name="T19" fmla="*/ 160 h 168"/>
                <a:gd name="T20" fmla="*/ 253 w 289"/>
                <a:gd name="T21" fmla="*/ 163 h 168"/>
                <a:gd name="T22" fmla="*/ 248 w 289"/>
                <a:gd name="T23" fmla="*/ 166 h 168"/>
                <a:gd name="T24" fmla="*/ 235 w 289"/>
                <a:gd name="T25" fmla="*/ 168 h 168"/>
                <a:gd name="T26" fmla="*/ 235 w 289"/>
                <a:gd name="T27" fmla="*/ 168 h 168"/>
                <a:gd name="T28" fmla="*/ 0 w 289"/>
                <a:gd name="T29" fmla="*/ 161 h 168"/>
                <a:gd name="T30" fmla="*/ 0 w 289"/>
                <a:gd name="T31" fmla="*/ 161 h 168"/>
                <a:gd name="T32" fmla="*/ 0 w 289"/>
                <a:gd name="T33" fmla="*/ 0 h 168"/>
                <a:gd name="T34" fmla="*/ 0 w 28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168">
                  <a:moveTo>
                    <a:pt x="0" y="0"/>
                  </a:moveTo>
                  <a:lnTo>
                    <a:pt x="0" y="0"/>
                  </a:lnTo>
                  <a:lnTo>
                    <a:pt x="289" y="0"/>
                  </a:lnTo>
                  <a:lnTo>
                    <a:pt x="289" y="0"/>
                  </a:lnTo>
                  <a:lnTo>
                    <a:pt x="272" y="140"/>
                  </a:lnTo>
                  <a:lnTo>
                    <a:pt x="272" y="140"/>
                  </a:lnTo>
                  <a:lnTo>
                    <a:pt x="271" y="147"/>
                  </a:lnTo>
                  <a:lnTo>
                    <a:pt x="268" y="151"/>
                  </a:lnTo>
                  <a:lnTo>
                    <a:pt x="264" y="156"/>
                  </a:lnTo>
                  <a:lnTo>
                    <a:pt x="258" y="160"/>
                  </a:lnTo>
                  <a:lnTo>
                    <a:pt x="253" y="163"/>
                  </a:lnTo>
                  <a:lnTo>
                    <a:pt x="248" y="166"/>
                  </a:lnTo>
                  <a:lnTo>
                    <a:pt x="235" y="168"/>
                  </a:lnTo>
                  <a:lnTo>
                    <a:pt x="235" y="168"/>
                  </a:lnTo>
                  <a:lnTo>
                    <a:pt x="0" y="161"/>
                  </a:lnTo>
                  <a:lnTo>
                    <a:pt x="0" y="161"/>
                  </a:lnTo>
                  <a:lnTo>
                    <a:pt x="0" y="0"/>
                  </a:lnTo>
                  <a:lnTo>
                    <a:pt x="0" y="0"/>
                  </a:lnTo>
                  <a:close/>
                </a:path>
              </a:pathLst>
            </a:custGeom>
            <a:solidFill>
              <a:srgbClr val="9999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9" name="Freeform 29"/>
            <p:cNvSpPr>
              <a:spLocks/>
            </p:cNvSpPr>
            <p:nvPr/>
          </p:nvSpPr>
          <p:spPr bwMode="auto">
            <a:xfrm>
              <a:off x="3105151" y="5083175"/>
              <a:ext cx="452438" cy="265113"/>
            </a:xfrm>
            <a:custGeom>
              <a:avLst/>
              <a:gdLst>
                <a:gd name="T0" fmla="*/ 0 w 285"/>
                <a:gd name="T1" fmla="*/ 0 h 167"/>
                <a:gd name="T2" fmla="*/ 0 w 285"/>
                <a:gd name="T3" fmla="*/ 0 h 167"/>
                <a:gd name="T4" fmla="*/ 285 w 285"/>
                <a:gd name="T5" fmla="*/ 0 h 167"/>
                <a:gd name="T6" fmla="*/ 285 w 285"/>
                <a:gd name="T7" fmla="*/ 0 h 167"/>
                <a:gd name="T8" fmla="*/ 268 w 285"/>
                <a:gd name="T9" fmla="*/ 140 h 167"/>
                <a:gd name="T10" fmla="*/ 268 w 285"/>
                <a:gd name="T11" fmla="*/ 140 h 167"/>
                <a:gd name="T12" fmla="*/ 267 w 285"/>
                <a:gd name="T13" fmla="*/ 147 h 167"/>
                <a:gd name="T14" fmla="*/ 264 w 285"/>
                <a:gd name="T15" fmla="*/ 151 h 167"/>
                <a:gd name="T16" fmla="*/ 260 w 285"/>
                <a:gd name="T17" fmla="*/ 156 h 167"/>
                <a:gd name="T18" fmla="*/ 254 w 285"/>
                <a:gd name="T19" fmla="*/ 160 h 167"/>
                <a:gd name="T20" fmla="*/ 249 w 285"/>
                <a:gd name="T21" fmla="*/ 163 h 167"/>
                <a:gd name="T22" fmla="*/ 244 w 285"/>
                <a:gd name="T23" fmla="*/ 166 h 167"/>
                <a:gd name="T24" fmla="*/ 231 w 285"/>
                <a:gd name="T25" fmla="*/ 167 h 167"/>
                <a:gd name="T26" fmla="*/ 231 w 285"/>
                <a:gd name="T27" fmla="*/ 167 h 167"/>
                <a:gd name="T28" fmla="*/ 0 w 285"/>
                <a:gd name="T29" fmla="*/ 160 h 167"/>
                <a:gd name="T30" fmla="*/ 0 w 285"/>
                <a:gd name="T31" fmla="*/ 160 h 167"/>
                <a:gd name="T32" fmla="*/ 0 w 285"/>
                <a:gd name="T33" fmla="*/ 0 h 167"/>
                <a:gd name="T34" fmla="*/ 0 w 285"/>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167">
                  <a:moveTo>
                    <a:pt x="0" y="0"/>
                  </a:moveTo>
                  <a:lnTo>
                    <a:pt x="0" y="0"/>
                  </a:lnTo>
                  <a:lnTo>
                    <a:pt x="285" y="0"/>
                  </a:lnTo>
                  <a:lnTo>
                    <a:pt x="285" y="0"/>
                  </a:lnTo>
                  <a:lnTo>
                    <a:pt x="268" y="140"/>
                  </a:lnTo>
                  <a:lnTo>
                    <a:pt x="268" y="140"/>
                  </a:lnTo>
                  <a:lnTo>
                    <a:pt x="267" y="147"/>
                  </a:lnTo>
                  <a:lnTo>
                    <a:pt x="264" y="151"/>
                  </a:lnTo>
                  <a:lnTo>
                    <a:pt x="260" y="156"/>
                  </a:lnTo>
                  <a:lnTo>
                    <a:pt x="254" y="160"/>
                  </a:lnTo>
                  <a:lnTo>
                    <a:pt x="249" y="163"/>
                  </a:lnTo>
                  <a:lnTo>
                    <a:pt x="244" y="166"/>
                  </a:lnTo>
                  <a:lnTo>
                    <a:pt x="231" y="167"/>
                  </a:lnTo>
                  <a:lnTo>
                    <a:pt x="231" y="167"/>
                  </a:lnTo>
                  <a:lnTo>
                    <a:pt x="0" y="160"/>
                  </a:lnTo>
                  <a:lnTo>
                    <a:pt x="0" y="160"/>
                  </a:lnTo>
                  <a:lnTo>
                    <a:pt x="0" y="0"/>
                  </a:lnTo>
                  <a:lnTo>
                    <a:pt x="0" y="0"/>
                  </a:lnTo>
                  <a:close/>
                </a:path>
              </a:pathLst>
            </a:custGeom>
            <a:solidFill>
              <a:srgbClr val="9999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30" name="Freeform 30"/>
            <p:cNvSpPr>
              <a:spLocks/>
            </p:cNvSpPr>
            <p:nvPr/>
          </p:nvSpPr>
          <p:spPr bwMode="auto">
            <a:xfrm>
              <a:off x="3111501" y="5083175"/>
              <a:ext cx="446088" cy="265113"/>
            </a:xfrm>
            <a:custGeom>
              <a:avLst/>
              <a:gdLst>
                <a:gd name="T0" fmla="*/ 0 w 281"/>
                <a:gd name="T1" fmla="*/ 0 h 167"/>
                <a:gd name="T2" fmla="*/ 0 w 281"/>
                <a:gd name="T3" fmla="*/ 0 h 167"/>
                <a:gd name="T4" fmla="*/ 281 w 281"/>
                <a:gd name="T5" fmla="*/ 0 h 167"/>
                <a:gd name="T6" fmla="*/ 281 w 281"/>
                <a:gd name="T7" fmla="*/ 0 h 167"/>
                <a:gd name="T8" fmla="*/ 264 w 281"/>
                <a:gd name="T9" fmla="*/ 140 h 167"/>
                <a:gd name="T10" fmla="*/ 264 w 281"/>
                <a:gd name="T11" fmla="*/ 140 h 167"/>
                <a:gd name="T12" fmla="*/ 263 w 281"/>
                <a:gd name="T13" fmla="*/ 145 h 167"/>
                <a:gd name="T14" fmla="*/ 260 w 281"/>
                <a:gd name="T15" fmla="*/ 151 h 167"/>
                <a:gd name="T16" fmla="*/ 256 w 281"/>
                <a:gd name="T17" fmla="*/ 156 h 167"/>
                <a:gd name="T18" fmla="*/ 250 w 281"/>
                <a:gd name="T19" fmla="*/ 160 h 167"/>
                <a:gd name="T20" fmla="*/ 245 w 281"/>
                <a:gd name="T21" fmla="*/ 163 h 167"/>
                <a:gd name="T22" fmla="*/ 240 w 281"/>
                <a:gd name="T23" fmla="*/ 166 h 167"/>
                <a:gd name="T24" fmla="*/ 229 w 281"/>
                <a:gd name="T25" fmla="*/ 167 h 167"/>
                <a:gd name="T26" fmla="*/ 229 w 281"/>
                <a:gd name="T27" fmla="*/ 167 h 167"/>
                <a:gd name="T28" fmla="*/ 0 w 281"/>
                <a:gd name="T29" fmla="*/ 159 h 167"/>
                <a:gd name="T30" fmla="*/ 0 w 281"/>
                <a:gd name="T31" fmla="*/ 159 h 167"/>
                <a:gd name="T32" fmla="*/ 0 w 281"/>
                <a:gd name="T33" fmla="*/ 0 h 167"/>
                <a:gd name="T34" fmla="*/ 0 w 281"/>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1" h="167">
                  <a:moveTo>
                    <a:pt x="0" y="0"/>
                  </a:moveTo>
                  <a:lnTo>
                    <a:pt x="0" y="0"/>
                  </a:lnTo>
                  <a:lnTo>
                    <a:pt x="281" y="0"/>
                  </a:lnTo>
                  <a:lnTo>
                    <a:pt x="281" y="0"/>
                  </a:lnTo>
                  <a:lnTo>
                    <a:pt x="264" y="140"/>
                  </a:lnTo>
                  <a:lnTo>
                    <a:pt x="264" y="140"/>
                  </a:lnTo>
                  <a:lnTo>
                    <a:pt x="263" y="145"/>
                  </a:lnTo>
                  <a:lnTo>
                    <a:pt x="260" y="151"/>
                  </a:lnTo>
                  <a:lnTo>
                    <a:pt x="256" y="156"/>
                  </a:lnTo>
                  <a:lnTo>
                    <a:pt x="250" y="160"/>
                  </a:lnTo>
                  <a:lnTo>
                    <a:pt x="245" y="163"/>
                  </a:lnTo>
                  <a:lnTo>
                    <a:pt x="240" y="166"/>
                  </a:lnTo>
                  <a:lnTo>
                    <a:pt x="229" y="167"/>
                  </a:lnTo>
                  <a:lnTo>
                    <a:pt x="229" y="167"/>
                  </a:lnTo>
                  <a:lnTo>
                    <a:pt x="0" y="159"/>
                  </a:lnTo>
                  <a:lnTo>
                    <a:pt x="0" y="159"/>
                  </a:lnTo>
                  <a:lnTo>
                    <a:pt x="0" y="0"/>
                  </a:lnTo>
                  <a:lnTo>
                    <a:pt x="0" y="0"/>
                  </a:lnTo>
                  <a:close/>
                </a:path>
              </a:pathLst>
            </a:custGeom>
            <a:solidFill>
              <a:srgbClr val="9A9A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31" name="Freeform 31"/>
            <p:cNvSpPr>
              <a:spLocks/>
            </p:cNvSpPr>
            <p:nvPr/>
          </p:nvSpPr>
          <p:spPr bwMode="auto">
            <a:xfrm>
              <a:off x="3116263" y="5083175"/>
              <a:ext cx="441325" cy="265113"/>
            </a:xfrm>
            <a:custGeom>
              <a:avLst/>
              <a:gdLst>
                <a:gd name="T0" fmla="*/ 1 w 278"/>
                <a:gd name="T1" fmla="*/ 0 h 167"/>
                <a:gd name="T2" fmla="*/ 1 w 278"/>
                <a:gd name="T3" fmla="*/ 0 h 167"/>
                <a:gd name="T4" fmla="*/ 278 w 278"/>
                <a:gd name="T5" fmla="*/ 0 h 167"/>
                <a:gd name="T6" fmla="*/ 278 w 278"/>
                <a:gd name="T7" fmla="*/ 0 h 167"/>
                <a:gd name="T8" fmla="*/ 261 w 278"/>
                <a:gd name="T9" fmla="*/ 140 h 167"/>
                <a:gd name="T10" fmla="*/ 261 w 278"/>
                <a:gd name="T11" fmla="*/ 140 h 167"/>
                <a:gd name="T12" fmla="*/ 260 w 278"/>
                <a:gd name="T13" fmla="*/ 145 h 167"/>
                <a:gd name="T14" fmla="*/ 257 w 278"/>
                <a:gd name="T15" fmla="*/ 151 h 167"/>
                <a:gd name="T16" fmla="*/ 253 w 278"/>
                <a:gd name="T17" fmla="*/ 156 h 167"/>
                <a:gd name="T18" fmla="*/ 247 w 278"/>
                <a:gd name="T19" fmla="*/ 159 h 167"/>
                <a:gd name="T20" fmla="*/ 242 w 278"/>
                <a:gd name="T21" fmla="*/ 163 h 167"/>
                <a:gd name="T22" fmla="*/ 237 w 278"/>
                <a:gd name="T23" fmla="*/ 166 h 167"/>
                <a:gd name="T24" fmla="*/ 226 w 278"/>
                <a:gd name="T25" fmla="*/ 167 h 167"/>
                <a:gd name="T26" fmla="*/ 226 w 278"/>
                <a:gd name="T27" fmla="*/ 167 h 167"/>
                <a:gd name="T28" fmla="*/ 0 w 278"/>
                <a:gd name="T29" fmla="*/ 157 h 167"/>
                <a:gd name="T30" fmla="*/ 0 w 278"/>
                <a:gd name="T31" fmla="*/ 157 h 167"/>
                <a:gd name="T32" fmla="*/ 1 w 278"/>
                <a:gd name="T33" fmla="*/ 0 h 167"/>
                <a:gd name="T34" fmla="*/ 1 w 278"/>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167">
                  <a:moveTo>
                    <a:pt x="1" y="0"/>
                  </a:moveTo>
                  <a:lnTo>
                    <a:pt x="1" y="0"/>
                  </a:lnTo>
                  <a:lnTo>
                    <a:pt x="278" y="0"/>
                  </a:lnTo>
                  <a:lnTo>
                    <a:pt x="278" y="0"/>
                  </a:lnTo>
                  <a:lnTo>
                    <a:pt x="261" y="140"/>
                  </a:lnTo>
                  <a:lnTo>
                    <a:pt x="261" y="140"/>
                  </a:lnTo>
                  <a:lnTo>
                    <a:pt x="260" y="145"/>
                  </a:lnTo>
                  <a:lnTo>
                    <a:pt x="257" y="151"/>
                  </a:lnTo>
                  <a:lnTo>
                    <a:pt x="253" y="156"/>
                  </a:lnTo>
                  <a:lnTo>
                    <a:pt x="247" y="159"/>
                  </a:lnTo>
                  <a:lnTo>
                    <a:pt x="242" y="163"/>
                  </a:lnTo>
                  <a:lnTo>
                    <a:pt x="237" y="166"/>
                  </a:lnTo>
                  <a:lnTo>
                    <a:pt x="226" y="167"/>
                  </a:lnTo>
                  <a:lnTo>
                    <a:pt x="226" y="167"/>
                  </a:lnTo>
                  <a:lnTo>
                    <a:pt x="0" y="157"/>
                  </a:lnTo>
                  <a:lnTo>
                    <a:pt x="0" y="157"/>
                  </a:lnTo>
                  <a:lnTo>
                    <a:pt x="1" y="0"/>
                  </a:lnTo>
                  <a:lnTo>
                    <a:pt x="1" y="0"/>
                  </a:lnTo>
                  <a:close/>
                </a:path>
              </a:pathLst>
            </a:custGeom>
            <a:solidFill>
              <a:srgbClr val="9A9A9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32" name="Freeform 32"/>
            <p:cNvSpPr>
              <a:spLocks/>
            </p:cNvSpPr>
            <p:nvPr/>
          </p:nvSpPr>
          <p:spPr bwMode="auto">
            <a:xfrm>
              <a:off x="3122613" y="5083175"/>
              <a:ext cx="434975" cy="265113"/>
            </a:xfrm>
            <a:custGeom>
              <a:avLst/>
              <a:gdLst>
                <a:gd name="T0" fmla="*/ 1 w 274"/>
                <a:gd name="T1" fmla="*/ 0 h 167"/>
                <a:gd name="T2" fmla="*/ 1 w 274"/>
                <a:gd name="T3" fmla="*/ 0 h 167"/>
                <a:gd name="T4" fmla="*/ 274 w 274"/>
                <a:gd name="T5" fmla="*/ 0 h 167"/>
                <a:gd name="T6" fmla="*/ 274 w 274"/>
                <a:gd name="T7" fmla="*/ 0 h 167"/>
                <a:gd name="T8" fmla="*/ 257 w 274"/>
                <a:gd name="T9" fmla="*/ 140 h 167"/>
                <a:gd name="T10" fmla="*/ 257 w 274"/>
                <a:gd name="T11" fmla="*/ 140 h 167"/>
                <a:gd name="T12" fmla="*/ 256 w 274"/>
                <a:gd name="T13" fmla="*/ 145 h 167"/>
                <a:gd name="T14" fmla="*/ 253 w 274"/>
                <a:gd name="T15" fmla="*/ 151 h 167"/>
                <a:gd name="T16" fmla="*/ 249 w 274"/>
                <a:gd name="T17" fmla="*/ 156 h 167"/>
                <a:gd name="T18" fmla="*/ 245 w 274"/>
                <a:gd name="T19" fmla="*/ 159 h 167"/>
                <a:gd name="T20" fmla="*/ 239 w 274"/>
                <a:gd name="T21" fmla="*/ 163 h 167"/>
                <a:gd name="T22" fmla="*/ 233 w 274"/>
                <a:gd name="T23" fmla="*/ 164 h 167"/>
                <a:gd name="T24" fmla="*/ 222 w 274"/>
                <a:gd name="T25" fmla="*/ 167 h 167"/>
                <a:gd name="T26" fmla="*/ 222 w 274"/>
                <a:gd name="T27" fmla="*/ 167 h 167"/>
                <a:gd name="T28" fmla="*/ 0 w 274"/>
                <a:gd name="T29" fmla="*/ 156 h 167"/>
                <a:gd name="T30" fmla="*/ 0 w 274"/>
                <a:gd name="T31" fmla="*/ 156 h 167"/>
                <a:gd name="T32" fmla="*/ 1 w 274"/>
                <a:gd name="T33" fmla="*/ 0 h 167"/>
                <a:gd name="T34" fmla="*/ 1 w 274"/>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167">
                  <a:moveTo>
                    <a:pt x="1" y="0"/>
                  </a:moveTo>
                  <a:lnTo>
                    <a:pt x="1" y="0"/>
                  </a:lnTo>
                  <a:lnTo>
                    <a:pt x="274" y="0"/>
                  </a:lnTo>
                  <a:lnTo>
                    <a:pt x="274" y="0"/>
                  </a:lnTo>
                  <a:lnTo>
                    <a:pt x="257" y="140"/>
                  </a:lnTo>
                  <a:lnTo>
                    <a:pt x="257" y="140"/>
                  </a:lnTo>
                  <a:lnTo>
                    <a:pt x="256" y="145"/>
                  </a:lnTo>
                  <a:lnTo>
                    <a:pt x="253" y="151"/>
                  </a:lnTo>
                  <a:lnTo>
                    <a:pt x="249" y="156"/>
                  </a:lnTo>
                  <a:lnTo>
                    <a:pt x="245" y="159"/>
                  </a:lnTo>
                  <a:lnTo>
                    <a:pt x="239" y="163"/>
                  </a:lnTo>
                  <a:lnTo>
                    <a:pt x="233" y="164"/>
                  </a:lnTo>
                  <a:lnTo>
                    <a:pt x="222" y="167"/>
                  </a:lnTo>
                  <a:lnTo>
                    <a:pt x="222" y="167"/>
                  </a:lnTo>
                  <a:lnTo>
                    <a:pt x="0" y="156"/>
                  </a:lnTo>
                  <a:lnTo>
                    <a:pt x="0" y="156"/>
                  </a:lnTo>
                  <a:lnTo>
                    <a:pt x="1" y="0"/>
                  </a:lnTo>
                  <a:lnTo>
                    <a:pt x="1" y="0"/>
                  </a:lnTo>
                  <a:close/>
                </a:path>
              </a:pathLst>
            </a:custGeom>
            <a:solidFill>
              <a:srgbClr val="9B9B9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33" name="Freeform 33"/>
            <p:cNvSpPr>
              <a:spLocks/>
            </p:cNvSpPr>
            <p:nvPr/>
          </p:nvSpPr>
          <p:spPr bwMode="auto">
            <a:xfrm>
              <a:off x="3128963" y="5083175"/>
              <a:ext cx="428625" cy="265113"/>
            </a:xfrm>
            <a:custGeom>
              <a:avLst/>
              <a:gdLst>
                <a:gd name="T0" fmla="*/ 0 w 270"/>
                <a:gd name="T1" fmla="*/ 0 h 167"/>
                <a:gd name="T2" fmla="*/ 0 w 270"/>
                <a:gd name="T3" fmla="*/ 0 h 167"/>
                <a:gd name="T4" fmla="*/ 270 w 270"/>
                <a:gd name="T5" fmla="*/ 0 h 167"/>
                <a:gd name="T6" fmla="*/ 270 w 270"/>
                <a:gd name="T7" fmla="*/ 0 h 167"/>
                <a:gd name="T8" fmla="*/ 253 w 270"/>
                <a:gd name="T9" fmla="*/ 140 h 167"/>
                <a:gd name="T10" fmla="*/ 253 w 270"/>
                <a:gd name="T11" fmla="*/ 140 h 167"/>
                <a:gd name="T12" fmla="*/ 252 w 270"/>
                <a:gd name="T13" fmla="*/ 145 h 167"/>
                <a:gd name="T14" fmla="*/ 249 w 270"/>
                <a:gd name="T15" fmla="*/ 151 h 167"/>
                <a:gd name="T16" fmla="*/ 245 w 270"/>
                <a:gd name="T17" fmla="*/ 155 h 167"/>
                <a:gd name="T18" fmla="*/ 241 w 270"/>
                <a:gd name="T19" fmla="*/ 159 h 167"/>
                <a:gd name="T20" fmla="*/ 235 w 270"/>
                <a:gd name="T21" fmla="*/ 163 h 167"/>
                <a:gd name="T22" fmla="*/ 230 w 270"/>
                <a:gd name="T23" fmla="*/ 164 h 167"/>
                <a:gd name="T24" fmla="*/ 219 w 270"/>
                <a:gd name="T25" fmla="*/ 167 h 167"/>
                <a:gd name="T26" fmla="*/ 219 w 270"/>
                <a:gd name="T27" fmla="*/ 167 h 167"/>
                <a:gd name="T28" fmla="*/ 0 w 270"/>
                <a:gd name="T29" fmla="*/ 156 h 167"/>
                <a:gd name="T30" fmla="*/ 0 w 270"/>
                <a:gd name="T31" fmla="*/ 156 h 167"/>
                <a:gd name="T32" fmla="*/ 0 w 270"/>
                <a:gd name="T33" fmla="*/ 0 h 167"/>
                <a:gd name="T34" fmla="*/ 0 w 270"/>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167">
                  <a:moveTo>
                    <a:pt x="0" y="0"/>
                  </a:moveTo>
                  <a:lnTo>
                    <a:pt x="0" y="0"/>
                  </a:lnTo>
                  <a:lnTo>
                    <a:pt x="270" y="0"/>
                  </a:lnTo>
                  <a:lnTo>
                    <a:pt x="270" y="0"/>
                  </a:lnTo>
                  <a:lnTo>
                    <a:pt x="253" y="140"/>
                  </a:lnTo>
                  <a:lnTo>
                    <a:pt x="253" y="140"/>
                  </a:lnTo>
                  <a:lnTo>
                    <a:pt x="252" y="145"/>
                  </a:lnTo>
                  <a:lnTo>
                    <a:pt x="249" y="151"/>
                  </a:lnTo>
                  <a:lnTo>
                    <a:pt x="245" y="155"/>
                  </a:lnTo>
                  <a:lnTo>
                    <a:pt x="241" y="159"/>
                  </a:lnTo>
                  <a:lnTo>
                    <a:pt x="235" y="163"/>
                  </a:lnTo>
                  <a:lnTo>
                    <a:pt x="230" y="164"/>
                  </a:lnTo>
                  <a:lnTo>
                    <a:pt x="219" y="167"/>
                  </a:lnTo>
                  <a:lnTo>
                    <a:pt x="219" y="167"/>
                  </a:lnTo>
                  <a:lnTo>
                    <a:pt x="0" y="156"/>
                  </a:lnTo>
                  <a:lnTo>
                    <a:pt x="0" y="156"/>
                  </a:lnTo>
                  <a:lnTo>
                    <a:pt x="0" y="0"/>
                  </a:lnTo>
                  <a:lnTo>
                    <a:pt x="0" y="0"/>
                  </a:lnTo>
                  <a:close/>
                </a:path>
              </a:pathLst>
            </a:custGeom>
            <a:solidFill>
              <a:srgbClr val="9C9C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34" name="Freeform 34"/>
            <p:cNvSpPr>
              <a:spLocks/>
            </p:cNvSpPr>
            <p:nvPr/>
          </p:nvSpPr>
          <p:spPr bwMode="auto">
            <a:xfrm>
              <a:off x="3135313" y="5083175"/>
              <a:ext cx="422275" cy="265113"/>
            </a:xfrm>
            <a:custGeom>
              <a:avLst/>
              <a:gdLst>
                <a:gd name="T0" fmla="*/ 0 w 266"/>
                <a:gd name="T1" fmla="*/ 0 h 167"/>
                <a:gd name="T2" fmla="*/ 0 w 266"/>
                <a:gd name="T3" fmla="*/ 0 h 167"/>
                <a:gd name="T4" fmla="*/ 266 w 266"/>
                <a:gd name="T5" fmla="*/ 0 h 167"/>
                <a:gd name="T6" fmla="*/ 266 w 266"/>
                <a:gd name="T7" fmla="*/ 0 h 167"/>
                <a:gd name="T8" fmla="*/ 249 w 266"/>
                <a:gd name="T9" fmla="*/ 140 h 167"/>
                <a:gd name="T10" fmla="*/ 249 w 266"/>
                <a:gd name="T11" fmla="*/ 140 h 167"/>
                <a:gd name="T12" fmla="*/ 248 w 266"/>
                <a:gd name="T13" fmla="*/ 145 h 167"/>
                <a:gd name="T14" fmla="*/ 245 w 266"/>
                <a:gd name="T15" fmla="*/ 151 h 167"/>
                <a:gd name="T16" fmla="*/ 241 w 266"/>
                <a:gd name="T17" fmla="*/ 155 h 167"/>
                <a:gd name="T18" fmla="*/ 237 w 266"/>
                <a:gd name="T19" fmla="*/ 159 h 167"/>
                <a:gd name="T20" fmla="*/ 226 w 266"/>
                <a:gd name="T21" fmla="*/ 164 h 167"/>
                <a:gd name="T22" fmla="*/ 215 w 266"/>
                <a:gd name="T23" fmla="*/ 167 h 167"/>
                <a:gd name="T24" fmla="*/ 215 w 266"/>
                <a:gd name="T25" fmla="*/ 167 h 167"/>
                <a:gd name="T26" fmla="*/ 0 w 266"/>
                <a:gd name="T27" fmla="*/ 155 h 167"/>
                <a:gd name="T28" fmla="*/ 0 w 266"/>
                <a:gd name="T29" fmla="*/ 155 h 167"/>
                <a:gd name="T30" fmla="*/ 0 w 266"/>
                <a:gd name="T31" fmla="*/ 0 h 167"/>
                <a:gd name="T32" fmla="*/ 0 w 266"/>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 h="167">
                  <a:moveTo>
                    <a:pt x="0" y="0"/>
                  </a:moveTo>
                  <a:lnTo>
                    <a:pt x="0" y="0"/>
                  </a:lnTo>
                  <a:lnTo>
                    <a:pt x="266" y="0"/>
                  </a:lnTo>
                  <a:lnTo>
                    <a:pt x="266" y="0"/>
                  </a:lnTo>
                  <a:lnTo>
                    <a:pt x="249" y="140"/>
                  </a:lnTo>
                  <a:lnTo>
                    <a:pt x="249" y="140"/>
                  </a:lnTo>
                  <a:lnTo>
                    <a:pt x="248" y="145"/>
                  </a:lnTo>
                  <a:lnTo>
                    <a:pt x="245" y="151"/>
                  </a:lnTo>
                  <a:lnTo>
                    <a:pt x="241" y="155"/>
                  </a:lnTo>
                  <a:lnTo>
                    <a:pt x="237" y="159"/>
                  </a:lnTo>
                  <a:lnTo>
                    <a:pt x="226" y="164"/>
                  </a:lnTo>
                  <a:lnTo>
                    <a:pt x="215" y="167"/>
                  </a:lnTo>
                  <a:lnTo>
                    <a:pt x="215" y="167"/>
                  </a:lnTo>
                  <a:lnTo>
                    <a:pt x="0" y="155"/>
                  </a:lnTo>
                  <a:lnTo>
                    <a:pt x="0" y="155"/>
                  </a:lnTo>
                  <a:lnTo>
                    <a:pt x="0" y="0"/>
                  </a:lnTo>
                  <a:lnTo>
                    <a:pt x="0" y="0"/>
                  </a:lnTo>
                  <a:close/>
                </a:path>
              </a:pathLst>
            </a:custGeom>
            <a:solidFill>
              <a:srgbClr val="9C9C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35" name="Freeform 35"/>
            <p:cNvSpPr>
              <a:spLocks/>
            </p:cNvSpPr>
            <p:nvPr/>
          </p:nvSpPr>
          <p:spPr bwMode="auto">
            <a:xfrm>
              <a:off x="3138488" y="5083175"/>
              <a:ext cx="419100" cy="265113"/>
            </a:xfrm>
            <a:custGeom>
              <a:avLst/>
              <a:gdLst>
                <a:gd name="T0" fmla="*/ 2 w 264"/>
                <a:gd name="T1" fmla="*/ 0 h 167"/>
                <a:gd name="T2" fmla="*/ 2 w 264"/>
                <a:gd name="T3" fmla="*/ 0 h 167"/>
                <a:gd name="T4" fmla="*/ 264 w 264"/>
                <a:gd name="T5" fmla="*/ 0 h 167"/>
                <a:gd name="T6" fmla="*/ 264 w 264"/>
                <a:gd name="T7" fmla="*/ 0 h 167"/>
                <a:gd name="T8" fmla="*/ 247 w 264"/>
                <a:gd name="T9" fmla="*/ 140 h 167"/>
                <a:gd name="T10" fmla="*/ 247 w 264"/>
                <a:gd name="T11" fmla="*/ 140 h 167"/>
                <a:gd name="T12" fmla="*/ 246 w 264"/>
                <a:gd name="T13" fmla="*/ 145 h 167"/>
                <a:gd name="T14" fmla="*/ 243 w 264"/>
                <a:gd name="T15" fmla="*/ 151 h 167"/>
                <a:gd name="T16" fmla="*/ 239 w 264"/>
                <a:gd name="T17" fmla="*/ 155 h 167"/>
                <a:gd name="T18" fmla="*/ 235 w 264"/>
                <a:gd name="T19" fmla="*/ 159 h 167"/>
                <a:gd name="T20" fmla="*/ 224 w 264"/>
                <a:gd name="T21" fmla="*/ 164 h 167"/>
                <a:gd name="T22" fmla="*/ 213 w 264"/>
                <a:gd name="T23" fmla="*/ 167 h 167"/>
                <a:gd name="T24" fmla="*/ 213 w 264"/>
                <a:gd name="T25" fmla="*/ 167 h 167"/>
                <a:gd name="T26" fmla="*/ 0 w 264"/>
                <a:gd name="T27" fmla="*/ 153 h 167"/>
                <a:gd name="T28" fmla="*/ 0 w 264"/>
                <a:gd name="T29" fmla="*/ 153 h 167"/>
                <a:gd name="T30" fmla="*/ 2 w 264"/>
                <a:gd name="T31" fmla="*/ 0 h 167"/>
                <a:gd name="T32" fmla="*/ 2 w 264"/>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 h="167">
                  <a:moveTo>
                    <a:pt x="2" y="0"/>
                  </a:moveTo>
                  <a:lnTo>
                    <a:pt x="2" y="0"/>
                  </a:lnTo>
                  <a:lnTo>
                    <a:pt x="264" y="0"/>
                  </a:lnTo>
                  <a:lnTo>
                    <a:pt x="264" y="0"/>
                  </a:lnTo>
                  <a:lnTo>
                    <a:pt x="247" y="140"/>
                  </a:lnTo>
                  <a:lnTo>
                    <a:pt x="247" y="140"/>
                  </a:lnTo>
                  <a:lnTo>
                    <a:pt x="246" y="145"/>
                  </a:lnTo>
                  <a:lnTo>
                    <a:pt x="243" y="151"/>
                  </a:lnTo>
                  <a:lnTo>
                    <a:pt x="239" y="155"/>
                  </a:lnTo>
                  <a:lnTo>
                    <a:pt x="235" y="159"/>
                  </a:lnTo>
                  <a:lnTo>
                    <a:pt x="224" y="164"/>
                  </a:lnTo>
                  <a:lnTo>
                    <a:pt x="213" y="167"/>
                  </a:lnTo>
                  <a:lnTo>
                    <a:pt x="213" y="167"/>
                  </a:lnTo>
                  <a:lnTo>
                    <a:pt x="0" y="153"/>
                  </a:lnTo>
                  <a:lnTo>
                    <a:pt x="0" y="153"/>
                  </a:lnTo>
                  <a:lnTo>
                    <a:pt x="2" y="0"/>
                  </a:lnTo>
                  <a:lnTo>
                    <a:pt x="2" y="0"/>
                  </a:lnTo>
                  <a:close/>
                </a:path>
              </a:pathLst>
            </a:custGeom>
            <a:solidFill>
              <a:srgbClr val="9D9D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36" name="Freeform 36"/>
            <p:cNvSpPr>
              <a:spLocks/>
            </p:cNvSpPr>
            <p:nvPr/>
          </p:nvSpPr>
          <p:spPr bwMode="auto">
            <a:xfrm>
              <a:off x="3144838" y="5083175"/>
              <a:ext cx="412750" cy="265113"/>
            </a:xfrm>
            <a:custGeom>
              <a:avLst/>
              <a:gdLst>
                <a:gd name="T0" fmla="*/ 2 w 260"/>
                <a:gd name="T1" fmla="*/ 0 h 167"/>
                <a:gd name="T2" fmla="*/ 2 w 260"/>
                <a:gd name="T3" fmla="*/ 0 h 167"/>
                <a:gd name="T4" fmla="*/ 260 w 260"/>
                <a:gd name="T5" fmla="*/ 0 h 167"/>
                <a:gd name="T6" fmla="*/ 260 w 260"/>
                <a:gd name="T7" fmla="*/ 0 h 167"/>
                <a:gd name="T8" fmla="*/ 243 w 260"/>
                <a:gd name="T9" fmla="*/ 140 h 167"/>
                <a:gd name="T10" fmla="*/ 243 w 260"/>
                <a:gd name="T11" fmla="*/ 140 h 167"/>
                <a:gd name="T12" fmla="*/ 242 w 260"/>
                <a:gd name="T13" fmla="*/ 145 h 167"/>
                <a:gd name="T14" fmla="*/ 239 w 260"/>
                <a:gd name="T15" fmla="*/ 151 h 167"/>
                <a:gd name="T16" fmla="*/ 235 w 260"/>
                <a:gd name="T17" fmla="*/ 155 h 167"/>
                <a:gd name="T18" fmla="*/ 231 w 260"/>
                <a:gd name="T19" fmla="*/ 159 h 167"/>
                <a:gd name="T20" fmla="*/ 220 w 260"/>
                <a:gd name="T21" fmla="*/ 164 h 167"/>
                <a:gd name="T22" fmla="*/ 209 w 260"/>
                <a:gd name="T23" fmla="*/ 167 h 167"/>
                <a:gd name="T24" fmla="*/ 209 w 260"/>
                <a:gd name="T25" fmla="*/ 167 h 167"/>
                <a:gd name="T26" fmla="*/ 0 w 260"/>
                <a:gd name="T27" fmla="*/ 152 h 167"/>
                <a:gd name="T28" fmla="*/ 0 w 260"/>
                <a:gd name="T29" fmla="*/ 152 h 167"/>
                <a:gd name="T30" fmla="*/ 2 w 260"/>
                <a:gd name="T31" fmla="*/ 0 h 167"/>
                <a:gd name="T32" fmla="*/ 2 w 260"/>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 h="167">
                  <a:moveTo>
                    <a:pt x="2" y="0"/>
                  </a:moveTo>
                  <a:lnTo>
                    <a:pt x="2" y="0"/>
                  </a:lnTo>
                  <a:lnTo>
                    <a:pt x="260" y="0"/>
                  </a:lnTo>
                  <a:lnTo>
                    <a:pt x="260" y="0"/>
                  </a:lnTo>
                  <a:lnTo>
                    <a:pt x="243" y="140"/>
                  </a:lnTo>
                  <a:lnTo>
                    <a:pt x="243" y="140"/>
                  </a:lnTo>
                  <a:lnTo>
                    <a:pt x="242" y="145"/>
                  </a:lnTo>
                  <a:lnTo>
                    <a:pt x="239" y="151"/>
                  </a:lnTo>
                  <a:lnTo>
                    <a:pt x="235" y="155"/>
                  </a:lnTo>
                  <a:lnTo>
                    <a:pt x="231" y="159"/>
                  </a:lnTo>
                  <a:lnTo>
                    <a:pt x="220" y="164"/>
                  </a:lnTo>
                  <a:lnTo>
                    <a:pt x="209" y="167"/>
                  </a:lnTo>
                  <a:lnTo>
                    <a:pt x="209" y="167"/>
                  </a:lnTo>
                  <a:lnTo>
                    <a:pt x="0" y="152"/>
                  </a:lnTo>
                  <a:lnTo>
                    <a:pt x="0" y="152"/>
                  </a:lnTo>
                  <a:lnTo>
                    <a:pt x="2" y="0"/>
                  </a:lnTo>
                  <a:lnTo>
                    <a:pt x="2" y="0"/>
                  </a:lnTo>
                  <a:close/>
                </a:path>
              </a:pathLst>
            </a:custGeom>
            <a:solidFill>
              <a:srgbClr val="9D9DA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37" name="Freeform 37"/>
            <p:cNvSpPr>
              <a:spLocks/>
            </p:cNvSpPr>
            <p:nvPr/>
          </p:nvSpPr>
          <p:spPr bwMode="auto">
            <a:xfrm>
              <a:off x="3152776" y="5083175"/>
              <a:ext cx="404813" cy="265113"/>
            </a:xfrm>
            <a:custGeom>
              <a:avLst/>
              <a:gdLst>
                <a:gd name="T0" fmla="*/ 1 w 255"/>
                <a:gd name="T1" fmla="*/ 0 h 167"/>
                <a:gd name="T2" fmla="*/ 1 w 255"/>
                <a:gd name="T3" fmla="*/ 0 h 167"/>
                <a:gd name="T4" fmla="*/ 255 w 255"/>
                <a:gd name="T5" fmla="*/ 0 h 167"/>
                <a:gd name="T6" fmla="*/ 255 w 255"/>
                <a:gd name="T7" fmla="*/ 0 h 167"/>
                <a:gd name="T8" fmla="*/ 238 w 255"/>
                <a:gd name="T9" fmla="*/ 140 h 167"/>
                <a:gd name="T10" fmla="*/ 238 w 255"/>
                <a:gd name="T11" fmla="*/ 140 h 167"/>
                <a:gd name="T12" fmla="*/ 237 w 255"/>
                <a:gd name="T13" fmla="*/ 145 h 167"/>
                <a:gd name="T14" fmla="*/ 234 w 255"/>
                <a:gd name="T15" fmla="*/ 151 h 167"/>
                <a:gd name="T16" fmla="*/ 230 w 255"/>
                <a:gd name="T17" fmla="*/ 155 h 167"/>
                <a:gd name="T18" fmla="*/ 226 w 255"/>
                <a:gd name="T19" fmla="*/ 159 h 167"/>
                <a:gd name="T20" fmla="*/ 215 w 255"/>
                <a:gd name="T21" fmla="*/ 164 h 167"/>
                <a:gd name="T22" fmla="*/ 205 w 255"/>
                <a:gd name="T23" fmla="*/ 167 h 167"/>
                <a:gd name="T24" fmla="*/ 205 w 255"/>
                <a:gd name="T25" fmla="*/ 167 h 167"/>
                <a:gd name="T26" fmla="*/ 0 w 255"/>
                <a:gd name="T27" fmla="*/ 151 h 167"/>
                <a:gd name="T28" fmla="*/ 0 w 255"/>
                <a:gd name="T29" fmla="*/ 151 h 167"/>
                <a:gd name="T30" fmla="*/ 1 w 255"/>
                <a:gd name="T31" fmla="*/ 0 h 167"/>
                <a:gd name="T32" fmla="*/ 1 w 255"/>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5" h="167">
                  <a:moveTo>
                    <a:pt x="1" y="0"/>
                  </a:moveTo>
                  <a:lnTo>
                    <a:pt x="1" y="0"/>
                  </a:lnTo>
                  <a:lnTo>
                    <a:pt x="255" y="0"/>
                  </a:lnTo>
                  <a:lnTo>
                    <a:pt x="255" y="0"/>
                  </a:lnTo>
                  <a:lnTo>
                    <a:pt x="238" y="140"/>
                  </a:lnTo>
                  <a:lnTo>
                    <a:pt x="238" y="140"/>
                  </a:lnTo>
                  <a:lnTo>
                    <a:pt x="237" y="145"/>
                  </a:lnTo>
                  <a:lnTo>
                    <a:pt x="234" y="151"/>
                  </a:lnTo>
                  <a:lnTo>
                    <a:pt x="230" y="155"/>
                  </a:lnTo>
                  <a:lnTo>
                    <a:pt x="226" y="159"/>
                  </a:lnTo>
                  <a:lnTo>
                    <a:pt x="215" y="164"/>
                  </a:lnTo>
                  <a:lnTo>
                    <a:pt x="205" y="167"/>
                  </a:lnTo>
                  <a:lnTo>
                    <a:pt x="205" y="167"/>
                  </a:lnTo>
                  <a:lnTo>
                    <a:pt x="0" y="151"/>
                  </a:lnTo>
                  <a:lnTo>
                    <a:pt x="0" y="151"/>
                  </a:lnTo>
                  <a:lnTo>
                    <a:pt x="1" y="0"/>
                  </a:lnTo>
                  <a:lnTo>
                    <a:pt x="1" y="0"/>
                  </a:lnTo>
                  <a:close/>
                </a:path>
              </a:pathLst>
            </a:custGeom>
            <a:solidFill>
              <a:srgbClr val="9E9EA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38" name="Freeform 38"/>
            <p:cNvSpPr>
              <a:spLocks/>
            </p:cNvSpPr>
            <p:nvPr/>
          </p:nvSpPr>
          <p:spPr bwMode="auto">
            <a:xfrm>
              <a:off x="3159126" y="5083175"/>
              <a:ext cx="398463" cy="265113"/>
            </a:xfrm>
            <a:custGeom>
              <a:avLst/>
              <a:gdLst>
                <a:gd name="T0" fmla="*/ 1 w 251"/>
                <a:gd name="T1" fmla="*/ 0 h 167"/>
                <a:gd name="T2" fmla="*/ 1 w 251"/>
                <a:gd name="T3" fmla="*/ 0 h 167"/>
                <a:gd name="T4" fmla="*/ 251 w 251"/>
                <a:gd name="T5" fmla="*/ 0 h 167"/>
                <a:gd name="T6" fmla="*/ 251 w 251"/>
                <a:gd name="T7" fmla="*/ 0 h 167"/>
                <a:gd name="T8" fmla="*/ 234 w 251"/>
                <a:gd name="T9" fmla="*/ 140 h 167"/>
                <a:gd name="T10" fmla="*/ 234 w 251"/>
                <a:gd name="T11" fmla="*/ 140 h 167"/>
                <a:gd name="T12" fmla="*/ 233 w 251"/>
                <a:gd name="T13" fmla="*/ 145 h 167"/>
                <a:gd name="T14" fmla="*/ 230 w 251"/>
                <a:gd name="T15" fmla="*/ 151 h 167"/>
                <a:gd name="T16" fmla="*/ 226 w 251"/>
                <a:gd name="T17" fmla="*/ 155 h 167"/>
                <a:gd name="T18" fmla="*/ 222 w 251"/>
                <a:gd name="T19" fmla="*/ 159 h 167"/>
                <a:gd name="T20" fmla="*/ 212 w 251"/>
                <a:gd name="T21" fmla="*/ 164 h 167"/>
                <a:gd name="T22" fmla="*/ 201 w 251"/>
                <a:gd name="T23" fmla="*/ 167 h 167"/>
                <a:gd name="T24" fmla="*/ 201 w 251"/>
                <a:gd name="T25" fmla="*/ 167 h 167"/>
                <a:gd name="T26" fmla="*/ 0 w 251"/>
                <a:gd name="T27" fmla="*/ 149 h 167"/>
                <a:gd name="T28" fmla="*/ 0 w 251"/>
                <a:gd name="T29" fmla="*/ 149 h 167"/>
                <a:gd name="T30" fmla="*/ 1 w 251"/>
                <a:gd name="T31" fmla="*/ 0 h 167"/>
                <a:gd name="T32" fmla="*/ 1 w 251"/>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1" h="167">
                  <a:moveTo>
                    <a:pt x="1" y="0"/>
                  </a:moveTo>
                  <a:lnTo>
                    <a:pt x="1" y="0"/>
                  </a:lnTo>
                  <a:lnTo>
                    <a:pt x="251" y="0"/>
                  </a:lnTo>
                  <a:lnTo>
                    <a:pt x="251" y="0"/>
                  </a:lnTo>
                  <a:lnTo>
                    <a:pt x="234" y="140"/>
                  </a:lnTo>
                  <a:lnTo>
                    <a:pt x="234" y="140"/>
                  </a:lnTo>
                  <a:lnTo>
                    <a:pt x="233" y="145"/>
                  </a:lnTo>
                  <a:lnTo>
                    <a:pt x="230" y="151"/>
                  </a:lnTo>
                  <a:lnTo>
                    <a:pt x="226" y="155"/>
                  </a:lnTo>
                  <a:lnTo>
                    <a:pt x="222" y="159"/>
                  </a:lnTo>
                  <a:lnTo>
                    <a:pt x="212" y="164"/>
                  </a:lnTo>
                  <a:lnTo>
                    <a:pt x="201" y="167"/>
                  </a:lnTo>
                  <a:lnTo>
                    <a:pt x="201" y="167"/>
                  </a:lnTo>
                  <a:lnTo>
                    <a:pt x="0" y="149"/>
                  </a:lnTo>
                  <a:lnTo>
                    <a:pt x="0" y="149"/>
                  </a:lnTo>
                  <a:lnTo>
                    <a:pt x="1" y="0"/>
                  </a:lnTo>
                  <a:lnTo>
                    <a:pt x="1" y="0"/>
                  </a:lnTo>
                  <a:close/>
                </a:path>
              </a:pathLst>
            </a:custGeom>
            <a:solidFill>
              <a:srgbClr val="9F9FA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39" name="Freeform 39"/>
            <p:cNvSpPr>
              <a:spLocks/>
            </p:cNvSpPr>
            <p:nvPr/>
          </p:nvSpPr>
          <p:spPr bwMode="auto">
            <a:xfrm>
              <a:off x="3162301" y="5083175"/>
              <a:ext cx="395288" cy="263525"/>
            </a:xfrm>
            <a:custGeom>
              <a:avLst/>
              <a:gdLst>
                <a:gd name="T0" fmla="*/ 2 w 249"/>
                <a:gd name="T1" fmla="*/ 0 h 166"/>
                <a:gd name="T2" fmla="*/ 2 w 249"/>
                <a:gd name="T3" fmla="*/ 0 h 166"/>
                <a:gd name="T4" fmla="*/ 249 w 249"/>
                <a:gd name="T5" fmla="*/ 0 h 166"/>
                <a:gd name="T6" fmla="*/ 249 w 249"/>
                <a:gd name="T7" fmla="*/ 0 h 166"/>
                <a:gd name="T8" fmla="*/ 232 w 249"/>
                <a:gd name="T9" fmla="*/ 140 h 166"/>
                <a:gd name="T10" fmla="*/ 232 w 249"/>
                <a:gd name="T11" fmla="*/ 140 h 166"/>
                <a:gd name="T12" fmla="*/ 231 w 249"/>
                <a:gd name="T13" fmla="*/ 145 h 166"/>
                <a:gd name="T14" fmla="*/ 228 w 249"/>
                <a:gd name="T15" fmla="*/ 151 h 166"/>
                <a:gd name="T16" fmla="*/ 225 w 249"/>
                <a:gd name="T17" fmla="*/ 155 h 166"/>
                <a:gd name="T18" fmla="*/ 220 w 249"/>
                <a:gd name="T19" fmla="*/ 159 h 166"/>
                <a:gd name="T20" fmla="*/ 210 w 249"/>
                <a:gd name="T21" fmla="*/ 164 h 166"/>
                <a:gd name="T22" fmla="*/ 199 w 249"/>
                <a:gd name="T23" fmla="*/ 166 h 166"/>
                <a:gd name="T24" fmla="*/ 199 w 249"/>
                <a:gd name="T25" fmla="*/ 166 h 166"/>
                <a:gd name="T26" fmla="*/ 0 w 249"/>
                <a:gd name="T27" fmla="*/ 148 h 166"/>
                <a:gd name="T28" fmla="*/ 0 w 249"/>
                <a:gd name="T29" fmla="*/ 148 h 166"/>
                <a:gd name="T30" fmla="*/ 2 w 249"/>
                <a:gd name="T31" fmla="*/ 0 h 166"/>
                <a:gd name="T32" fmla="*/ 2 w 249"/>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9" h="166">
                  <a:moveTo>
                    <a:pt x="2" y="0"/>
                  </a:moveTo>
                  <a:lnTo>
                    <a:pt x="2" y="0"/>
                  </a:lnTo>
                  <a:lnTo>
                    <a:pt x="249" y="0"/>
                  </a:lnTo>
                  <a:lnTo>
                    <a:pt x="249" y="0"/>
                  </a:lnTo>
                  <a:lnTo>
                    <a:pt x="232" y="140"/>
                  </a:lnTo>
                  <a:lnTo>
                    <a:pt x="232" y="140"/>
                  </a:lnTo>
                  <a:lnTo>
                    <a:pt x="231" y="145"/>
                  </a:lnTo>
                  <a:lnTo>
                    <a:pt x="228" y="151"/>
                  </a:lnTo>
                  <a:lnTo>
                    <a:pt x="225" y="155"/>
                  </a:lnTo>
                  <a:lnTo>
                    <a:pt x="220" y="159"/>
                  </a:lnTo>
                  <a:lnTo>
                    <a:pt x="210" y="164"/>
                  </a:lnTo>
                  <a:lnTo>
                    <a:pt x="199" y="166"/>
                  </a:lnTo>
                  <a:lnTo>
                    <a:pt x="199" y="166"/>
                  </a:lnTo>
                  <a:lnTo>
                    <a:pt x="0" y="148"/>
                  </a:lnTo>
                  <a:lnTo>
                    <a:pt x="0" y="148"/>
                  </a:lnTo>
                  <a:lnTo>
                    <a:pt x="2" y="0"/>
                  </a:lnTo>
                  <a:lnTo>
                    <a:pt x="2" y="0"/>
                  </a:lnTo>
                  <a:close/>
                </a:path>
              </a:pathLst>
            </a:custGeom>
            <a:solidFill>
              <a:srgbClr val="9F9F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0" name="Freeform 40"/>
            <p:cNvSpPr>
              <a:spLocks/>
            </p:cNvSpPr>
            <p:nvPr/>
          </p:nvSpPr>
          <p:spPr bwMode="auto">
            <a:xfrm>
              <a:off x="3168651" y="5083175"/>
              <a:ext cx="388938" cy="263525"/>
            </a:xfrm>
            <a:custGeom>
              <a:avLst/>
              <a:gdLst>
                <a:gd name="T0" fmla="*/ 2 w 245"/>
                <a:gd name="T1" fmla="*/ 0 h 166"/>
                <a:gd name="T2" fmla="*/ 2 w 245"/>
                <a:gd name="T3" fmla="*/ 0 h 166"/>
                <a:gd name="T4" fmla="*/ 245 w 245"/>
                <a:gd name="T5" fmla="*/ 0 h 166"/>
                <a:gd name="T6" fmla="*/ 245 w 245"/>
                <a:gd name="T7" fmla="*/ 0 h 166"/>
                <a:gd name="T8" fmla="*/ 228 w 245"/>
                <a:gd name="T9" fmla="*/ 140 h 166"/>
                <a:gd name="T10" fmla="*/ 228 w 245"/>
                <a:gd name="T11" fmla="*/ 140 h 166"/>
                <a:gd name="T12" fmla="*/ 227 w 245"/>
                <a:gd name="T13" fmla="*/ 145 h 166"/>
                <a:gd name="T14" fmla="*/ 224 w 245"/>
                <a:gd name="T15" fmla="*/ 151 h 166"/>
                <a:gd name="T16" fmla="*/ 221 w 245"/>
                <a:gd name="T17" fmla="*/ 155 h 166"/>
                <a:gd name="T18" fmla="*/ 216 w 245"/>
                <a:gd name="T19" fmla="*/ 159 h 166"/>
                <a:gd name="T20" fmla="*/ 206 w 245"/>
                <a:gd name="T21" fmla="*/ 163 h 166"/>
                <a:gd name="T22" fmla="*/ 195 w 245"/>
                <a:gd name="T23" fmla="*/ 166 h 166"/>
                <a:gd name="T24" fmla="*/ 195 w 245"/>
                <a:gd name="T25" fmla="*/ 166 h 166"/>
                <a:gd name="T26" fmla="*/ 0 w 245"/>
                <a:gd name="T27" fmla="*/ 148 h 166"/>
                <a:gd name="T28" fmla="*/ 0 w 245"/>
                <a:gd name="T29" fmla="*/ 148 h 166"/>
                <a:gd name="T30" fmla="*/ 2 w 245"/>
                <a:gd name="T31" fmla="*/ 0 h 166"/>
                <a:gd name="T32" fmla="*/ 2 w 245"/>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5" h="166">
                  <a:moveTo>
                    <a:pt x="2" y="0"/>
                  </a:moveTo>
                  <a:lnTo>
                    <a:pt x="2" y="0"/>
                  </a:lnTo>
                  <a:lnTo>
                    <a:pt x="245" y="0"/>
                  </a:lnTo>
                  <a:lnTo>
                    <a:pt x="245" y="0"/>
                  </a:lnTo>
                  <a:lnTo>
                    <a:pt x="228" y="140"/>
                  </a:lnTo>
                  <a:lnTo>
                    <a:pt x="228" y="140"/>
                  </a:lnTo>
                  <a:lnTo>
                    <a:pt x="227" y="145"/>
                  </a:lnTo>
                  <a:lnTo>
                    <a:pt x="224" y="151"/>
                  </a:lnTo>
                  <a:lnTo>
                    <a:pt x="221" y="155"/>
                  </a:lnTo>
                  <a:lnTo>
                    <a:pt x="216" y="159"/>
                  </a:lnTo>
                  <a:lnTo>
                    <a:pt x="206" y="163"/>
                  </a:lnTo>
                  <a:lnTo>
                    <a:pt x="195" y="166"/>
                  </a:lnTo>
                  <a:lnTo>
                    <a:pt x="195" y="166"/>
                  </a:lnTo>
                  <a:lnTo>
                    <a:pt x="0" y="148"/>
                  </a:lnTo>
                  <a:lnTo>
                    <a:pt x="0" y="148"/>
                  </a:lnTo>
                  <a:lnTo>
                    <a:pt x="2" y="0"/>
                  </a:lnTo>
                  <a:lnTo>
                    <a:pt x="2" y="0"/>
                  </a:lnTo>
                  <a:close/>
                </a:path>
              </a:pathLst>
            </a:custGeom>
            <a:solidFill>
              <a:srgbClr val="A0A0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1" name="Freeform 41"/>
            <p:cNvSpPr>
              <a:spLocks/>
            </p:cNvSpPr>
            <p:nvPr/>
          </p:nvSpPr>
          <p:spPr bwMode="auto">
            <a:xfrm>
              <a:off x="3175001" y="5083175"/>
              <a:ext cx="382588" cy="263525"/>
            </a:xfrm>
            <a:custGeom>
              <a:avLst/>
              <a:gdLst>
                <a:gd name="T0" fmla="*/ 2 w 241"/>
                <a:gd name="T1" fmla="*/ 0 h 166"/>
                <a:gd name="T2" fmla="*/ 2 w 241"/>
                <a:gd name="T3" fmla="*/ 0 h 166"/>
                <a:gd name="T4" fmla="*/ 241 w 241"/>
                <a:gd name="T5" fmla="*/ 0 h 166"/>
                <a:gd name="T6" fmla="*/ 241 w 241"/>
                <a:gd name="T7" fmla="*/ 0 h 166"/>
                <a:gd name="T8" fmla="*/ 224 w 241"/>
                <a:gd name="T9" fmla="*/ 140 h 166"/>
                <a:gd name="T10" fmla="*/ 224 w 241"/>
                <a:gd name="T11" fmla="*/ 140 h 166"/>
                <a:gd name="T12" fmla="*/ 223 w 241"/>
                <a:gd name="T13" fmla="*/ 145 h 166"/>
                <a:gd name="T14" fmla="*/ 220 w 241"/>
                <a:gd name="T15" fmla="*/ 151 h 166"/>
                <a:gd name="T16" fmla="*/ 217 w 241"/>
                <a:gd name="T17" fmla="*/ 155 h 166"/>
                <a:gd name="T18" fmla="*/ 212 w 241"/>
                <a:gd name="T19" fmla="*/ 157 h 166"/>
                <a:gd name="T20" fmla="*/ 202 w 241"/>
                <a:gd name="T21" fmla="*/ 163 h 166"/>
                <a:gd name="T22" fmla="*/ 193 w 241"/>
                <a:gd name="T23" fmla="*/ 166 h 166"/>
                <a:gd name="T24" fmla="*/ 193 w 241"/>
                <a:gd name="T25" fmla="*/ 166 h 166"/>
                <a:gd name="T26" fmla="*/ 0 w 241"/>
                <a:gd name="T27" fmla="*/ 147 h 166"/>
                <a:gd name="T28" fmla="*/ 0 w 241"/>
                <a:gd name="T29" fmla="*/ 147 h 166"/>
                <a:gd name="T30" fmla="*/ 2 w 241"/>
                <a:gd name="T31" fmla="*/ 0 h 166"/>
                <a:gd name="T32" fmla="*/ 2 w 241"/>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 h="166">
                  <a:moveTo>
                    <a:pt x="2" y="0"/>
                  </a:moveTo>
                  <a:lnTo>
                    <a:pt x="2" y="0"/>
                  </a:lnTo>
                  <a:lnTo>
                    <a:pt x="241" y="0"/>
                  </a:lnTo>
                  <a:lnTo>
                    <a:pt x="241" y="0"/>
                  </a:lnTo>
                  <a:lnTo>
                    <a:pt x="224" y="140"/>
                  </a:lnTo>
                  <a:lnTo>
                    <a:pt x="224" y="140"/>
                  </a:lnTo>
                  <a:lnTo>
                    <a:pt x="223" y="145"/>
                  </a:lnTo>
                  <a:lnTo>
                    <a:pt x="220" y="151"/>
                  </a:lnTo>
                  <a:lnTo>
                    <a:pt x="217" y="155"/>
                  </a:lnTo>
                  <a:lnTo>
                    <a:pt x="212" y="157"/>
                  </a:lnTo>
                  <a:lnTo>
                    <a:pt x="202" y="163"/>
                  </a:lnTo>
                  <a:lnTo>
                    <a:pt x="193" y="166"/>
                  </a:lnTo>
                  <a:lnTo>
                    <a:pt x="193" y="166"/>
                  </a:lnTo>
                  <a:lnTo>
                    <a:pt x="0" y="147"/>
                  </a:lnTo>
                  <a:lnTo>
                    <a:pt x="0" y="147"/>
                  </a:lnTo>
                  <a:lnTo>
                    <a:pt x="2" y="0"/>
                  </a:lnTo>
                  <a:lnTo>
                    <a:pt x="2" y="0"/>
                  </a:lnTo>
                  <a:close/>
                </a:path>
              </a:pathLst>
            </a:custGeom>
            <a:solidFill>
              <a:srgbClr val="A1A1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2" name="Freeform 42"/>
            <p:cNvSpPr>
              <a:spLocks/>
            </p:cNvSpPr>
            <p:nvPr/>
          </p:nvSpPr>
          <p:spPr bwMode="auto">
            <a:xfrm>
              <a:off x="3182938" y="5083175"/>
              <a:ext cx="374650" cy="263525"/>
            </a:xfrm>
            <a:custGeom>
              <a:avLst/>
              <a:gdLst>
                <a:gd name="T0" fmla="*/ 1 w 236"/>
                <a:gd name="T1" fmla="*/ 0 h 166"/>
                <a:gd name="T2" fmla="*/ 1 w 236"/>
                <a:gd name="T3" fmla="*/ 0 h 166"/>
                <a:gd name="T4" fmla="*/ 236 w 236"/>
                <a:gd name="T5" fmla="*/ 0 h 166"/>
                <a:gd name="T6" fmla="*/ 236 w 236"/>
                <a:gd name="T7" fmla="*/ 0 h 166"/>
                <a:gd name="T8" fmla="*/ 219 w 236"/>
                <a:gd name="T9" fmla="*/ 140 h 166"/>
                <a:gd name="T10" fmla="*/ 219 w 236"/>
                <a:gd name="T11" fmla="*/ 140 h 166"/>
                <a:gd name="T12" fmla="*/ 218 w 236"/>
                <a:gd name="T13" fmla="*/ 145 h 166"/>
                <a:gd name="T14" fmla="*/ 215 w 236"/>
                <a:gd name="T15" fmla="*/ 151 h 166"/>
                <a:gd name="T16" fmla="*/ 212 w 236"/>
                <a:gd name="T17" fmla="*/ 155 h 166"/>
                <a:gd name="T18" fmla="*/ 208 w 236"/>
                <a:gd name="T19" fmla="*/ 157 h 166"/>
                <a:gd name="T20" fmla="*/ 197 w 236"/>
                <a:gd name="T21" fmla="*/ 163 h 166"/>
                <a:gd name="T22" fmla="*/ 188 w 236"/>
                <a:gd name="T23" fmla="*/ 166 h 166"/>
                <a:gd name="T24" fmla="*/ 188 w 236"/>
                <a:gd name="T25" fmla="*/ 166 h 166"/>
                <a:gd name="T26" fmla="*/ 0 w 236"/>
                <a:gd name="T27" fmla="*/ 145 h 166"/>
                <a:gd name="T28" fmla="*/ 0 w 236"/>
                <a:gd name="T29" fmla="*/ 145 h 166"/>
                <a:gd name="T30" fmla="*/ 1 w 236"/>
                <a:gd name="T31" fmla="*/ 0 h 166"/>
                <a:gd name="T32" fmla="*/ 1 w 236"/>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66">
                  <a:moveTo>
                    <a:pt x="1" y="0"/>
                  </a:moveTo>
                  <a:lnTo>
                    <a:pt x="1" y="0"/>
                  </a:lnTo>
                  <a:lnTo>
                    <a:pt x="236" y="0"/>
                  </a:lnTo>
                  <a:lnTo>
                    <a:pt x="236" y="0"/>
                  </a:lnTo>
                  <a:lnTo>
                    <a:pt x="219" y="140"/>
                  </a:lnTo>
                  <a:lnTo>
                    <a:pt x="219" y="140"/>
                  </a:lnTo>
                  <a:lnTo>
                    <a:pt x="218" y="145"/>
                  </a:lnTo>
                  <a:lnTo>
                    <a:pt x="215" y="151"/>
                  </a:lnTo>
                  <a:lnTo>
                    <a:pt x="212" y="155"/>
                  </a:lnTo>
                  <a:lnTo>
                    <a:pt x="208" y="157"/>
                  </a:lnTo>
                  <a:lnTo>
                    <a:pt x="197" y="163"/>
                  </a:lnTo>
                  <a:lnTo>
                    <a:pt x="188" y="166"/>
                  </a:lnTo>
                  <a:lnTo>
                    <a:pt x="188" y="166"/>
                  </a:lnTo>
                  <a:lnTo>
                    <a:pt x="0" y="145"/>
                  </a:lnTo>
                  <a:lnTo>
                    <a:pt x="0" y="145"/>
                  </a:lnTo>
                  <a:lnTo>
                    <a:pt x="1" y="0"/>
                  </a:lnTo>
                  <a:lnTo>
                    <a:pt x="1" y="0"/>
                  </a:lnTo>
                  <a:close/>
                </a:path>
              </a:pathLst>
            </a:custGeom>
            <a:solidFill>
              <a:srgbClr val="A1A1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3" name="Freeform 43"/>
            <p:cNvSpPr>
              <a:spLocks/>
            </p:cNvSpPr>
            <p:nvPr/>
          </p:nvSpPr>
          <p:spPr bwMode="auto">
            <a:xfrm>
              <a:off x="3189288" y="5083175"/>
              <a:ext cx="368300" cy="263525"/>
            </a:xfrm>
            <a:custGeom>
              <a:avLst/>
              <a:gdLst>
                <a:gd name="T0" fmla="*/ 1 w 232"/>
                <a:gd name="T1" fmla="*/ 0 h 166"/>
                <a:gd name="T2" fmla="*/ 1 w 232"/>
                <a:gd name="T3" fmla="*/ 0 h 166"/>
                <a:gd name="T4" fmla="*/ 232 w 232"/>
                <a:gd name="T5" fmla="*/ 0 h 166"/>
                <a:gd name="T6" fmla="*/ 232 w 232"/>
                <a:gd name="T7" fmla="*/ 0 h 166"/>
                <a:gd name="T8" fmla="*/ 215 w 232"/>
                <a:gd name="T9" fmla="*/ 140 h 166"/>
                <a:gd name="T10" fmla="*/ 215 w 232"/>
                <a:gd name="T11" fmla="*/ 140 h 166"/>
                <a:gd name="T12" fmla="*/ 214 w 232"/>
                <a:gd name="T13" fmla="*/ 145 h 166"/>
                <a:gd name="T14" fmla="*/ 211 w 232"/>
                <a:gd name="T15" fmla="*/ 151 h 166"/>
                <a:gd name="T16" fmla="*/ 208 w 232"/>
                <a:gd name="T17" fmla="*/ 155 h 166"/>
                <a:gd name="T18" fmla="*/ 204 w 232"/>
                <a:gd name="T19" fmla="*/ 157 h 166"/>
                <a:gd name="T20" fmla="*/ 195 w 232"/>
                <a:gd name="T21" fmla="*/ 163 h 166"/>
                <a:gd name="T22" fmla="*/ 184 w 232"/>
                <a:gd name="T23" fmla="*/ 166 h 166"/>
                <a:gd name="T24" fmla="*/ 184 w 232"/>
                <a:gd name="T25" fmla="*/ 166 h 166"/>
                <a:gd name="T26" fmla="*/ 0 w 232"/>
                <a:gd name="T27" fmla="*/ 144 h 166"/>
                <a:gd name="T28" fmla="*/ 0 w 232"/>
                <a:gd name="T29" fmla="*/ 144 h 166"/>
                <a:gd name="T30" fmla="*/ 1 w 232"/>
                <a:gd name="T31" fmla="*/ 0 h 166"/>
                <a:gd name="T32" fmla="*/ 1 w 232"/>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166">
                  <a:moveTo>
                    <a:pt x="1" y="0"/>
                  </a:moveTo>
                  <a:lnTo>
                    <a:pt x="1" y="0"/>
                  </a:lnTo>
                  <a:lnTo>
                    <a:pt x="232" y="0"/>
                  </a:lnTo>
                  <a:lnTo>
                    <a:pt x="232" y="0"/>
                  </a:lnTo>
                  <a:lnTo>
                    <a:pt x="215" y="140"/>
                  </a:lnTo>
                  <a:lnTo>
                    <a:pt x="215" y="140"/>
                  </a:lnTo>
                  <a:lnTo>
                    <a:pt x="214" y="145"/>
                  </a:lnTo>
                  <a:lnTo>
                    <a:pt x="211" y="151"/>
                  </a:lnTo>
                  <a:lnTo>
                    <a:pt x="208" y="155"/>
                  </a:lnTo>
                  <a:lnTo>
                    <a:pt x="204" y="157"/>
                  </a:lnTo>
                  <a:lnTo>
                    <a:pt x="195" y="163"/>
                  </a:lnTo>
                  <a:lnTo>
                    <a:pt x="184" y="166"/>
                  </a:lnTo>
                  <a:lnTo>
                    <a:pt x="184" y="166"/>
                  </a:lnTo>
                  <a:lnTo>
                    <a:pt x="0" y="144"/>
                  </a:lnTo>
                  <a:lnTo>
                    <a:pt x="0" y="144"/>
                  </a:lnTo>
                  <a:lnTo>
                    <a:pt x="1" y="0"/>
                  </a:lnTo>
                  <a:lnTo>
                    <a:pt x="1" y="0"/>
                  </a:lnTo>
                  <a:close/>
                </a:path>
              </a:pathLst>
            </a:custGeom>
            <a:solidFill>
              <a:srgbClr val="A2A2A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4" name="Freeform 44"/>
            <p:cNvSpPr>
              <a:spLocks/>
            </p:cNvSpPr>
            <p:nvPr/>
          </p:nvSpPr>
          <p:spPr bwMode="auto">
            <a:xfrm>
              <a:off x="3192463" y="5083175"/>
              <a:ext cx="365125" cy="263525"/>
            </a:xfrm>
            <a:custGeom>
              <a:avLst/>
              <a:gdLst>
                <a:gd name="T0" fmla="*/ 3 w 230"/>
                <a:gd name="T1" fmla="*/ 0 h 166"/>
                <a:gd name="T2" fmla="*/ 3 w 230"/>
                <a:gd name="T3" fmla="*/ 0 h 166"/>
                <a:gd name="T4" fmla="*/ 230 w 230"/>
                <a:gd name="T5" fmla="*/ 0 h 166"/>
                <a:gd name="T6" fmla="*/ 230 w 230"/>
                <a:gd name="T7" fmla="*/ 0 h 166"/>
                <a:gd name="T8" fmla="*/ 213 w 230"/>
                <a:gd name="T9" fmla="*/ 140 h 166"/>
                <a:gd name="T10" fmla="*/ 213 w 230"/>
                <a:gd name="T11" fmla="*/ 140 h 166"/>
                <a:gd name="T12" fmla="*/ 212 w 230"/>
                <a:gd name="T13" fmla="*/ 145 h 166"/>
                <a:gd name="T14" fmla="*/ 209 w 230"/>
                <a:gd name="T15" fmla="*/ 149 h 166"/>
                <a:gd name="T16" fmla="*/ 206 w 230"/>
                <a:gd name="T17" fmla="*/ 153 h 166"/>
                <a:gd name="T18" fmla="*/ 202 w 230"/>
                <a:gd name="T19" fmla="*/ 157 h 166"/>
                <a:gd name="T20" fmla="*/ 193 w 230"/>
                <a:gd name="T21" fmla="*/ 163 h 166"/>
                <a:gd name="T22" fmla="*/ 183 w 230"/>
                <a:gd name="T23" fmla="*/ 166 h 166"/>
                <a:gd name="T24" fmla="*/ 183 w 230"/>
                <a:gd name="T25" fmla="*/ 166 h 166"/>
                <a:gd name="T26" fmla="*/ 0 w 230"/>
                <a:gd name="T27" fmla="*/ 143 h 166"/>
                <a:gd name="T28" fmla="*/ 0 w 230"/>
                <a:gd name="T29" fmla="*/ 143 h 166"/>
                <a:gd name="T30" fmla="*/ 3 w 230"/>
                <a:gd name="T31" fmla="*/ 0 h 166"/>
                <a:gd name="T32" fmla="*/ 3 w 230"/>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0" h="166">
                  <a:moveTo>
                    <a:pt x="3" y="0"/>
                  </a:moveTo>
                  <a:lnTo>
                    <a:pt x="3" y="0"/>
                  </a:lnTo>
                  <a:lnTo>
                    <a:pt x="230" y="0"/>
                  </a:lnTo>
                  <a:lnTo>
                    <a:pt x="230" y="0"/>
                  </a:lnTo>
                  <a:lnTo>
                    <a:pt x="213" y="140"/>
                  </a:lnTo>
                  <a:lnTo>
                    <a:pt x="213" y="140"/>
                  </a:lnTo>
                  <a:lnTo>
                    <a:pt x="212" y="145"/>
                  </a:lnTo>
                  <a:lnTo>
                    <a:pt x="209" y="149"/>
                  </a:lnTo>
                  <a:lnTo>
                    <a:pt x="206" y="153"/>
                  </a:lnTo>
                  <a:lnTo>
                    <a:pt x="202" y="157"/>
                  </a:lnTo>
                  <a:lnTo>
                    <a:pt x="193" y="163"/>
                  </a:lnTo>
                  <a:lnTo>
                    <a:pt x="183" y="166"/>
                  </a:lnTo>
                  <a:lnTo>
                    <a:pt x="183" y="166"/>
                  </a:lnTo>
                  <a:lnTo>
                    <a:pt x="0" y="143"/>
                  </a:lnTo>
                  <a:lnTo>
                    <a:pt x="0" y="143"/>
                  </a:lnTo>
                  <a:lnTo>
                    <a:pt x="3" y="0"/>
                  </a:lnTo>
                  <a:lnTo>
                    <a:pt x="3" y="0"/>
                  </a:lnTo>
                  <a:close/>
                </a:path>
              </a:pathLst>
            </a:custGeom>
            <a:solidFill>
              <a:srgbClr val="A2A2A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5" name="Freeform 45"/>
            <p:cNvSpPr>
              <a:spLocks/>
            </p:cNvSpPr>
            <p:nvPr/>
          </p:nvSpPr>
          <p:spPr bwMode="auto">
            <a:xfrm>
              <a:off x="3198813" y="5083175"/>
              <a:ext cx="358775" cy="263525"/>
            </a:xfrm>
            <a:custGeom>
              <a:avLst/>
              <a:gdLst>
                <a:gd name="T0" fmla="*/ 3 w 226"/>
                <a:gd name="T1" fmla="*/ 0 h 166"/>
                <a:gd name="T2" fmla="*/ 3 w 226"/>
                <a:gd name="T3" fmla="*/ 0 h 166"/>
                <a:gd name="T4" fmla="*/ 226 w 226"/>
                <a:gd name="T5" fmla="*/ 0 h 166"/>
                <a:gd name="T6" fmla="*/ 226 w 226"/>
                <a:gd name="T7" fmla="*/ 0 h 166"/>
                <a:gd name="T8" fmla="*/ 209 w 226"/>
                <a:gd name="T9" fmla="*/ 140 h 166"/>
                <a:gd name="T10" fmla="*/ 209 w 226"/>
                <a:gd name="T11" fmla="*/ 140 h 166"/>
                <a:gd name="T12" fmla="*/ 208 w 226"/>
                <a:gd name="T13" fmla="*/ 145 h 166"/>
                <a:gd name="T14" fmla="*/ 205 w 226"/>
                <a:gd name="T15" fmla="*/ 149 h 166"/>
                <a:gd name="T16" fmla="*/ 202 w 226"/>
                <a:gd name="T17" fmla="*/ 153 h 166"/>
                <a:gd name="T18" fmla="*/ 198 w 226"/>
                <a:gd name="T19" fmla="*/ 157 h 166"/>
                <a:gd name="T20" fmla="*/ 189 w 226"/>
                <a:gd name="T21" fmla="*/ 163 h 166"/>
                <a:gd name="T22" fmla="*/ 179 w 226"/>
                <a:gd name="T23" fmla="*/ 166 h 166"/>
                <a:gd name="T24" fmla="*/ 179 w 226"/>
                <a:gd name="T25" fmla="*/ 166 h 166"/>
                <a:gd name="T26" fmla="*/ 0 w 226"/>
                <a:gd name="T27" fmla="*/ 141 h 166"/>
                <a:gd name="T28" fmla="*/ 0 w 226"/>
                <a:gd name="T29" fmla="*/ 141 h 166"/>
                <a:gd name="T30" fmla="*/ 3 w 226"/>
                <a:gd name="T31" fmla="*/ 0 h 166"/>
                <a:gd name="T32" fmla="*/ 3 w 226"/>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 h="166">
                  <a:moveTo>
                    <a:pt x="3" y="0"/>
                  </a:moveTo>
                  <a:lnTo>
                    <a:pt x="3" y="0"/>
                  </a:lnTo>
                  <a:lnTo>
                    <a:pt x="226" y="0"/>
                  </a:lnTo>
                  <a:lnTo>
                    <a:pt x="226" y="0"/>
                  </a:lnTo>
                  <a:lnTo>
                    <a:pt x="209" y="140"/>
                  </a:lnTo>
                  <a:lnTo>
                    <a:pt x="209" y="140"/>
                  </a:lnTo>
                  <a:lnTo>
                    <a:pt x="208" y="145"/>
                  </a:lnTo>
                  <a:lnTo>
                    <a:pt x="205" y="149"/>
                  </a:lnTo>
                  <a:lnTo>
                    <a:pt x="202" y="153"/>
                  </a:lnTo>
                  <a:lnTo>
                    <a:pt x="198" y="157"/>
                  </a:lnTo>
                  <a:lnTo>
                    <a:pt x="189" y="163"/>
                  </a:lnTo>
                  <a:lnTo>
                    <a:pt x="179" y="166"/>
                  </a:lnTo>
                  <a:lnTo>
                    <a:pt x="179" y="166"/>
                  </a:lnTo>
                  <a:lnTo>
                    <a:pt x="0" y="141"/>
                  </a:lnTo>
                  <a:lnTo>
                    <a:pt x="0" y="141"/>
                  </a:lnTo>
                  <a:lnTo>
                    <a:pt x="3" y="0"/>
                  </a:lnTo>
                  <a:lnTo>
                    <a:pt x="3" y="0"/>
                  </a:lnTo>
                  <a:close/>
                </a:path>
              </a:pathLst>
            </a:custGeom>
            <a:solidFill>
              <a:srgbClr val="A3A3A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6" name="Freeform 46"/>
            <p:cNvSpPr>
              <a:spLocks/>
            </p:cNvSpPr>
            <p:nvPr/>
          </p:nvSpPr>
          <p:spPr bwMode="auto">
            <a:xfrm>
              <a:off x="3205163" y="5083175"/>
              <a:ext cx="352425" cy="263525"/>
            </a:xfrm>
            <a:custGeom>
              <a:avLst/>
              <a:gdLst>
                <a:gd name="T0" fmla="*/ 2 w 222"/>
                <a:gd name="T1" fmla="*/ 0 h 166"/>
                <a:gd name="T2" fmla="*/ 2 w 222"/>
                <a:gd name="T3" fmla="*/ 0 h 166"/>
                <a:gd name="T4" fmla="*/ 222 w 222"/>
                <a:gd name="T5" fmla="*/ 0 h 166"/>
                <a:gd name="T6" fmla="*/ 222 w 222"/>
                <a:gd name="T7" fmla="*/ 0 h 166"/>
                <a:gd name="T8" fmla="*/ 205 w 222"/>
                <a:gd name="T9" fmla="*/ 140 h 166"/>
                <a:gd name="T10" fmla="*/ 205 w 222"/>
                <a:gd name="T11" fmla="*/ 140 h 166"/>
                <a:gd name="T12" fmla="*/ 204 w 222"/>
                <a:gd name="T13" fmla="*/ 145 h 166"/>
                <a:gd name="T14" fmla="*/ 201 w 222"/>
                <a:gd name="T15" fmla="*/ 149 h 166"/>
                <a:gd name="T16" fmla="*/ 198 w 222"/>
                <a:gd name="T17" fmla="*/ 153 h 166"/>
                <a:gd name="T18" fmla="*/ 194 w 222"/>
                <a:gd name="T19" fmla="*/ 157 h 166"/>
                <a:gd name="T20" fmla="*/ 185 w 222"/>
                <a:gd name="T21" fmla="*/ 163 h 166"/>
                <a:gd name="T22" fmla="*/ 175 w 222"/>
                <a:gd name="T23" fmla="*/ 166 h 166"/>
                <a:gd name="T24" fmla="*/ 175 w 222"/>
                <a:gd name="T25" fmla="*/ 166 h 166"/>
                <a:gd name="T26" fmla="*/ 0 w 222"/>
                <a:gd name="T27" fmla="*/ 141 h 166"/>
                <a:gd name="T28" fmla="*/ 0 w 222"/>
                <a:gd name="T29" fmla="*/ 141 h 166"/>
                <a:gd name="T30" fmla="*/ 2 w 222"/>
                <a:gd name="T31" fmla="*/ 0 h 166"/>
                <a:gd name="T32" fmla="*/ 2 w 222"/>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2" h="166">
                  <a:moveTo>
                    <a:pt x="2" y="0"/>
                  </a:moveTo>
                  <a:lnTo>
                    <a:pt x="2" y="0"/>
                  </a:lnTo>
                  <a:lnTo>
                    <a:pt x="222" y="0"/>
                  </a:lnTo>
                  <a:lnTo>
                    <a:pt x="222" y="0"/>
                  </a:lnTo>
                  <a:lnTo>
                    <a:pt x="205" y="140"/>
                  </a:lnTo>
                  <a:lnTo>
                    <a:pt x="205" y="140"/>
                  </a:lnTo>
                  <a:lnTo>
                    <a:pt x="204" y="145"/>
                  </a:lnTo>
                  <a:lnTo>
                    <a:pt x="201" y="149"/>
                  </a:lnTo>
                  <a:lnTo>
                    <a:pt x="198" y="153"/>
                  </a:lnTo>
                  <a:lnTo>
                    <a:pt x="194" y="157"/>
                  </a:lnTo>
                  <a:lnTo>
                    <a:pt x="185" y="163"/>
                  </a:lnTo>
                  <a:lnTo>
                    <a:pt x="175" y="166"/>
                  </a:lnTo>
                  <a:lnTo>
                    <a:pt x="175" y="166"/>
                  </a:lnTo>
                  <a:lnTo>
                    <a:pt x="0" y="141"/>
                  </a:lnTo>
                  <a:lnTo>
                    <a:pt x="0" y="141"/>
                  </a:lnTo>
                  <a:lnTo>
                    <a:pt x="2" y="0"/>
                  </a:lnTo>
                  <a:lnTo>
                    <a:pt x="2" y="0"/>
                  </a:lnTo>
                  <a:close/>
                </a:path>
              </a:pathLst>
            </a:custGeom>
            <a:solidFill>
              <a:srgbClr val="A4A4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7" name="Freeform 47"/>
            <p:cNvSpPr>
              <a:spLocks/>
            </p:cNvSpPr>
            <p:nvPr/>
          </p:nvSpPr>
          <p:spPr bwMode="auto">
            <a:xfrm>
              <a:off x="3211513" y="5083175"/>
              <a:ext cx="346075" cy="263525"/>
            </a:xfrm>
            <a:custGeom>
              <a:avLst/>
              <a:gdLst>
                <a:gd name="T0" fmla="*/ 2 w 218"/>
                <a:gd name="T1" fmla="*/ 0 h 166"/>
                <a:gd name="T2" fmla="*/ 2 w 218"/>
                <a:gd name="T3" fmla="*/ 0 h 166"/>
                <a:gd name="T4" fmla="*/ 218 w 218"/>
                <a:gd name="T5" fmla="*/ 0 h 166"/>
                <a:gd name="T6" fmla="*/ 218 w 218"/>
                <a:gd name="T7" fmla="*/ 0 h 166"/>
                <a:gd name="T8" fmla="*/ 201 w 218"/>
                <a:gd name="T9" fmla="*/ 140 h 166"/>
                <a:gd name="T10" fmla="*/ 201 w 218"/>
                <a:gd name="T11" fmla="*/ 140 h 166"/>
                <a:gd name="T12" fmla="*/ 200 w 218"/>
                <a:gd name="T13" fmla="*/ 145 h 166"/>
                <a:gd name="T14" fmla="*/ 197 w 218"/>
                <a:gd name="T15" fmla="*/ 149 h 166"/>
                <a:gd name="T16" fmla="*/ 194 w 218"/>
                <a:gd name="T17" fmla="*/ 153 h 166"/>
                <a:gd name="T18" fmla="*/ 190 w 218"/>
                <a:gd name="T19" fmla="*/ 157 h 166"/>
                <a:gd name="T20" fmla="*/ 181 w 218"/>
                <a:gd name="T21" fmla="*/ 163 h 166"/>
                <a:gd name="T22" fmla="*/ 171 w 218"/>
                <a:gd name="T23" fmla="*/ 166 h 166"/>
                <a:gd name="T24" fmla="*/ 171 w 218"/>
                <a:gd name="T25" fmla="*/ 166 h 166"/>
                <a:gd name="T26" fmla="*/ 0 w 218"/>
                <a:gd name="T27" fmla="*/ 140 h 166"/>
                <a:gd name="T28" fmla="*/ 0 w 218"/>
                <a:gd name="T29" fmla="*/ 140 h 166"/>
                <a:gd name="T30" fmla="*/ 2 w 218"/>
                <a:gd name="T31" fmla="*/ 0 h 166"/>
                <a:gd name="T32" fmla="*/ 2 w 218"/>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8" h="166">
                  <a:moveTo>
                    <a:pt x="2" y="0"/>
                  </a:moveTo>
                  <a:lnTo>
                    <a:pt x="2" y="0"/>
                  </a:lnTo>
                  <a:lnTo>
                    <a:pt x="218" y="0"/>
                  </a:lnTo>
                  <a:lnTo>
                    <a:pt x="218" y="0"/>
                  </a:lnTo>
                  <a:lnTo>
                    <a:pt x="201" y="140"/>
                  </a:lnTo>
                  <a:lnTo>
                    <a:pt x="201" y="140"/>
                  </a:lnTo>
                  <a:lnTo>
                    <a:pt x="200" y="145"/>
                  </a:lnTo>
                  <a:lnTo>
                    <a:pt x="197" y="149"/>
                  </a:lnTo>
                  <a:lnTo>
                    <a:pt x="194" y="153"/>
                  </a:lnTo>
                  <a:lnTo>
                    <a:pt x="190" y="157"/>
                  </a:lnTo>
                  <a:lnTo>
                    <a:pt x="181" y="163"/>
                  </a:lnTo>
                  <a:lnTo>
                    <a:pt x="171" y="166"/>
                  </a:lnTo>
                  <a:lnTo>
                    <a:pt x="171" y="166"/>
                  </a:lnTo>
                  <a:lnTo>
                    <a:pt x="0" y="140"/>
                  </a:lnTo>
                  <a:lnTo>
                    <a:pt x="0" y="140"/>
                  </a:lnTo>
                  <a:lnTo>
                    <a:pt x="2" y="0"/>
                  </a:lnTo>
                  <a:lnTo>
                    <a:pt x="2" y="0"/>
                  </a:lnTo>
                  <a:close/>
                </a:path>
              </a:pathLst>
            </a:custGeom>
            <a:solidFill>
              <a:srgbClr val="A4A4A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8" name="Freeform 48"/>
            <p:cNvSpPr>
              <a:spLocks/>
            </p:cNvSpPr>
            <p:nvPr/>
          </p:nvSpPr>
          <p:spPr bwMode="auto">
            <a:xfrm>
              <a:off x="3216276" y="5083175"/>
              <a:ext cx="341313" cy="260350"/>
            </a:xfrm>
            <a:custGeom>
              <a:avLst/>
              <a:gdLst>
                <a:gd name="T0" fmla="*/ 3 w 215"/>
                <a:gd name="T1" fmla="*/ 0 h 164"/>
                <a:gd name="T2" fmla="*/ 3 w 215"/>
                <a:gd name="T3" fmla="*/ 0 h 164"/>
                <a:gd name="T4" fmla="*/ 215 w 215"/>
                <a:gd name="T5" fmla="*/ 0 h 164"/>
                <a:gd name="T6" fmla="*/ 215 w 215"/>
                <a:gd name="T7" fmla="*/ 0 h 164"/>
                <a:gd name="T8" fmla="*/ 198 w 215"/>
                <a:gd name="T9" fmla="*/ 140 h 164"/>
                <a:gd name="T10" fmla="*/ 198 w 215"/>
                <a:gd name="T11" fmla="*/ 140 h 164"/>
                <a:gd name="T12" fmla="*/ 197 w 215"/>
                <a:gd name="T13" fmla="*/ 145 h 164"/>
                <a:gd name="T14" fmla="*/ 195 w 215"/>
                <a:gd name="T15" fmla="*/ 149 h 164"/>
                <a:gd name="T16" fmla="*/ 191 w 215"/>
                <a:gd name="T17" fmla="*/ 153 h 164"/>
                <a:gd name="T18" fmla="*/ 187 w 215"/>
                <a:gd name="T19" fmla="*/ 157 h 164"/>
                <a:gd name="T20" fmla="*/ 178 w 215"/>
                <a:gd name="T21" fmla="*/ 163 h 164"/>
                <a:gd name="T22" fmla="*/ 169 w 215"/>
                <a:gd name="T23" fmla="*/ 164 h 164"/>
                <a:gd name="T24" fmla="*/ 169 w 215"/>
                <a:gd name="T25" fmla="*/ 164 h 164"/>
                <a:gd name="T26" fmla="*/ 0 w 215"/>
                <a:gd name="T27" fmla="*/ 138 h 164"/>
                <a:gd name="T28" fmla="*/ 0 w 215"/>
                <a:gd name="T29" fmla="*/ 138 h 164"/>
                <a:gd name="T30" fmla="*/ 3 w 215"/>
                <a:gd name="T31" fmla="*/ 0 h 164"/>
                <a:gd name="T32" fmla="*/ 3 w 215"/>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 h="164">
                  <a:moveTo>
                    <a:pt x="3" y="0"/>
                  </a:moveTo>
                  <a:lnTo>
                    <a:pt x="3" y="0"/>
                  </a:lnTo>
                  <a:lnTo>
                    <a:pt x="215" y="0"/>
                  </a:lnTo>
                  <a:lnTo>
                    <a:pt x="215" y="0"/>
                  </a:lnTo>
                  <a:lnTo>
                    <a:pt x="198" y="140"/>
                  </a:lnTo>
                  <a:lnTo>
                    <a:pt x="198" y="140"/>
                  </a:lnTo>
                  <a:lnTo>
                    <a:pt x="197" y="145"/>
                  </a:lnTo>
                  <a:lnTo>
                    <a:pt x="195" y="149"/>
                  </a:lnTo>
                  <a:lnTo>
                    <a:pt x="191" y="153"/>
                  </a:lnTo>
                  <a:lnTo>
                    <a:pt x="187" y="157"/>
                  </a:lnTo>
                  <a:lnTo>
                    <a:pt x="178" y="163"/>
                  </a:lnTo>
                  <a:lnTo>
                    <a:pt x="169" y="164"/>
                  </a:lnTo>
                  <a:lnTo>
                    <a:pt x="169" y="164"/>
                  </a:lnTo>
                  <a:lnTo>
                    <a:pt x="0" y="138"/>
                  </a:lnTo>
                  <a:lnTo>
                    <a:pt x="0" y="138"/>
                  </a:lnTo>
                  <a:lnTo>
                    <a:pt x="3" y="0"/>
                  </a:lnTo>
                  <a:lnTo>
                    <a:pt x="3" y="0"/>
                  </a:lnTo>
                  <a:close/>
                </a:path>
              </a:pathLst>
            </a:custGeom>
            <a:solidFill>
              <a:srgbClr val="A5A5A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9" name="Freeform 49"/>
            <p:cNvSpPr>
              <a:spLocks/>
            </p:cNvSpPr>
            <p:nvPr/>
          </p:nvSpPr>
          <p:spPr bwMode="auto">
            <a:xfrm>
              <a:off x="3222626" y="5083175"/>
              <a:ext cx="334963" cy="260350"/>
            </a:xfrm>
            <a:custGeom>
              <a:avLst/>
              <a:gdLst>
                <a:gd name="T0" fmla="*/ 3 w 211"/>
                <a:gd name="T1" fmla="*/ 0 h 164"/>
                <a:gd name="T2" fmla="*/ 3 w 211"/>
                <a:gd name="T3" fmla="*/ 0 h 164"/>
                <a:gd name="T4" fmla="*/ 211 w 211"/>
                <a:gd name="T5" fmla="*/ 0 h 164"/>
                <a:gd name="T6" fmla="*/ 211 w 211"/>
                <a:gd name="T7" fmla="*/ 0 h 164"/>
                <a:gd name="T8" fmla="*/ 194 w 211"/>
                <a:gd name="T9" fmla="*/ 140 h 164"/>
                <a:gd name="T10" fmla="*/ 194 w 211"/>
                <a:gd name="T11" fmla="*/ 140 h 164"/>
                <a:gd name="T12" fmla="*/ 193 w 211"/>
                <a:gd name="T13" fmla="*/ 145 h 164"/>
                <a:gd name="T14" fmla="*/ 191 w 211"/>
                <a:gd name="T15" fmla="*/ 149 h 164"/>
                <a:gd name="T16" fmla="*/ 187 w 211"/>
                <a:gd name="T17" fmla="*/ 153 h 164"/>
                <a:gd name="T18" fmla="*/ 183 w 211"/>
                <a:gd name="T19" fmla="*/ 157 h 164"/>
                <a:gd name="T20" fmla="*/ 175 w 211"/>
                <a:gd name="T21" fmla="*/ 161 h 164"/>
                <a:gd name="T22" fmla="*/ 165 w 211"/>
                <a:gd name="T23" fmla="*/ 164 h 164"/>
                <a:gd name="T24" fmla="*/ 165 w 211"/>
                <a:gd name="T25" fmla="*/ 164 h 164"/>
                <a:gd name="T26" fmla="*/ 0 w 211"/>
                <a:gd name="T27" fmla="*/ 137 h 164"/>
                <a:gd name="T28" fmla="*/ 0 w 211"/>
                <a:gd name="T29" fmla="*/ 137 h 164"/>
                <a:gd name="T30" fmla="*/ 3 w 211"/>
                <a:gd name="T31" fmla="*/ 0 h 164"/>
                <a:gd name="T32" fmla="*/ 3 w 211"/>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164">
                  <a:moveTo>
                    <a:pt x="3" y="0"/>
                  </a:moveTo>
                  <a:lnTo>
                    <a:pt x="3" y="0"/>
                  </a:lnTo>
                  <a:lnTo>
                    <a:pt x="211" y="0"/>
                  </a:lnTo>
                  <a:lnTo>
                    <a:pt x="211" y="0"/>
                  </a:lnTo>
                  <a:lnTo>
                    <a:pt x="194" y="140"/>
                  </a:lnTo>
                  <a:lnTo>
                    <a:pt x="194" y="140"/>
                  </a:lnTo>
                  <a:lnTo>
                    <a:pt x="193" y="145"/>
                  </a:lnTo>
                  <a:lnTo>
                    <a:pt x="191" y="149"/>
                  </a:lnTo>
                  <a:lnTo>
                    <a:pt x="187" y="153"/>
                  </a:lnTo>
                  <a:lnTo>
                    <a:pt x="183" y="157"/>
                  </a:lnTo>
                  <a:lnTo>
                    <a:pt x="175" y="161"/>
                  </a:lnTo>
                  <a:lnTo>
                    <a:pt x="165" y="164"/>
                  </a:lnTo>
                  <a:lnTo>
                    <a:pt x="165" y="164"/>
                  </a:lnTo>
                  <a:lnTo>
                    <a:pt x="0" y="137"/>
                  </a:lnTo>
                  <a:lnTo>
                    <a:pt x="0" y="137"/>
                  </a:lnTo>
                  <a:lnTo>
                    <a:pt x="3" y="0"/>
                  </a:lnTo>
                  <a:lnTo>
                    <a:pt x="3" y="0"/>
                  </a:lnTo>
                  <a:close/>
                </a:path>
              </a:pathLst>
            </a:custGeom>
            <a:solidFill>
              <a:srgbClr val="A6A6A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50" name="Freeform 50"/>
            <p:cNvSpPr>
              <a:spLocks/>
            </p:cNvSpPr>
            <p:nvPr/>
          </p:nvSpPr>
          <p:spPr bwMode="auto">
            <a:xfrm>
              <a:off x="3228976" y="5083175"/>
              <a:ext cx="328613" cy="260350"/>
            </a:xfrm>
            <a:custGeom>
              <a:avLst/>
              <a:gdLst>
                <a:gd name="T0" fmla="*/ 3 w 207"/>
                <a:gd name="T1" fmla="*/ 0 h 164"/>
                <a:gd name="T2" fmla="*/ 3 w 207"/>
                <a:gd name="T3" fmla="*/ 0 h 164"/>
                <a:gd name="T4" fmla="*/ 207 w 207"/>
                <a:gd name="T5" fmla="*/ 0 h 164"/>
                <a:gd name="T6" fmla="*/ 207 w 207"/>
                <a:gd name="T7" fmla="*/ 0 h 164"/>
                <a:gd name="T8" fmla="*/ 190 w 207"/>
                <a:gd name="T9" fmla="*/ 140 h 164"/>
                <a:gd name="T10" fmla="*/ 190 w 207"/>
                <a:gd name="T11" fmla="*/ 140 h 164"/>
                <a:gd name="T12" fmla="*/ 189 w 207"/>
                <a:gd name="T13" fmla="*/ 145 h 164"/>
                <a:gd name="T14" fmla="*/ 187 w 207"/>
                <a:gd name="T15" fmla="*/ 149 h 164"/>
                <a:gd name="T16" fmla="*/ 183 w 207"/>
                <a:gd name="T17" fmla="*/ 153 h 164"/>
                <a:gd name="T18" fmla="*/ 179 w 207"/>
                <a:gd name="T19" fmla="*/ 156 h 164"/>
                <a:gd name="T20" fmla="*/ 171 w 207"/>
                <a:gd name="T21" fmla="*/ 161 h 164"/>
                <a:gd name="T22" fmla="*/ 161 w 207"/>
                <a:gd name="T23" fmla="*/ 164 h 164"/>
                <a:gd name="T24" fmla="*/ 161 w 207"/>
                <a:gd name="T25" fmla="*/ 164 h 164"/>
                <a:gd name="T26" fmla="*/ 0 w 207"/>
                <a:gd name="T27" fmla="*/ 136 h 164"/>
                <a:gd name="T28" fmla="*/ 0 w 207"/>
                <a:gd name="T29" fmla="*/ 136 h 164"/>
                <a:gd name="T30" fmla="*/ 3 w 207"/>
                <a:gd name="T31" fmla="*/ 0 h 164"/>
                <a:gd name="T32" fmla="*/ 3 w 207"/>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164">
                  <a:moveTo>
                    <a:pt x="3" y="0"/>
                  </a:moveTo>
                  <a:lnTo>
                    <a:pt x="3" y="0"/>
                  </a:lnTo>
                  <a:lnTo>
                    <a:pt x="207" y="0"/>
                  </a:lnTo>
                  <a:lnTo>
                    <a:pt x="207" y="0"/>
                  </a:lnTo>
                  <a:lnTo>
                    <a:pt x="190" y="140"/>
                  </a:lnTo>
                  <a:lnTo>
                    <a:pt x="190" y="140"/>
                  </a:lnTo>
                  <a:lnTo>
                    <a:pt x="189" y="145"/>
                  </a:lnTo>
                  <a:lnTo>
                    <a:pt x="187" y="149"/>
                  </a:lnTo>
                  <a:lnTo>
                    <a:pt x="183" y="153"/>
                  </a:lnTo>
                  <a:lnTo>
                    <a:pt x="179" y="156"/>
                  </a:lnTo>
                  <a:lnTo>
                    <a:pt x="171" y="161"/>
                  </a:lnTo>
                  <a:lnTo>
                    <a:pt x="161" y="164"/>
                  </a:lnTo>
                  <a:lnTo>
                    <a:pt x="161" y="164"/>
                  </a:lnTo>
                  <a:lnTo>
                    <a:pt x="0" y="136"/>
                  </a:lnTo>
                  <a:lnTo>
                    <a:pt x="0" y="136"/>
                  </a:lnTo>
                  <a:lnTo>
                    <a:pt x="3" y="0"/>
                  </a:lnTo>
                  <a:lnTo>
                    <a:pt x="3" y="0"/>
                  </a:lnTo>
                  <a:close/>
                </a:path>
              </a:pathLst>
            </a:custGeom>
            <a:solidFill>
              <a:srgbClr val="A6A6A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51" name="Freeform 51"/>
            <p:cNvSpPr>
              <a:spLocks/>
            </p:cNvSpPr>
            <p:nvPr/>
          </p:nvSpPr>
          <p:spPr bwMode="auto">
            <a:xfrm>
              <a:off x="3235326" y="5083175"/>
              <a:ext cx="322263" cy="260350"/>
            </a:xfrm>
            <a:custGeom>
              <a:avLst/>
              <a:gdLst>
                <a:gd name="T0" fmla="*/ 3 w 203"/>
                <a:gd name="T1" fmla="*/ 0 h 164"/>
                <a:gd name="T2" fmla="*/ 3 w 203"/>
                <a:gd name="T3" fmla="*/ 0 h 164"/>
                <a:gd name="T4" fmla="*/ 203 w 203"/>
                <a:gd name="T5" fmla="*/ 0 h 164"/>
                <a:gd name="T6" fmla="*/ 203 w 203"/>
                <a:gd name="T7" fmla="*/ 0 h 164"/>
                <a:gd name="T8" fmla="*/ 186 w 203"/>
                <a:gd name="T9" fmla="*/ 140 h 164"/>
                <a:gd name="T10" fmla="*/ 186 w 203"/>
                <a:gd name="T11" fmla="*/ 140 h 164"/>
                <a:gd name="T12" fmla="*/ 185 w 203"/>
                <a:gd name="T13" fmla="*/ 145 h 164"/>
                <a:gd name="T14" fmla="*/ 183 w 203"/>
                <a:gd name="T15" fmla="*/ 149 h 164"/>
                <a:gd name="T16" fmla="*/ 179 w 203"/>
                <a:gd name="T17" fmla="*/ 153 h 164"/>
                <a:gd name="T18" fmla="*/ 176 w 203"/>
                <a:gd name="T19" fmla="*/ 156 h 164"/>
                <a:gd name="T20" fmla="*/ 167 w 203"/>
                <a:gd name="T21" fmla="*/ 161 h 164"/>
                <a:gd name="T22" fmla="*/ 157 w 203"/>
                <a:gd name="T23" fmla="*/ 164 h 164"/>
                <a:gd name="T24" fmla="*/ 157 w 203"/>
                <a:gd name="T25" fmla="*/ 164 h 164"/>
                <a:gd name="T26" fmla="*/ 0 w 203"/>
                <a:gd name="T27" fmla="*/ 134 h 164"/>
                <a:gd name="T28" fmla="*/ 0 w 203"/>
                <a:gd name="T29" fmla="*/ 134 h 164"/>
                <a:gd name="T30" fmla="*/ 3 w 203"/>
                <a:gd name="T31" fmla="*/ 0 h 164"/>
                <a:gd name="T32" fmla="*/ 3 w 203"/>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164">
                  <a:moveTo>
                    <a:pt x="3" y="0"/>
                  </a:moveTo>
                  <a:lnTo>
                    <a:pt x="3" y="0"/>
                  </a:lnTo>
                  <a:lnTo>
                    <a:pt x="203" y="0"/>
                  </a:lnTo>
                  <a:lnTo>
                    <a:pt x="203" y="0"/>
                  </a:lnTo>
                  <a:lnTo>
                    <a:pt x="186" y="140"/>
                  </a:lnTo>
                  <a:lnTo>
                    <a:pt x="186" y="140"/>
                  </a:lnTo>
                  <a:lnTo>
                    <a:pt x="185" y="145"/>
                  </a:lnTo>
                  <a:lnTo>
                    <a:pt x="183" y="149"/>
                  </a:lnTo>
                  <a:lnTo>
                    <a:pt x="179" y="153"/>
                  </a:lnTo>
                  <a:lnTo>
                    <a:pt x="176" y="156"/>
                  </a:lnTo>
                  <a:lnTo>
                    <a:pt x="167" y="161"/>
                  </a:lnTo>
                  <a:lnTo>
                    <a:pt x="157" y="164"/>
                  </a:lnTo>
                  <a:lnTo>
                    <a:pt x="157" y="164"/>
                  </a:lnTo>
                  <a:lnTo>
                    <a:pt x="0" y="134"/>
                  </a:lnTo>
                  <a:lnTo>
                    <a:pt x="0" y="134"/>
                  </a:lnTo>
                  <a:lnTo>
                    <a:pt x="3" y="0"/>
                  </a:lnTo>
                  <a:lnTo>
                    <a:pt x="3" y="0"/>
                  </a:lnTo>
                  <a:close/>
                </a:path>
              </a:pathLst>
            </a:custGeom>
            <a:solidFill>
              <a:srgbClr val="A7A7A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52" name="Freeform 52"/>
            <p:cNvSpPr>
              <a:spLocks/>
            </p:cNvSpPr>
            <p:nvPr/>
          </p:nvSpPr>
          <p:spPr bwMode="auto">
            <a:xfrm>
              <a:off x="3240088" y="5083175"/>
              <a:ext cx="317500" cy="260350"/>
            </a:xfrm>
            <a:custGeom>
              <a:avLst/>
              <a:gdLst>
                <a:gd name="T0" fmla="*/ 3 w 200"/>
                <a:gd name="T1" fmla="*/ 0 h 164"/>
                <a:gd name="T2" fmla="*/ 3 w 200"/>
                <a:gd name="T3" fmla="*/ 0 h 164"/>
                <a:gd name="T4" fmla="*/ 200 w 200"/>
                <a:gd name="T5" fmla="*/ 0 h 164"/>
                <a:gd name="T6" fmla="*/ 200 w 200"/>
                <a:gd name="T7" fmla="*/ 0 h 164"/>
                <a:gd name="T8" fmla="*/ 183 w 200"/>
                <a:gd name="T9" fmla="*/ 140 h 164"/>
                <a:gd name="T10" fmla="*/ 183 w 200"/>
                <a:gd name="T11" fmla="*/ 140 h 164"/>
                <a:gd name="T12" fmla="*/ 182 w 200"/>
                <a:gd name="T13" fmla="*/ 145 h 164"/>
                <a:gd name="T14" fmla="*/ 180 w 200"/>
                <a:gd name="T15" fmla="*/ 149 h 164"/>
                <a:gd name="T16" fmla="*/ 176 w 200"/>
                <a:gd name="T17" fmla="*/ 153 h 164"/>
                <a:gd name="T18" fmla="*/ 173 w 200"/>
                <a:gd name="T19" fmla="*/ 156 h 164"/>
                <a:gd name="T20" fmla="*/ 164 w 200"/>
                <a:gd name="T21" fmla="*/ 161 h 164"/>
                <a:gd name="T22" fmla="*/ 156 w 200"/>
                <a:gd name="T23" fmla="*/ 164 h 164"/>
                <a:gd name="T24" fmla="*/ 156 w 200"/>
                <a:gd name="T25" fmla="*/ 164 h 164"/>
                <a:gd name="T26" fmla="*/ 0 w 200"/>
                <a:gd name="T27" fmla="*/ 134 h 164"/>
                <a:gd name="T28" fmla="*/ 0 w 200"/>
                <a:gd name="T29" fmla="*/ 134 h 164"/>
                <a:gd name="T30" fmla="*/ 3 w 200"/>
                <a:gd name="T31" fmla="*/ 0 h 164"/>
                <a:gd name="T32" fmla="*/ 3 w 200"/>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164">
                  <a:moveTo>
                    <a:pt x="3" y="0"/>
                  </a:moveTo>
                  <a:lnTo>
                    <a:pt x="3" y="0"/>
                  </a:lnTo>
                  <a:lnTo>
                    <a:pt x="200" y="0"/>
                  </a:lnTo>
                  <a:lnTo>
                    <a:pt x="200" y="0"/>
                  </a:lnTo>
                  <a:lnTo>
                    <a:pt x="183" y="140"/>
                  </a:lnTo>
                  <a:lnTo>
                    <a:pt x="183" y="140"/>
                  </a:lnTo>
                  <a:lnTo>
                    <a:pt x="182" y="145"/>
                  </a:lnTo>
                  <a:lnTo>
                    <a:pt x="180" y="149"/>
                  </a:lnTo>
                  <a:lnTo>
                    <a:pt x="176" y="153"/>
                  </a:lnTo>
                  <a:lnTo>
                    <a:pt x="173" y="156"/>
                  </a:lnTo>
                  <a:lnTo>
                    <a:pt x="164" y="161"/>
                  </a:lnTo>
                  <a:lnTo>
                    <a:pt x="156" y="164"/>
                  </a:lnTo>
                  <a:lnTo>
                    <a:pt x="156" y="164"/>
                  </a:lnTo>
                  <a:lnTo>
                    <a:pt x="0" y="134"/>
                  </a:lnTo>
                  <a:lnTo>
                    <a:pt x="0" y="134"/>
                  </a:lnTo>
                  <a:lnTo>
                    <a:pt x="3" y="0"/>
                  </a:lnTo>
                  <a:lnTo>
                    <a:pt x="3" y="0"/>
                  </a:lnTo>
                  <a:close/>
                </a:path>
              </a:pathLst>
            </a:custGeom>
            <a:solidFill>
              <a:srgbClr val="A7A7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53" name="Freeform 53"/>
            <p:cNvSpPr>
              <a:spLocks/>
            </p:cNvSpPr>
            <p:nvPr/>
          </p:nvSpPr>
          <p:spPr bwMode="auto">
            <a:xfrm>
              <a:off x="3246438" y="5083175"/>
              <a:ext cx="311150" cy="260350"/>
            </a:xfrm>
            <a:custGeom>
              <a:avLst/>
              <a:gdLst>
                <a:gd name="T0" fmla="*/ 3 w 196"/>
                <a:gd name="T1" fmla="*/ 0 h 164"/>
                <a:gd name="T2" fmla="*/ 3 w 196"/>
                <a:gd name="T3" fmla="*/ 0 h 164"/>
                <a:gd name="T4" fmla="*/ 196 w 196"/>
                <a:gd name="T5" fmla="*/ 0 h 164"/>
                <a:gd name="T6" fmla="*/ 196 w 196"/>
                <a:gd name="T7" fmla="*/ 0 h 164"/>
                <a:gd name="T8" fmla="*/ 179 w 196"/>
                <a:gd name="T9" fmla="*/ 140 h 164"/>
                <a:gd name="T10" fmla="*/ 179 w 196"/>
                <a:gd name="T11" fmla="*/ 140 h 164"/>
                <a:gd name="T12" fmla="*/ 178 w 196"/>
                <a:gd name="T13" fmla="*/ 145 h 164"/>
                <a:gd name="T14" fmla="*/ 176 w 196"/>
                <a:gd name="T15" fmla="*/ 149 h 164"/>
                <a:gd name="T16" fmla="*/ 172 w 196"/>
                <a:gd name="T17" fmla="*/ 153 h 164"/>
                <a:gd name="T18" fmla="*/ 169 w 196"/>
                <a:gd name="T19" fmla="*/ 156 h 164"/>
                <a:gd name="T20" fmla="*/ 160 w 196"/>
                <a:gd name="T21" fmla="*/ 161 h 164"/>
                <a:gd name="T22" fmla="*/ 152 w 196"/>
                <a:gd name="T23" fmla="*/ 164 h 164"/>
                <a:gd name="T24" fmla="*/ 152 w 196"/>
                <a:gd name="T25" fmla="*/ 164 h 164"/>
                <a:gd name="T26" fmla="*/ 0 w 196"/>
                <a:gd name="T27" fmla="*/ 133 h 164"/>
                <a:gd name="T28" fmla="*/ 0 w 196"/>
                <a:gd name="T29" fmla="*/ 133 h 164"/>
                <a:gd name="T30" fmla="*/ 3 w 196"/>
                <a:gd name="T31" fmla="*/ 0 h 164"/>
                <a:gd name="T32" fmla="*/ 3 w 196"/>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6" h="164">
                  <a:moveTo>
                    <a:pt x="3" y="0"/>
                  </a:moveTo>
                  <a:lnTo>
                    <a:pt x="3" y="0"/>
                  </a:lnTo>
                  <a:lnTo>
                    <a:pt x="196" y="0"/>
                  </a:lnTo>
                  <a:lnTo>
                    <a:pt x="196" y="0"/>
                  </a:lnTo>
                  <a:lnTo>
                    <a:pt x="179" y="140"/>
                  </a:lnTo>
                  <a:lnTo>
                    <a:pt x="179" y="140"/>
                  </a:lnTo>
                  <a:lnTo>
                    <a:pt x="178" y="145"/>
                  </a:lnTo>
                  <a:lnTo>
                    <a:pt x="176" y="149"/>
                  </a:lnTo>
                  <a:lnTo>
                    <a:pt x="172" y="153"/>
                  </a:lnTo>
                  <a:lnTo>
                    <a:pt x="169" y="156"/>
                  </a:lnTo>
                  <a:lnTo>
                    <a:pt x="160" y="161"/>
                  </a:lnTo>
                  <a:lnTo>
                    <a:pt x="152" y="164"/>
                  </a:lnTo>
                  <a:lnTo>
                    <a:pt x="152" y="164"/>
                  </a:lnTo>
                  <a:lnTo>
                    <a:pt x="0" y="133"/>
                  </a:lnTo>
                  <a:lnTo>
                    <a:pt x="0" y="133"/>
                  </a:lnTo>
                  <a:lnTo>
                    <a:pt x="3" y="0"/>
                  </a:lnTo>
                  <a:lnTo>
                    <a:pt x="3" y="0"/>
                  </a:lnTo>
                  <a:close/>
                </a:path>
              </a:pathLst>
            </a:custGeom>
            <a:solidFill>
              <a:srgbClr val="A8A8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54" name="Freeform 54"/>
            <p:cNvSpPr>
              <a:spLocks/>
            </p:cNvSpPr>
            <p:nvPr/>
          </p:nvSpPr>
          <p:spPr bwMode="auto">
            <a:xfrm>
              <a:off x="3252788" y="5083175"/>
              <a:ext cx="304800" cy="260350"/>
            </a:xfrm>
            <a:custGeom>
              <a:avLst/>
              <a:gdLst>
                <a:gd name="T0" fmla="*/ 3 w 192"/>
                <a:gd name="T1" fmla="*/ 0 h 164"/>
                <a:gd name="T2" fmla="*/ 3 w 192"/>
                <a:gd name="T3" fmla="*/ 0 h 164"/>
                <a:gd name="T4" fmla="*/ 192 w 192"/>
                <a:gd name="T5" fmla="*/ 0 h 164"/>
                <a:gd name="T6" fmla="*/ 192 w 192"/>
                <a:gd name="T7" fmla="*/ 0 h 164"/>
                <a:gd name="T8" fmla="*/ 175 w 192"/>
                <a:gd name="T9" fmla="*/ 140 h 164"/>
                <a:gd name="T10" fmla="*/ 175 w 192"/>
                <a:gd name="T11" fmla="*/ 140 h 164"/>
                <a:gd name="T12" fmla="*/ 174 w 192"/>
                <a:gd name="T13" fmla="*/ 145 h 164"/>
                <a:gd name="T14" fmla="*/ 172 w 192"/>
                <a:gd name="T15" fmla="*/ 149 h 164"/>
                <a:gd name="T16" fmla="*/ 169 w 192"/>
                <a:gd name="T17" fmla="*/ 153 h 164"/>
                <a:gd name="T18" fmla="*/ 165 w 192"/>
                <a:gd name="T19" fmla="*/ 156 h 164"/>
                <a:gd name="T20" fmla="*/ 157 w 192"/>
                <a:gd name="T21" fmla="*/ 161 h 164"/>
                <a:gd name="T22" fmla="*/ 148 w 192"/>
                <a:gd name="T23" fmla="*/ 164 h 164"/>
                <a:gd name="T24" fmla="*/ 148 w 192"/>
                <a:gd name="T25" fmla="*/ 164 h 164"/>
                <a:gd name="T26" fmla="*/ 0 w 192"/>
                <a:gd name="T27" fmla="*/ 132 h 164"/>
                <a:gd name="T28" fmla="*/ 0 w 192"/>
                <a:gd name="T29" fmla="*/ 132 h 164"/>
                <a:gd name="T30" fmla="*/ 3 w 192"/>
                <a:gd name="T31" fmla="*/ 0 h 164"/>
                <a:gd name="T32" fmla="*/ 3 w 192"/>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64">
                  <a:moveTo>
                    <a:pt x="3" y="0"/>
                  </a:moveTo>
                  <a:lnTo>
                    <a:pt x="3" y="0"/>
                  </a:lnTo>
                  <a:lnTo>
                    <a:pt x="192" y="0"/>
                  </a:lnTo>
                  <a:lnTo>
                    <a:pt x="192" y="0"/>
                  </a:lnTo>
                  <a:lnTo>
                    <a:pt x="175" y="140"/>
                  </a:lnTo>
                  <a:lnTo>
                    <a:pt x="175" y="140"/>
                  </a:lnTo>
                  <a:lnTo>
                    <a:pt x="174" y="145"/>
                  </a:lnTo>
                  <a:lnTo>
                    <a:pt x="172" y="149"/>
                  </a:lnTo>
                  <a:lnTo>
                    <a:pt x="169" y="153"/>
                  </a:lnTo>
                  <a:lnTo>
                    <a:pt x="165" y="156"/>
                  </a:lnTo>
                  <a:lnTo>
                    <a:pt x="157" y="161"/>
                  </a:lnTo>
                  <a:lnTo>
                    <a:pt x="148" y="164"/>
                  </a:lnTo>
                  <a:lnTo>
                    <a:pt x="148" y="164"/>
                  </a:lnTo>
                  <a:lnTo>
                    <a:pt x="0" y="132"/>
                  </a:lnTo>
                  <a:lnTo>
                    <a:pt x="0" y="132"/>
                  </a:lnTo>
                  <a:lnTo>
                    <a:pt x="3" y="0"/>
                  </a:lnTo>
                  <a:lnTo>
                    <a:pt x="3" y="0"/>
                  </a:lnTo>
                  <a:close/>
                </a:path>
              </a:pathLst>
            </a:custGeom>
            <a:solidFill>
              <a:srgbClr val="A9A9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55" name="Freeform 55"/>
            <p:cNvSpPr>
              <a:spLocks/>
            </p:cNvSpPr>
            <p:nvPr/>
          </p:nvSpPr>
          <p:spPr bwMode="auto">
            <a:xfrm>
              <a:off x="3259138" y="5083175"/>
              <a:ext cx="298450" cy="260350"/>
            </a:xfrm>
            <a:custGeom>
              <a:avLst/>
              <a:gdLst>
                <a:gd name="T0" fmla="*/ 3 w 188"/>
                <a:gd name="T1" fmla="*/ 0 h 164"/>
                <a:gd name="T2" fmla="*/ 3 w 188"/>
                <a:gd name="T3" fmla="*/ 0 h 164"/>
                <a:gd name="T4" fmla="*/ 188 w 188"/>
                <a:gd name="T5" fmla="*/ 0 h 164"/>
                <a:gd name="T6" fmla="*/ 188 w 188"/>
                <a:gd name="T7" fmla="*/ 0 h 164"/>
                <a:gd name="T8" fmla="*/ 171 w 188"/>
                <a:gd name="T9" fmla="*/ 140 h 164"/>
                <a:gd name="T10" fmla="*/ 171 w 188"/>
                <a:gd name="T11" fmla="*/ 140 h 164"/>
                <a:gd name="T12" fmla="*/ 170 w 188"/>
                <a:gd name="T13" fmla="*/ 145 h 164"/>
                <a:gd name="T14" fmla="*/ 168 w 188"/>
                <a:gd name="T15" fmla="*/ 149 h 164"/>
                <a:gd name="T16" fmla="*/ 165 w 188"/>
                <a:gd name="T17" fmla="*/ 153 h 164"/>
                <a:gd name="T18" fmla="*/ 161 w 188"/>
                <a:gd name="T19" fmla="*/ 156 h 164"/>
                <a:gd name="T20" fmla="*/ 153 w 188"/>
                <a:gd name="T21" fmla="*/ 161 h 164"/>
                <a:gd name="T22" fmla="*/ 144 w 188"/>
                <a:gd name="T23" fmla="*/ 164 h 164"/>
                <a:gd name="T24" fmla="*/ 144 w 188"/>
                <a:gd name="T25" fmla="*/ 164 h 164"/>
                <a:gd name="T26" fmla="*/ 0 w 188"/>
                <a:gd name="T27" fmla="*/ 130 h 164"/>
                <a:gd name="T28" fmla="*/ 0 w 188"/>
                <a:gd name="T29" fmla="*/ 130 h 164"/>
                <a:gd name="T30" fmla="*/ 3 w 188"/>
                <a:gd name="T31" fmla="*/ 0 h 164"/>
                <a:gd name="T32" fmla="*/ 3 w 188"/>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8" h="164">
                  <a:moveTo>
                    <a:pt x="3" y="0"/>
                  </a:moveTo>
                  <a:lnTo>
                    <a:pt x="3" y="0"/>
                  </a:lnTo>
                  <a:lnTo>
                    <a:pt x="188" y="0"/>
                  </a:lnTo>
                  <a:lnTo>
                    <a:pt x="188" y="0"/>
                  </a:lnTo>
                  <a:lnTo>
                    <a:pt x="171" y="140"/>
                  </a:lnTo>
                  <a:lnTo>
                    <a:pt x="171" y="140"/>
                  </a:lnTo>
                  <a:lnTo>
                    <a:pt x="170" y="145"/>
                  </a:lnTo>
                  <a:lnTo>
                    <a:pt x="168" y="149"/>
                  </a:lnTo>
                  <a:lnTo>
                    <a:pt x="165" y="153"/>
                  </a:lnTo>
                  <a:lnTo>
                    <a:pt x="161" y="156"/>
                  </a:lnTo>
                  <a:lnTo>
                    <a:pt x="153" y="161"/>
                  </a:lnTo>
                  <a:lnTo>
                    <a:pt x="144" y="164"/>
                  </a:lnTo>
                  <a:lnTo>
                    <a:pt x="144" y="164"/>
                  </a:lnTo>
                  <a:lnTo>
                    <a:pt x="0" y="130"/>
                  </a:lnTo>
                  <a:lnTo>
                    <a:pt x="0" y="130"/>
                  </a:lnTo>
                  <a:lnTo>
                    <a:pt x="3" y="0"/>
                  </a:lnTo>
                  <a:lnTo>
                    <a:pt x="3" y="0"/>
                  </a:lnTo>
                  <a:close/>
                </a:path>
              </a:pathLst>
            </a:custGeom>
            <a:solidFill>
              <a:srgbClr val="A9A9A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56" name="Freeform 56"/>
            <p:cNvSpPr>
              <a:spLocks/>
            </p:cNvSpPr>
            <p:nvPr/>
          </p:nvSpPr>
          <p:spPr bwMode="auto">
            <a:xfrm>
              <a:off x="3265488" y="5083175"/>
              <a:ext cx="292100" cy="260350"/>
            </a:xfrm>
            <a:custGeom>
              <a:avLst/>
              <a:gdLst>
                <a:gd name="T0" fmla="*/ 3 w 184"/>
                <a:gd name="T1" fmla="*/ 0 h 164"/>
                <a:gd name="T2" fmla="*/ 3 w 184"/>
                <a:gd name="T3" fmla="*/ 0 h 164"/>
                <a:gd name="T4" fmla="*/ 184 w 184"/>
                <a:gd name="T5" fmla="*/ 0 h 164"/>
                <a:gd name="T6" fmla="*/ 184 w 184"/>
                <a:gd name="T7" fmla="*/ 0 h 164"/>
                <a:gd name="T8" fmla="*/ 167 w 184"/>
                <a:gd name="T9" fmla="*/ 140 h 164"/>
                <a:gd name="T10" fmla="*/ 167 w 184"/>
                <a:gd name="T11" fmla="*/ 140 h 164"/>
                <a:gd name="T12" fmla="*/ 166 w 184"/>
                <a:gd name="T13" fmla="*/ 145 h 164"/>
                <a:gd name="T14" fmla="*/ 164 w 184"/>
                <a:gd name="T15" fmla="*/ 149 h 164"/>
                <a:gd name="T16" fmla="*/ 157 w 184"/>
                <a:gd name="T17" fmla="*/ 156 h 164"/>
                <a:gd name="T18" fmla="*/ 149 w 184"/>
                <a:gd name="T19" fmla="*/ 161 h 164"/>
                <a:gd name="T20" fmla="*/ 141 w 184"/>
                <a:gd name="T21" fmla="*/ 164 h 164"/>
                <a:gd name="T22" fmla="*/ 141 w 184"/>
                <a:gd name="T23" fmla="*/ 164 h 164"/>
                <a:gd name="T24" fmla="*/ 0 w 184"/>
                <a:gd name="T25" fmla="*/ 129 h 164"/>
                <a:gd name="T26" fmla="*/ 0 w 184"/>
                <a:gd name="T27" fmla="*/ 129 h 164"/>
                <a:gd name="T28" fmla="*/ 3 w 184"/>
                <a:gd name="T29" fmla="*/ 0 h 164"/>
                <a:gd name="T30" fmla="*/ 3 w 184"/>
                <a:gd name="T3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164">
                  <a:moveTo>
                    <a:pt x="3" y="0"/>
                  </a:moveTo>
                  <a:lnTo>
                    <a:pt x="3" y="0"/>
                  </a:lnTo>
                  <a:lnTo>
                    <a:pt x="184" y="0"/>
                  </a:lnTo>
                  <a:lnTo>
                    <a:pt x="184" y="0"/>
                  </a:lnTo>
                  <a:lnTo>
                    <a:pt x="167" y="140"/>
                  </a:lnTo>
                  <a:lnTo>
                    <a:pt x="167" y="140"/>
                  </a:lnTo>
                  <a:lnTo>
                    <a:pt x="166" y="145"/>
                  </a:lnTo>
                  <a:lnTo>
                    <a:pt x="164" y="149"/>
                  </a:lnTo>
                  <a:lnTo>
                    <a:pt x="157" y="156"/>
                  </a:lnTo>
                  <a:lnTo>
                    <a:pt x="149" y="161"/>
                  </a:lnTo>
                  <a:lnTo>
                    <a:pt x="141" y="164"/>
                  </a:lnTo>
                  <a:lnTo>
                    <a:pt x="141" y="164"/>
                  </a:lnTo>
                  <a:lnTo>
                    <a:pt x="0" y="129"/>
                  </a:lnTo>
                  <a:lnTo>
                    <a:pt x="0" y="129"/>
                  </a:lnTo>
                  <a:lnTo>
                    <a:pt x="3" y="0"/>
                  </a:lnTo>
                  <a:lnTo>
                    <a:pt x="3" y="0"/>
                  </a:lnTo>
                  <a:close/>
                </a:path>
              </a:pathLst>
            </a:custGeom>
            <a:solidFill>
              <a:srgbClr val="AAAAA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57" name="Freeform 57"/>
            <p:cNvSpPr>
              <a:spLocks/>
            </p:cNvSpPr>
            <p:nvPr/>
          </p:nvSpPr>
          <p:spPr bwMode="auto">
            <a:xfrm>
              <a:off x="3270251" y="5083175"/>
              <a:ext cx="287338" cy="260350"/>
            </a:xfrm>
            <a:custGeom>
              <a:avLst/>
              <a:gdLst>
                <a:gd name="T0" fmla="*/ 4 w 181"/>
                <a:gd name="T1" fmla="*/ 0 h 164"/>
                <a:gd name="T2" fmla="*/ 4 w 181"/>
                <a:gd name="T3" fmla="*/ 0 h 164"/>
                <a:gd name="T4" fmla="*/ 181 w 181"/>
                <a:gd name="T5" fmla="*/ 0 h 164"/>
                <a:gd name="T6" fmla="*/ 181 w 181"/>
                <a:gd name="T7" fmla="*/ 0 h 164"/>
                <a:gd name="T8" fmla="*/ 164 w 181"/>
                <a:gd name="T9" fmla="*/ 140 h 164"/>
                <a:gd name="T10" fmla="*/ 164 w 181"/>
                <a:gd name="T11" fmla="*/ 140 h 164"/>
                <a:gd name="T12" fmla="*/ 163 w 181"/>
                <a:gd name="T13" fmla="*/ 145 h 164"/>
                <a:gd name="T14" fmla="*/ 161 w 181"/>
                <a:gd name="T15" fmla="*/ 149 h 164"/>
                <a:gd name="T16" fmla="*/ 154 w 181"/>
                <a:gd name="T17" fmla="*/ 156 h 164"/>
                <a:gd name="T18" fmla="*/ 146 w 181"/>
                <a:gd name="T19" fmla="*/ 160 h 164"/>
                <a:gd name="T20" fmla="*/ 138 w 181"/>
                <a:gd name="T21" fmla="*/ 164 h 164"/>
                <a:gd name="T22" fmla="*/ 138 w 181"/>
                <a:gd name="T23" fmla="*/ 164 h 164"/>
                <a:gd name="T24" fmla="*/ 0 w 181"/>
                <a:gd name="T25" fmla="*/ 128 h 164"/>
                <a:gd name="T26" fmla="*/ 0 w 181"/>
                <a:gd name="T27" fmla="*/ 128 h 164"/>
                <a:gd name="T28" fmla="*/ 4 w 181"/>
                <a:gd name="T29" fmla="*/ 0 h 164"/>
                <a:gd name="T30" fmla="*/ 4 w 181"/>
                <a:gd name="T3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 h="164">
                  <a:moveTo>
                    <a:pt x="4" y="0"/>
                  </a:moveTo>
                  <a:lnTo>
                    <a:pt x="4" y="0"/>
                  </a:lnTo>
                  <a:lnTo>
                    <a:pt x="181" y="0"/>
                  </a:lnTo>
                  <a:lnTo>
                    <a:pt x="181" y="0"/>
                  </a:lnTo>
                  <a:lnTo>
                    <a:pt x="164" y="140"/>
                  </a:lnTo>
                  <a:lnTo>
                    <a:pt x="164" y="140"/>
                  </a:lnTo>
                  <a:lnTo>
                    <a:pt x="163" y="145"/>
                  </a:lnTo>
                  <a:lnTo>
                    <a:pt x="161" y="149"/>
                  </a:lnTo>
                  <a:lnTo>
                    <a:pt x="154" y="156"/>
                  </a:lnTo>
                  <a:lnTo>
                    <a:pt x="146" y="160"/>
                  </a:lnTo>
                  <a:lnTo>
                    <a:pt x="138" y="164"/>
                  </a:lnTo>
                  <a:lnTo>
                    <a:pt x="138" y="164"/>
                  </a:lnTo>
                  <a:lnTo>
                    <a:pt x="0" y="128"/>
                  </a:lnTo>
                  <a:lnTo>
                    <a:pt x="0" y="128"/>
                  </a:lnTo>
                  <a:lnTo>
                    <a:pt x="4" y="0"/>
                  </a:lnTo>
                  <a:lnTo>
                    <a:pt x="4" y="0"/>
                  </a:lnTo>
                  <a:close/>
                </a:path>
              </a:pathLst>
            </a:custGeom>
            <a:solidFill>
              <a:srgbClr val="AAAA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58" name="Freeform 58"/>
            <p:cNvSpPr>
              <a:spLocks/>
            </p:cNvSpPr>
            <p:nvPr/>
          </p:nvSpPr>
          <p:spPr bwMode="auto">
            <a:xfrm>
              <a:off x="3276601" y="5083175"/>
              <a:ext cx="280988" cy="258763"/>
            </a:xfrm>
            <a:custGeom>
              <a:avLst/>
              <a:gdLst>
                <a:gd name="T0" fmla="*/ 4 w 177"/>
                <a:gd name="T1" fmla="*/ 0 h 163"/>
                <a:gd name="T2" fmla="*/ 4 w 177"/>
                <a:gd name="T3" fmla="*/ 0 h 163"/>
                <a:gd name="T4" fmla="*/ 177 w 177"/>
                <a:gd name="T5" fmla="*/ 0 h 163"/>
                <a:gd name="T6" fmla="*/ 177 w 177"/>
                <a:gd name="T7" fmla="*/ 0 h 163"/>
                <a:gd name="T8" fmla="*/ 160 w 177"/>
                <a:gd name="T9" fmla="*/ 140 h 163"/>
                <a:gd name="T10" fmla="*/ 160 w 177"/>
                <a:gd name="T11" fmla="*/ 140 h 163"/>
                <a:gd name="T12" fmla="*/ 159 w 177"/>
                <a:gd name="T13" fmla="*/ 145 h 163"/>
                <a:gd name="T14" fmla="*/ 157 w 177"/>
                <a:gd name="T15" fmla="*/ 149 h 163"/>
                <a:gd name="T16" fmla="*/ 150 w 177"/>
                <a:gd name="T17" fmla="*/ 156 h 163"/>
                <a:gd name="T18" fmla="*/ 142 w 177"/>
                <a:gd name="T19" fmla="*/ 160 h 163"/>
                <a:gd name="T20" fmla="*/ 134 w 177"/>
                <a:gd name="T21" fmla="*/ 163 h 163"/>
                <a:gd name="T22" fmla="*/ 134 w 177"/>
                <a:gd name="T23" fmla="*/ 163 h 163"/>
                <a:gd name="T24" fmla="*/ 0 w 177"/>
                <a:gd name="T25" fmla="*/ 128 h 163"/>
                <a:gd name="T26" fmla="*/ 0 w 177"/>
                <a:gd name="T27" fmla="*/ 128 h 163"/>
                <a:gd name="T28" fmla="*/ 4 w 177"/>
                <a:gd name="T29" fmla="*/ 0 h 163"/>
                <a:gd name="T30" fmla="*/ 4 w 177"/>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163">
                  <a:moveTo>
                    <a:pt x="4" y="0"/>
                  </a:moveTo>
                  <a:lnTo>
                    <a:pt x="4" y="0"/>
                  </a:lnTo>
                  <a:lnTo>
                    <a:pt x="177" y="0"/>
                  </a:lnTo>
                  <a:lnTo>
                    <a:pt x="177" y="0"/>
                  </a:lnTo>
                  <a:lnTo>
                    <a:pt x="160" y="140"/>
                  </a:lnTo>
                  <a:lnTo>
                    <a:pt x="160" y="140"/>
                  </a:lnTo>
                  <a:lnTo>
                    <a:pt x="159" y="145"/>
                  </a:lnTo>
                  <a:lnTo>
                    <a:pt x="157" y="149"/>
                  </a:lnTo>
                  <a:lnTo>
                    <a:pt x="150" y="156"/>
                  </a:lnTo>
                  <a:lnTo>
                    <a:pt x="142" y="160"/>
                  </a:lnTo>
                  <a:lnTo>
                    <a:pt x="134" y="163"/>
                  </a:lnTo>
                  <a:lnTo>
                    <a:pt x="134" y="163"/>
                  </a:lnTo>
                  <a:lnTo>
                    <a:pt x="0" y="128"/>
                  </a:lnTo>
                  <a:lnTo>
                    <a:pt x="0" y="128"/>
                  </a:lnTo>
                  <a:lnTo>
                    <a:pt x="4" y="0"/>
                  </a:lnTo>
                  <a:lnTo>
                    <a:pt x="4" y="0"/>
                  </a:lnTo>
                  <a:close/>
                </a:path>
              </a:pathLst>
            </a:custGeom>
            <a:solidFill>
              <a:srgbClr val="ABAB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59" name="Freeform 59"/>
            <p:cNvSpPr>
              <a:spLocks/>
            </p:cNvSpPr>
            <p:nvPr/>
          </p:nvSpPr>
          <p:spPr bwMode="auto">
            <a:xfrm>
              <a:off x="3282951" y="5083175"/>
              <a:ext cx="274638" cy="258763"/>
            </a:xfrm>
            <a:custGeom>
              <a:avLst/>
              <a:gdLst>
                <a:gd name="T0" fmla="*/ 3 w 173"/>
                <a:gd name="T1" fmla="*/ 0 h 163"/>
                <a:gd name="T2" fmla="*/ 3 w 173"/>
                <a:gd name="T3" fmla="*/ 0 h 163"/>
                <a:gd name="T4" fmla="*/ 173 w 173"/>
                <a:gd name="T5" fmla="*/ 0 h 163"/>
                <a:gd name="T6" fmla="*/ 173 w 173"/>
                <a:gd name="T7" fmla="*/ 0 h 163"/>
                <a:gd name="T8" fmla="*/ 156 w 173"/>
                <a:gd name="T9" fmla="*/ 140 h 163"/>
                <a:gd name="T10" fmla="*/ 156 w 173"/>
                <a:gd name="T11" fmla="*/ 140 h 163"/>
                <a:gd name="T12" fmla="*/ 155 w 173"/>
                <a:gd name="T13" fmla="*/ 145 h 163"/>
                <a:gd name="T14" fmla="*/ 153 w 173"/>
                <a:gd name="T15" fmla="*/ 149 h 163"/>
                <a:gd name="T16" fmla="*/ 146 w 173"/>
                <a:gd name="T17" fmla="*/ 156 h 163"/>
                <a:gd name="T18" fmla="*/ 140 w 173"/>
                <a:gd name="T19" fmla="*/ 160 h 163"/>
                <a:gd name="T20" fmla="*/ 132 w 173"/>
                <a:gd name="T21" fmla="*/ 163 h 163"/>
                <a:gd name="T22" fmla="*/ 132 w 173"/>
                <a:gd name="T23" fmla="*/ 163 h 163"/>
                <a:gd name="T24" fmla="*/ 0 w 173"/>
                <a:gd name="T25" fmla="*/ 126 h 163"/>
                <a:gd name="T26" fmla="*/ 0 w 173"/>
                <a:gd name="T27" fmla="*/ 126 h 163"/>
                <a:gd name="T28" fmla="*/ 3 w 173"/>
                <a:gd name="T29" fmla="*/ 0 h 163"/>
                <a:gd name="T30" fmla="*/ 3 w 173"/>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163">
                  <a:moveTo>
                    <a:pt x="3" y="0"/>
                  </a:moveTo>
                  <a:lnTo>
                    <a:pt x="3" y="0"/>
                  </a:lnTo>
                  <a:lnTo>
                    <a:pt x="173" y="0"/>
                  </a:lnTo>
                  <a:lnTo>
                    <a:pt x="173" y="0"/>
                  </a:lnTo>
                  <a:lnTo>
                    <a:pt x="156" y="140"/>
                  </a:lnTo>
                  <a:lnTo>
                    <a:pt x="156" y="140"/>
                  </a:lnTo>
                  <a:lnTo>
                    <a:pt x="155" y="145"/>
                  </a:lnTo>
                  <a:lnTo>
                    <a:pt x="153" y="149"/>
                  </a:lnTo>
                  <a:lnTo>
                    <a:pt x="146" y="156"/>
                  </a:lnTo>
                  <a:lnTo>
                    <a:pt x="140" y="160"/>
                  </a:lnTo>
                  <a:lnTo>
                    <a:pt x="132" y="163"/>
                  </a:lnTo>
                  <a:lnTo>
                    <a:pt x="132" y="163"/>
                  </a:lnTo>
                  <a:lnTo>
                    <a:pt x="0" y="126"/>
                  </a:lnTo>
                  <a:lnTo>
                    <a:pt x="0" y="126"/>
                  </a:lnTo>
                  <a:lnTo>
                    <a:pt x="3" y="0"/>
                  </a:lnTo>
                  <a:lnTo>
                    <a:pt x="3" y="0"/>
                  </a:lnTo>
                  <a:close/>
                </a:path>
              </a:pathLst>
            </a:custGeom>
            <a:solidFill>
              <a:srgbClr val="ACAC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0" name="Freeform 60"/>
            <p:cNvSpPr>
              <a:spLocks/>
            </p:cNvSpPr>
            <p:nvPr/>
          </p:nvSpPr>
          <p:spPr bwMode="auto">
            <a:xfrm>
              <a:off x="3289301" y="5083175"/>
              <a:ext cx="268288" cy="258763"/>
            </a:xfrm>
            <a:custGeom>
              <a:avLst/>
              <a:gdLst>
                <a:gd name="T0" fmla="*/ 3 w 169"/>
                <a:gd name="T1" fmla="*/ 0 h 163"/>
                <a:gd name="T2" fmla="*/ 3 w 169"/>
                <a:gd name="T3" fmla="*/ 0 h 163"/>
                <a:gd name="T4" fmla="*/ 169 w 169"/>
                <a:gd name="T5" fmla="*/ 0 h 163"/>
                <a:gd name="T6" fmla="*/ 169 w 169"/>
                <a:gd name="T7" fmla="*/ 0 h 163"/>
                <a:gd name="T8" fmla="*/ 152 w 169"/>
                <a:gd name="T9" fmla="*/ 140 h 163"/>
                <a:gd name="T10" fmla="*/ 152 w 169"/>
                <a:gd name="T11" fmla="*/ 140 h 163"/>
                <a:gd name="T12" fmla="*/ 151 w 169"/>
                <a:gd name="T13" fmla="*/ 144 h 163"/>
                <a:gd name="T14" fmla="*/ 149 w 169"/>
                <a:gd name="T15" fmla="*/ 148 h 163"/>
                <a:gd name="T16" fmla="*/ 142 w 169"/>
                <a:gd name="T17" fmla="*/ 155 h 163"/>
                <a:gd name="T18" fmla="*/ 136 w 169"/>
                <a:gd name="T19" fmla="*/ 160 h 163"/>
                <a:gd name="T20" fmla="*/ 128 w 169"/>
                <a:gd name="T21" fmla="*/ 163 h 163"/>
                <a:gd name="T22" fmla="*/ 128 w 169"/>
                <a:gd name="T23" fmla="*/ 163 h 163"/>
                <a:gd name="T24" fmla="*/ 0 w 169"/>
                <a:gd name="T25" fmla="*/ 125 h 163"/>
                <a:gd name="T26" fmla="*/ 0 w 169"/>
                <a:gd name="T27" fmla="*/ 125 h 163"/>
                <a:gd name="T28" fmla="*/ 3 w 169"/>
                <a:gd name="T29" fmla="*/ 0 h 163"/>
                <a:gd name="T30" fmla="*/ 3 w 169"/>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 h="163">
                  <a:moveTo>
                    <a:pt x="3" y="0"/>
                  </a:moveTo>
                  <a:lnTo>
                    <a:pt x="3" y="0"/>
                  </a:lnTo>
                  <a:lnTo>
                    <a:pt x="169" y="0"/>
                  </a:lnTo>
                  <a:lnTo>
                    <a:pt x="169" y="0"/>
                  </a:lnTo>
                  <a:lnTo>
                    <a:pt x="152" y="140"/>
                  </a:lnTo>
                  <a:lnTo>
                    <a:pt x="152" y="140"/>
                  </a:lnTo>
                  <a:lnTo>
                    <a:pt x="151" y="144"/>
                  </a:lnTo>
                  <a:lnTo>
                    <a:pt x="149" y="148"/>
                  </a:lnTo>
                  <a:lnTo>
                    <a:pt x="142" y="155"/>
                  </a:lnTo>
                  <a:lnTo>
                    <a:pt x="136" y="160"/>
                  </a:lnTo>
                  <a:lnTo>
                    <a:pt x="128" y="163"/>
                  </a:lnTo>
                  <a:lnTo>
                    <a:pt x="128" y="163"/>
                  </a:lnTo>
                  <a:lnTo>
                    <a:pt x="0" y="125"/>
                  </a:lnTo>
                  <a:lnTo>
                    <a:pt x="0" y="125"/>
                  </a:lnTo>
                  <a:lnTo>
                    <a:pt x="3" y="0"/>
                  </a:lnTo>
                  <a:lnTo>
                    <a:pt x="3" y="0"/>
                  </a:lnTo>
                  <a:close/>
                </a:path>
              </a:pathLst>
            </a:custGeom>
            <a:solidFill>
              <a:srgbClr val="ACAC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1" name="Freeform 61"/>
            <p:cNvSpPr>
              <a:spLocks/>
            </p:cNvSpPr>
            <p:nvPr/>
          </p:nvSpPr>
          <p:spPr bwMode="auto">
            <a:xfrm>
              <a:off x="3294063" y="5083175"/>
              <a:ext cx="263525" cy="258763"/>
            </a:xfrm>
            <a:custGeom>
              <a:avLst/>
              <a:gdLst>
                <a:gd name="T0" fmla="*/ 4 w 166"/>
                <a:gd name="T1" fmla="*/ 0 h 163"/>
                <a:gd name="T2" fmla="*/ 4 w 166"/>
                <a:gd name="T3" fmla="*/ 0 h 163"/>
                <a:gd name="T4" fmla="*/ 166 w 166"/>
                <a:gd name="T5" fmla="*/ 0 h 163"/>
                <a:gd name="T6" fmla="*/ 166 w 166"/>
                <a:gd name="T7" fmla="*/ 0 h 163"/>
                <a:gd name="T8" fmla="*/ 149 w 166"/>
                <a:gd name="T9" fmla="*/ 140 h 163"/>
                <a:gd name="T10" fmla="*/ 149 w 166"/>
                <a:gd name="T11" fmla="*/ 140 h 163"/>
                <a:gd name="T12" fmla="*/ 148 w 166"/>
                <a:gd name="T13" fmla="*/ 144 h 163"/>
                <a:gd name="T14" fmla="*/ 146 w 166"/>
                <a:gd name="T15" fmla="*/ 148 h 163"/>
                <a:gd name="T16" fmla="*/ 141 w 166"/>
                <a:gd name="T17" fmla="*/ 155 h 163"/>
                <a:gd name="T18" fmla="*/ 133 w 166"/>
                <a:gd name="T19" fmla="*/ 160 h 163"/>
                <a:gd name="T20" fmla="*/ 125 w 166"/>
                <a:gd name="T21" fmla="*/ 163 h 163"/>
                <a:gd name="T22" fmla="*/ 125 w 166"/>
                <a:gd name="T23" fmla="*/ 163 h 163"/>
                <a:gd name="T24" fmla="*/ 0 w 166"/>
                <a:gd name="T25" fmla="*/ 124 h 163"/>
                <a:gd name="T26" fmla="*/ 0 w 166"/>
                <a:gd name="T27" fmla="*/ 124 h 163"/>
                <a:gd name="T28" fmla="*/ 4 w 166"/>
                <a:gd name="T29" fmla="*/ 0 h 163"/>
                <a:gd name="T30" fmla="*/ 4 w 166"/>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163">
                  <a:moveTo>
                    <a:pt x="4" y="0"/>
                  </a:moveTo>
                  <a:lnTo>
                    <a:pt x="4" y="0"/>
                  </a:lnTo>
                  <a:lnTo>
                    <a:pt x="166" y="0"/>
                  </a:lnTo>
                  <a:lnTo>
                    <a:pt x="166" y="0"/>
                  </a:lnTo>
                  <a:lnTo>
                    <a:pt x="149" y="140"/>
                  </a:lnTo>
                  <a:lnTo>
                    <a:pt x="149" y="140"/>
                  </a:lnTo>
                  <a:lnTo>
                    <a:pt x="148" y="144"/>
                  </a:lnTo>
                  <a:lnTo>
                    <a:pt x="146" y="148"/>
                  </a:lnTo>
                  <a:lnTo>
                    <a:pt x="141" y="155"/>
                  </a:lnTo>
                  <a:lnTo>
                    <a:pt x="133" y="160"/>
                  </a:lnTo>
                  <a:lnTo>
                    <a:pt x="125" y="163"/>
                  </a:lnTo>
                  <a:lnTo>
                    <a:pt x="125" y="163"/>
                  </a:lnTo>
                  <a:lnTo>
                    <a:pt x="0" y="124"/>
                  </a:lnTo>
                  <a:lnTo>
                    <a:pt x="0" y="124"/>
                  </a:lnTo>
                  <a:lnTo>
                    <a:pt x="4" y="0"/>
                  </a:lnTo>
                  <a:lnTo>
                    <a:pt x="4" y="0"/>
                  </a:lnTo>
                  <a:close/>
                </a:path>
              </a:pathLst>
            </a:custGeom>
            <a:solidFill>
              <a:srgbClr val="AD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2" name="Freeform 62"/>
            <p:cNvSpPr>
              <a:spLocks/>
            </p:cNvSpPr>
            <p:nvPr/>
          </p:nvSpPr>
          <p:spPr bwMode="auto">
            <a:xfrm>
              <a:off x="3300413" y="5083175"/>
              <a:ext cx="257175" cy="258763"/>
            </a:xfrm>
            <a:custGeom>
              <a:avLst/>
              <a:gdLst>
                <a:gd name="T0" fmla="*/ 4 w 162"/>
                <a:gd name="T1" fmla="*/ 0 h 163"/>
                <a:gd name="T2" fmla="*/ 4 w 162"/>
                <a:gd name="T3" fmla="*/ 0 h 163"/>
                <a:gd name="T4" fmla="*/ 162 w 162"/>
                <a:gd name="T5" fmla="*/ 0 h 163"/>
                <a:gd name="T6" fmla="*/ 162 w 162"/>
                <a:gd name="T7" fmla="*/ 0 h 163"/>
                <a:gd name="T8" fmla="*/ 145 w 162"/>
                <a:gd name="T9" fmla="*/ 140 h 163"/>
                <a:gd name="T10" fmla="*/ 145 w 162"/>
                <a:gd name="T11" fmla="*/ 140 h 163"/>
                <a:gd name="T12" fmla="*/ 144 w 162"/>
                <a:gd name="T13" fmla="*/ 144 h 163"/>
                <a:gd name="T14" fmla="*/ 142 w 162"/>
                <a:gd name="T15" fmla="*/ 148 h 163"/>
                <a:gd name="T16" fmla="*/ 137 w 162"/>
                <a:gd name="T17" fmla="*/ 155 h 163"/>
                <a:gd name="T18" fmla="*/ 129 w 162"/>
                <a:gd name="T19" fmla="*/ 160 h 163"/>
                <a:gd name="T20" fmla="*/ 121 w 162"/>
                <a:gd name="T21" fmla="*/ 163 h 163"/>
                <a:gd name="T22" fmla="*/ 121 w 162"/>
                <a:gd name="T23" fmla="*/ 163 h 163"/>
                <a:gd name="T24" fmla="*/ 0 w 162"/>
                <a:gd name="T25" fmla="*/ 122 h 163"/>
                <a:gd name="T26" fmla="*/ 0 w 162"/>
                <a:gd name="T27" fmla="*/ 122 h 163"/>
                <a:gd name="T28" fmla="*/ 4 w 162"/>
                <a:gd name="T29" fmla="*/ 0 h 163"/>
                <a:gd name="T30" fmla="*/ 4 w 162"/>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163">
                  <a:moveTo>
                    <a:pt x="4" y="0"/>
                  </a:moveTo>
                  <a:lnTo>
                    <a:pt x="4" y="0"/>
                  </a:lnTo>
                  <a:lnTo>
                    <a:pt x="162" y="0"/>
                  </a:lnTo>
                  <a:lnTo>
                    <a:pt x="162" y="0"/>
                  </a:lnTo>
                  <a:lnTo>
                    <a:pt x="145" y="140"/>
                  </a:lnTo>
                  <a:lnTo>
                    <a:pt x="145" y="140"/>
                  </a:lnTo>
                  <a:lnTo>
                    <a:pt x="144" y="144"/>
                  </a:lnTo>
                  <a:lnTo>
                    <a:pt x="142" y="148"/>
                  </a:lnTo>
                  <a:lnTo>
                    <a:pt x="137" y="155"/>
                  </a:lnTo>
                  <a:lnTo>
                    <a:pt x="129" y="160"/>
                  </a:lnTo>
                  <a:lnTo>
                    <a:pt x="121" y="163"/>
                  </a:lnTo>
                  <a:lnTo>
                    <a:pt x="121" y="163"/>
                  </a:lnTo>
                  <a:lnTo>
                    <a:pt x="0" y="122"/>
                  </a:lnTo>
                  <a:lnTo>
                    <a:pt x="0" y="122"/>
                  </a:lnTo>
                  <a:lnTo>
                    <a:pt x="4" y="0"/>
                  </a:lnTo>
                  <a:lnTo>
                    <a:pt x="4" y="0"/>
                  </a:lnTo>
                  <a:close/>
                </a:path>
              </a:pathLst>
            </a:custGeom>
            <a:solidFill>
              <a:srgbClr val="AEAEB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3" name="Freeform 63"/>
            <p:cNvSpPr>
              <a:spLocks/>
            </p:cNvSpPr>
            <p:nvPr/>
          </p:nvSpPr>
          <p:spPr bwMode="auto">
            <a:xfrm>
              <a:off x="3306763" y="5083175"/>
              <a:ext cx="250825" cy="258763"/>
            </a:xfrm>
            <a:custGeom>
              <a:avLst/>
              <a:gdLst>
                <a:gd name="T0" fmla="*/ 4 w 158"/>
                <a:gd name="T1" fmla="*/ 0 h 163"/>
                <a:gd name="T2" fmla="*/ 4 w 158"/>
                <a:gd name="T3" fmla="*/ 0 h 163"/>
                <a:gd name="T4" fmla="*/ 158 w 158"/>
                <a:gd name="T5" fmla="*/ 0 h 163"/>
                <a:gd name="T6" fmla="*/ 158 w 158"/>
                <a:gd name="T7" fmla="*/ 0 h 163"/>
                <a:gd name="T8" fmla="*/ 141 w 158"/>
                <a:gd name="T9" fmla="*/ 140 h 163"/>
                <a:gd name="T10" fmla="*/ 141 w 158"/>
                <a:gd name="T11" fmla="*/ 140 h 163"/>
                <a:gd name="T12" fmla="*/ 140 w 158"/>
                <a:gd name="T13" fmla="*/ 144 h 163"/>
                <a:gd name="T14" fmla="*/ 138 w 158"/>
                <a:gd name="T15" fmla="*/ 148 h 163"/>
                <a:gd name="T16" fmla="*/ 133 w 158"/>
                <a:gd name="T17" fmla="*/ 155 h 163"/>
                <a:gd name="T18" fmla="*/ 125 w 158"/>
                <a:gd name="T19" fmla="*/ 160 h 163"/>
                <a:gd name="T20" fmla="*/ 118 w 158"/>
                <a:gd name="T21" fmla="*/ 163 h 163"/>
                <a:gd name="T22" fmla="*/ 118 w 158"/>
                <a:gd name="T23" fmla="*/ 163 h 163"/>
                <a:gd name="T24" fmla="*/ 0 w 158"/>
                <a:gd name="T25" fmla="*/ 121 h 163"/>
                <a:gd name="T26" fmla="*/ 0 w 158"/>
                <a:gd name="T27" fmla="*/ 121 h 163"/>
                <a:gd name="T28" fmla="*/ 4 w 158"/>
                <a:gd name="T29" fmla="*/ 0 h 163"/>
                <a:gd name="T30" fmla="*/ 4 w 158"/>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163">
                  <a:moveTo>
                    <a:pt x="4" y="0"/>
                  </a:moveTo>
                  <a:lnTo>
                    <a:pt x="4" y="0"/>
                  </a:lnTo>
                  <a:lnTo>
                    <a:pt x="158" y="0"/>
                  </a:lnTo>
                  <a:lnTo>
                    <a:pt x="158" y="0"/>
                  </a:lnTo>
                  <a:lnTo>
                    <a:pt x="141" y="140"/>
                  </a:lnTo>
                  <a:lnTo>
                    <a:pt x="141" y="140"/>
                  </a:lnTo>
                  <a:lnTo>
                    <a:pt x="140" y="144"/>
                  </a:lnTo>
                  <a:lnTo>
                    <a:pt x="138" y="148"/>
                  </a:lnTo>
                  <a:lnTo>
                    <a:pt x="133" y="155"/>
                  </a:lnTo>
                  <a:lnTo>
                    <a:pt x="125" y="160"/>
                  </a:lnTo>
                  <a:lnTo>
                    <a:pt x="118" y="163"/>
                  </a:lnTo>
                  <a:lnTo>
                    <a:pt x="118" y="163"/>
                  </a:lnTo>
                  <a:lnTo>
                    <a:pt x="0" y="121"/>
                  </a:lnTo>
                  <a:lnTo>
                    <a:pt x="0" y="121"/>
                  </a:lnTo>
                  <a:lnTo>
                    <a:pt x="4" y="0"/>
                  </a:lnTo>
                  <a:lnTo>
                    <a:pt x="4" y="0"/>
                  </a:lnTo>
                  <a:close/>
                </a:path>
              </a:pathLst>
            </a:custGeom>
            <a:solidFill>
              <a:srgbClr val="AEAE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4" name="Freeform 64"/>
            <p:cNvSpPr>
              <a:spLocks/>
            </p:cNvSpPr>
            <p:nvPr/>
          </p:nvSpPr>
          <p:spPr bwMode="auto">
            <a:xfrm>
              <a:off x="3313113" y="5083175"/>
              <a:ext cx="244475" cy="258763"/>
            </a:xfrm>
            <a:custGeom>
              <a:avLst/>
              <a:gdLst>
                <a:gd name="T0" fmla="*/ 4 w 154"/>
                <a:gd name="T1" fmla="*/ 0 h 163"/>
                <a:gd name="T2" fmla="*/ 4 w 154"/>
                <a:gd name="T3" fmla="*/ 0 h 163"/>
                <a:gd name="T4" fmla="*/ 154 w 154"/>
                <a:gd name="T5" fmla="*/ 0 h 163"/>
                <a:gd name="T6" fmla="*/ 154 w 154"/>
                <a:gd name="T7" fmla="*/ 0 h 163"/>
                <a:gd name="T8" fmla="*/ 137 w 154"/>
                <a:gd name="T9" fmla="*/ 140 h 163"/>
                <a:gd name="T10" fmla="*/ 137 w 154"/>
                <a:gd name="T11" fmla="*/ 140 h 163"/>
                <a:gd name="T12" fmla="*/ 136 w 154"/>
                <a:gd name="T13" fmla="*/ 144 h 163"/>
                <a:gd name="T14" fmla="*/ 134 w 154"/>
                <a:gd name="T15" fmla="*/ 148 h 163"/>
                <a:gd name="T16" fmla="*/ 129 w 154"/>
                <a:gd name="T17" fmla="*/ 155 h 163"/>
                <a:gd name="T18" fmla="*/ 122 w 154"/>
                <a:gd name="T19" fmla="*/ 160 h 163"/>
                <a:gd name="T20" fmla="*/ 114 w 154"/>
                <a:gd name="T21" fmla="*/ 163 h 163"/>
                <a:gd name="T22" fmla="*/ 114 w 154"/>
                <a:gd name="T23" fmla="*/ 163 h 163"/>
                <a:gd name="T24" fmla="*/ 0 w 154"/>
                <a:gd name="T25" fmla="*/ 119 h 163"/>
                <a:gd name="T26" fmla="*/ 0 w 154"/>
                <a:gd name="T27" fmla="*/ 119 h 163"/>
                <a:gd name="T28" fmla="*/ 4 w 154"/>
                <a:gd name="T29" fmla="*/ 0 h 163"/>
                <a:gd name="T30" fmla="*/ 4 w 154"/>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4" h="163">
                  <a:moveTo>
                    <a:pt x="4" y="0"/>
                  </a:moveTo>
                  <a:lnTo>
                    <a:pt x="4" y="0"/>
                  </a:lnTo>
                  <a:lnTo>
                    <a:pt x="154" y="0"/>
                  </a:lnTo>
                  <a:lnTo>
                    <a:pt x="154" y="0"/>
                  </a:lnTo>
                  <a:lnTo>
                    <a:pt x="137" y="140"/>
                  </a:lnTo>
                  <a:lnTo>
                    <a:pt x="137" y="140"/>
                  </a:lnTo>
                  <a:lnTo>
                    <a:pt x="136" y="144"/>
                  </a:lnTo>
                  <a:lnTo>
                    <a:pt x="134" y="148"/>
                  </a:lnTo>
                  <a:lnTo>
                    <a:pt x="129" y="155"/>
                  </a:lnTo>
                  <a:lnTo>
                    <a:pt x="122" y="160"/>
                  </a:lnTo>
                  <a:lnTo>
                    <a:pt x="114" y="163"/>
                  </a:lnTo>
                  <a:lnTo>
                    <a:pt x="114" y="163"/>
                  </a:lnTo>
                  <a:lnTo>
                    <a:pt x="0" y="119"/>
                  </a:lnTo>
                  <a:lnTo>
                    <a:pt x="0" y="119"/>
                  </a:lnTo>
                  <a:lnTo>
                    <a:pt x="4" y="0"/>
                  </a:lnTo>
                  <a:lnTo>
                    <a:pt x="4" y="0"/>
                  </a:lnTo>
                  <a:close/>
                </a:path>
              </a:pathLst>
            </a:custGeom>
            <a:solidFill>
              <a:srgbClr val="AFAF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5" name="Freeform 65"/>
            <p:cNvSpPr>
              <a:spLocks/>
            </p:cNvSpPr>
            <p:nvPr/>
          </p:nvSpPr>
          <p:spPr bwMode="auto">
            <a:xfrm>
              <a:off x="3317876" y="5083175"/>
              <a:ext cx="239713" cy="258763"/>
            </a:xfrm>
            <a:custGeom>
              <a:avLst/>
              <a:gdLst>
                <a:gd name="T0" fmla="*/ 4 w 151"/>
                <a:gd name="T1" fmla="*/ 0 h 163"/>
                <a:gd name="T2" fmla="*/ 4 w 151"/>
                <a:gd name="T3" fmla="*/ 0 h 163"/>
                <a:gd name="T4" fmla="*/ 151 w 151"/>
                <a:gd name="T5" fmla="*/ 0 h 163"/>
                <a:gd name="T6" fmla="*/ 151 w 151"/>
                <a:gd name="T7" fmla="*/ 0 h 163"/>
                <a:gd name="T8" fmla="*/ 134 w 151"/>
                <a:gd name="T9" fmla="*/ 140 h 163"/>
                <a:gd name="T10" fmla="*/ 134 w 151"/>
                <a:gd name="T11" fmla="*/ 140 h 163"/>
                <a:gd name="T12" fmla="*/ 133 w 151"/>
                <a:gd name="T13" fmla="*/ 144 h 163"/>
                <a:gd name="T14" fmla="*/ 131 w 151"/>
                <a:gd name="T15" fmla="*/ 148 h 163"/>
                <a:gd name="T16" fmla="*/ 126 w 151"/>
                <a:gd name="T17" fmla="*/ 155 h 163"/>
                <a:gd name="T18" fmla="*/ 119 w 151"/>
                <a:gd name="T19" fmla="*/ 160 h 163"/>
                <a:gd name="T20" fmla="*/ 111 w 151"/>
                <a:gd name="T21" fmla="*/ 163 h 163"/>
                <a:gd name="T22" fmla="*/ 111 w 151"/>
                <a:gd name="T23" fmla="*/ 163 h 163"/>
                <a:gd name="T24" fmla="*/ 0 w 151"/>
                <a:gd name="T25" fmla="*/ 119 h 163"/>
                <a:gd name="T26" fmla="*/ 0 w 151"/>
                <a:gd name="T27" fmla="*/ 119 h 163"/>
                <a:gd name="T28" fmla="*/ 4 w 151"/>
                <a:gd name="T29" fmla="*/ 0 h 163"/>
                <a:gd name="T30" fmla="*/ 4 w 151"/>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1" h="163">
                  <a:moveTo>
                    <a:pt x="4" y="0"/>
                  </a:moveTo>
                  <a:lnTo>
                    <a:pt x="4" y="0"/>
                  </a:lnTo>
                  <a:lnTo>
                    <a:pt x="151" y="0"/>
                  </a:lnTo>
                  <a:lnTo>
                    <a:pt x="151" y="0"/>
                  </a:lnTo>
                  <a:lnTo>
                    <a:pt x="134" y="140"/>
                  </a:lnTo>
                  <a:lnTo>
                    <a:pt x="134" y="140"/>
                  </a:lnTo>
                  <a:lnTo>
                    <a:pt x="133" y="144"/>
                  </a:lnTo>
                  <a:lnTo>
                    <a:pt x="131" y="148"/>
                  </a:lnTo>
                  <a:lnTo>
                    <a:pt x="126" y="155"/>
                  </a:lnTo>
                  <a:lnTo>
                    <a:pt x="119" y="160"/>
                  </a:lnTo>
                  <a:lnTo>
                    <a:pt x="111" y="163"/>
                  </a:lnTo>
                  <a:lnTo>
                    <a:pt x="111" y="163"/>
                  </a:lnTo>
                  <a:lnTo>
                    <a:pt x="0" y="119"/>
                  </a:lnTo>
                  <a:lnTo>
                    <a:pt x="0" y="119"/>
                  </a:lnTo>
                  <a:lnTo>
                    <a:pt x="4" y="0"/>
                  </a:lnTo>
                  <a:lnTo>
                    <a:pt x="4" y="0"/>
                  </a:lnTo>
                  <a:close/>
                </a:path>
              </a:pathLst>
            </a:custGeom>
            <a:solidFill>
              <a:srgbClr val="AFAFB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6" name="Freeform 66"/>
            <p:cNvSpPr>
              <a:spLocks/>
            </p:cNvSpPr>
            <p:nvPr/>
          </p:nvSpPr>
          <p:spPr bwMode="auto">
            <a:xfrm>
              <a:off x="3324226" y="5083175"/>
              <a:ext cx="233363" cy="258763"/>
            </a:xfrm>
            <a:custGeom>
              <a:avLst/>
              <a:gdLst>
                <a:gd name="T0" fmla="*/ 4 w 147"/>
                <a:gd name="T1" fmla="*/ 0 h 163"/>
                <a:gd name="T2" fmla="*/ 4 w 147"/>
                <a:gd name="T3" fmla="*/ 0 h 163"/>
                <a:gd name="T4" fmla="*/ 147 w 147"/>
                <a:gd name="T5" fmla="*/ 0 h 163"/>
                <a:gd name="T6" fmla="*/ 147 w 147"/>
                <a:gd name="T7" fmla="*/ 0 h 163"/>
                <a:gd name="T8" fmla="*/ 130 w 147"/>
                <a:gd name="T9" fmla="*/ 140 h 163"/>
                <a:gd name="T10" fmla="*/ 130 w 147"/>
                <a:gd name="T11" fmla="*/ 140 h 163"/>
                <a:gd name="T12" fmla="*/ 129 w 147"/>
                <a:gd name="T13" fmla="*/ 144 h 163"/>
                <a:gd name="T14" fmla="*/ 127 w 147"/>
                <a:gd name="T15" fmla="*/ 148 h 163"/>
                <a:gd name="T16" fmla="*/ 122 w 147"/>
                <a:gd name="T17" fmla="*/ 155 h 163"/>
                <a:gd name="T18" fmla="*/ 115 w 147"/>
                <a:gd name="T19" fmla="*/ 159 h 163"/>
                <a:gd name="T20" fmla="*/ 107 w 147"/>
                <a:gd name="T21" fmla="*/ 163 h 163"/>
                <a:gd name="T22" fmla="*/ 107 w 147"/>
                <a:gd name="T23" fmla="*/ 163 h 163"/>
                <a:gd name="T24" fmla="*/ 0 w 147"/>
                <a:gd name="T25" fmla="*/ 118 h 163"/>
                <a:gd name="T26" fmla="*/ 0 w 147"/>
                <a:gd name="T27" fmla="*/ 118 h 163"/>
                <a:gd name="T28" fmla="*/ 4 w 147"/>
                <a:gd name="T29" fmla="*/ 0 h 163"/>
                <a:gd name="T30" fmla="*/ 4 w 147"/>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163">
                  <a:moveTo>
                    <a:pt x="4" y="0"/>
                  </a:moveTo>
                  <a:lnTo>
                    <a:pt x="4" y="0"/>
                  </a:lnTo>
                  <a:lnTo>
                    <a:pt x="147" y="0"/>
                  </a:lnTo>
                  <a:lnTo>
                    <a:pt x="147" y="0"/>
                  </a:lnTo>
                  <a:lnTo>
                    <a:pt x="130" y="140"/>
                  </a:lnTo>
                  <a:lnTo>
                    <a:pt x="130" y="140"/>
                  </a:lnTo>
                  <a:lnTo>
                    <a:pt x="129" y="144"/>
                  </a:lnTo>
                  <a:lnTo>
                    <a:pt x="127" y="148"/>
                  </a:lnTo>
                  <a:lnTo>
                    <a:pt x="122" y="155"/>
                  </a:lnTo>
                  <a:lnTo>
                    <a:pt x="115" y="159"/>
                  </a:lnTo>
                  <a:lnTo>
                    <a:pt x="107" y="163"/>
                  </a:lnTo>
                  <a:lnTo>
                    <a:pt x="107" y="163"/>
                  </a:lnTo>
                  <a:lnTo>
                    <a:pt x="0" y="118"/>
                  </a:lnTo>
                  <a:lnTo>
                    <a:pt x="0" y="118"/>
                  </a:lnTo>
                  <a:lnTo>
                    <a:pt x="4" y="0"/>
                  </a:lnTo>
                  <a:lnTo>
                    <a:pt x="4" y="0"/>
                  </a:lnTo>
                  <a:close/>
                </a:path>
              </a:pathLst>
            </a:custGeom>
            <a:solidFill>
              <a:srgbClr val="B0B0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7" name="Freeform 67"/>
            <p:cNvSpPr>
              <a:spLocks/>
            </p:cNvSpPr>
            <p:nvPr/>
          </p:nvSpPr>
          <p:spPr bwMode="auto">
            <a:xfrm>
              <a:off x="3330576" y="5083175"/>
              <a:ext cx="227013" cy="258763"/>
            </a:xfrm>
            <a:custGeom>
              <a:avLst/>
              <a:gdLst>
                <a:gd name="T0" fmla="*/ 4 w 143"/>
                <a:gd name="T1" fmla="*/ 0 h 163"/>
                <a:gd name="T2" fmla="*/ 4 w 143"/>
                <a:gd name="T3" fmla="*/ 0 h 163"/>
                <a:gd name="T4" fmla="*/ 143 w 143"/>
                <a:gd name="T5" fmla="*/ 0 h 163"/>
                <a:gd name="T6" fmla="*/ 143 w 143"/>
                <a:gd name="T7" fmla="*/ 0 h 163"/>
                <a:gd name="T8" fmla="*/ 126 w 143"/>
                <a:gd name="T9" fmla="*/ 140 h 163"/>
                <a:gd name="T10" fmla="*/ 126 w 143"/>
                <a:gd name="T11" fmla="*/ 140 h 163"/>
                <a:gd name="T12" fmla="*/ 125 w 143"/>
                <a:gd name="T13" fmla="*/ 144 h 163"/>
                <a:gd name="T14" fmla="*/ 123 w 143"/>
                <a:gd name="T15" fmla="*/ 148 h 163"/>
                <a:gd name="T16" fmla="*/ 118 w 143"/>
                <a:gd name="T17" fmla="*/ 155 h 163"/>
                <a:gd name="T18" fmla="*/ 111 w 143"/>
                <a:gd name="T19" fmla="*/ 159 h 163"/>
                <a:gd name="T20" fmla="*/ 104 w 143"/>
                <a:gd name="T21" fmla="*/ 163 h 163"/>
                <a:gd name="T22" fmla="*/ 104 w 143"/>
                <a:gd name="T23" fmla="*/ 163 h 163"/>
                <a:gd name="T24" fmla="*/ 0 w 143"/>
                <a:gd name="T25" fmla="*/ 117 h 163"/>
                <a:gd name="T26" fmla="*/ 0 w 143"/>
                <a:gd name="T27" fmla="*/ 117 h 163"/>
                <a:gd name="T28" fmla="*/ 4 w 143"/>
                <a:gd name="T29" fmla="*/ 0 h 163"/>
                <a:gd name="T30" fmla="*/ 4 w 143"/>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63">
                  <a:moveTo>
                    <a:pt x="4" y="0"/>
                  </a:moveTo>
                  <a:lnTo>
                    <a:pt x="4" y="0"/>
                  </a:lnTo>
                  <a:lnTo>
                    <a:pt x="143" y="0"/>
                  </a:lnTo>
                  <a:lnTo>
                    <a:pt x="143" y="0"/>
                  </a:lnTo>
                  <a:lnTo>
                    <a:pt x="126" y="140"/>
                  </a:lnTo>
                  <a:lnTo>
                    <a:pt x="126" y="140"/>
                  </a:lnTo>
                  <a:lnTo>
                    <a:pt x="125" y="144"/>
                  </a:lnTo>
                  <a:lnTo>
                    <a:pt x="123" y="148"/>
                  </a:lnTo>
                  <a:lnTo>
                    <a:pt x="118" y="155"/>
                  </a:lnTo>
                  <a:lnTo>
                    <a:pt x="111" y="159"/>
                  </a:lnTo>
                  <a:lnTo>
                    <a:pt x="104" y="163"/>
                  </a:lnTo>
                  <a:lnTo>
                    <a:pt x="104" y="163"/>
                  </a:lnTo>
                  <a:lnTo>
                    <a:pt x="0" y="117"/>
                  </a:lnTo>
                  <a:lnTo>
                    <a:pt x="0" y="117"/>
                  </a:lnTo>
                  <a:lnTo>
                    <a:pt x="4" y="0"/>
                  </a:lnTo>
                  <a:lnTo>
                    <a:pt x="4" y="0"/>
                  </a:lnTo>
                  <a:close/>
                </a:path>
              </a:pathLst>
            </a:custGeom>
            <a:solidFill>
              <a:srgbClr val="B1B1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8" name="Freeform 68"/>
            <p:cNvSpPr>
              <a:spLocks/>
            </p:cNvSpPr>
            <p:nvPr/>
          </p:nvSpPr>
          <p:spPr bwMode="auto">
            <a:xfrm>
              <a:off x="3336926" y="5083175"/>
              <a:ext cx="220663" cy="255588"/>
            </a:xfrm>
            <a:custGeom>
              <a:avLst/>
              <a:gdLst>
                <a:gd name="T0" fmla="*/ 4 w 139"/>
                <a:gd name="T1" fmla="*/ 0 h 161"/>
                <a:gd name="T2" fmla="*/ 4 w 139"/>
                <a:gd name="T3" fmla="*/ 0 h 161"/>
                <a:gd name="T4" fmla="*/ 139 w 139"/>
                <a:gd name="T5" fmla="*/ 0 h 161"/>
                <a:gd name="T6" fmla="*/ 139 w 139"/>
                <a:gd name="T7" fmla="*/ 0 h 161"/>
                <a:gd name="T8" fmla="*/ 122 w 139"/>
                <a:gd name="T9" fmla="*/ 140 h 161"/>
                <a:gd name="T10" fmla="*/ 122 w 139"/>
                <a:gd name="T11" fmla="*/ 140 h 161"/>
                <a:gd name="T12" fmla="*/ 121 w 139"/>
                <a:gd name="T13" fmla="*/ 144 h 161"/>
                <a:gd name="T14" fmla="*/ 119 w 139"/>
                <a:gd name="T15" fmla="*/ 148 h 161"/>
                <a:gd name="T16" fmla="*/ 114 w 139"/>
                <a:gd name="T17" fmla="*/ 155 h 161"/>
                <a:gd name="T18" fmla="*/ 107 w 139"/>
                <a:gd name="T19" fmla="*/ 159 h 161"/>
                <a:gd name="T20" fmla="*/ 100 w 139"/>
                <a:gd name="T21" fmla="*/ 161 h 161"/>
                <a:gd name="T22" fmla="*/ 100 w 139"/>
                <a:gd name="T23" fmla="*/ 161 h 161"/>
                <a:gd name="T24" fmla="*/ 0 w 139"/>
                <a:gd name="T25" fmla="*/ 115 h 161"/>
                <a:gd name="T26" fmla="*/ 0 w 139"/>
                <a:gd name="T27" fmla="*/ 115 h 161"/>
                <a:gd name="T28" fmla="*/ 4 w 139"/>
                <a:gd name="T29" fmla="*/ 0 h 161"/>
                <a:gd name="T30" fmla="*/ 4 w 139"/>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61">
                  <a:moveTo>
                    <a:pt x="4" y="0"/>
                  </a:moveTo>
                  <a:lnTo>
                    <a:pt x="4" y="0"/>
                  </a:lnTo>
                  <a:lnTo>
                    <a:pt x="139" y="0"/>
                  </a:lnTo>
                  <a:lnTo>
                    <a:pt x="139" y="0"/>
                  </a:lnTo>
                  <a:lnTo>
                    <a:pt x="122" y="140"/>
                  </a:lnTo>
                  <a:lnTo>
                    <a:pt x="122" y="140"/>
                  </a:lnTo>
                  <a:lnTo>
                    <a:pt x="121" y="144"/>
                  </a:lnTo>
                  <a:lnTo>
                    <a:pt x="119" y="148"/>
                  </a:lnTo>
                  <a:lnTo>
                    <a:pt x="114" y="155"/>
                  </a:lnTo>
                  <a:lnTo>
                    <a:pt x="107" y="159"/>
                  </a:lnTo>
                  <a:lnTo>
                    <a:pt x="100" y="161"/>
                  </a:lnTo>
                  <a:lnTo>
                    <a:pt x="100" y="161"/>
                  </a:lnTo>
                  <a:lnTo>
                    <a:pt x="0" y="115"/>
                  </a:lnTo>
                  <a:lnTo>
                    <a:pt x="0" y="115"/>
                  </a:lnTo>
                  <a:lnTo>
                    <a:pt x="4" y="0"/>
                  </a:lnTo>
                  <a:lnTo>
                    <a:pt x="4" y="0"/>
                  </a:lnTo>
                  <a:close/>
                </a:path>
              </a:pathLst>
            </a:custGeom>
            <a:solidFill>
              <a:srgbClr val="B1B1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9" name="Freeform 69"/>
            <p:cNvSpPr>
              <a:spLocks/>
            </p:cNvSpPr>
            <p:nvPr/>
          </p:nvSpPr>
          <p:spPr bwMode="auto">
            <a:xfrm>
              <a:off x="3343276" y="5083175"/>
              <a:ext cx="214313" cy="255588"/>
            </a:xfrm>
            <a:custGeom>
              <a:avLst/>
              <a:gdLst>
                <a:gd name="T0" fmla="*/ 4 w 135"/>
                <a:gd name="T1" fmla="*/ 0 h 161"/>
                <a:gd name="T2" fmla="*/ 4 w 135"/>
                <a:gd name="T3" fmla="*/ 0 h 161"/>
                <a:gd name="T4" fmla="*/ 135 w 135"/>
                <a:gd name="T5" fmla="*/ 0 h 161"/>
                <a:gd name="T6" fmla="*/ 135 w 135"/>
                <a:gd name="T7" fmla="*/ 0 h 161"/>
                <a:gd name="T8" fmla="*/ 118 w 135"/>
                <a:gd name="T9" fmla="*/ 140 h 161"/>
                <a:gd name="T10" fmla="*/ 118 w 135"/>
                <a:gd name="T11" fmla="*/ 140 h 161"/>
                <a:gd name="T12" fmla="*/ 117 w 135"/>
                <a:gd name="T13" fmla="*/ 144 h 161"/>
                <a:gd name="T14" fmla="*/ 115 w 135"/>
                <a:gd name="T15" fmla="*/ 148 h 161"/>
                <a:gd name="T16" fmla="*/ 110 w 135"/>
                <a:gd name="T17" fmla="*/ 155 h 161"/>
                <a:gd name="T18" fmla="*/ 103 w 135"/>
                <a:gd name="T19" fmla="*/ 159 h 161"/>
                <a:gd name="T20" fmla="*/ 96 w 135"/>
                <a:gd name="T21" fmla="*/ 161 h 161"/>
                <a:gd name="T22" fmla="*/ 96 w 135"/>
                <a:gd name="T23" fmla="*/ 161 h 161"/>
                <a:gd name="T24" fmla="*/ 0 w 135"/>
                <a:gd name="T25" fmla="*/ 114 h 161"/>
                <a:gd name="T26" fmla="*/ 0 w 135"/>
                <a:gd name="T27" fmla="*/ 114 h 161"/>
                <a:gd name="T28" fmla="*/ 4 w 135"/>
                <a:gd name="T29" fmla="*/ 0 h 161"/>
                <a:gd name="T30" fmla="*/ 4 w 135"/>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161">
                  <a:moveTo>
                    <a:pt x="4" y="0"/>
                  </a:moveTo>
                  <a:lnTo>
                    <a:pt x="4" y="0"/>
                  </a:lnTo>
                  <a:lnTo>
                    <a:pt x="135" y="0"/>
                  </a:lnTo>
                  <a:lnTo>
                    <a:pt x="135" y="0"/>
                  </a:lnTo>
                  <a:lnTo>
                    <a:pt x="118" y="140"/>
                  </a:lnTo>
                  <a:lnTo>
                    <a:pt x="118" y="140"/>
                  </a:lnTo>
                  <a:lnTo>
                    <a:pt x="117" y="144"/>
                  </a:lnTo>
                  <a:lnTo>
                    <a:pt x="115" y="148"/>
                  </a:lnTo>
                  <a:lnTo>
                    <a:pt x="110" y="155"/>
                  </a:lnTo>
                  <a:lnTo>
                    <a:pt x="103" y="159"/>
                  </a:lnTo>
                  <a:lnTo>
                    <a:pt x="96" y="161"/>
                  </a:lnTo>
                  <a:lnTo>
                    <a:pt x="96" y="161"/>
                  </a:lnTo>
                  <a:lnTo>
                    <a:pt x="0" y="114"/>
                  </a:lnTo>
                  <a:lnTo>
                    <a:pt x="0" y="114"/>
                  </a:lnTo>
                  <a:lnTo>
                    <a:pt x="4" y="0"/>
                  </a:lnTo>
                  <a:lnTo>
                    <a:pt x="4" y="0"/>
                  </a:lnTo>
                  <a:close/>
                </a:path>
              </a:pathLst>
            </a:custGeom>
            <a:solidFill>
              <a:srgbClr val="B2B2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0" name="Freeform 70"/>
            <p:cNvSpPr>
              <a:spLocks/>
            </p:cNvSpPr>
            <p:nvPr/>
          </p:nvSpPr>
          <p:spPr bwMode="auto">
            <a:xfrm>
              <a:off x="3348038" y="5083175"/>
              <a:ext cx="209550" cy="255588"/>
            </a:xfrm>
            <a:custGeom>
              <a:avLst/>
              <a:gdLst>
                <a:gd name="T0" fmla="*/ 5 w 132"/>
                <a:gd name="T1" fmla="*/ 0 h 161"/>
                <a:gd name="T2" fmla="*/ 5 w 132"/>
                <a:gd name="T3" fmla="*/ 0 h 161"/>
                <a:gd name="T4" fmla="*/ 132 w 132"/>
                <a:gd name="T5" fmla="*/ 0 h 161"/>
                <a:gd name="T6" fmla="*/ 132 w 132"/>
                <a:gd name="T7" fmla="*/ 0 h 161"/>
                <a:gd name="T8" fmla="*/ 115 w 132"/>
                <a:gd name="T9" fmla="*/ 140 h 161"/>
                <a:gd name="T10" fmla="*/ 115 w 132"/>
                <a:gd name="T11" fmla="*/ 140 h 161"/>
                <a:gd name="T12" fmla="*/ 114 w 132"/>
                <a:gd name="T13" fmla="*/ 144 h 161"/>
                <a:gd name="T14" fmla="*/ 112 w 132"/>
                <a:gd name="T15" fmla="*/ 148 h 161"/>
                <a:gd name="T16" fmla="*/ 108 w 132"/>
                <a:gd name="T17" fmla="*/ 153 h 161"/>
                <a:gd name="T18" fmla="*/ 101 w 132"/>
                <a:gd name="T19" fmla="*/ 159 h 161"/>
                <a:gd name="T20" fmla="*/ 95 w 132"/>
                <a:gd name="T21" fmla="*/ 161 h 161"/>
                <a:gd name="T22" fmla="*/ 95 w 132"/>
                <a:gd name="T23" fmla="*/ 161 h 161"/>
                <a:gd name="T24" fmla="*/ 0 w 132"/>
                <a:gd name="T25" fmla="*/ 113 h 161"/>
                <a:gd name="T26" fmla="*/ 0 w 132"/>
                <a:gd name="T27" fmla="*/ 113 h 161"/>
                <a:gd name="T28" fmla="*/ 5 w 132"/>
                <a:gd name="T29" fmla="*/ 0 h 161"/>
                <a:gd name="T30" fmla="*/ 5 w 132"/>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 h="161">
                  <a:moveTo>
                    <a:pt x="5" y="0"/>
                  </a:moveTo>
                  <a:lnTo>
                    <a:pt x="5" y="0"/>
                  </a:lnTo>
                  <a:lnTo>
                    <a:pt x="132" y="0"/>
                  </a:lnTo>
                  <a:lnTo>
                    <a:pt x="132" y="0"/>
                  </a:lnTo>
                  <a:lnTo>
                    <a:pt x="115" y="140"/>
                  </a:lnTo>
                  <a:lnTo>
                    <a:pt x="115" y="140"/>
                  </a:lnTo>
                  <a:lnTo>
                    <a:pt x="114" y="144"/>
                  </a:lnTo>
                  <a:lnTo>
                    <a:pt x="112" y="148"/>
                  </a:lnTo>
                  <a:lnTo>
                    <a:pt x="108" y="153"/>
                  </a:lnTo>
                  <a:lnTo>
                    <a:pt x="101" y="159"/>
                  </a:lnTo>
                  <a:lnTo>
                    <a:pt x="95" y="161"/>
                  </a:lnTo>
                  <a:lnTo>
                    <a:pt x="95" y="161"/>
                  </a:lnTo>
                  <a:lnTo>
                    <a:pt x="0" y="113"/>
                  </a:lnTo>
                  <a:lnTo>
                    <a:pt x="0" y="113"/>
                  </a:lnTo>
                  <a:lnTo>
                    <a:pt x="5" y="0"/>
                  </a:lnTo>
                  <a:lnTo>
                    <a:pt x="5" y="0"/>
                  </a:lnTo>
                  <a:close/>
                </a:path>
              </a:pathLst>
            </a:custGeom>
            <a:solidFill>
              <a:srgbClr val="B2B2B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1" name="Freeform 71"/>
            <p:cNvSpPr>
              <a:spLocks/>
            </p:cNvSpPr>
            <p:nvPr/>
          </p:nvSpPr>
          <p:spPr bwMode="auto">
            <a:xfrm>
              <a:off x="3354388" y="5083175"/>
              <a:ext cx="203200" cy="255588"/>
            </a:xfrm>
            <a:custGeom>
              <a:avLst/>
              <a:gdLst>
                <a:gd name="T0" fmla="*/ 4 w 128"/>
                <a:gd name="T1" fmla="*/ 0 h 161"/>
                <a:gd name="T2" fmla="*/ 4 w 128"/>
                <a:gd name="T3" fmla="*/ 0 h 161"/>
                <a:gd name="T4" fmla="*/ 128 w 128"/>
                <a:gd name="T5" fmla="*/ 0 h 161"/>
                <a:gd name="T6" fmla="*/ 128 w 128"/>
                <a:gd name="T7" fmla="*/ 0 h 161"/>
                <a:gd name="T8" fmla="*/ 111 w 128"/>
                <a:gd name="T9" fmla="*/ 140 h 161"/>
                <a:gd name="T10" fmla="*/ 111 w 128"/>
                <a:gd name="T11" fmla="*/ 140 h 161"/>
                <a:gd name="T12" fmla="*/ 111 w 128"/>
                <a:gd name="T13" fmla="*/ 144 h 161"/>
                <a:gd name="T14" fmla="*/ 108 w 128"/>
                <a:gd name="T15" fmla="*/ 148 h 161"/>
                <a:gd name="T16" fmla="*/ 104 w 128"/>
                <a:gd name="T17" fmla="*/ 153 h 161"/>
                <a:gd name="T18" fmla="*/ 97 w 128"/>
                <a:gd name="T19" fmla="*/ 159 h 161"/>
                <a:gd name="T20" fmla="*/ 91 w 128"/>
                <a:gd name="T21" fmla="*/ 161 h 161"/>
                <a:gd name="T22" fmla="*/ 91 w 128"/>
                <a:gd name="T23" fmla="*/ 161 h 161"/>
                <a:gd name="T24" fmla="*/ 0 w 128"/>
                <a:gd name="T25" fmla="*/ 113 h 161"/>
                <a:gd name="T26" fmla="*/ 0 w 128"/>
                <a:gd name="T27" fmla="*/ 113 h 161"/>
                <a:gd name="T28" fmla="*/ 4 w 128"/>
                <a:gd name="T29" fmla="*/ 0 h 161"/>
                <a:gd name="T30" fmla="*/ 4 w 128"/>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161">
                  <a:moveTo>
                    <a:pt x="4" y="0"/>
                  </a:moveTo>
                  <a:lnTo>
                    <a:pt x="4" y="0"/>
                  </a:lnTo>
                  <a:lnTo>
                    <a:pt x="128" y="0"/>
                  </a:lnTo>
                  <a:lnTo>
                    <a:pt x="128" y="0"/>
                  </a:lnTo>
                  <a:lnTo>
                    <a:pt x="111" y="140"/>
                  </a:lnTo>
                  <a:lnTo>
                    <a:pt x="111" y="140"/>
                  </a:lnTo>
                  <a:lnTo>
                    <a:pt x="111" y="144"/>
                  </a:lnTo>
                  <a:lnTo>
                    <a:pt x="108" y="148"/>
                  </a:lnTo>
                  <a:lnTo>
                    <a:pt x="104" y="153"/>
                  </a:lnTo>
                  <a:lnTo>
                    <a:pt x="97" y="159"/>
                  </a:lnTo>
                  <a:lnTo>
                    <a:pt x="91" y="161"/>
                  </a:lnTo>
                  <a:lnTo>
                    <a:pt x="91" y="161"/>
                  </a:lnTo>
                  <a:lnTo>
                    <a:pt x="0" y="113"/>
                  </a:lnTo>
                  <a:lnTo>
                    <a:pt x="0" y="113"/>
                  </a:lnTo>
                  <a:lnTo>
                    <a:pt x="4" y="0"/>
                  </a:lnTo>
                  <a:lnTo>
                    <a:pt x="4" y="0"/>
                  </a:lnTo>
                  <a:close/>
                </a:path>
              </a:pathLst>
            </a:custGeom>
            <a:solidFill>
              <a:srgbClr val="B3B3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2" name="Freeform 72"/>
            <p:cNvSpPr>
              <a:spLocks/>
            </p:cNvSpPr>
            <p:nvPr/>
          </p:nvSpPr>
          <p:spPr bwMode="auto">
            <a:xfrm>
              <a:off x="3360738" y="5083175"/>
              <a:ext cx="196850" cy="255588"/>
            </a:xfrm>
            <a:custGeom>
              <a:avLst/>
              <a:gdLst>
                <a:gd name="T0" fmla="*/ 4 w 124"/>
                <a:gd name="T1" fmla="*/ 0 h 161"/>
                <a:gd name="T2" fmla="*/ 4 w 124"/>
                <a:gd name="T3" fmla="*/ 0 h 161"/>
                <a:gd name="T4" fmla="*/ 124 w 124"/>
                <a:gd name="T5" fmla="*/ 0 h 161"/>
                <a:gd name="T6" fmla="*/ 124 w 124"/>
                <a:gd name="T7" fmla="*/ 0 h 161"/>
                <a:gd name="T8" fmla="*/ 107 w 124"/>
                <a:gd name="T9" fmla="*/ 140 h 161"/>
                <a:gd name="T10" fmla="*/ 107 w 124"/>
                <a:gd name="T11" fmla="*/ 140 h 161"/>
                <a:gd name="T12" fmla="*/ 104 w 124"/>
                <a:gd name="T13" fmla="*/ 148 h 161"/>
                <a:gd name="T14" fmla="*/ 100 w 124"/>
                <a:gd name="T15" fmla="*/ 153 h 161"/>
                <a:gd name="T16" fmla="*/ 93 w 124"/>
                <a:gd name="T17" fmla="*/ 159 h 161"/>
                <a:gd name="T18" fmla="*/ 87 w 124"/>
                <a:gd name="T19" fmla="*/ 161 h 161"/>
                <a:gd name="T20" fmla="*/ 87 w 124"/>
                <a:gd name="T21" fmla="*/ 161 h 161"/>
                <a:gd name="T22" fmla="*/ 0 w 124"/>
                <a:gd name="T23" fmla="*/ 111 h 161"/>
                <a:gd name="T24" fmla="*/ 0 w 124"/>
                <a:gd name="T25" fmla="*/ 111 h 161"/>
                <a:gd name="T26" fmla="*/ 4 w 124"/>
                <a:gd name="T27" fmla="*/ 0 h 161"/>
                <a:gd name="T28" fmla="*/ 4 w 124"/>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161">
                  <a:moveTo>
                    <a:pt x="4" y="0"/>
                  </a:moveTo>
                  <a:lnTo>
                    <a:pt x="4" y="0"/>
                  </a:lnTo>
                  <a:lnTo>
                    <a:pt x="124" y="0"/>
                  </a:lnTo>
                  <a:lnTo>
                    <a:pt x="124" y="0"/>
                  </a:lnTo>
                  <a:lnTo>
                    <a:pt x="107" y="140"/>
                  </a:lnTo>
                  <a:lnTo>
                    <a:pt x="107" y="140"/>
                  </a:lnTo>
                  <a:lnTo>
                    <a:pt x="104" y="148"/>
                  </a:lnTo>
                  <a:lnTo>
                    <a:pt x="100" y="153"/>
                  </a:lnTo>
                  <a:lnTo>
                    <a:pt x="93" y="159"/>
                  </a:lnTo>
                  <a:lnTo>
                    <a:pt x="87" y="161"/>
                  </a:lnTo>
                  <a:lnTo>
                    <a:pt x="87" y="161"/>
                  </a:lnTo>
                  <a:lnTo>
                    <a:pt x="0" y="111"/>
                  </a:lnTo>
                  <a:lnTo>
                    <a:pt x="0" y="111"/>
                  </a:lnTo>
                  <a:lnTo>
                    <a:pt x="4" y="0"/>
                  </a:lnTo>
                  <a:lnTo>
                    <a:pt x="4" y="0"/>
                  </a:lnTo>
                  <a:close/>
                </a:path>
              </a:pathLst>
            </a:custGeom>
            <a:solidFill>
              <a:srgbClr val="B4B4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3" name="Freeform 73"/>
            <p:cNvSpPr>
              <a:spLocks/>
            </p:cNvSpPr>
            <p:nvPr/>
          </p:nvSpPr>
          <p:spPr bwMode="auto">
            <a:xfrm>
              <a:off x="3367088" y="5083175"/>
              <a:ext cx="190500" cy="255588"/>
            </a:xfrm>
            <a:custGeom>
              <a:avLst/>
              <a:gdLst>
                <a:gd name="T0" fmla="*/ 4 w 120"/>
                <a:gd name="T1" fmla="*/ 0 h 161"/>
                <a:gd name="T2" fmla="*/ 4 w 120"/>
                <a:gd name="T3" fmla="*/ 0 h 161"/>
                <a:gd name="T4" fmla="*/ 120 w 120"/>
                <a:gd name="T5" fmla="*/ 0 h 161"/>
                <a:gd name="T6" fmla="*/ 120 w 120"/>
                <a:gd name="T7" fmla="*/ 0 h 161"/>
                <a:gd name="T8" fmla="*/ 103 w 120"/>
                <a:gd name="T9" fmla="*/ 140 h 161"/>
                <a:gd name="T10" fmla="*/ 103 w 120"/>
                <a:gd name="T11" fmla="*/ 140 h 161"/>
                <a:gd name="T12" fmla="*/ 100 w 120"/>
                <a:gd name="T13" fmla="*/ 148 h 161"/>
                <a:gd name="T14" fmla="*/ 96 w 120"/>
                <a:gd name="T15" fmla="*/ 153 h 161"/>
                <a:gd name="T16" fmla="*/ 89 w 120"/>
                <a:gd name="T17" fmla="*/ 159 h 161"/>
                <a:gd name="T18" fmla="*/ 83 w 120"/>
                <a:gd name="T19" fmla="*/ 161 h 161"/>
                <a:gd name="T20" fmla="*/ 83 w 120"/>
                <a:gd name="T21" fmla="*/ 161 h 161"/>
                <a:gd name="T22" fmla="*/ 0 w 120"/>
                <a:gd name="T23" fmla="*/ 110 h 161"/>
                <a:gd name="T24" fmla="*/ 0 w 120"/>
                <a:gd name="T25" fmla="*/ 110 h 161"/>
                <a:gd name="T26" fmla="*/ 4 w 120"/>
                <a:gd name="T27" fmla="*/ 0 h 161"/>
                <a:gd name="T28" fmla="*/ 4 w 120"/>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61">
                  <a:moveTo>
                    <a:pt x="4" y="0"/>
                  </a:moveTo>
                  <a:lnTo>
                    <a:pt x="4" y="0"/>
                  </a:lnTo>
                  <a:lnTo>
                    <a:pt x="120" y="0"/>
                  </a:lnTo>
                  <a:lnTo>
                    <a:pt x="120" y="0"/>
                  </a:lnTo>
                  <a:lnTo>
                    <a:pt x="103" y="140"/>
                  </a:lnTo>
                  <a:lnTo>
                    <a:pt x="103" y="140"/>
                  </a:lnTo>
                  <a:lnTo>
                    <a:pt x="100" y="148"/>
                  </a:lnTo>
                  <a:lnTo>
                    <a:pt x="96" y="153"/>
                  </a:lnTo>
                  <a:lnTo>
                    <a:pt x="89" y="159"/>
                  </a:lnTo>
                  <a:lnTo>
                    <a:pt x="83" y="161"/>
                  </a:lnTo>
                  <a:lnTo>
                    <a:pt x="83" y="161"/>
                  </a:lnTo>
                  <a:lnTo>
                    <a:pt x="0" y="110"/>
                  </a:lnTo>
                  <a:lnTo>
                    <a:pt x="0" y="110"/>
                  </a:lnTo>
                  <a:lnTo>
                    <a:pt x="4" y="0"/>
                  </a:lnTo>
                  <a:lnTo>
                    <a:pt x="4" y="0"/>
                  </a:lnTo>
                  <a:close/>
                </a:path>
              </a:pathLst>
            </a:custGeom>
            <a:solidFill>
              <a:srgbClr val="B4B4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4" name="Freeform 74"/>
            <p:cNvSpPr>
              <a:spLocks/>
            </p:cNvSpPr>
            <p:nvPr/>
          </p:nvSpPr>
          <p:spPr bwMode="auto">
            <a:xfrm>
              <a:off x="3371851" y="5083175"/>
              <a:ext cx="185738" cy="255588"/>
            </a:xfrm>
            <a:custGeom>
              <a:avLst/>
              <a:gdLst>
                <a:gd name="T0" fmla="*/ 5 w 117"/>
                <a:gd name="T1" fmla="*/ 0 h 161"/>
                <a:gd name="T2" fmla="*/ 5 w 117"/>
                <a:gd name="T3" fmla="*/ 0 h 161"/>
                <a:gd name="T4" fmla="*/ 117 w 117"/>
                <a:gd name="T5" fmla="*/ 0 h 161"/>
                <a:gd name="T6" fmla="*/ 117 w 117"/>
                <a:gd name="T7" fmla="*/ 0 h 161"/>
                <a:gd name="T8" fmla="*/ 100 w 117"/>
                <a:gd name="T9" fmla="*/ 140 h 161"/>
                <a:gd name="T10" fmla="*/ 100 w 117"/>
                <a:gd name="T11" fmla="*/ 140 h 161"/>
                <a:gd name="T12" fmla="*/ 97 w 117"/>
                <a:gd name="T13" fmla="*/ 148 h 161"/>
                <a:gd name="T14" fmla="*/ 93 w 117"/>
                <a:gd name="T15" fmla="*/ 153 h 161"/>
                <a:gd name="T16" fmla="*/ 86 w 117"/>
                <a:gd name="T17" fmla="*/ 157 h 161"/>
                <a:gd name="T18" fmla="*/ 81 w 117"/>
                <a:gd name="T19" fmla="*/ 161 h 161"/>
                <a:gd name="T20" fmla="*/ 81 w 117"/>
                <a:gd name="T21" fmla="*/ 161 h 161"/>
                <a:gd name="T22" fmla="*/ 0 w 117"/>
                <a:gd name="T23" fmla="*/ 109 h 161"/>
                <a:gd name="T24" fmla="*/ 0 w 117"/>
                <a:gd name="T25" fmla="*/ 109 h 161"/>
                <a:gd name="T26" fmla="*/ 5 w 117"/>
                <a:gd name="T27" fmla="*/ 0 h 161"/>
                <a:gd name="T28" fmla="*/ 5 w 117"/>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61">
                  <a:moveTo>
                    <a:pt x="5" y="0"/>
                  </a:moveTo>
                  <a:lnTo>
                    <a:pt x="5" y="0"/>
                  </a:lnTo>
                  <a:lnTo>
                    <a:pt x="117" y="0"/>
                  </a:lnTo>
                  <a:lnTo>
                    <a:pt x="117" y="0"/>
                  </a:lnTo>
                  <a:lnTo>
                    <a:pt x="100" y="140"/>
                  </a:lnTo>
                  <a:lnTo>
                    <a:pt x="100" y="140"/>
                  </a:lnTo>
                  <a:lnTo>
                    <a:pt x="97" y="148"/>
                  </a:lnTo>
                  <a:lnTo>
                    <a:pt x="93" y="153"/>
                  </a:lnTo>
                  <a:lnTo>
                    <a:pt x="86" y="157"/>
                  </a:lnTo>
                  <a:lnTo>
                    <a:pt x="81" y="161"/>
                  </a:lnTo>
                  <a:lnTo>
                    <a:pt x="81" y="161"/>
                  </a:lnTo>
                  <a:lnTo>
                    <a:pt x="0" y="109"/>
                  </a:lnTo>
                  <a:lnTo>
                    <a:pt x="0" y="109"/>
                  </a:lnTo>
                  <a:lnTo>
                    <a:pt x="5" y="0"/>
                  </a:lnTo>
                  <a:lnTo>
                    <a:pt x="5" y="0"/>
                  </a:lnTo>
                  <a:close/>
                </a:path>
              </a:pathLst>
            </a:custGeom>
            <a:solidFill>
              <a:srgbClr val="B5B5B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5" name="Freeform 75"/>
            <p:cNvSpPr>
              <a:spLocks/>
            </p:cNvSpPr>
            <p:nvPr/>
          </p:nvSpPr>
          <p:spPr bwMode="auto">
            <a:xfrm>
              <a:off x="3378201" y="5083175"/>
              <a:ext cx="179388" cy="255588"/>
            </a:xfrm>
            <a:custGeom>
              <a:avLst/>
              <a:gdLst>
                <a:gd name="T0" fmla="*/ 5 w 113"/>
                <a:gd name="T1" fmla="*/ 0 h 161"/>
                <a:gd name="T2" fmla="*/ 5 w 113"/>
                <a:gd name="T3" fmla="*/ 0 h 161"/>
                <a:gd name="T4" fmla="*/ 113 w 113"/>
                <a:gd name="T5" fmla="*/ 0 h 161"/>
                <a:gd name="T6" fmla="*/ 113 w 113"/>
                <a:gd name="T7" fmla="*/ 0 h 161"/>
                <a:gd name="T8" fmla="*/ 96 w 113"/>
                <a:gd name="T9" fmla="*/ 140 h 161"/>
                <a:gd name="T10" fmla="*/ 96 w 113"/>
                <a:gd name="T11" fmla="*/ 140 h 161"/>
                <a:gd name="T12" fmla="*/ 93 w 113"/>
                <a:gd name="T13" fmla="*/ 147 h 161"/>
                <a:gd name="T14" fmla="*/ 89 w 113"/>
                <a:gd name="T15" fmla="*/ 153 h 161"/>
                <a:gd name="T16" fmla="*/ 84 w 113"/>
                <a:gd name="T17" fmla="*/ 157 h 161"/>
                <a:gd name="T18" fmla="*/ 77 w 113"/>
                <a:gd name="T19" fmla="*/ 161 h 161"/>
                <a:gd name="T20" fmla="*/ 77 w 113"/>
                <a:gd name="T21" fmla="*/ 161 h 161"/>
                <a:gd name="T22" fmla="*/ 0 w 113"/>
                <a:gd name="T23" fmla="*/ 107 h 161"/>
                <a:gd name="T24" fmla="*/ 0 w 113"/>
                <a:gd name="T25" fmla="*/ 107 h 161"/>
                <a:gd name="T26" fmla="*/ 5 w 113"/>
                <a:gd name="T27" fmla="*/ 0 h 161"/>
                <a:gd name="T28" fmla="*/ 5 w 113"/>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61">
                  <a:moveTo>
                    <a:pt x="5" y="0"/>
                  </a:moveTo>
                  <a:lnTo>
                    <a:pt x="5" y="0"/>
                  </a:lnTo>
                  <a:lnTo>
                    <a:pt x="113" y="0"/>
                  </a:lnTo>
                  <a:lnTo>
                    <a:pt x="113" y="0"/>
                  </a:lnTo>
                  <a:lnTo>
                    <a:pt x="96" y="140"/>
                  </a:lnTo>
                  <a:lnTo>
                    <a:pt x="96" y="140"/>
                  </a:lnTo>
                  <a:lnTo>
                    <a:pt x="93" y="147"/>
                  </a:lnTo>
                  <a:lnTo>
                    <a:pt x="89" y="153"/>
                  </a:lnTo>
                  <a:lnTo>
                    <a:pt x="84" y="157"/>
                  </a:lnTo>
                  <a:lnTo>
                    <a:pt x="77" y="161"/>
                  </a:lnTo>
                  <a:lnTo>
                    <a:pt x="77" y="161"/>
                  </a:lnTo>
                  <a:lnTo>
                    <a:pt x="0" y="107"/>
                  </a:lnTo>
                  <a:lnTo>
                    <a:pt x="0" y="107"/>
                  </a:lnTo>
                  <a:lnTo>
                    <a:pt x="5" y="0"/>
                  </a:lnTo>
                  <a:lnTo>
                    <a:pt x="5" y="0"/>
                  </a:lnTo>
                  <a:close/>
                </a:path>
              </a:pathLst>
            </a:custGeom>
            <a:solidFill>
              <a:srgbClr val="B6B6B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6" name="Freeform 76"/>
            <p:cNvSpPr>
              <a:spLocks/>
            </p:cNvSpPr>
            <p:nvPr/>
          </p:nvSpPr>
          <p:spPr bwMode="auto">
            <a:xfrm>
              <a:off x="3384551" y="5083175"/>
              <a:ext cx="173038" cy="255588"/>
            </a:xfrm>
            <a:custGeom>
              <a:avLst/>
              <a:gdLst>
                <a:gd name="T0" fmla="*/ 5 w 109"/>
                <a:gd name="T1" fmla="*/ 0 h 161"/>
                <a:gd name="T2" fmla="*/ 5 w 109"/>
                <a:gd name="T3" fmla="*/ 0 h 161"/>
                <a:gd name="T4" fmla="*/ 109 w 109"/>
                <a:gd name="T5" fmla="*/ 0 h 161"/>
                <a:gd name="T6" fmla="*/ 109 w 109"/>
                <a:gd name="T7" fmla="*/ 0 h 161"/>
                <a:gd name="T8" fmla="*/ 92 w 109"/>
                <a:gd name="T9" fmla="*/ 140 h 161"/>
                <a:gd name="T10" fmla="*/ 92 w 109"/>
                <a:gd name="T11" fmla="*/ 140 h 161"/>
                <a:gd name="T12" fmla="*/ 89 w 109"/>
                <a:gd name="T13" fmla="*/ 147 h 161"/>
                <a:gd name="T14" fmla="*/ 85 w 109"/>
                <a:gd name="T15" fmla="*/ 153 h 161"/>
                <a:gd name="T16" fmla="*/ 80 w 109"/>
                <a:gd name="T17" fmla="*/ 157 h 161"/>
                <a:gd name="T18" fmla="*/ 73 w 109"/>
                <a:gd name="T19" fmla="*/ 161 h 161"/>
                <a:gd name="T20" fmla="*/ 73 w 109"/>
                <a:gd name="T21" fmla="*/ 161 h 161"/>
                <a:gd name="T22" fmla="*/ 0 w 109"/>
                <a:gd name="T23" fmla="*/ 106 h 161"/>
                <a:gd name="T24" fmla="*/ 0 w 109"/>
                <a:gd name="T25" fmla="*/ 106 h 161"/>
                <a:gd name="T26" fmla="*/ 5 w 109"/>
                <a:gd name="T27" fmla="*/ 0 h 161"/>
                <a:gd name="T28" fmla="*/ 5 w 109"/>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61">
                  <a:moveTo>
                    <a:pt x="5" y="0"/>
                  </a:moveTo>
                  <a:lnTo>
                    <a:pt x="5" y="0"/>
                  </a:lnTo>
                  <a:lnTo>
                    <a:pt x="109" y="0"/>
                  </a:lnTo>
                  <a:lnTo>
                    <a:pt x="109" y="0"/>
                  </a:lnTo>
                  <a:lnTo>
                    <a:pt x="92" y="140"/>
                  </a:lnTo>
                  <a:lnTo>
                    <a:pt x="92" y="140"/>
                  </a:lnTo>
                  <a:lnTo>
                    <a:pt x="89" y="147"/>
                  </a:lnTo>
                  <a:lnTo>
                    <a:pt x="85" y="153"/>
                  </a:lnTo>
                  <a:lnTo>
                    <a:pt x="80" y="157"/>
                  </a:lnTo>
                  <a:lnTo>
                    <a:pt x="73" y="161"/>
                  </a:lnTo>
                  <a:lnTo>
                    <a:pt x="73" y="161"/>
                  </a:lnTo>
                  <a:lnTo>
                    <a:pt x="0" y="106"/>
                  </a:lnTo>
                  <a:lnTo>
                    <a:pt x="0" y="106"/>
                  </a:lnTo>
                  <a:lnTo>
                    <a:pt x="5" y="0"/>
                  </a:lnTo>
                  <a:lnTo>
                    <a:pt x="5" y="0"/>
                  </a:lnTo>
                  <a:close/>
                </a:path>
              </a:pathLst>
            </a:custGeom>
            <a:solidFill>
              <a:srgbClr val="B6B6B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7" name="Freeform 77"/>
            <p:cNvSpPr>
              <a:spLocks/>
            </p:cNvSpPr>
            <p:nvPr/>
          </p:nvSpPr>
          <p:spPr bwMode="auto">
            <a:xfrm>
              <a:off x="3390901" y="5083175"/>
              <a:ext cx="166688" cy="254000"/>
            </a:xfrm>
            <a:custGeom>
              <a:avLst/>
              <a:gdLst>
                <a:gd name="T0" fmla="*/ 5 w 105"/>
                <a:gd name="T1" fmla="*/ 0 h 160"/>
                <a:gd name="T2" fmla="*/ 5 w 105"/>
                <a:gd name="T3" fmla="*/ 0 h 160"/>
                <a:gd name="T4" fmla="*/ 105 w 105"/>
                <a:gd name="T5" fmla="*/ 0 h 160"/>
                <a:gd name="T6" fmla="*/ 105 w 105"/>
                <a:gd name="T7" fmla="*/ 0 h 160"/>
                <a:gd name="T8" fmla="*/ 88 w 105"/>
                <a:gd name="T9" fmla="*/ 140 h 160"/>
                <a:gd name="T10" fmla="*/ 88 w 105"/>
                <a:gd name="T11" fmla="*/ 140 h 160"/>
                <a:gd name="T12" fmla="*/ 87 w 105"/>
                <a:gd name="T13" fmla="*/ 147 h 160"/>
                <a:gd name="T14" fmla="*/ 81 w 105"/>
                <a:gd name="T15" fmla="*/ 153 h 160"/>
                <a:gd name="T16" fmla="*/ 76 w 105"/>
                <a:gd name="T17" fmla="*/ 157 h 160"/>
                <a:gd name="T18" fmla="*/ 69 w 105"/>
                <a:gd name="T19" fmla="*/ 160 h 160"/>
                <a:gd name="T20" fmla="*/ 69 w 105"/>
                <a:gd name="T21" fmla="*/ 160 h 160"/>
                <a:gd name="T22" fmla="*/ 0 w 105"/>
                <a:gd name="T23" fmla="*/ 106 h 160"/>
                <a:gd name="T24" fmla="*/ 0 w 105"/>
                <a:gd name="T25" fmla="*/ 106 h 160"/>
                <a:gd name="T26" fmla="*/ 5 w 105"/>
                <a:gd name="T27" fmla="*/ 0 h 160"/>
                <a:gd name="T28" fmla="*/ 5 w 105"/>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160">
                  <a:moveTo>
                    <a:pt x="5" y="0"/>
                  </a:moveTo>
                  <a:lnTo>
                    <a:pt x="5" y="0"/>
                  </a:lnTo>
                  <a:lnTo>
                    <a:pt x="105" y="0"/>
                  </a:lnTo>
                  <a:lnTo>
                    <a:pt x="105" y="0"/>
                  </a:lnTo>
                  <a:lnTo>
                    <a:pt x="88" y="140"/>
                  </a:lnTo>
                  <a:lnTo>
                    <a:pt x="88" y="140"/>
                  </a:lnTo>
                  <a:lnTo>
                    <a:pt x="87" y="147"/>
                  </a:lnTo>
                  <a:lnTo>
                    <a:pt x="81" y="153"/>
                  </a:lnTo>
                  <a:lnTo>
                    <a:pt x="76" y="157"/>
                  </a:lnTo>
                  <a:lnTo>
                    <a:pt x="69" y="160"/>
                  </a:lnTo>
                  <a:lnTo>
                    <a:pt x="69" y="160"/>
                  </a:lnTo>
                  <a:lnTo>
                    <a:pt x="0" y="106"/>
                  </a:lnTo>
                  <a:lnTo>
                    <a:pt x="0" y="106"/>
                  </a:lnTo>
                  <a:lnTo>
                    <a:pt x="5" y="0"/>
                  </a:lnTo>
                  <a:lnTo>
                    <a:pt x="5" y="0"/>
                  </a:lnTo>
                  <a:close/>
                </a:path>
              </a:pathLst>
            </a:custGeom>
            <a:solidFill>
              <a:srgbClr val="B7B7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8" name="Freeform 78"/>
            <p:cNvSpPr>
              <a:spLocks/>
            </p:cNvSpPr>
            <p:nvPr/>
          </p:nvSpPr>
          <p:spPr bwMode="auto">
            <a:xfrm>
              <a:off x="3395663" y="5083175"/>
              <a:ext cx="161925" cy="254000"/>
            </a:xfrm>
            <a:custGeom>
              <a:avLst/>
              <a:gdLst>
                <a:gd name="T0" fmla="*/ 5 w 102"/>
                <a:gd name="T1" fmla="*/ 0 h 160"/>
                <a:gd name="T2" fmla="*/ 5 w 102"/>
                <a:gd name="T3" fmla="*/ 0 h 160"/>
                <a:gd name="T4" fmla="*/ 102 w 102"/>
                <a:gd name="T5" fmla="*/ 0 h 160"/>
                <a:gd name="T6" fmla="*/ 102 w 102"/>
                <a:gd name="T7" fmla="*/ 0 h 160"/>
                <a:gd name="T8" fmla="*/ 85 w 102"/>
                <a:gd name="T9" fmla="*/ 140 h 160"/>
                <a:gd name="T10" fmla="*/ 85 w 102"/>
                <a:gd name="T11" fmla="*/ 140 h 160"/>
                <a:gd name="T12" fmla="*/ 84 w 102"/>
                <a:gd name="T13" fmla="*/ 147 h 160"/>
                <a:gd name="T14" fmla="*/ 78 w 102"/>
                <a:gd name="T15" fmla="*/ 153 h 160"/>
                <a:gd name="T16" fmla="*/ 73 w 102"/>
                <a:gd name="T17" fmla="*/ 157 h 160"/>
                <a:gd name="T18" fmla="*/ 67 w 102"/>
                <a:gd name="T19" fmla="*/ 160 h 160"/>
                <a:gd name="T20" fmla="*/ 67 w 102"/>
                <a:gd name="T21" fmla="*/ 160 h 160"/>
                <a:gd name="T22" fmla="*/ 0 w 102"/>
                <a:gd name="T23" fmla="*/ 105 h 160"/>
                <a:gd name="T24" fmla="*/ 0 w 102"/>
                <a:gd name="T25" fmla="*/ 105 h 160"/>
                <a:gd name="T26" fmla="*/ 5 w 102"/>
                <a:gd name="T27" fmla="*/ 0 h 160"/>
                <a:gd name="T28" fmla="*/ 5 w 102"/>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60">
                  <a:moveTo>
                    <a:pt x="5" y="0"/>
                  </a:moveTo>
                  <a:lnTo>
                    <a:pt x="5" y="0"/>
                  </a:lnTo>
                  <a:lnTo>
                    <a:pt x="102" y="0"/>
                  </a:lnTo>
                  <a:lnTo>
                    <a:pt x="102" y="0"/>
                  </a:lnTo>
                  <a:lnTo>
                    <a:pt x="85" y="140"/>
                  </a:lnTo>
                  <a:lnTo>
                    <a:pt x="85" y="140"/>
                  </a:lnTo>
                  <a:lnTo>
                    <a:pt x="84" y="147"/>
                  </a:lnTo>
                  <a:lnTo>
                    <a:pt x="78" y="153"/>
                  </a:lnTo>
                  <a:lnTo>
                    <a:pt x="73" y="157"/>
                  </a:lnTo>
                  <a:lnTo>
                    <a:pt x="67" y="160"/>
                  </a:lnTo>
                  <a:lnTo>
                    <a:pt x="67" y="160"/>
                  </a:lnTo>
                  <a:lnTo>
                    <a:pt x="0" y="105"/>
                  </a:lnTo>
                  <a:lnTo>
                    <a:pt x="0" y="105"/>
                  </a:lnTo>
                  <a:lnTo>
                    <a:pt x="5" y="0"/>
                  </a:lnTo>
                  <a:lnTo>
                    <a:pt x="5" y="0"/>
                  </a:lnTo>
                  <a:close/>
                </a:path>
              </a:pathLst>
            </a:custGeom>
            <a:solidFill>
              <a:srgbClr val="B7B7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9" name="Freeform 79"/>
            <p:cNvSpPr>
              <a:spLocks/>
            </p:cNvSpPr>
            <p:nvPr/>
          </p:nvSpPr>
          <p:spPr bwMode="auto">
            <a:xfrm>
              <a:off x="3402013" y="5083175"/>
              <a:ext cx="155575" cy="254000"/>
            </a:xfrm>
            <a:custGeom>
              <a:avLst/>
              <a:gdLst>
                <a:gd name="T0" fmla="*/ 5 w 98"/>
                <a:gd name="T1" fmla="*/ 0 h 160"/>
                <a:gd name="T2" fmla="*/ 5 w 98"/>
                <a:gd name="T3" fmla="*/ 0 h 160"/>
                <a:gd name="T4" fmla="*/ 98 w 98"/>
                <a:gd name="T5" fmla="*/ 0 h 160"/>
                <a:gd name="T6" fmla="*/ 98 w 98"/>
                <a:gd name="T7" fmla="*/ 0 h 160"/>
                <a:gd name="T8" fmla="*/ 81 w 98"/>
                <a:gd name="T9" fmla="*/ 140 h 160"/>
                <a:gd name="T10" fmla="*/ 81 w 98"/>
                <a:gd name="T11" fmla="*/ 140 h 160"/>
                <a:gd name="T12" fmla="*/ 80 w 98"/>
                <a:gd name="T13" fmla="*/ 147 h 160"/>
                <a:gd name="T14" fmla="*/ 74 w 98"/>
                <a:gd name="T15" fmla="*/ 152 h 160"/>
                <a:gd name="T16" fmla="*/ 69 w 98"/>
                <a:gd name="T17" fmla="*/ 157 h 160"/>
                <a:gd name="T18" fmla="*/ 63 w 98"/>
                <a:gd name="T19" fmla="*/ 160 h 160"/>
                <a:gd name="T20" fmla="*/ 63 w 98"/>
                <a:gd name="T21" fmla="*/ 160 h 160"/>
                <a:gd name="T22" fmla="*/ 0 w 98"/>
                <a:gd name="T23" fmla="*/ 103 h 160"/>
                <a:gd name="T24" fmla="*/ 0 w 98"/>
                <a:gd name="T25" fmla="*/ 103 h 160"/>
                <a:gd name="T26" fmla="*/ 5 w 98"/>
                <a:gd name="T27" fmla="*/ 0 h 160"/>
                <a:gd name="T28" fmla="*/ 5 w 98"/>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160">
                  <a:moveTo>
                    <a:pt x="5" y="0"/>
                  </a:moveTo>
                  <a:lnTo>
                    <a:pt x="5" y="0"/>
                  </a:lnTo>
                  <a:lnTo>
                    <a:pt x="98" y="0"/>
                  </a:lnTo>
                  <a:lnTo>
                    <a:pt x="98" y="0"/>
                  </a:lnTo>
                  <a:lnTo>
                    <a:pt x="81" y="140"/>
                  </a:lnTo>
                  <a:lnTo>
                    <a:pt x="81" y="140"/>
                  </a:lnTo>
                  <a:lnTo>
                    <a:pt x="80" y="147"/>
                  </a:lnTo>
                  <a:lnTo>
                    <a:pt x="74" y="152"/>
                  </a:lnTo>
                  <a:lnTo>
                    <a:pt x="69" y="157"/>
                  </a:lnTo>
                  <a:lnTo>
                    <a:pt x="63" y="160"/>
                  </a:lnTo>
                  <a:lnTo>
                    <a:pt x="63" y="160"/>
                  </a:lnTo>
                  <a:lnTo>
                    <a:pt x="0" y="103"/>
                  </a:lnTo>
                  <a:lnTo>
                    <a:pt x="0" y="103"/>
                  </a:lnTo>
                  <a:lnTo>
                    <a:pt x="5" y="0"/>
                  </a:lnTo>
                  <a:lnTo>
                    <a:pt x="5" y="0"/>
                  </a:lnTo>
                  <a:close/>
                </a:path>
              </a:pathLst>
            </a:custGeom>
            <a:solidFill>
              <a:srgbClr val="B8B8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0" name="Freeform 80"/>
            <p:cNvSpPr>
              <a:spLocks/>
            </p:cNvSpPr>
            <p:nvPr/>
          </p:nvSpPr>
          <p:spPr bwMode="auto">
            <a:xfrm>
              <a:off x="3408363" y="5083175"/>
              <a:ext cx="149225" cy="254000"/>
            </a:xfrm>
            <a:custGeom>
              <a:avLst/>
              <a:gdLst>
                <a:gd name="T0" fmla="*/ 5 w 94"/>
                <a:gd name="T1" fmla="*/ 0 h 160"/>
                <a:gd name="T2" fmla="*/ 5 w 94"/>
                <a:gd name="T3" fmla="*/ 0 h 160"/>
                <a:gd name="T4" fmla="*/ 94 w 94"/>
                <a:gd name="T5" fmla="*/ 0 h 160"/>
                <a:gd name="T6" fmla="*/ 94 w 94"/>
                <a:gd name="T7" fmla="*/ 0 h 160"/>
                <a:gd name="T8" fmla="*/ 77 w 94"/>
                <a:gd name="T9" fmla="*/ 140 h 160"/>
                <a:gd name="T10" fmla="*/ 77 w 94"/>
                <a:gd name="T11" fmla="*/ 140 h 160"/>
                <a:gd name="T12" fmla="*/ 76 w 94"/>
                <a:gd name="T13" fmla="*/ 147 h 160"/>
                <a:gd name="T14" fmla="*/ 71 w 94"/>
                <a:gd name="T15" fmla="*/ 152 h 160"/>
                <a:gd name="T16" fmla="*/ 66 w 94"/>
                <a:gd name="T17" fmla="*/ 157 h 160"/>
                <a:gd name="T18" fmla="*/ 59 w 94"/>
                <a:gd name="T19" fmla="*/ 160 h 160"/>
                <a:gd name="T20" fmla="*/ 59 w 94"/>
                <a:gd name="T21" fmla="*/ 160 h 160"/>
                <a:gd name="T22" fmla="*/ 0 w 94"/>
                <a:gd name="T23" fmla="*/ 102 h 160"/>
                <a:gd name="T24" fmla="*/ 0 w 94"/>
                <a:gd name="T25" fmla="*/ 102 h 160"/>
                <a:gd name="T26" fmla="*/ 5 w 94"/>
                <a:gd name="T27" fmla="*/ 0 h 160"/>
                <a:gd name="T28" fmla="*/ 5 w 94"/>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60">
                  <a:moveTo>
                    <a:pt x="5" y="0"/>
                  </a:moveTo>
                  <a:lnTo>
                    <a:pt x="5" y="0"/>
                  </a:lnTo>
                  <a:lnTo>
                    <a:pt x="94" y="0"/>
                  </a:lnTo>
                  <a:lnTo>
                    <a:pt x="94" y="0"/>
                  </a:lnTo>
                  <a:lnTo>
                    <a:pt x="77" y="140"/>
                  </a:lnTo>
                  <a:lnTo>
                    <a:pt x="77" y="140"/>
                  </a:lnTo>
                  <a:lnTo>
                    <a:pt x="76" y="147"/>
                  </a:lnTo>
                  <a:lnTo>
                    <a:pt x="71" y="152"/>
                  </a:lnTo>
                  <a:lnTo>
                    <a:pt x="66" y="157"/>
                  </a:lnTo>
                  <a:lnTo>
                    <a:pt x="59" y="160"/>
                  </a:lnTo>
                  <a:lnTo>
                    <a:pt x="59" y="160"/>
                  </a:lnTo>
                  <a:lnTo>
                    <a:pt x="0" y="102"/>
                  </a:lnTo>
                  <a:lnTo>
                    <a:pt x="0" y="102"/>
                  </a:lnTo>
                  <a:lnTo>
                    <a:pt x="5" y="0"/>
                  </a:lnTo>
                  <a:lnTo>
                    <a:pt x="5" y="0"/>
                  </a:lnTo>
                  <a:close/>
                </a:path>
              </a:pathLst>
            </a:custGeom>
            <a:solidFill>
              <a:srgbClr val="B9B9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1" name="Freeform 81"/>
            <p:cNvSpPr>
              <a:spLocks/>
            </p:cNvSpPr>
            <p:nvPr/>
          </p:nvSpPr>
          <p:spPr bwMode="auto">
            <a:xfrm>
              <a:off x="3414713" y="5083175"/>
              <a:ext cx="142875" cy="254000"/>
            </a:xfrm>
            <a:custGeom>
              <a:avLst/>
              <a:gdLst>
                <a:gd name="T0" fmla="*/ 5 w 90"/>
                <a:gd name="T1" fmla="*/ 0 h 160"/>
                <a:gd name="T2" fmla="*/ 5 w 90"/>
                <a:gd name="T3" fmla="*/ 0 h 160"/>
                <a:gd name="T4" fmla="*/ 90 w 90"/>
                <a:gd name="T5" fmla="*/ 0 h 160"/>
                <a:gd name="T6" fmla="*/ 90 w 90"/>
                <a:gd name="T7" fmla="*/ 0 h 160"/>
                <a:gd name="T8" fmla="*/ 73 w 90"/>
                <a:gd name="T9" fmla="*/ 140 h 160"/>
                <a:gd name="T10" fmla="*/ 73 w 90"/>
                <a:gd name="T11" fmla="*/ 140 h 160"/>
                <a:gd name="T12" fmla="*/ 72 w 90"/>
                <a:gd name="T13" fmla="*/ 147 h 160"/>
                <a:gd name="T14" fmla="*/ 67 w 90"/>
                <a:gd name="T15" fmla="*/ 152 h 160"/>
                <a:gd name="T16" fmla="*/ 62 w 90"/>
                <a:gd name="T17" fmla="*/ 157 h 160"/>
                <a:gd name="T18" fmla="*/ 55 w 90"/>
                <a:gd name="T19" fmla="*/ 160 h 160"/>
                <a:gd name="T20" fmla="*/ 55 w 90"/>
                <a:gd name="T21" fmla="*/ 160 h 160"/>
                <a:gd name="T22" fmla="*/ 0 w 90"/>
                <a:gd name="T23" fmla="*/ 101 h 160"/>
                <a:gd name="T24" fmla="*/ 0 w 90"/>
                <a:gd name="T25" fmla="*/ 101 h 160"/>
                <a:gd name="T26" fmla="*/ 5 w 90"/>
                <a:gd name="T27" fmla="*/ 0 h 160"/>
                <a:gd name="T28" fmla="*/ 5 w 90"/>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60">
                  <a:moveTo>
                    <a:pt x="5" y="0"/>
                  </a:moveTo>
                  <a:lnTo>
                    <a:pt x="5" y="0"/>
                  </a:lnTo>
                  <a:lnTo>
                    <a:pt x="90" y="0"/>
                  </a:lnTo>
                  <a:lnTo>
                    <a:pt x="90" y="0"/>
                  </a:lnTo>
                  <a:lnTo>
                    <a:pt x="73" y="140"/>
                  </a:lnTo>
                  <a:lnTo>
                    <a:pt x="73" y="140"/>
                  </a:lnTo>
                  <a:lnTo>
                    <a:pt x="72" y="147"/>
                  </a:lnTo>
                  <a:lnTo>
                    <a:pt x="67" y="152"/>
                  </a:lnTo>
                  <a:lnTo>
                    <a:pt x="62" y="157"/>
                  </a:lnTo>
                  <a:lnTo>
                    <a:pt x="55" y="160"/>
                  </a:lnTo>
                  <a:lnTo>
                    <a:pt x="55" y="160"/>
                  </a:lnTo>
                  <a:lnTo>
                    <a:pt x="0" y="101"/>
                  </a:lnTo>
                  <a:lnTo>
                    <a:pt x="0" y="101"/>
                  </a:lnTo>
                  <a:lnTo>
                    <a:pt x="5" y="0"/>
                  </a:lnTo>
                  <a:lnTo>
                    <a:pt x="5" y="0"/>
                  </a:lnTo>
                  <a:close/>
                </a:path>
              </a:pathLst>
            </a:custGeom>
            <a:solidFill>
              <a:srgbClr val="B9B9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2" name="Freeform 82"/>
            <p:cNvSpPr>
              <a:spLocks/>
            </p:cNvSpPr>
            <p:nvPr/>
          </p:nvSpPr>
          <p:spPr bwMode="auto">
            <a:xfrm>
              <a:off x="3417888" y="5083175"/>
              <a:ext cx="139700" cy="254000"/>
            </a:xfrm>
            <a:custGeom>
              <a:avLst/>
              <a:gdLst>
                <a:gd name="T0" fmla="*/ 7 w 88"/>
                <a:gd name="T1" fmla="*/ 0 h 160"/>
                <a:gd name="T2" fmla="*/ 7 w 88"/>
                <a:gd name="T3" fmla="*/ 0 h 160"/>
                <a:gd name="T4" fmla="*/ 88 w 88"/>
                <a:gd name="T5" fmla="*/ 0 h 160"/>
                <a:gd name="T6" fmla="*/ 88 w 88"/>
                <a:gd name="T7" fmla="*/ 0 h 160"/>
                <a:gd name="T8" fmla="*/ 71 w 88"/>
                <a:gd name="T9" fmla="*/ 140 h 160"/>
                <a:gd name="T10" fmla="*/ 71 w 88"/>
                <a:gd name="T11" fmla="*/ 140 h 160"/>
                <a:gd name="T12" fmla="*/ 70 w 88"/>
                <a:gd name="T13" fmla="*/ 147 h 160"/>
                <a:gd name="T14" fmla="*/ 65 w 88"/>
                <a:gd name="T15" fmla="*/ 152 h 160"/>
                <a:gd name="T16" fmla="*/ 60 w 88"/>
                <a:gd name="T17" fmla="*/ 157 h 160"/>
                <a:gd name="T18" fmla="*/ 55 w 88"/>
                <a:gd name="T19" fmla="*/ 160 h 160"/>
                <a:gd name="T20" fmla="*/ 55 w 88"/>
                <a:gd name="T21" fmla="*/ 160 h 160"/>
                <a:gd name="T22" fmla="*/ 0 w 88"/>
                <a:gd name="T23" fmla="*/ 99 h 160"/>
                <a:gd name="T24" fmla="*/ 0 w 88"/>
                <a:gd name="T25" fmla="*/ 99 h 160"/>
                <a:gd name="T26" fmla="*/ 7 w 88"/>
                <a:gd name="T27" fmla="*/ 0 h 160"/>
                <a:gd name="T28" fmla="*/ 7 w 88"/>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60">
                  <a:moveTo>
                    <a:pt x="7" y="0"/>
                  </a:moveTo>
                  <a:lnTo>
                    <a:pt x="7" y="0"/>
                  </a:lnTo>
                  <a:lnTo>
                    <a:pt x="88" y="0"/>
                  </a:lnTo>
                  <a:lnTo>
                    <a:pt x="88" y="0"/>
                  </a:lnTo>
                  <a:lnTo>
                    <a:pt x="71" y="140"/>
                  </a:lnTo>
                  <a:lnTo>
                    <a:pt x="71" y="140"/>
                  </a:lnTo>
                  <a:lnTo>
                    <a:pt x="70" y="147"/>
                  </a:lnTo>
                  <a:lnTo>
                    <a:pt x="65" y="152"/>
                  </a:lnTo>
                  <a:lnTo>
                    <a:pt x="60" y="157"/>
                  </a:lnTo>
                  <a:lnTo>
                    <a:pt x="55" y="160"/>
                  </a:lnTo>
                  <a:lnTo>
                    <a:pt x="55" y="160"/>
                  </a:lnTo>
                  <a:lnTo>
                    <a:pt x="0" y="99"/>
                  </a:lnTo>
                  <a:lnTo>
                    <a:pt x="0" y="99"/>
                  </a:lnTo>
                  <a:lnTo>
                    <a:pt x="7" y="0"/>
                  </a:lnTo>
                  <a:lnTo>
                    <a:pt x="7" y="0"/>
                  </a:lnTo>
                  <a:close/>
                </a:path>
              </a:pathLst>
            </a:custGeom>
            <a:solidFill>
              <a:srgbClr val="BABAB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3" name="Freeform 83"/>
            <p:cNvSpPr>
              <a:spLocks/>
            </p:cNvSpPr>
            <p:nvPr/>
          </p:nvSpPr>
          <p:spPr bwMode="auto">
            <a:xfrm>
              <a:off x="3425826" y="5083175"/>
              <a:ext cx="131763" cy="254000"/>
            </a:xfrm>
            <a:custGeom>
              <a:avLst/>
              <a:gdLst>
                <a:gd name="T0" fmla="*/ 6 w 83"/>
                <a:gd name="T1" fmla="*/ 0 h 160"/>
                <a:gd name="T2" fmla="*/ 6 w 83"/>
                <a:gd name="T3" fmla="*/ 0 h 160"/>
                <a:gd name="T4" fmla="*/ 83 w 83"/>
                <a:gd name="T5" fmla="*/ 0 h 160"/>
                <a:gd name="T6" fmla="*/ 83 w 83"/>
                <a:gd name="T7" fmla="*/ 0 h 160"/>
                <a:gd name="T8" fmla="*/ 66 w 83"/>
                <a:gd name="T9" fmla="*/ 140 h 160"/>
                <a:gd name="T10" fmla="*/ 66 w 83"/>
                <a:gd name="T11" fmla="*/ 140 h 160"/>
                <a:gd name="T12" fmla="*/ 65 w 83"/>
                <a:gd name="T13" fmla="*/ 147 h 160"/>
                <a:gd name="T14" fmla="*/ 60 w 83"/>
                <a:gd name="T15" fmla="*/ 152 h 160"/>
                <a:gd name="T16" fmla="*/ 55 w 83"/>
                <a:gd name="T17" fmla="*/ 156 h 160"/>
                <a:gd name="T18" fmla="*/ 50 w 83"/>
                <a:gd name="T19" fmla="*/ 160 h 160"/>
                <a:gd name="T20" fmla="*/ 50 w 83"/>
                <a:gd name="T21" fmla="*/ 160 h 160"/>
                <a:gd name="T22" fmla="*/ 0 w 83"/>
                <a:gd name="T23" fmla="*/ 99 h 160"/>
                <a:gd name="T24" fmla="*/ 0 w 83"/>
                <a:gd name="T25" fmla="*/ 99 h 160"/>
                <a:gd name="T26" fmla="*/ 6 w 83"/>
                <a:gd name="T27" fmla="*/ 0 h 160"/>
                <a:gd name="T28" fmla="*/ 6 w 83"/>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160">
                  <a:moveTo>
                    <a:pt x="6" y="0"/>
                  </a:moveTo>
                  <a:lnTo>
                    <a:pt x="6" y="0"/>
                  </a:lnTo>
                  <a:lnTo>
                    <a:pt x="83" y="0"/>
                  </a:lnTo>
                  <a:lnTo>
                    <a:pt x="83" y="0"/>
                  </a:lnTo>
                  <a:lnTo>
                    <a:pt x="66" y="140"/>
                  </a:lnTo>
                  <a:lnTo>
                    <a:pt x="66" y="140"/>
                  </a:lnTo>
                  <a:lnTo>
                    <a:pt x="65" y="147"/>
                  </a:lnTo>
                  <a:lnTo>
                    <a:pt x="60" y="152"/>
                  </a:lnTo>
                  <a:lnTo>
                    <a:pt x="55" y="156"/>
                  </a:lnTo>
                  <a:lnTo>
                    <a:pt x="50" y="160"/>
                  </a:lnTo>
                  <a:lnTo>
                    <a:pt x="50" y="160"/>
                  </a:lnTo>
                  <a:lnTo>
                    <a:pt x="0" y="99"/>
                  </a:lnTo>
                  <a:lnTo>
                    <a:pt x="0" y="99"/>
                  </a:lnTo>
                  <a:lnTo>
                    <a:pt x="6" y="0"/>
                  </a:lnTo>
                  <a:lnTo>
                    <a:pt x="6" y="0"/>
                  </a:lnTo>
                  <a:close/>
                </a:path>
              </a:pathLst>
            </a:custGeom>
            <a:solidFill>
              <a:srgbClr val="BBBBB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4" name="Freeform 84"/>
            <p:cNvSpPr>
              <a:spLocks/>
            </p:cNvSpPr>
            <p:nvPr/>
          </p:nvSpPr>
          <p:spPr bwMode="auto">
            <a:xfrm>
              <a:off x="3432176" y="5083175"/>
              <a:ext cx="125413" cy="254000"/>
            </a:xfrm>
            <a:custGeom>
              <a:avLst/>
              <a:gdLst>
                <a:gd name="T0" fmla="*/ 5 w 79"/>
                <a:gd name="T1" fmla="*/ 0 h 160"/>
                <a:gd name="T2" fmla="*/ 5 w 79"/>
                <a:gd name="T3" fmla="*/ 0 h 160"/>
                <a:gd name="T4" fmla="*/ 79 w 79"/>
                <a:gd name="T5" fmla="*/ 0 h 160"/>
                <a:gd name="T6" fmla="*/ 79 w 79"/>
                <a:gd name="T7" fmla="*/ 0 h 160"/>
                <a:gd name="T8" fmla="*/ 62 w 79"/>
                <a:gd name="T9" fmla="*/ 140 h 160"/>
                <a:gd name="T10" fmla="*/ 62 w 79"/>
                <a:gd name="T11" fmla="*/ 140 h 160"/>
                <a:gd name="T12" fmla="*/ 61 w 79"/>
                <a:gd name="T13" fmla="*/ 147 h 160"/>
                <a:gd name="T14" fmla="*/ 56 w 79"/>
                <a:gd name="T15" fmla="*/ 152 h 160"/>
                <a:gd name="T16" fmla="*/ 51 w 79"/>
                <a:gd name="T17" fmla="*/ 156 h 160"/>
                <a:gd name="T18" fmla="*/ 46 w 79"/>
                <a:gd name="T19" fmla="*/ 160 h 160"/>
                <a:gd name="T20" fmla="*/ 46 w 79"/>
                <a:gd name="T21" fmla="*/ 160 h 160"/>
                <a:gd name="T22" fmla="*/ 0 w 79"/>
                <a:gd name="T23" fmla="*/ 98 h 160"/>
                <a:gd name="T24" fmla="*/ 0 w 79"/>
                <a:gd name="T25" fmla="*/ 98 h 160"/>
                <a:gd name="T26" fmla="*/ 5 w 79"/>
                <a:gd name="T27" fmla="*/ 0 h 160"/>
                <a:gd name="T28" fmla="*/ 5 w 79"/>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60">
                  <a:moveTo>
                    <a:pt x="5" y="0"/>
                  </a:moveTo>
                  <a:lnTo>
                    <a:pt x="5" y="0"/>
                  </a:lnTo>
                  <a:lnTo>
                    <a:pt x="79" y="0"/>
                  </a:lnTo>
                  <a:lnTo>
                    <a:pt x="79" y="0"/>
                  </a:lnTo>
                  <a:lnTo>
                    <a:pt x="62" y="140"/>
                  </a:lnTo>
                  <a:lnTo>
                    <a:pt x="62" y="140"/>
                  </a:lnTo>
                  <a:lnTo>
                    <a:pt x="61" y="147"/>
                  </a:lnTo>
                  <a:lnTo>
                    <a:pt x="56" y="152"/>
                  </a:lnTo>
                  <a:lnTo>
                    <a:pt x="51" y="156"/>
                  </a:lnTo>
                  <a:lnTo>
                    <a:pt x="46" y="160"/>
                  </a:lnTo>
                  <a:lnTo>
                    <a:pt x="46" y="160"/>
                  </a:lnTo>
                  <a:lnTo>
                    <a:pt x="0" y="98"/>
                  </a:lnTo>
                  <a:lnTo>
                    <a:pt x="0" y="98"/>
                  </a:lnTo>
                  <a:lnTo>
                    <a:pt x="5" y="0"/>
                  </a:lnTo>
                  <a:lnTo>
                    <a:pt x="5" y="0"/>
                  </a:lnTo>
                  <a:close/>
                </a:path>
              </a:pathLst>
            </a:custGeom>
            <a:solidFill>
              <a:srgbClr val="BBBB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5" name="Freeform 85"/>
            <p:cNvSpPr>
              <a:spLocks/>
            </p:cNvSpPr>
            <p:nvPr/>
          </p:nvSpPr>
          <p:spPr bwMode="auto">
            <a:xfrm>
              <a:off x="3438526" y="5083175"/>
              <a:ext cx="119063" cy="254000"/>
            </a:xfrm>
            <a:custGeom>
              <a:avLst/>
              <a:gdLst>
                <a:gd name="T0" fmla="*/ 5 w 75"/>
                <a:gd name="T1" fmla="*/ 0 h 160"/>
                <a:gd name="T2" fmla="*/ 5 w 75"/>
                <a:gd name="T3" fmla="*/ 0 h 160"/>
                <a:gd name="T4" fmla="*/ 75 w 75"/>
                <a:gd name="T5" fmla="*/ 0 h 160"/>
                <a:gd name="T6" fmla="*/ 75 w 75"/>
                <a:gd name="T7" fmla="*/ 0 h 160"/>
                <a:gd name="T8" fmla="*/ 58 w 75"/>
                <a:gd name="T9" fmla="*/ 140 h 160"/>
                <a:gd name="T10" fmla="*/ 58 w 75"/>
                <a:gd name="T11" fmla="*/ 140 h 160"/>
                <a:gd name="T12" fmla="*/ 57 w 75"/>
                <a:gd name="T13" fmla="*/ 147 h 160"/>
                <a:gd name="T14" fmla="*/ 52 w 75"/>
                <a:gd name="T15" fmla="*/ 152 h 160"/>
                <a:gd name="T16" fmla="*/ 48 w 75"/>
                <a:gd name="T17" fmla="*/ 156 h 160"/>
                <a:gd name="T18" fmla="*/ 43 w 75"/>
                <a:gd name="T19" fmla="*/ 160 h 160"/>
                <a:gd name="T20" fmla="*/ 43 w 75"/>
                <a:gd name="T21" fmla="*/ 160 h 160"/>
                <a:gd name="T22" fmla="*/ 0 w 75"/>
                <a:gd name="T23" fmla="*/ 96 h 160"/>
                <a:gd name="T24" fmla="*/ 0 w 75"/>
                <a:gd name="T25" fmla="*/ 96 h 160"/>
                <a:gd name="T26" fmla="*/ 5 w 75"/>
                <a:gd name="T27" fmla="*/ 0 h 160"/>
                <a:gd name="T28" fmla="*/ 5 w 75"/>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60">
                  <a:moveTo>
                    <a:pt x="5" y="0"/>
                  </a:moveTo>
                  <a:lnTo>
                    <a:pt x="5" y="0"/>
                  </a:lnTo>
                  <a:lnTo>
                    <a:pt x="75" y="0"/>
                  </a:lnTo>
                  <a:lnTo>
                    <a:pt x="75" y="0"/>
                  </a:lnTo>
                  <a:lnTo>
                    <a:pt x="58" y="140"/>
                  </a:lnTo>
                  <a:lnTo>
                    <a:pt x="58" y="140"/>
                  </a:lnTo>
                  <a:lnTo>
                    <a:pt x="57" y="147"/>
                  </a:lnTo>
                  <a:lnTo>
                    <a:pt x="52" y="152"/>
                  </a:lnTo>
                  <a:lnTo>
                    <a:pt x="48" y="156"/>
                  </a:lnTo>
                  <a:lnTo>
                    <a:pt x="43" y="160"/>
                  </a:lnTo>
                  <a:lnTo>
                    <a:pt x="43" y="160"/>
                  </a:lnTo>
                  <a:lnTo>
                    <a:pt x="0" y="96"/>
                  </a:lnTo>
                  <a:lnTo>
                    <a:pt x="0" y="96"/>
                  </a:lnTo>
                  <a:lnTo>
                    <a:pt x="5" y="0"/>
                  </a:lnTo>
                  <a:lnTo>
                    <a:pt x="5" y="0"/>
                  </a:lnTo>
                  <a:close/>
                </a:path>
              </a:pathLst>
            </a:custGeom>
            <a:solidFill>
              <a:srgbClr val="BCBC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6" name="Freeform 86"/>
            <p:cNvSpPr>
              <a:spLocks/>
            </p:cNvSpPr>
            <p:nvPr/>
          </p:nvSpPr>
          <p:spPr bwMode="auto">
            <a:xfrm>
              <a:off x="3444876" y="5083175"/>
              <a:ext cx="112713" cy="254000"/>
            </a:xfrm>
            <a:custGeom>
              <a:avLst/>
              <a:gdLst>
                <a:gd name="T0" fmla="*/ 5 w 71"/>
                <a:gd name="T1" fmla="*/ 0 h 160"/>
                <a:gd name="T2" fmla="*/ 5 w 71"/>
                <a:gd name="T3" fmla="*/ 0 h 160"/>
                <a:gd name="T4" fmla="*/ 71 w 71"/>
                <a:gd name="T5" fmla="*/ 0 h 160"/>
                <a:gd name="T6" fmla="*/ 71 w 71"/>
                <a:gd name="T7" fmla="*/ 0 h 160"/>
                <a:gd name="T8" fmla="*/ 54 w 71"/>
                <a:gd name="T9" fmla="*/ 140 h 160"/>
                <a:gd name="T10" fmla="*/ 54 w 71"/>
                <a:gd name="T11" fmla="*/ 140 h 160"/>
                <a:gd name="T12" fmla="*/ 53 w 71"/>
                <a:gd name="T13" fmla="*/ 147 h 160"/>
                <a:gd name="T14" fmla="*/ 48 w 71"/>
                <a:gd name="T15" fmla="*/ 152 h 160"/>
                <a:gd name="T16" fmla="*/ 44 w 71"/>
                <a:gd name="T17" fmla="*/ 156 h 160"/>
                <a:gd name="T18" fmla="*/ 39 w 71"/>
                <a:gd name="T19" fmla="*/ 160 h 160"/>
                <a:gd name="T20" fmla="*/ 39 w 71"/>
                <a:gd name="T21" fmla="*/ 160 h 160"/>
                <a:gd name="T22" fmla="*/ 0 w 71"/>
                <a:gd name="T23" fmla="*/ 95 h 160"/>
                <a:gd name="T24" fmla="*/ 0 w 71"/>
                <a:gd name="T25" fmla="*/ 95 h 160"/>
                <a:gd name="T26" fmla="*/ 5 w 71"/>
                <a:gd name="T27" fmla="*/ 0 h 160"/>
                <a:gd name="T28" fmla="*/ 5 w 71"/>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160">
                  <a:moveTo>
                    <a:pt x="5" y="0"/>
                  </a:moveTo>
                  <a:lnTo>
                    <a:pt x="5" y="0"/>
                  </a:lnTo>
                  <a:lnTo>
                    <a:pt x="71" y="0"/>
                  </a:lnTo>
                  <a:lnTo>
                    <a:pt x="71" y="0"/>
                  </a:lnTo>
                  <a:lnTo>
                    <a:pt x="54" y="140"/>
                  </a:lnTo>
                  <a:lnTo>
                    <a:pt x="54" y="140"/>
                  </a:lnTo>
                  <a:lnTo>
                    <a:pt x="53" y="147"/>
                  </a:lnTo>
                  <a:lnTo>
                    <a:pt x="48" y="152"/>
                  </a:lnTo>
                  <a:lnTo>
                    <a:pt x="44" y="156"/>
                  </a:lnTo>
                  <a:lnTo>
                    <a:pt x="39" y="160"/>
                  </a:lnTo>
                  <a:lnTo>
                    <a:pt x="39" y="160"/>
                  </a:lnTo>
                  <a:lnTo>
                    <a:pt x="0" y="95"/>
                  </a:lnTo>
                  <a:lnTo>
                    <a:pt x="0" y="95"/>
                  </a:lnTo>
                  <a:lnTo>
                    <a:pt x="5" y="0"/>
                  </a:lnTo>
                  <a:lnTo>
                    <a:pt x="5" y="0"/>
                  </a:lnTo>
                  <a:close/>
                </a:path>
              </a:pathLst>
            </a:custGeom>
            <a:solidFill>
              <a:srgbClr val="BCBC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7" name="Freeform 87"/>
            <p:cNvSpPr>
              <a:spLocks/>
            </p:cNvSpPr>
            <p:nvPr/>
          </p:nvSpPr>
          <p:spPr bwMode="auto">
            <a:xfrm>
              <a:off x="3448051" y="5083175"/>
              <a:ext cx="109538" cy="252413"/>
            </a:xfrm>
            <a:custGeom>
              <a:avLst/>
              <a:gdLst>
                <a:gd name="T0" fmla="*/ 7 w 69"/>
                <a:gd name="T1" fmla="*/ 0 h 159"/>
                <a:gd name="T2" fmla="*/ 7 w 69"/>
                <a:gd name="T3" fmla="*/ 0 h 159"/>
                <a:gd name="T4" fmla="*/ 69 w 69"/>
                <a:gd name="T5" fmla="*/ 0 h 159"/>
                <a:gd name="T6" fmla="*/ 69 w 69"/>
                <a:gd name="T7" fmla="*/ 0 h 159"/>
                <a:gd name="T8" fmla="*/ 52 w 69"/>
                <a:gd name="T9" fmla="*/ 140 h 159"/>
                <a:gd name="T10" fmla="*/ 52 w 69"/>
                <a:gd name="T11" fmla="*/ 140 h 159"/>
                <a:gd name="T12" fmla="*/ 51 w 69"/>
                <a:gd name="T13" fmla="*/ 147 h 159"/>
                <a:gd name="T14" fmla="*/ 46 w 69"/>
                <a:gd name="T15" fmla="*/ 152 h 159"/>
                <a:gd name="T16" fmla="*/ 42 w 69"/>
                <a:gd name="T17" fmla="*/ 156 h 159"/>
                <a:gd name="T18" fmla="*/ 37 w 69"/>
                <a:gd name="T19" fmla="*/ 159 h 159"/>
                <a:gd name="T20" fmla="*/ 37 w 69"/>
                <a:gd name="T21" fmla="*/ 159 h 159"/>
                <a:gd name="T22" fmla="*/ 0 w 69"/>
                <a:gd name="T23" fmla="*/ 94 h 159"/>
                <a:gd name="T24" fmla="*/ 0 w 69"/>
                <a:gd name="T25" fmla="*/ 94 h 159"/>
                <a:gd name="T26" fmla="*/ 7 w 69"/>
                <a:gd name="T27" fmla="*/ 0 h 159"/>
                <a:gd name="T28" fmla="*/ 7 w 69"/>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159">
                  <a:moveTo>
                    <a:pt x="7" y="0"/>
                  </a:moveTo>
                  <a:lnTo>
                    <a:pt x="7" y="0"/>
                  </a:lnTo>
                  <a:lnTo>
                    <a:pt x="69" y="0"/>
                  </a:lnTo>
                  <a:lnTo>
                    <a:pt x="69" y="0"/>
                  </a:lnTo>
                  <a:lnTo>
                    <a:pt x="52" y="140"/>
                  </a:lnTo>
                  <a:lnTo>
                    <a:pt x="52" y="140"/>
                  </a:lnTo>
                  <a:lnTo>
                    <a:pt x="51" y="147"/>
                  </a:lnTo>
                  <a:lnTo>
                    <a:pt x="46" y="152"/>
                  </a:lnTo>
                  <a:lnTo>
                    <a:pt x="42" y="156"/>
                  </a:lnTo>
                  <a:lnTo>
                    <a:pt x="37" y="159"/>
                  </a:lnTo>
                  <a:lnTo>
                    <a:pt x="37" y="159"/>
                  </a:lnTo>
                  <a:lnTo>
                    <a:pt x="0" y="94"/>
                  </a:lnTo>
                  <a:lnTo>
                    <a:pt x="0" y="94"/>
                  </a:lnTo>
                  <a:lnTo>
                    <a:pt x="7" y="0"/>
                  </a:lnTo>
                  <a:lnTo>
                    <a:pt x="7" y="0"/>
                  </a:lnTo>
                  <a:close/>
                </a:path>
              </a:pathLst>
            </a:custGeom>
            <a:solidFill>
              <a:srgbClr val="BDBDC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8" name="Freeform 88"/>
            <p:cNvSpPr>
              <a:spLocks/>
            </p:cNvSpPr>
            <p:nvPr/>
          </p:nvSpPr>
          <p:spPr bwMode="auto">
            <a:xfrm>
              <a:off x="3454401" y="5083175"/>
              <a:ext cx="103188" cy="252413"/>
            </a:xfrm>
            <a:custGeom>
              <a:avLst/>
              <a:gdLst>
                <a:gd name="T0" fmla="*/ 7 w 65"/>
                <a:gd name="T1" fmla="*/ 0 h 159"/>
                <a:gd name="T2" fmla="*/ 7 w 65"/>
                <a:gd name="T3" fmla="*/ 0 h 159"/>
                <a:gd name="T4" fmla="*/ 65 w 65"/>
                <a:gd name="T5" fmla="*/ 0 h 159"/>
                <a:gd name="T6" fmla="*/ 65 w 65"/>
                <a:gd name="T7" fmla="*/ 0 h 159"/>
                <a:gd name="T8" fmla="*/ 48 w 65"/>
                <a:gd name="T9" fmla="*/ 140 h 159"/>
                <a:gd name="T10" fmla="*/ 48 w 65"/>
                <a:gd name="T11" fmla="*/ 140 h 159"/>
                <a:gd name="T12" fmla="*/ 47 w 65"/>
                <a:gd name="T13" fmla="*/ 147 h 159"/>
                <a:gd name="T14" fmla="*/ 42 w 65"/>
                <a:gd name="T15" fmla="*/ 152 h 159"/>
                <a:gd name="T16" fmla="*/ 38 w 65"/>
                <a:gd name="T17" fmla="*/ 156 h 159"/>
                <a:gd name="T18" fmla="*/ 33 w 65"/>
                <a:gd name="T19" fmla="*/ 159 h 159"/>
                <a:gd name="T20" fmla="*/ 33 w 65"/>
                <a:gd name="T21" fmla="*/ 159 h 159"/>
                <a:gd name="T22" fmla="*/ 0 w 65"/>
                <a:gd name="T23" fmla="*/ 92 h 159"/>
                <a:gd name="T24" fmla="*/ 0 w 65"/>
                <a:gd name="T25" fmla="*/ 92 h 159"/>
                <a:gd name="T26" fmla="*/ 7 w 65"/>
                <a:gd name="T27" fmla="*/ 0 h 159"/>
                <a:gd name="T28" fmla="*/ 7 w 65"/>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59">
                  <a:moveTo>
                    <a:pt x="7" y="0"/>
                  </a:moveTo>
                  <a:lnTo>
                    <a:pt x="7" y="0"/>
                  </a:lnTo>
                  <a:lnTo>
                    <a:pt x="65" y="0"/>
                  </a:lnTo>
                  <a:lnTo>
                    <a:pt x="65" y="0"/>
                  </a:lnTo>
                  <a:lnTo>
                    <a:pt x="48" y="140"/>
                  </a:lnTo>
                  <a:lnTo>
                    <a:pt x="48" y="140"/>
                  </a:lnTo>
                  <a:lnTo>
                    <a:pt x="47" y="147"/>
                  </a:lnTo>
                  <a:lnTo>
                    <a:pt x="42" y="152"/>
                  </a:lnTo>
                  <a:lnTo>
                    <a:pt x="38" y="156"/>
                  </a:lnTo>
                  <a:lnTo>
                    <a:pt x="33" y="159"/>
                  </a:lnTo>
                  <a:lnTo>
                    <a:pt x="33" y="159"/>
                  </a:lnTo>
                  <a:lnTo>
                    <a:pt x="0" y="92"/>
                  </a:lnTo>
                  <a:lnTo>
                    <a:pt x="0" y="92"/>
                  </a:lnTo>
                  <a:lnTo>
                    <a:pt x="7" y="0"/>
                  </a:lnTo>
                  <a:lnTo>
                    <a:pt x="7" y="0"/>
                  </a:lnTo>
                  <a:close/>
                </a:path>
              </a:pathLst>
            </a:custGeom>
            <a:solidFill>
              <a:srgbClr val="BEBEC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9" name="Freeform 89"/>
            <p:cNvSpPr>
              <a:spLocks/>
            </p:cNvSpPr>
            <p:nvPr/>
          </p:nvSpPr>
          <p:spPr bwMode="auto">
            <a:xfrm>
              <a:off x="3462338" y="5083175"/>
              <a:ext cx="95250" cy="252413"/>
            </a:xfrm>
            <a:custGeom>
              <a:avLst/>
              <a:gdLst>
                <a:gd name="T0" fmla="*/ 6 w 60"/>
                <a:gd name="T1" fmla="*/ 0 h 159"/>
                <a:gd name="T2" fmla="*/ 6 w 60"/>
                <a:gd name="T3" fmla="*/ 0 h 159"/>
                <a:gd name="T4" fmla="*/ 60 w 60"/>
                <a:gd name="T5" fmla="*/ 0 h 159"/>
                <a:gd name="T6" fmla="*/ 60 w 60"/>
                <a:gd name="T7" fmla="*/ 0 h 159"/>
                <a:gd name="T8" fmla="*/ 43 w 60"/>
                <a:gd name="T9" fmla="*/ 140 h 159"/>
                <a:gd name="T10" fmla="*/ 43 w 60"/>
                <a:gd name="T11" fmla="*/ 140 h 159"/>
                <a:gd name="T12" fmla="*/ 42 w 60"/>
                <a:gd name="T13" fmla="*/ 147 h 159"/>
                <a:gd name="T14" fmla="*/ 39 w 60"/>
                <a:gd name="T15" fmla="*/ 151 h 159"/>
                <a:gd name="T16" fmla="*/ 33 w 60"/>
                <a:gd name="T17" fmla="*/ 156 h 159"/>
                <a:gd name="T18" fmla="*/ 29 w 60"/>
                <a:gd name="T19" fmla="*/ 159 h 159"/>
                <a:gd name="T20" fmla="*/ 29 w 60"/>
                <a:gd name="T21" fmla="*/ 159 h 159"/>
                <a:gd name="T22" fmla="*/ 0 w 60"/>
                <a:gd name="T23" fmla="*/ 91 h 159"/>
                <a:gd name="T24" fmla="*/ 0 w 60"/>
                <a:gd name="T25" fmla="*/ 91 h 159"/>
                <a:gd name="T26" fmla="*/ 6 w 60"/>
                <a:gd name="T27" fmla="*/ 0 h 159"/>
                <a:gd name="T28" fmla="*/ 6 w 60"/>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59">
                  <a:moveTo>
                    <a:pt x="6" y="0"/>
                  </a:moveTo>
                  <a:lnTo>
                    <a:pt x="6" y="0"/>
                  </a:lnTo>
                  <a:lnTo>
                    <a:pt x="60" y="0"/>
                  </a:lnTo>
                  <a:lnTo>
                    <a:pt x="60" y="0"/>
                  </a:lnTo>
                  <a:lnTo>
                    <a:pt x="43" y="140"/>
                  </a:lnTo>
                  <a:lnTo>
                    <a:pt x="43" y="140"/>
                  </a:lnTo>
                  <a:lnTo>
                    <a:pt x="42" y="147"/>
                  </a:lnTo>
                  <a:lnTo>
                    <a:pt x="39" y="151"/>
                  </a:lnTo>
                  <a:lnTo>
                    <a:pt x="33" y="156"/>
                  </a:lnTo>
                  <a:lnTo>
                    <a:pt x="29" y="159"/>
                  </a:lnTo>
                  <a:lnTo>
                    <a:pt x="29" y="159"/>
                  </a:lnTo>
                  <a:lnTo>
                    <a:pt x="0" y="91"/>
                  </a:lnTo>
                  <a:lnTo>
                    <a:pt x="0" y="91"/>
                  </a:lnTo>
                  <a:lnTo>
                    <a:pt x="6" y="0"/>
                  </a:lnTo>
                  <a:lnTo>
                    <a:pt x="6" y="0"/>
                  </a:lnTo>
                  <a:close/>
                </a:path>
              </a:pathLst>
            </a:custGeom>
            <a:solidFill>
              <a:srgbClr val="BEBEC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0" name="Freeform 90"/>
            <p:cNvSpPr>
              <a:spLocks/>
            </p:cNvSpPr>
            <p:nvPr/>
          </p:nvSpPr>
          <p:spPr bwMode="auto">
            <a:xfrm>
              <a:off x="3468688" y="5083175"/>
              <a:ext cx="88900" cy="252413"/>
            </a:xfrm>
            <a:custGeom>
              <a:avLst/>
              <a:gdLst>
                <a:gd name="T0" fmla="*/ 6 w 56"/>
                <a:gd name="T1" fmla="*/ 0 h 159"/>
                <a:gd name="T2" fmla="*/ 6 w 56"/>
                <a:gd name="T3" fmla="*/ 0 h 159"/>
                <a:gd name="T4" fmla="*/ 56 w 56"/>
                <a:gd name="T5" fmla="*/ 0 h 159"/>
                <a:gd name="T6" fmla="*/ 56 w 56"/>
                <a:gd name="T7" fmla="*/ 0 h 159"/>
                <a:gd name="T8" fmla="*/ 39 w 56"/>
                <a:gd name="T9" fmla="*/ 140 h 159"/>
                <a:gd name="T10" fmla="*/ 39 w 56"/>
                <a:gd name="T11" fmla="*/ 140 h 159"/>
                <a:gd name="T12" fmla="*/ 38 w 56"/>
                <a:gd name="T13" fmla="*/ 147 h 159"/>
                <a:gd name="T14" fmla="*/ 35 w 56"/>
                <a:gd name="T15" fmla="*/ 151 h 159"/>
                <a:gd name="T16" fmla="*/ 29 w 56"/>
                <a:gd name="T17" fmla="*/ 156 h 159"/>
                <a:gd name="T18" fmla="*/ 25 w 56"/>
                <a:gd name="T19" fmla="*/ 159 h 159"/>
                <a:gd name="T20" fmla="*/ 25 w 56"/>
                <a:gd name="T21" fmla="*/ 159 h 159"/>
                <a:gd name="T22" fmla="*/ 0 w 56"/>
                <a:gd name="T23" fmla="*/ 91 h 159"/>
                <a:gd name="T24" fmla="*/ 0 w 56"/>
                <a:gd name="T25" fmla="*/ 91 h 159"/>
                <a:gd name="T26" fmla="*/ 6 w 56"/>
                <a:gd name="T27" fmla="*/ 0 h 159"/>
                <a:gd name="T28" fmla="*/ 6 w 56"/>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159">
                  <a:moveTo>
                    <a:pt x="6" y="0"/>
                  </a:moveTo>
                  <a:lnTo>
                    <a:pt x="6" y="0"/>
                  </a:lnTo>
                  <a:lnTo>
                    <a:pt x="56" y="0"/>
                  </a:lnTo>
                  <a:lnTo>
                    <a:pt x="56" y="0"/>
                  </a:lnTo>
                  <a:lnTo>
                    <a:pt x="39" y="140"/>
                  </a:lnTo>
                  <a:lnTo>
                    <a:pt x="39" y="140"/>
                  </a:lnTo>
                  <a:lnTo>
                    <a:pt x="38" y="147"/>
                  </a:lnTo>
                  <a:lnTo>
                    <a:pt x="35" y="151"/>
                  </a:lnTo>
                  <a:lnTo>
                    <a:pt x="29" y="156"/>
                  </a:lnTo>
                  <a:lnTo>
                    <a:pt x="25" y="159"/>
                  </a:lnTo>
                  <a:lnTo>
                    <a:pt x="25" y="159"/>
                  </a:lnTo>
                  <a:lnTo>
                    <a:pt x="0" y="91"/>
                  </a:lnTo>
                  <a:lnTo>
                    <a:pt x="0" y="91"/>
                  </a:lnTo>
                  <a:lnTo>
                    <a:pt x="6" y="0"/>
                  </a:lnTo>
                  <a:lnTo>
                    <a:pt x="6" y="0"/>
                  </a:lnTo>
                  <a:close/>
                </a:path>
              </a:pathLst>
            </a:custGeom>
            <a:solidFill>
              <a:srgbClr val="BFBFC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1" name="Freeform 91"/>
            <p:cNvSpPr>
              <a:spLocks/>
            </p:cNvSpPr>
            <p:nvPr/>
          </p:nvSpPr>
          <p:spPr bwMode="auto">
            <a:xfrm>
              <a:off x="3471863" y="5083175"/>
              <a:ext cx="85725" cy="252413"/>
            </a:xfrm>
            <a:custGeom>
              <a:avLst/>
              <a:gdLst>
                <a:gd name="T0" fmla="*/ 7 w 54"/>
                <a:gd name="T1" fmla="*/ 0 h 159"/>
                <a:gd name="T2" fmla="*/ 7 w 54"/>
                <a:gd name="T3" fmla="*/ 0 h 159"/>
                <a:gd name="T4" fmla="*/ 54 w 54"/>
                <a:gd name="T5" fmla="*/ 0 h 159"/>
                <a:gd name="T6" fmla="*/ 54 w 54"/>
                <a:gd name="T7" fmla="*/ 0 h 159"/>
                <a:gd name="T8" fmla="*/ 37 w 54"/>
                <a:gd name="T9" fmla="*/ 140 h 159"/>
                <a:gd name="T10" fmla="*/ 37 w 54"/>
                <a:gd name="T11" fmla="*/ 140 h 159"/>
                <a:gd name="T12" fmla="*/ 36 w 54"/>
                <a:gd name="T13" fmla="*/ 145 h 159"/>
                <a:gd name="T14" fmla="*/ 33 w 54"/>
                <a:gd name="T15" fmla="*/ 151 h 159"/>
                <a:gd name="T16" fmla="*/ 29 w 54"/>
                <a:gd name="T17" fmla="*/ 155 h 159"/>
                <a:gd name="T18" fmla="*/ 23 w 54"/>
                <a:gd name="T19" fmla="*/ 159 h 159"/>
                <a:gd name="T20" fmla="*/ 23 w 54"/>
                <a:gd name="T21" fmla="*/ 159 h 159"/>
                <a:gd name="T22" fmla="*/ 0 w 54"/>
                <a:gd name="T23" fmla="*/ 90 h 159"/>
                <a:gd name="T24" fmla="*/ 0 w 54"/>
                <a:gd name="T25" fmla="*/ 90 h 159"/>
                <a:gd name="T26" fmla="*/ 7 w 54"/>
                <a:gd name="T27" fmla="*/ 0 h 159"/>
                <a:gd name="T28" fmla="*/ 7 w 54"/>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159">
                  <a:moveTo>
                    <a:pt x="7" y="0"/>
                  </a:moveTo>
                  <a:lnTo>
                    <a:pt x="7" y="0"/>
                  </a:lnTo>
                  <a:lnTo>
                    <a:pt x="54" y="0"/>
                  </a:lnTo>
                  <a:lnTo>
                    <a:pt x="54" y="0"/>
                  </a:lnTo>
                  <a:lnTo>
                    <a:pt x="37" y="140"/>
                  </a:lnTo>
                  <a:lnTo>
                    <a:pt x="37" y="140"/>
                  </a:lnTo>
                  <a:lnTo>
                    <a:pt x="36" y="145"/>
                  </a:lnTo>
                  <a:lnTo>
                    <a:pt x="33" y="151"/>
                  </a:lnTo>
                  <a:lnTo>
                    <a:pt x="29" y="155"/>
                  </a:lnTo>
                  <a:lnTo>
                    <a:pt x="23" y="159"/>
                  </a:lnTo>
                  <a:lnTo>
                    <a:pt x="23" y="159"/>
                  </a:lnTo>
                  <a:lnTo>
                    <a:pt x="0" y="90"/>
                  </a:lnTo>
                  <a:lnTo>
                    <a:pt x="0" y="90"/>
                  </a:lnTo>
                  <a:lnTo>
                    <a:pt x="7" y="0"/>
                  </a:lnTo>
                  <a:lnTo>
                    <a:pt x="7" y="0"/>
                  </a:lnTo>
                  <a:close/>
                </a:path>
              </a:pathLst>
            </a:custGeom>
            <a:solidFill>
              <a:srgbClr val="BFBFC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2" name="Freeform 92"/>
            <p:cNvSpPr>
              <a:spLocks/>
            </p:cNvSpPr>
            <p:nvPr/>
          </p:nvSpPr>
          <p:spPr bwMode="auto">
            <a:xfrm>
              <a:off x="3478213" y="5083175"/>
              <a:ext cx="79375" cy="252413"/>
            </a:xfrm>
            <a:custGeom>
              <a:avLst/>
              <a:gdLst>
                <a:gd name="T0" fmla="*/ 7 w 50"/>
                <a:gd name="T1" fmla="*/ 0 h 159"/>
                <a:gd name="T2" fmla="*/ 7 w 50"/>
                <a:gd name="T3" fmla="*/ 0 h 159"/>
                <a:gd name="T4" fmla="*/ 50 w 50"/>
                <a:gd name="T5" fmla="*/ 0 h 159"/>
                <a:gd name="T6" fmla="*/ 50 w 50"/>
                <a:gd name="T7" fmla="*/ 0 h 159"/>
                <a:gd name="T8" fmla="*/ 33 w 50"/>
                <a:gd name="T9" fmla="*/ 140 h 159"/>
                <a:gd name="T10" fmla="*/ 33 w 50"/>
                <a:gd name="T11" fmla="*/ 140 h 159"/>
                <a:gd name="T12" fmla="*/ 32 w 50"/>
                <a:gd name="T13" fmla="*/ 145 h 159"/>
                <a:gd name="T14" fmla="*/ 29 w 50"/>
                <a:gd name="T15" fmla="*/ 151 h 159"/>
                <a:gd name="T16" fmla="*/ 25 w 50"/>
                <a:gd name="T17" fmla="*/ 155 h 159"/>
                <a:gd name="T18" fmla="*/ 19 w 50"/>
                <a:gd name="T19" fmla="*/ 159 h 159"/>
                <a:gd name="T20" fmla="*/ 19 w 50"/>
                <a:gd name="T21" fmla="*/ 159 h 159"/>
                <a:gd name="T22" fmla="*/ 0 w 50"/>
                <a:gd name="T23" fmla="*/ 88 h 159"/>
                <a:gd name="T24" fmla="*/ 0 w 50"/>
                <a:gd name="T25" fmla="*/ 88 h 159"/>
                <a:gd name="T26" fmla="*/ 7 w 50"/>
                <a:gd name="T27" fmla="*/ 0 h 159"/>
                <a:gd name="T28" fmla="*/ 7 w 50"/>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59">
                  <a:moveTo>
                    <a:pt x="7" y="0"/>
                  </a:moveTo>
                  <a:lnTo>
                    <a:pt x="7" y="0"/>
                  </a:lnTo>
                  <a:lnTo>
                    <a:pt x="50" y="0"/>
                  </a:lnTo>
                  <a:lnTo>
                    <a:pt x="50" y="0"/>
                  </a:lnTo>
                  <a:lnTo>
                    <a:pt x="33" y="140"/>
                  </a:lnTo>
                  <a:lnTo>
                    <a:pt x="33" y="140"/>
                  </a:lnTo>
                  <a:lnTo>
                    <a:pt x="32" y="145"/>
                  </a:lnTo>
                  <a:lnTo>
                    <a:pt x="29" y="151"/>
                  </a:lnTo>
                  <a:lnTo>
                    <a:pt x="25" y="155"/>
                  </a:lnTo>
                  <a:lnTo>
                    <a:pt x="19" y="159"/>
                  </a:lnTo>
                  <a:lnTo>
                    <a:pt x="19" y="159"/>
                  </a:lnTo>
                  <a:lnTo>
                    <a:pt x="0" y="88"/>
                  </a:lnTo>
                  <a:lnTo>
                    <a:pt x="0" y="88"/>
                  </a:lnTo>
                  <a:lnTo>
                    <a:pt x="7" y="0"/>
                  </a:lnTo>
                  <a:lnTo>
                    <a:pt x="7" y="0"/>
                  </a:lnTo>
                  <a:close/>
                </a:path>
              </a:pathLst>
            </a:custGeom>
            <a:solidFill>
              <a:srgbClr val="C0C0C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3" name="Freeform 93"/>
            <p:cNvSpPr>
              <a:spLocks/>
            </p:cNvSpPr>
            <p:nvPr/>
          </p:nvSpPr>
          <p:spPr bwMode="auto">
            <a:xfrm>
              <a:off x="3484563" y="5083175"/>
              <a:ext cx="73025" cy="252413"/>
            </a:xfrm>
            <a:custGeom>
              <a:avLst/>
              <a:gdLst>
                <a:gd name="T0" fmla="*/ 7 w 46"/>
                <a:gd name="T1" fmla="*/ 0 h 159"/>
                <a:gd name="T2" fmla="*/ 7 w 46"/>
                <a:gd name="T3" fmla="*/ 0 h 159"/>
                <a:gd name="T4" fmla="*/ 46 w 46"/>
                <a:gd name="T5" fmla="*/ 0 h 159"/>
                <a:gd name="T6" fmla="*/ 46 w 46"/>
                <a:gd name="T7" fmla="*/ 0 h 159"/>
                <a:gd name="T8" fmla="*/ 29 w 46"/>
                <a:gd name="T9" fmla="*/ 140 h 159"/>
                <a:gd name="T10" fmla="*/ 29 w 46"/>
                <a:gd name="T11" fmla="*/ 140 h 159"/>
                <a:gd name="T12" fmla="*/ 28 w 46"/>
                <a:gd name="T13" fmla="*/ 145 h 159"/>
                <a:gd name="T14" fmla="*/ 25 w 46"/>
                <a:gd name="T15" fmla="*/ 151 h 159"/>
                <a:gd name="T16" fmla="*/ 21 w 46"/>
                <a:gd name="T17" fmla="*/ 155 h 159"/>
                <a:gd name="T18" fmla="*/ 17 w 46"/>
                <a:gd name="T19" fmla="*/ 159 h 159"/>
                <a:gd name="T20" fmla="*/ 17 w 46"/>
                <a:gd name="T21" fmla="*/ 159 h 159"/>
                <a:gd name="T22" fmla="*/ 0 w 46"/>
                <a:gd name="T23" fmla="*/ 87 h 159"/>
                <a:gd name="T24" fmla="*/ 0 w 46"/>
                <a:gd name="T25" fmla="*/ 87 h 159"/>
                <a:gd name="T26" fmla="*/ 7 w 46"/>
                <a:gd name="T27" fmla="*/ 0 h 159"/>
                <a:gd name="T28" fmla="*/ 7 w 46"/>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159">
                  <a:moveTo>
                    <a:pt x="7" y="0"/>
                  </a:moveTo>
                  <a:lnTo>
                    <a:pt x="7" y="0"/>
                  </a:lnTo>
                  <a:lnTo>
                    <a:pt x="46" y="0"/>
                  </a:lnTo>
                  <a:lnTo>
                    <a:pt x="46" y="0"/>
                  </a:lnTo>
                  <a:lnTo>
                    <a:pt x="29" y="140"/>
                  </a:lnTo>
                  <a:lnTo>
                    <a:pt x="29" y="140"/>
                  </a:lnTo>
                  <a:lnTo>
                    <a:pt x="28" y="145"/>
                  </a:lnTo>
                  <a:lnTo>
                    <a:pt x="25" y="151"/>
                  </a:lnTo>
                  <a:lnTo>
                    <a:pt x="21" y="155"/>
                  </a:lnTo>
                  <a:lnTo>
                    <a:pt x="17" y="159"/>
                  </a:lnTo>
                  <a:lnTo>
                    <a:pt x="17" y="159"/>
                  </a:lnTo>
                  <a:lnTo>
                    <a:pt x="0" y="87"/>
                  </a:lnTo>
                  <a:lnTo>
                    <a:pt x="0" y="87"/>
                  </a:lnTo>
                  <a:lnTo>
                    <a:pt x="7" y="0"/>
                  </a:lnTo>
                  <a:lnTo>
                    <a:pt x="7" y="0"/>
                  </a:lnTo>
                  <a:close/>
                </a:path>
              </a:pathLst>
            </a:custGeom>
            <a:solidFill>
              <a:srgbClr val="C1C1C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4" name="Freeform 94"/>
            <p:cNvSpPr>
              <a:spLocks/>
            </p:cNvSpPr>
            <p:nvPr/>
          </p:nvSpPr>
          <p:spPr bwMode="auto">
            <a:xfrm>
              <a:off x="3492501" y="5083175"/>
              <a:ext cx="65088" cy="252413"/>
            </a:xfrm>
            <a:custGeom>
              <a:avLst/>
              <a:gdLst>
                <a:gd name="T0" fmla="*/ 6 w 41"/>
                <a:gd name="T1" fmla="*/ 0 h 159"/>
                <a:gd name="T2" fmla="*/ 6 w 41"/>
                <a:gd name="T3" fmla="*/ 0 h 159"/>
                <a:gd name="T4" fmla="*/ 41 w 41"/>
                <a:gd name="T5" fmla="*/ 0 h 159"/>
                <a:gd name="T6" fmla="*/ 41 w 41"/>
                <a:gd name="T7" fmla="*/ 0 h 159"/>
                <a:gd name="T8" fmla="*/ 24 w 41"/>
                <a:gd name="T9" fmla="*/ 140 h 159"/>
                <a:gd name="T10" fmla="*/ 24 w 41"/>
                <a:gd name="T11" fmla="*/ 140 h 159"/>
                <a:gd name="T12" fmla="*/ 23 w 41"/>
                <a:gd name="T13" fmla="*/ 145 h 159"/>
                <a:gd name="T14" fmla="*/ 20 w 41"/>
                <a:gd name="T15" fmla="*/ 151 h 159"/>
                <a:gd name="T16" fmla="*/ 16 w 41"/>
                <a:gd name="T17" fmla="*/ 155 h 159"/>
                <a:gd name="T18" fmla="*/ 12 w 41"/>
                <a:gd name="T19" fmla="*/ 159 h 159"/>
                <a:gd name="T20" fmla="*/ 12 w 41"/>
                <a:gd name="T21" fmla="*/ 159 h 159"/>
                <a:gd name="T22" fmla="*/ 0 w 41"/>
                <a:gd name="T23" fmla="*/ 86 h 159"/>
                <a:gd name="T24" fmla="*/ 0 w 41"/>
                <a:gd name="T25" fmla="*/ 86 h 159"/>
                <a:gd name="T26" fmla="*/ 6 w 41"/>
                <a:gd name="T27" fmla="*/ 0 h 159"/>
                <a:gd name="T28" fmla="*/ 6 w 41"/>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159">
                  <a:moveTo>
                    <a:pt x="6" y="0"/>
                  </a:moveTo>
                  <a:lnTo>
                    <a:pt x="6" y="0"/>
                  </a:lnTo>
                  <a:lnTo>
                    <a:pt x="41" y="0"/>
                  </a:lnTo>
                  <a:lnTo>
                    <a:pt x="41" y="0"/>
                  </a:lnTo>
                  <a:lnTo>
                    <a:pt x="24" y="140"/>
                  </a:lnTo>
                  <a:lnTo>
                    <a:pt x="24" y="140"/>
                  </a:lnTo>
                  <a:lnTo>
                    <a:pt x="23" y="145"/>
                  </a:lnTo>
                  <a:lnTo>
                    <a:pt x="20" y="151"/>
                  </a:lnTo>
                  <a:lnTo>
                    <a:pt x="16" y="155"/>
                  </a:lnTo>
                  <a:lnTo>
                    <a:pt x="12" y="159"/>
                  </a:lnTo>
                  <a:lnTo>
                    <a:pt x="12" y="159"/>
                  </a:lnTo>
                  <a:lnTo>
                    <a:pt x="0" y="86"/>
                  </a:lnTo>
                  <a:lnTo>
                    <a:pt x="0" y="86"/>
                  </a:lnTo>
                  <a:lnTo>
                    <a:pt x="6" y="0"/>
                  </a:lnTo>
                  <a:lnTo>
                    <a:pt x="6" y="0"/>
                  </a:lnTo>
                  <a:close/>
                </a:path>
              </a:pathLst>
            </a:custGeom>
            <a:solidFill>
              <a:srgbClr val="C1C1C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5" name="Freeform 95"/>
            <p:cNvSpPr>
              <a:spLocks/>
            </p:cNvSpPr>
            <p:nvPr/>
          </p:nvSpPr>
          <p:spPr bwMode="auto">
            <a:xfrm>
              <a:off x="3495676" y="5083175"/>
              <a:ext cx="61913" cy="252413"/>
            </a:xfrm>
            <a:custGeom>
              <a:avLst/>
              <a:gdLst>
                <a:gd name="T0" fmla="*/ 8 w 39"/>
                <a:gd name="T1" fmla="*/ 0 h 159"/>
                <a:gd name="T2" fmla="*/ 8 w 39"/>
                <a:gd name="T3" fmla="*/ 0 h 159"/>
                <a:gd name="T4" fmla="*/ 39 w 39"/>
                <a:gd name="T5" fmla="*/ 0 h 159"/>
                <a:gd name="T6" fmla="*/ 39 w 39"/>
                <a:gd name="T7" fmla="*/ 0 h 159"/>
                <a:gd name="T8" fmla="*/ 22 w 39"/>
                <a:gd name="T9" fmla="*/ 140 h 159"/>
                <a:gd name="T10" fmla="*/ 22 w 39"/>
                <a:gd name="T11" fmla="*/ 140 h 159"/>
                <a:gd name="T12" fmla="*/ 21 w 39"/>
                <a:gd name="T13" fmla="*/ 145 h 159"/>
                <a:gd name="T14" fmla="*/ 18 w 39"/>
                <a:gd name="T15" fmla="*/ 151 h 159"/>
                <a:gd name="T16" fmla="*/ 14 w 39"/>
                <a:gd name="T17" fmla="*/ 155 h 159"/>
                <a:gd name="T18" fmla="*/ 10 w 39"/>
                <a:gd name="T19" fmla="*/ 159 h 159"/>
                <a:gd name="T20" fmla="*/ 10 w 39"/>
                <a:gd name="T21" fmla="*/ 159 h 159"/>
                <a:gd name="T22" fmla="*/ 0 w 39"/>
                <a:gd name="T23" fmla="*/ 84 h 159"/>
                <a:gd name="T24" fmla="*/ 0 w 39"/>
                <a:gd name="T25" fmla="*/ 84 h 159"/>
                <a:gd name="T26" fmla="*/ 8 w 39"/>
                <a:gd name="T27" fmla="*/ 0 h 159"/>
                <a:gd name="T28" fmla="*/ 8 w 39"/>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159">
                  <a:moveTo>
                    <a:pt x="8" y="0"/>
                  </a:moveTo>
                  <a:lnTo>
                    <a:pt x="8" y="0"/>
                  </a:lnTo>
                  <a:lnTo>
                    <a:pt x="39" y="0"/>
                  </a:lnTo>
                  <a:lnTo>
                    <a:pt x="39" y="0"/>
                  </a:lnTo>
                  <a:lnTo>
                    <a:pt x="22" y="140"/>
                  </a:lnTo>
                  <a:lnTo>
                    <a:pt x="22" y="140"/>
                  </a:lnTo>
                  <a:lnTo>
                    <a:pt x="21" y="145"/>
                  </a:lnTo>
                  <a:lnTo>
                    <a:pt x="18" y="151"/>
                  </a:lnTo>
                  <a:lnTo>
                    <a:pt x="14" y="155"/>
                  </a:lnTo>
                  <a:lnTo>
                    <a:pt x="10" y="159"/>
                  </a:lnTo>
                  <a:lnTo>
                    <a:pt x="10" y="159"/>
                  </a:lnTo>
                  <a:lnTo>
                    <a:pt x="0" y="84"/>
                  </a:lnTo>
                  <a:lnTo>
                    <a:pt x="0" y="84"/>
                  </a:lnTo>
                  <a:lnTo>
                    <a:pt x="8" y="0"/>
                  </a:lnTo>
                  <a:lnTo>
                    <a:pt x="8" y="0"/>
                  </a:lnTo>
                  <a:close/>
                </a:path>
              </a:pathLst>
            </a:custGeom>
            <a:solidFill>
              <a:srgbClr val="C2C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6" name="Freeform 96"/>
            <p:cNvSpPr>
              <a:spLocks/>
            </p:cNvSpPr>
            <p:nvPr/>
          </p:nvSpPr>
          <p:spPr bwMode="auto">
            <a:xfrm>
              <a:off x="3502026" y="5083175"/>
              <a:ext cx="55563" cy="252413"/>
            </a:xfrm>
            <a:custGeom>
              <a:avLst/>
              <a:gdLst>
                <a:gd name="T0" fmla="*/ 8 w 35"/>
                <a:gd name="T1" fmla="*/ 0 h 159"/>
                <a:gd name="T2" fmla="*/ 8 w 35"/>
                <a:gd name="T3" fmla="*/ 0 h 159"/>
                <a:gd name="T4" fmla="*/ 35 w 35"/>
                <a:gd name="T5" fmla="*/ 0 h 159"/>
                <a:gd name="T6" fmla="*/ 35 w 35"/>
                <a:gd name="T7" fmla="*/ 0 h 159"/>
                <a:gd name="T8" fmla="*/ 18 w 35"/>
                <a:gd name="T9" fmla="*/ 140 h 159"/>
                <a:gd name="T10" fmla="*/ 18 w 35"/>
                <a:gd name="T11" fmla="*/ 140 h 159"/>
                <a:gd name="T12" fmla="*/ 17 w 35"/>
                <a:gd name="T13" fmla="*/ 145 h 159"/>
                <a:gd name="T14" fmla="*/ 14 w 35"/>
                <a:gd name="T15" fmla="*/ 151 h 159"/>
                <a:gd name="T16" fmla="*/ 11 w 35"/>
                <a:gd name="T17" fmla="*/ 155 h 159"/>
                <a:gd name="T18" fmla="*/ 7 w 35"/>
                <a:gd name="T19" fmla="*/ 159 h 159"/>
                <a:gd name="T20" fmla="*/ 7 w 35"/>
                <a:gd name="T21" fmla="*/ 159 h 159"/>
                <a:gd name="T22" fmla="*/ 0 w 35"/>
                <a:gd name="T23" fmla="*/ 84 h 159"/>
                <a:gd name="T24" fmla="*/ 0 w 35"/>
                <a:gd name="T25" fmla="*/ 84 h 159"/>
                <a:gd name="T26" fmla="*/ 8 w 35"/>
                <a:gd name="T27" fmla="*/ 0 h 159"/>
                <a:gd name="T28" fmla="*/ 8 w 35"/>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159">
                  <a:moveTo>
                    <a:pt x="8" y="0"/>
                  </a:moveTo>
                  <a:lnTo>
                    <a:pt x="8" y="0"/>
                  </a:lnTo>
                  <a:lnTo>
                    <a:pt x="35" y="0"/>
                  </a:lnTo>
                  <a:lnTo>
                    <a:pt x="35" y="0"/>
                  </a:lnTo>
                  <a:lnTo>
                    <a:pt x="18" y="140"/>
                  </a:lnTo>
                  <a:lnTo>
                    <a:pt x="18" y="140"/>
                  </a:lnTo>
                  <a:lnTo>
                    <a:pt x="17" y="145"/>
                  </a:lnTo>
                  <a:lnTo>
                    <a:pt x="14" y="151"/>
                  </a:lnTo>
                  <a:lnTo>
                    <a:pt x="11" y="155"/>
                  </a:lnTo>
                  <a:lnTo>
                    <a:pt x="7" y="159"/>
                  </a:lnTo>
                  <a:lnTo>
                    <a:pt x="7" y="159"/>
                  </a:lnTo>
                  <a:lnTo>
                    <a:pt x="0" y="84"/>
                  </a:lnTo>
                  <a:lnTo>
                    <a:pt x="0" y="84"/>
                  </a:lnTo>
                  <a:lnTo>
                    <a:pt x="8" y="0"/>
                  </a:lnTo>
                  <a:lnTo>
                    <a:pt x="8" y="0"/>
                  </a:lnTo>
                  <a:close/>
                </a:path>
              </a:pathLst>
            </a:custGeom>
            <a:solidFill>
              <a:srgbClr val="C3C3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7" name="Freeform 97"/>
            <p:cNvSpPr>
              <a:spLocks/>
            </p:cNvSpPr>
            <p:nvPr/>
          </p:nvSpPr>
          <p:spPr bwMode="auto">
            <a:xfrm>
              <a:off x="3508376" y="5083175"/>
              <a:ext cx="49213" cy="249238"/>
            </a:xfrm>
            <a:custGeom>
              <a:avLst/>
              <a:gdLst>
                <a:gd name="T0" fmla="*/ 7 w 31"/>
                <a:gd name="T1" fmla="*/ 0 h 157"/>
                <a:gd name="T2" fmla="*/ 7 w 31"/>
                <a:gd name="T3" fmla="*/ 0 h 157"/>
                <a:gd name="T4" fmla="*/ 31 w 31"/>
                <a:gd name="T5" fmla="*/ 0 h 157"/>
                <a:gd name="T6" fmla="*/ 31 w 31"/>
                <a:gd name="T7" fmla="*/ 0 h 157"/>
                <a:gd name="T8" fmla="*/ 14 w 31"/>
                <a:gd name="T9" fmla="*/ 140 h 157"/>
                <a:gd name="T10" fmla="*/ 14 w 31"/>
                <a:gd name="T11" fmla="*/ 140 h 157"/>
                <a:gd name="T12" fmla="*/ 13 w 31"/>
                <a:gd name="T13" fmla="*/ 145 h 157"/>
                <a:gd name="T14" fmla="*/ 10 w 31"/>
                <a:gd name="T15" fmla="*/ 151 h 157"/>
                <a:gd name="T16" fmla="*/ 7 w 31"/>
                <a:gd name="T17" fmla="*/ 155 h 157"/>
                <a:gd name="T18" fmla="*/ 3 w 31"/>
                <a:gd name="T19" fmla="*/ 157 h 157"/>
                <a:gd name="T20" fmla="*/ 3 w 31"/>
                <a:gd name="T21" fmla="*/ 157 h 157"/>
                <a:gd name="T22" fmla="*/ 0 w 31"/>
                <a:gd name="T23" fmla="*/ 83 h 157"/>
                <a:gd name="T24" fmla="*/ 0 w 31"/>
                <a:gd name="T25" fmla="*/ 83 h 157"/>
                <a:gd name="T26" fmla="*/ 7 w 31"/>
                <a:gd name="T27" fmla="*/ 0 h 157"/>
                <a:gd name="T28" fmla="*/ 7 w 31"/>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57">
                  <a:moveTo>
                    <a:pt x="7" y="0"/>
                  </a:moveTo>
                  <a:lnTo>
                    <a:pt x="7" y="0"/>
                  </a:lnTo>
                  <a:lnTo>
                    <a:pt x="31" y="0"/>
                  </a:lnTo>
                  <a:lnTo>
                    <a:pt x="31" y="0"/>
                  </a:lnTo>
                  <a:lnTo>
                    <a:pt x="14" y="140"/>
                  </a:lnTo>
                  <a:lnTo>
                    <a:pt x="14" y="140"/>
                  </a:lnTo>
                  <a:lnTo>
                    <a:pt x="13" y="145"/>
                  </a:lnTo>
                  <a:lnTo>
                    <a:pt x="10" y="151"/>
                  </a:lnTo>
                  <a:lnTo>
                    <a:pt x="7" y="155"/>
                  </a:lnTo>
                  <a:lnTo>
                    <a:pt x="3" y="157"/>
                  </a:lnTo>
                  <a:lnTo>
                    <a:pt x="3" y="157"/>
                  </a:lnTo>
                  <a:lnTo>
                    <a:pt x="0" y="83"/>
                  </a:lnTo>
                  <a:lnTo>
                    <a:pt x="0" y="83"/>
                  </a:lnTo>
                  <a:lnTo>
                    <a:pt x="7" y="0"/>
                  </a:lnTo>
                  <a:lnTo>
                    <a:pt x="7" y="0"/>
                  </a:lnTo>
                  <a:close/>
                </a:path>
              </a:pathLst>
            </a:custGeom>
            <a:solidFill>
              <a:srgbClr val="C3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8" name="Freeform 98"/>
            <p:cNvSpPr>
              <a:spLocks/>
            </p:cNvSpPr>
            <p:nvPr/>
          </p:nvSpPr>
          <p:spPr bwMode="auto">
            <a:xfrm>
              <a:off x="3513138" y="5083175"/>
              <a:ext cx="44450" cy="249238"/>
            </a:xfrm>
            <a:custGeom>
              <a:avLst/>
              <a:gdLst>
                <a:gd name="T0" fmla="*/ 8 w 28"/>
                <a:gd name="T1" fmla="*/ 0 h 157"/>
                <a:gd name="T2" fmla="*/ 8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7 w 28"/>
                <a:gd name="T15" fmla="*/ 151 h 157"/>
                <a:gd name="T16" fmla="*/ 4 w 28"/>
                <a:gd name="T17" fmla="*/ 155 h 157"/>
                <a:gd name="T18" fmla="*/ 0 w 28"/>
                <a:gd name="T19" fmla="*/ 157 h 157"/>
                <a:gd name="T20" fmla="*/ 0 w 28"/>
                <a:gd name="T21" fmla="*/ 157 h 157"/>
                <a:gd name="T22" fmla="*/ 1 w 28"/>
                <a:gd name="T23" fmla="*/ 82 h 157"/>
                <a:gd name="T24" fmla="*/ 1 w 28"/>
                <a:gd name="T25" fmla="*/ 82 h 157"/>
                <a:gd name="T26" fmla="*/ 8 w 28"/>
                <a:gd name="T27" fmla="*/ 0 h 157"/>
                <a:gd name="T28" fmla="*/ 8 w 28"/>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57">
                  <a:moveTo>
                    <a:pt x="8" y="0"/>
                  </a:moveTo>
                  <a:lnTo>
                    <a:pt x="8" y="0"/>
                  </a:lnTo>
                  <a:lnTo>
                    <a:pt x="28" y="0"/>
                  </a:lnTo>
                  <a:lnTo>
                    <a:pt x="28" y="0"/>
                  </a:lnTo>
                  <a:lnTo>
                    <a:pt x="11" y="140"/>
                  </a:lnTo>
                  <a:lnTo>
                    <a:pt x="11" y="140"/>
                  </a:lnTo>
                  <a:lnTo>
                    <a:pt x="10" y="145"/>
                  </a:lnTo>
                  <a:lnTo>
                    <a:pt x="7" y="151"/>
                  </a:lnTo>
                  <a:lnTo>
                    <a:pt x="4" y="155"/>
                  </a:lnTo>
                  <a:lnTo>
                    <a:pt x="0" y="157"/>
                  </a:lnTo>
                  <a:lnTo>
                    <a:pt x="0" y="157"/>
                  </a:lnTo>
                  <a:lnTo>
                    <a:pt x="1" y="82"/>
                  </a:lnTo>
                  <a:lnTo>
                    <a:pt x="1" y="82"/>
                  </a:lnTo>
                  <a:lnTo>
                    <a:pt x="8" y="0"/>
                  </a:lnTo>
                  <a:lnTo>
                    <a:pt x="8" y="0"/>
                  </a:lnTo>
                  <a:close/>
                </a:path>
              </a:pathLst>
            </a:custGeom>
            <a:solidFill>
              <a:srgbClr val="C4C4C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9" name="Freeform 99"/>
            <p:cNvSpPr>
              <a:spLocks/>
            </p:cNvSpPr>
            <p:nvPr/>
          </p:nvSpPr>
          <p:spPr bwMode="auto">
            <a:xfrm>
              <a:off x="3513138" y="5083175"/>
              <a:ext cx="44450" cy="249238"/>
            </a:xfrm>
            <a:custGeom>
              <a:avLst/>
              <a:gdLst>
                <a:gd name="T0" fmla="*/ 12 w 28"/>
                <a:gd name="T1" fmla="*/ 0 h 157"/>
                <a:gd name="T2" fmla="*/ 12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8 w 28"/>
                <a:gd name="T15" fmla="*/ 149 h 157"/>
                <a:gd name="T16" fmla="*/ 4 w 28"/>
                <a:gd name="T17" fmla="*/ 155 h 157"/>
                <a:gd name="T18" fmla="*/ 0 w 28"/>
                <a:gd name="T19" fmla="*/ 157 h 157"/>
                <a:gd name="T20" fmla="*/ 0 w 28"/>
                <a:gd name="T21" fmla="*/ 157 h 157"/>
                <a:gd name="T22" fmla="*/ 5 w 28"/>
                <a:gd name="T23" fmla="*/ 80 h 157"/>
                <a:gd name="T24" fmla="*/ 5 w 28"/>
                <a:gd name="T25" fmla="*/ 80 h 157"/>
                <a:gd name="T26" fmla="*/ 12 w 28"/>
                <a:gd name="T27" fmla="*/ 0 h 157"/>
                <a:gd name="T28" fmla="*/ 12 w 28"/>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57">
                  <a:moveTo>
                    <a:pt x="12" y="0"/>
                  </a:moveTo>
                  <a:lnTo>
                    <a:pt x="12" y="0"/>
                  </a:lnTo>
                  <a:lnTo>
                    <a:pt x="28" y="0"/>
                  </a:lnTo>
                  <a:lnTo>
                    <a:pt x="28" y="0"/>
                  </a:lnTo>
                  <a:lnTo>
                    <a:pt x="11" y="140"/>
                  </a:lnTo>
                  <a:lnTo>
                    <a:pt x="11" y="140"/>
                  </a:lnTo>
                  <a:lnTo>
                    <a:pt x="10" y="145"/>
                  </a:lnTo>
                  <a:lnTo>
                    <a:pt x="8" y="149"/>
                  </a:lnTo>
                  <a:lnTo>
                    <a:pt x="4" y="155"/>
                  </a:lnTo>
                  <a:lnTo>
                    <a:pt x="0" y="157"/>
                  </a:lnTo>
                  <a:lnTo>
                    <a:pt x="0" y="157"/>
                  </a:lnTo>
                  <a:lnTo>
                    <a:pt x="5" y="80"/>
                  </a:lnTo>
                  <a:lnTo>
                    <a:pt x="5" y="80"/>
                  </a:lnTo>
                  <a:lnTo>
                    <a:pt x="12" y="0"/>
                  </a:lnTo>
                  <a:lnTo>
                    <a:pt x="12" y="0"/>
                  </a:lnTo>
                  <a:close/>
                </a:path>
              </a:pathLst>
            </a:custGeom>
            <a:solidFill>
              <a:srgbClr val="C4C4C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00" name="Freeform 100"/>
            <p:cNvSpPr>
              <a:spLocks/>
            </p:cNvSpPr>
            <p:nvPr/>
          </p:nvSpPr>
          <p:spPr bwMode="auto">
            <a:xfrm>
              <a:off x="3514726" y="5083175"/>
              <a:ext cx="42863" cy="249238"/>
            </a:xfrm>
            <a:custGeom>
              <a:avLst/>
              <a:gdLst>
                <a:gd name="T0" fmla="*/ 15 w 27"/>
                <a:gd name="T1" fmla="*/ 0 h 157"/>
                <a:gd name="T2" fmla="*/ 27 w 27"/>
                <a:gd name="T3" fmla="*/ 0 h 157"/>
                <a:gd name="T4" fmla="*/ 10 w 27"/>
                <a:gd name="T5" fmla="*/ 140 h 157"/>
                <a:gd name="T6" fmla="*/ 10 w 27"/>
                <a:gd name="T7" fmla="*/ 140 h 157"/>
                <a:gd name="T8" fmla="*/ 9 w 27"/>
                <a:gd name="T9" fmla="*/ 145 h 157"/>
                <a:gd name="T10" fmla="*/ 7 w 27"/>
                <a:gd name="T11" fmla="*/ 149 h 157"/>
                <a:gd name="T12" fmla="*/ 3 w 27"/>
                <a:gd name="T13" fmla="*/ 153 h 157"/>
                <a:gd name="T14" fmla="*/ 0 w 27"/>
                <a:gd name="T15" fmla="*/ 157 h 157"/>
                <a:gd name="T16" fmla="*/ 15 w 27"/>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57">
                  <a:moveTo>
                    <a:pt x="15" y="0"/>
                  </a:moveTo>
                  <a:lnTo>
                    <a:pt x="27" y="0"/>
                  </a:lnTo>
                  <a:lnTo>
                    <a:pt x="10" y="140"/>
                  </a:lnTo>
                  <a:lnTo>
                    <a:pt x="10" y="140"/>
                  </a:lnTo>
                  <a:lnTo>
                    <a:pt x="9" y="145"/>
                  </a:lnTo>
                  <a:lnTo>
                    <a:pt x="7" y="149"/>
                  </a:lnTo>
                  <a:lnTo>
                    <a:pt x="3" y="153"/>
                  </a:lnTo>
                  <a:lnTo>
                    <a:pt x="0" y="157"/>
                  </a:lnTo>
                  <a:lnTo>
                    <a:pt x="15" y="0"/>
                  </a:lnTo>
                  <a:close/>
                </a:path>
              </a:pathLst>
            </a:custGeom>
            <a:solidFill>
              <a:srgbClr val="C5C5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08" name="Freeform 108"/>
            <p:cNvSpPr>
              <a:spLocks/>
            </p:cNvSpPr>
            <p:nvPr/>
          </p:nvSpPr>
          <p:spPr bwMode="auto">
            <a:xfrm>
              <a:off x="2687638" y="4930775"/>
              <a:ext cx="47625" cy="55563"/>
            </a:xfrm>
            <a:custGeom>
              <a:avLst/>
              <a:gdLst>
                <a:gd name="T0" fmla="*/ 30 w 30"/>
                <a:gd name="T1" fmla="*/ 2 h 35"/>
                <a:gd name="T2" fmla="*/ 30 w 30"/>
                <a:gd name="T3" fmla="*/ 2 h 35"/>
                <a:gd name="T4" fmla="*/ 27 w 30"/>
                <a:gd name="T5" fmla="*/ 14 h 35"/>
                <a:gd name="T6" fmla="*/ 23 w 30"/>
                <a:gd name="T7" fmla="*/ 30 h 35"/>
                <a:gd name="T8" fmla="*/ 23 w 30"/>
                <a:gd name="T9" fmla="*/ 30 h 35"/>
                <a:gd name="T10" fmla="*/ 20 w 30"/>
                <a:gd name="T11" fmla="*/ 34 h 35"/>
                <a:gd name="T12" fmla="*/ 19 w 30"/>
                <a:gd name="T13" fmla="*/ 35 h 35"/>
                <a:gd name="T14" fmla="*/ 16 w 30"/>
                <a:gd name="T15" fmla="*/ 34 h 35"/>
                <a:gd name="T16" fmla="*/ 14 w 30"/>
                <a:gd name="T17" fmla="*/ 31 h 35"/>
                <a:gd name="T18" fmla="*/ 11 w 30"/>
                <a:gd name="T19" fmla="*/ 26 h 35"/>
                <a:gd name="T20" fmla="*/ 0 w 30"/>
                <a:gd name="T21" fmla="*/ 7 h 35"/>
                <a:gd name="T22" fmla="*/ 0 w 30"/>
                <a:gd name="T23" fmla="*/ 7 h 35"/>
                <a:gd name="T24" fmla="*/ 3 w 30"/>
                <a:gd name="T25" fmla="*/ 6 h 35"/>
                <a:gd name="T26" fmla="*/ 8 w 30"/>
                <a:gd name="T27" fmla="*/ 2 h 35"/>
                <a:gd name="T28" fmla="*/ 12 w 30"/>
                <a:gd name="T29" fmla="*/ 0 h 35"/>
                <a:gd name="T30" fmla="*/ 18 w 30"/>
                <a:gd name="T31" fmla="*/ 0 h 35"/>
                <a:gd name="T32" fmla="*/ 23 w 30"/>
                <a:gd name="T33" fmla="*/ 0 h 35"/>
                <a:gd name="T34" fmla="*/ 30 w 30"/>
                <a:gd name="T35" fmla="*/ 2 h 35"/>
                <a:gd name="T36" fmla="*/ 30 w 30"/>
                <a:gd name="T3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5">
                  <a:moveTo>
                    <a:pt x="30" y="2"/>
                  </a:moveTo>
                  <a:lnTo>
                    <a:pt x="30" y="2"/>
                  </a:lnTo>
                  <a:lnTo>
                    <a:pt x="27" y="14"/>
                  </a:lnTo>
                  <a:lnTo>
                    <a:pt x="23" y="30"/>
                  </a:lnTo>
                  <a:lnTo>
                    <a:pt x="23" y="30"/>
                  </a:lnTo>
                  <a:lnTo>
                    <a:pt x="20" y="34"/>
                  </a:lnTo>
                  <a:lnTo>
                    <a:pt x="19" y="35"/>
                  </a:lnTo>
                  <a:lnTo>
                    <a:pt x="16" y="34"/>
                  </a:lnTo>
                  <a:lnTo>
                    <a:pt x="14" y="31"/>
                  </a:lnTo>
                  <a:lnTo>
                    <a:pt x="11" y="26"/>
                  </a:lnTo>
                  <a:lnTo>
                    <a:pt x="0" y="7"/>
                  </a:lnTo>
                  <a:lnTo>
                    <a:pt x="0" y="7"/>
                  </a:lnTo>
                  <a:lnTo>
                    <a:pt x="3" y="6"/>
                  </a:lnTo>
                  <a:lnTo>
                    <a:pt x="8" y="2"/>
                  </a:lnTo>
                  <a:lnTo>
                    <a:pt x="12" y="0"/>
                  </a:lnTo>
                  <a:lnTo>
                    <a:pt x="18" y="0"/>
                  </a:lnTo>
                  <a:lnTo>
                    <a:pt x="23" y="0"/>
                  </a:lnTo>
                  <a:lnTo>
                    <a:pt x="30" y="2"/>
                  </a:lnTo>
                  <a:lnTo>
                    <a:pt x="30" y="2"/>
                  </a:lnTo>
                  <a:close/>
                </a:path>
              </a:pathLst>
            </a:custGeom>
            <a:solidFill>
              <a:srgbClr val="F246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grpSp>
        <p:nvGrpSpPr>
          <p:cNvPr id="210" name="组合 209"/>
          <p:cNvGrpSpPr/>
          <p:nvPr/>
        </p:nvGrpSpPr>
        <p:grpSpPr>
          <a:xfrm>
            <a:off x="2487342" y="3467480"/>
            <a:ext cx="203147" cy="601506"/>
            <a:chOff x="2555876" y="4340225"/>
            <a:chExt cx="203200" cy="601663"/>
          </a:xfrm>
        </p:grpSpPr>
        <p:sp>
          <p:nvSpPr>
            <p:cNvPr id="105" name="Freeform 105"/>
            <p:cNvSpPr>
              <a:spLocks/>
            </p:cNvSpPr>
            <p:nvPr/>
          </p:nvSpPr>
          <p:spPr bwMode="auto">
            <a:xfrm>
              <a:off x="2582863" y="4424363"/>
              <a:ext cx="176213" cy="517525"/>
            </a:xfrm>
            <a:custGeom>
              <a:avLst/>
              <a:gdLst>
                <a:gd name="T0" fmla="*/ 35 w 111"/>
                <a:gd name="T1" fmla="*/ 266 h 326"/>
                <a:gd name="T2" fmla="*/ 66 w 111"/>
                <a:gd name="T3" fmla="*/ 326 h 326"/>
                <a:gd name="T4" fmla="*/ 94 w 111"/>
                <a:gd name="T5" fmla="*/ 322 h 326"/>
                <a:gd name="T6" fmla="*/ 111 w 111"/>
                <a:gd name="T7" fmla="*/ 256 h 326"/>
                <a:gd name="T8" fmla="*/ 76 w 111"/>
                <a:gd name="T9" fmla="*/ 0 h 326"/>
                <a:gd name="T10" fmla="*/ 0 w 111"/>
                <a:gd name="T11" fmla="*/ 11 h 326"/>
                <a:gd name="T12" fmla="*/ 35 w 111"/>
                <a:gd name="T13" fmla="*/ 266 h 326"/>
              </a:gdLst>
              <a:ahLst/>
              <a:cxnLst>
                <a:cxn ang="0">
                  <a:pos x="T0" y="T1"/>
                </a:cxn>
                <a:cxn ang="0">
                  <a:pos x="T2" y="T3"/>
                </a:cxn>
                <a:cxn ang="0">
                  <a:pos x="T4" y="T5"/>
                </a:cxn>
                <a:cxn ang="0">
                  <a:pos x="T6" y="T7"/>
                </a:cxn>
                <a:cxn ang="0">
                  <a:pos x="T8" y="T9"/>
                </a:cxn>
                <a:cxn ang="0">
                  <a:pos x="T10" y="T11"/>
                </a:cxn>
                <a:cxn ang="0">
                  <a:pos x="T12" y="T13"/>
                </a:cxn>
              </a:cxnLst>
              <a:rect l="0" t="0" r="r" b="b"/>
              <a:pathLst>
                <a:path w="111" h="326">
                  <a:moveTo>
                    <a:pt x="35" y="266"/>
                  </a:moveTo>
                  <a:lnTo>
                    <a:pt x="66" y="326"/>
                  </a:lnTo>
                  <a:lnTo>
                    <a:pt x="94" y="322"/>
                  </a:lnTo>
                  <a:lnTo>
                    <a:pt x="111" y="256"/>
                  </a:lnTo>
                  <a:lnTo>
                    <a:pt x="76" y="0"/>
                  </a:lnTo>
                  <a:lnTo>
                    <a:pt x="0" y="11"/>
                  </a:lnTo>
                  <a:lnTo>
                    <a:pt x="35" y="266"/>
                  </a:lnTo>
                  <a:close/>
                </a:path>
              </a:pathLst>
            </a:custGeom>
            <a:solidFill>
              <a:srgbClr val="F246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06" name="Freeform 106"/>
            <p:cNvSpPr>
              <a:spLocks/>
            </p:cNvSpPr>
            <p:nvPr/>
          </p:nvSpPr>
          <p:spPr bwMode="auto">
            <a:xfrm>
              <a:off x="2576513" y="4340225"/>
              <a:ext cx="127000" cy="146050"/>
            </a:xfrm>
            <a:custGeom>
              <a:avLst/>
              <a:gdLst>
                <a:gd name="T0" fmla="*/ 4 w 80"/>
                <a:gd name="T1" fmla="*/ 59 h 92"/>
                <a:gd name="T2" fmla="*/ 4 w 80"/>
                <a:gd name="T3" fmla="*/ 59 h 92"/>
                <a:gd name="T4" fmla="*/ 5 w 80"/>
                <a:gd name="T5" fmla="*/ 66 h 92"/>
                <a:gd name="T6" fmla="*/ 9 w 80"/>
                <a:gd name="T7" fmla="*/ 73 h 92"/>
                <a:gd name="T8" fmla="*/ 13 w 80"/>
                <a:gd name="T9" fmla="*/ 80 h 92"/>
                <a:gd name="T10" fmla="*/ 19 w 80"/>
                <a:gd name="T11" fmla="*/ 84 h 92"/>
                <a:gd name="T12" fmla="*/ 24 w 80"/>
                <a:gd name="T13" fmla="*/ 88 h 92"/>
                <a:gd name="T14" fmla="*/ 31 w 80"/>
                <a:gd name="T15" fmla="*/ 91 h 92"/>
                <a:gd name="T16" fmla="*/ 39 w 80"/>
                <a:gd name="T17" fmla="*/ 92 h 92"/>
                <a:gd name="T18" fmla="*/ 46 w 80"/>
                <a:gd name="T19" fmla="*/ 92 h 92"/>
                <a:gd name="T20" fmla="*/ 47 w 80"/>
                <a:gd name="T21" fmla="*/ 92 h 92"/>
                <a:gd name="T22" fmla="*/ 47 w 80"/>
                <a:gd name="T23" fmla="*/ 92 h 92"/>
                <a:gd name="T24" fmla="*/ 55 w 80"/>
                <a:gd name="T25" fmla="*/ 89 h 92"/>
                <a:gd name="T26" fmla="*/ 62 w 80"/>
                <a:gd name="T27" fmla="*/ 87 h 92"/>
                <a:gd name="T28" fmla="*/ 67 w 80"/>
                <a:gd name="T29" fmla="*/ 82 h 92"/>
                <a:gd name="T30" fmla="*/ 71 w 80"/>
                <a:gd name="T31" fmla="*/ 77 h 92"/>
                <a:gd name="T32" fmla="*/ 75 w 80"/>
                <a:gd name="T33" fmla="*/ 70 h 92"/>
                <a:gd name="T34" fmla="*/ 78 w 80"/>
                <a:gd name="T35" fmla="*/ 64 h 92"/>
                <a:gd name="T36" fmla="*/ 80 w 80"/>
                <a:gd name="T37" fmla="*/ 57 h 92"/>
                <a:gd name="T38" fmla="*/ 80 w 80"/>
                <a:gd name="T39" fmla="*/ 49 h 92"/>
                <a:gd name="T40" fmla="*/ 75 w 80"/>
                <a:gd name="T41" fmla="*/ 15 h 92"/>
                <a:gd name="T42" fmla="*/ 75 w 80"/>
                <a:gd name="T43" fmla="*/ 15 h 92"/>
                <a:gd name="T44" fmla="*/ 73 w 80"/>
                <a:gd name="T45" fmla="*/ 8 h 92"/>
                <a:gd name="T46" fmla="*/ 70 w 80"/>
                <a:gd name="T47" fmla="*/ 4 h 92"/>
                <a:gd name="T48" fmla="*/ 66 w 80"/>
                <a:gd name="T49" fmla="*/ 1 h 92"/>
                <a:gd name="T50" fmla="*/ 62 w 80"/>
                <a:gd name="T51" fmla="*/ 0 h 92"/>
                <a:gd name="T52" fmla="*/ 50 w 80"/>
                <a:gd name="T53" fmla="*/ 1 h 92"/>
                <a:gd name="T54" fmla="*/ 35 w 80"/>
                <a:gd name="T55" fmla="*/ 3 h 92"/>
                <a:gd name="T56" fmla="*/ 35 w 80"/>
                <a:gd name="T57" fmla="*/ 3 h 92"/>
                <a:gd name="T58" fmla="*/ 35 w 80"/>
                <a:gd name="T59" fmla="*/ 3 h 92"/>
                <a:gd name="T60" fmla="*/ 20 w 80"/>
                <a:gd name="T61" fmla="*/ 5 h 92"/>
                <a:gd name="T62" fmla="*/ 8 w 80"/>
                <a:gd name="T63" fmla="*/ 7 h 92"/>
                <a:gd name="T64" fmla="*/ 4 w 80"/>
                <a:gd name="T65" fmla="*/ 9 h 92"/>
                <a:gd name="T66" fmla="*/ 1 w 80"/>
                <a:gd name="T67" fmla="*/ 13 h 92"/>
                <a:gd name="T68" fmla="*/ 0 w 80"/>
                <a:gd name="T69" fmla="*/ 17 h 92"/>
                <a:gd name="T70" fmla="*/ 0 w 80"/>
                <a:gd name="T71" fmla="*/ 24 h 92"/>
                <a:gd name="T72" fmla="*/ 4 w 80"/>
                <a:gd name="T73"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92">
                  <a:moveTo>
                    <a:pt x="4" y="59"/>
                  </a:moveTo>
                  <a:lnTo>
                    <a:pt x="4" y="59"/>
                  </a:lnTo>
                  <a:lnTo>
                    <a:pt x="5" y="66"/>
                  </a:lnTo>
                  <a:lnTo>
                    <a:pt x="9" y="73"/>
                  </a:lnTo>
                  <a:lnTo>
                    <a:pt x="13" y="80"/>
                  </a:lnTo>
                  <a:lnTo>
                    <a:pt x="19" y="84"/>
                  </a:lnTo>
                  <a:lnTo>
                    <a:pt x="24" y="88"/>
                  </a:lnTo>
                  <a:lnTo>
                    <a:pt x="31" y="91"/>
                  </a:lnTo>
                  <a:lnTo>
                    <a:pt x="39" y="92"/>
                  </a:lnTo>
                  <a:lnTo>
                    <a:pt x="46" y="92"/>
                  </a:lnTo>
                  <a:lnTo>
                    <a:pt x="47" y="92"/>
                  </a:lnTo>
                  <a:lnTo>
                    <a:pt x="47" y="92"/>
                  </a:lnTo>
                  <a:lnTo>
                    <a:pt x="55" y="89"/>
                  </a:lnTo>
                  <a:lnTo>
                    <a:pt x="62" y="87"/>
                  </a:lnTo>
                  <a:lnTo>
                    <a:pt x="67" y="82"/>
                  </a:lnTo>
                  <a:lnTo>
                    <a:pt x="71" y="77"/>
                  </a:lnTo>
                  <a:lnTo>
                    <a:pt x="75" y="70"/>
                  </a:lnTo>
                  <a:lnTo>
                    <a:pt x="78" y="64"/>
                  </a:lnTo>
                  <a:lnTo>
                    <a:pt x="80" y="57"/>
                  </a:lnTo>
                  <a:lnTo>
                    <a:pt x="80" y="49"/>
                  </a:lnTo>
                  <a:lnTo>
                    <a:pt x="75" y="15"/>
                  </a:lnTo>
                  <a:lnTo>
                    <a:pt x="75" y="15"/>
                  </a:lnTo>
                  <a:lnTo>
                    <a:pt x="73" y="8"/>
                  </a:lnTo>
                  <a:lnTo>
                    <a:pt x="70" y="4"/>
                  </a:lnTo>
                  <a:lnTo>
                    <a:pt x="66" y="1"/>
                  </a:lnTo>
                  <a:lnTo>
                    <a:pt x="62" y="0"/>
                  </a:lnTo>
                  <a:lnTo>
                    <a:pt x="50" y="1"/>
                  </a:lnTo>
                  <a:lnTo>
                    <a:pt x="35" y="3"/>
                  </a:lnTo>
                  <a:lnTo>
                    <a:pt x="35" y="3"/>
                  </a:lnTo>
                  <a:lnTo>
                    <a:pt x="35" y="3"/>
                  </a:lnTo>
                  <a:lnTo>
                    <a:pt x="20" y="5"/>
                  </a:lnTo>
                  <a:lnTo>
                    <a:pt x="8" y="7"/>
                  </a:lnTo>
                  <a:lnTo>
                    <a:pt x="4" y="9"/>
                  </a:lnTo>
                  <a:lnTo>
                    <a:pt x="1" y="13"/>
                  </a:lnTo>
                  <a:lnTo>
                    <a:pt x="0" y="17"/>
                  </a:lnTo>
                  <a:lnTo>
                    <a:pt x="0" y="24"/>
                  </a:lnTo>
                  <a:lnTo>
                    <a:pt x="4" y="59"/>
                  </a:lnTo>
                  <a:close/>
                </a:path>
              </a:pathLst>
            </a:custGeom>
            <a:solidFill>
              <a:srgbClr val="F246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07" name="Freeform 107"/>
            <p:cNvSpPr>
              <a:spLocks/>
            </p:cNvSpPr>
            <p:nvPr/>
          </p:nvSpPr>
          <p:spPr bwMode="auto">
            <a:xfrm>
              <a:off x="2571751" y="4389438"/>
              <a:ext cx="150813" cy="144463"/>
            </a:xfrm>
            <a:custGeom>
              <a:avLst/>
              <a:gdLst>
                <a:gd name="T0" fmla="*/ 11 w 95"/>
                <a:gd name="T1" fmla="*/ 91 h 91"/>
                <a:gd name="T2" fmla="*/ 95 w 95"/>
                <a:gd name="T3" fmla="*/ 80 h 91"/>
                <a:gd name="T4" fmla="*/ 84 w 95"/>
                <a:gd name="T5" fmla="*/ 0 h 91"/>
                <a:gd name="T6" fmla="*/ 0 w 95"/>
                <a:gd name="T7" fmla="*/ 11 h 91"/>
                <a:gd name="T8" fmla="*/ 11 w 95"/>
                <a:gd name="T9" fmla="*/ 91 h 91"/>
              </a:gdLst>
              <a:ahLst/>
              <a:cxnLst>
                <a:cxn ang="0">
                  <a:pos x="T0" y="T1"/>
                </a:cxn>
                <a:cxn ang="0">
                  <a:pos x="T2" y="T3"/>
                </a:cxn>
                <a:cxn ang="0">
                  <a:pos x="T4" y="T5"/>
                </a:cxn>
                <a:cxn ang="0">
                  <a:pos x="T6" y="T7"/>
                </a:cxn>
                <a:cxn ang="0">
                  <a:pos x="T8" y="T9"/>
                </a:cxn>
              </a:cxnLst>
              <a:rect l="0" t="0" r="r" b="b"/>
              <a:pathLst>
                <a:path w="95" h="91">
                  <a:moveTo>
                    <a:pt x="11" y="91"/>
                  </a:moveTo>
                  <a:lnTo>
                    <a:pt x="95" y="80"/>
                  </a:lnTo>
                  <a:lnTo>
                    <a:pt x="84" y="0"/>
                  </a:lnTo>
                  <a:lnTo>
                    <a:pt x="0" y="11"/>
                  </a:lnTo>
                  <a:lnTo>
                    <a:pt x="11" y="91"/>
                  </a:lnTo>
                  <a:close/>
                </a:path>
              </a:pathLst>
            </a:custGeom>
            <a:solidFill>
              <a:srgbClr val="F246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09" name="Freeform 109"/>
            <p:cNvSpPr>
              <a:spLocks/>
            </p:cNvSpPr>
            <p:nvPr/>
          </p:nvSpPr>
          <p:spPr bwMode="auto">
            <a:xfrm>
              <a:off x="2555876" y="4430713"/>
              <a:ext cx="44450" cy="260350"/>
            </a:xfrm>
            <a:custGeom>
              <a:avLst/>
              <a:gdLst>
                <a:gd name="T0" fmla="*/ 21 w 28"/>
                <a:gd name="T1" fmla="*/ 0 h 164"/>
                <a:gd name="T2" fmla="*/ 21 w 28"/>
                <a:gd name="T3" fmla="*/ 0 h 164"/>
                <a:gd name="T4" fmla="*/ 11 w 28"/>
                <a:gd name="T5" fmla="*/ 7 h 164"/>
                <a:gd name="T6" fmla="*/ 5 w 28"/>
                <a:gd name="T7" fmla="*/ 13 h 164"/>
                <a:gd name="T8" fmla="*/ 2 w 28"/>
                <a:gd name="T9" fmla="*/ 17 h 164"/>
                <a:gd name="T10" fmla="*/ 0 w 28"/>
                <a:gd name="T11" fmla="*/ 20 h 164"/>
                <a:gd name="T12" fmla="*/ 0 w 28"/>
                <a:gd name="T13" fmla="*/ 20 h 164"/>
                <a:gd name="T14" fmla="*/ 3 w 28"/>
                <a:gd name="T15" fmla="*/ 44 h 164"/>
                <a:gd name="T16" fmla="*/ 9 w 28"/>
                <a:gd name="T17" fmla="*/ 90 h 164"/>
                <a:gd name="T18" fmla="*/ 18 w 28"/>
                <a:gd name="T19" fmla="*/ 154 h 164"/>
                <a:gd name="T20" fmla="*/ 18 w 28"/>
                <a:gd name="T21" fmla="*/ 154 h 164"/>
                <a:gd name="T22" fmla="*/ 17 w 28"/>
                <a:gd name="T23" fmla="*/ 155 h 164"/>
                <a:gd name="T24" fmla="*/ 18 w 28"/>
                <a:gd name="T25" fmla="*/ 160 h 164"/>
                <a:gd name="T26" fmla="*/ 19 w 28"/>
                <a:gd name="T27" fmla="*/ 161 h 164"/>
                <a:gd name="T28" fmla="*/ 21 w 28"/>
                <a:gd name="T29" fmla="*/ 162 h 164"/>
                <a:gd name="T30" fmla="*/ 23 w 28"/>
                <a:gd name="T31" fmla="*/ 164 h 164"/>
                <a:gd name="T32" fmla="*/ 28 w 28"/>
                <a:gd name="T33" fmla="*/ 164 h 164"/>
                <a:gd name="T34" fmla="*/ 13 w 28"/>
                <a:gd name="T35" fmla="*/ 58 h 164"/>
                <a:gd name="T36" fmla="*/ 19 w 28"/>
                <a:gd name="T37" fmla="*/ 44 h 164"/>
                <a:gd name="T38" fmla="*/ 21 w 28"/>
                <a:gd name="T39" fmla="*/ 0 h 164"/>
                <a:gd name="T40" fmla="*/ 21 w 28"/>
                <a:gd name="T4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164">
                  <a:moveTo>
                    <a:pt x="21" y="0"/>
                  </a:moveTo>
                  <a:lnTo>
                    <a:pt x="21" y="0"/>
                  </a:lnTo>
                  <a:lnTo>
                    <a:pt x="11" y="7"/>
                  </a:lnTo>
                  <a:lnTo>
                    <a:pt x="5" y="13"/>
                  </a:lnTo>
                  <a:lnTo>
                    <a:pt x="2" y="17"/>
                  </a:lnTo>
                  <a:lnTo>
                    <a:pt x="0" y="20"/>
                  </a:lnTo>
                  <a:lnTo>
                    <a:pt x="0" y="20"/>
                  </a:lnTo>
                  <a:lnTo>
                    <a:pt x="3" y="44"/>
                  </a:lnTo>
                  <a:lnTo>
                    <a:pt x="9" y="90"/>
                  </a:lnTo>
                  <a:lnTo>
                    <a:pt x="18" y="154"/>
                  </a:lnTo>
                  <a:lnTo>
                    <a:pt x="18" y="154"/>
                  </a:lnTo>
                  <a:lnTo>
                    <a:pt x="17" y="155"/>
                  </a:lnTo>
                  <a:lnTo>
                    <a:pt x="18" y="160"/>
                  </a:lnTo>
                  <a:lnTo>
                    <a:pt x="19" y="161"/>
                  </a:lnTo>
                  <a:lnTo>
                    <a:pt x="21" y="162"/>
                  </a:lnTo>
                  <a:lnTo>
                    <a:pt x="23" y="164"/>
                  </a:lnTo>
                  <a:lnTo>
                    <a:pt x="28" y="164"/>
                  </a:lnTo>
                  <a:lnTo>
                    <a:pt x="13" y="58"/>
                  </a:lnTo>
                  <a:lnTo>
                    <a:pt x="19" y="44"/>
                  </a:lnTo>
                  <a:lnTo>
                    <a:pt x="21" y="0"/>
                  </a:lnTo>
                  <a:lnTo>
                    <a:pt x="21" y="0"/>
                  </a:lnTo>
                  <a:close/>
                </a:path>
              </a:pathLst>
            </a:custGeom>
            <a:solidFill>
              <a:srgbClr val="F246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grpSp>
        <p:nvGrpSpPr>
          <p:cNvPr id="208" name="组合 207"/>
          <p:cNvGrpSpPr/>
          <p:nvPr/>
        </p:nvGrpSpPr>
        <p:grpSpPr>
          <a:xfrm>
            <a:off x="2950772" y="3473828"/>
            <a:ext cx="796717" cy="612616"/>
            <a:chOff x="3019426" y="4346575"/>
            <a:chExt cx="796925" cy="612776"/>
          </a:xfrm>
        </p:grpSpPr>
        <p:sp>
          <p:nvSpPr>
            <p:cNvPr id="110" name="Freeform 110"/>
            <p:cNvSpPr>
              <a:spLocks/>
            </p:cNvSpPr>
            <p:nvPr/>
          </p:nvSpPr>
          <p:spPr bwMode="auto">
            <a:xfrm>
              <a:off x="3040063" y="4346575"/>
              <a:ext cx="776288" cy="347663"/>
            </a:xfrm>
            <a:custGeom>
              <a:avLst/>
              <a:gdLst>
                <a:gd name="T0" fmla="*/ 247 w 489"/>
                <a:gd name="T1" fmla="*/ 219 h 219"/>
                <a:gd name="T2" fmla="*/ 489 w 489"/>
                <a:gd name="T3" fmla="*/ 110 h 219"/>
                <a:gd name="T4" fmla="*/ 240 w 489"/>
                <a:gd name="T5" fmla="*/ 0 h 219"/>
                <a:gd name="T6" fmla="*/ 0 w 489"/>
                <a:gd name="T7" fmla="*/ 107 h 219"/>
                <a:gd name="T8" fmla="*/ 247 w 489"/>
                <a:gd name="T9" fmla="*/ 219 h 219"/>
              </a:gdLst>
              <a:ahLst/>
              <a:cxnLst>
                <a:cxn ang="0">
                  <a:pos x="T0" y="T1"/>
                </a:cxn>
                <a:cxn ang="0">
                  <a:pos x="T2" y="T3"/>
                </a:cxn>
                <a:cxn ang="0">
                  <a:pos x="T4" y="T5"/>
                </a:cxn>
                <a:cxn ang="0">
                  <a:pos x="T6" y="T7"/>
                </a:cxn>
                <a:cxn ang="0">
                  <a:pos x="T8" y="T9"/>
                </a:cxn>
              </a:cxnLst>
              <a:rect l="0" t="0" r="r" b="b"/>
              <a:pathLst>
                <a:path w="489" h="219">
                  <a:moveTo>
                    <a:pt x="247" y="219"/>
                  </a:moveTo>
                  <a:lnTo>
                    <a:pt x="489" y="110"/>
                  </a:lnTo>
                  <a:lnTo>
                    <a:pt x="240" y="0"/>
                  </a:lnTo>
                  <a:lnTo>
                    <a:pt x="0" y="107"/>
                  </a:lnTo>
                  <a:lnTo>
                    <a:pt x="247" y="219"/>
                  </a:lnTo>
                  <a:close/>
                </a:path>
              </a:pathLst>
            </a:custGeom>
            <a:solidFill>
              <a:srgbClr val="FF8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11" name="Rectangle 111"/>
            <p:cNvSpPr>
              <a:spLocks noChangeArrowheads="1"/>
            </p:cNvSpPr>
            <p:nvPr/>
          </p:nvSpPr>
          <p:spPr bwMode="auto">
            <a:xfrm>
              <a:off x="3049588" y="4510088"/>
              <a:ext cx="22225" cy="255588"/>
            </a:xfrm>
            <a:prstGeom prst="rect">
              <a:avLst/>
            </a:prstGeom>
            <a:solidFill>
              <a:srgbClr val="FF8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12" name="Freeform 112"/>
            <p:cNvSpPr>
              <a:spLocks/>
            </p:cNvSpPr>
            <p:nvPr/>
          </p:nvSpPr>
          <p:spPr bwMode="auto">
            <a:xfrm>
              <a:off x="3022601" y="4735513"/>
              <a:ext cx="76200" cy="77788"/>
            </a:xfrm>
            <a:custGeom>
              <a:avLst/>
              <a:gdLst>
                <a:gd name="T0" fmla="*/ 0 w 48"/>
                <a:gd name="T1" fmla="*/ 24 h 49"/>
                <a:gd name="T2" fmla="*/ 0 w 48"/>
                <a:gd name="T3" fmla="*/ 24 h 49"/>
                <a:gd name="T4" fmla="*/ 0 w 48"/>
                <a:gd name="T5" fmla="*/ 20 h 49"/>
                <a:gd name="T6" fmla="*/ 2 w 48"/>
                <a:gd name="T7" fmla="*/ 15 h 49"/>
                <a:gd name="T8" fmla="*/ 4 w 48"/>
                <a:gd name="T9" fmla="*/ 11 h 49"/>
                <a:gd name="T10" fmla="*/ 7 w 48"/>
                <a:gd name="T11" fmla="*/ 8 h 49"/>
                <a:gd name="T12" fmla="*/ 11 w 48"/>
                <a:gd name="T13" fmla="*/ 4 h 49"/>
                <a:gd name="T14" fmla="*/ 15 w 48"/>
                <a:gd name="T15" fmla="*/ 3 h 49"/>
                <a:gd name="T16" fmla="*/ 19 w 48"/>
                <a:gd name="T17" fmla="*/ 1 h 49"/>
                <a:gd name="T18" fmla="*/ 25 w 48"/>
                <a:gd name="T19" fmla="*/ 0 h 49"/>
                <a:gd name="T20" fmla="*/ 25 w 48"/>
                <a:gd name="T21" fmla="*/ 0 h 49"/>
                <a:gd name="T22" fmla="*/ 29 w 48"/>
                <a:gd name="T23" fmla="*/ 1 h 49"/>
                <a:gd name="T24" fmla="*/ 34 w 48"/>
                <a:gd name="T25" fmla="*/ 3 h 49"/>
                <a:gd name="T26" fmla="*/ 38 w 48"/>
                <a:gd name="T27" fmla="*/ 4 h 49"/>
                <a:gd name="T28" fmla="*/ 41 w 48"/>
                <a:gd name="T29" fmla="*/ 8 h 49"/>
                <a:gd name="T30" fmla="*/ 44 w 48"/>
                <a:gd name="T31" fmla="*/ 11 h 49"/>
                <a:gd name="T32" fmla="*/ 46 w 48"/>
                <a:gd name="T33" fmla="*/ 15 h 49"/>
                <a:gd name="T34" fmla="*/ 48 w 48"/>
                <a:gd name="T35" fmla="*/ 20 h 49"/>
                <a:gd name="T36" fmla="*/ 48 w 48"/>
                <a:gd name="T37" fmla="*/ 24 h 49"/>
                <a:gd name="T38" fmla="*/ 48 w 48"/>
                <a:gd name="T39" fmla="*/ 24 h 49"/>
                <a:gd name="T40" fmla="*/ 48 w 48"/>
                <a:gd name="T41" fmla="*/ 30 h 49"/>
                <a:gd name="T42" fmla="*/ 46 w 48"/>
                <a:gd name="T43" fmla="*/ 34 h 49"/>
                <a:gd name="T44" fmla="*/ 44 w 48"/>
                <a:gd name="T45" fmla="*/ 38 h 49"/>
                <a:gd name="T46" fmla="*/ 41 w 48"/>
                <a:gd name="T47" fmla="*/ 42 h 49"/>
                <a:gd name="T48" fmla="*/ 38 w 48"/>
                <a:gd name="T49" fmla="*/ 45 h 49"/>
                <a:gd name="T50" fmla="*/ 34 w 48"/>
                <a:gd name="T51" fmla="*/ 47 h 49"/>
                <a:gd name="T52" fmla="*/ 29 w 48"/>
                <a:gd name="T53" fmla="*/ 49 h 49"/>
                <a:gd name="T54" fmla="*/ 25 w 48"/>
                <a:gd name="T55" fmla="*/ 49 h 49"/>
                <a:gd name="T56" fmla="*/ 25 w 48"/>
                <a:gd name="T57" fmla="*/ 49 h 49"/>
                <a:gd name="T58" fmla="*/ 19 w 48"/>
                <a:gd name="T59" fmla="*/ 49 h 49"/>
                <a:gd name="T60" fmla="*/ 15 w 48"/>
                <a:gd name="T61" fmla="*/ 47 h 49"/>
                <a:gd name="T62" fmla="*/ 11 w 48"/>
                <a:gd name="T63" fmla="*/ 45 h 49"/>
                <a:gd name="T64" fmla="*/ 7 w 48"/>
                <a:gd name="T65" fmla="*/ 42 h 49"/>
                <a:gd name="T66" fmla="*/ 4 w 48"/>
                <a:gd name="T67" fmla="*/ 38 h 49"/>
                <a:gd name="T68" fmla="*/ 2 w 48"/>
                <a:gd name="T69" fmla="*/ 34 h 49"/>
                <a:gd name="T70" fmla="*/ 0 w 48"/>
                <a:gd name="T71" fmla="*/ 30 h 49"/>
                <a:gd name="T72" fmla="*/ 0 w 48"/>
                <a:gd name="T73" fmla="*/ 24 h 49"/>
                <a:gd name="T74" fmla="*/ 0 w 48"/>
                <a:gd name="T75"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9">
                  <a:moveTo>
                    <a:pt x="0" y="24"/>
                  </a:moveTo>
                  <a:lnTo>
                    <a:pt x="0" y="24"/>
                  </a:lnTo>
                  <a:lnTo>
                    <a:pt x="0" y="20"/>
                  </a:lnTo>
                  <a:lnTo>
                    <a:pt x="2" y="15"/>
                  </a:lnTo>
                  <a:lnTo>
                    <a:pt x="4" y="11"/>
                  </a:lnTo>
                  <a:lnTo>
                    <a:pt x="7" y="8"/>
                  </a:lnTo>
                  <a:lnTo>
                    <a:pt x="11" y="4"/>
                  </a:lnTo>
                  <a:lnTo>
                    <a:pt x="15" y="3"/>
                  </a:lnTo>
                  <a:lnTo>
                    <a:pt x="19" y="1"/>
                  </a:lnTo>
                  <a:lnTo>
                    <a:pt x="25" y="0"/>
                  </a:lnTo>
                  <a:lnTo>
                    <a:pt x="25" y="0"/>
                  </a:lnTo>
                  <a:lnTo>
                    <a:pt x="29" y="1"/>
                  </a:lnTo>
                  <a:lnTo>
                    <a:pt x="34" y="3"/>
                  </a:lnTo>
                  <a:lnTo>
                    <a:pt x="38" y="4"/>
                  </a:lnTo>
                  <a:lnTo>
                    <a:pt x="41" y="8"/>
                  </a:lnTo>
                  <a:lnTo>
                    <a:pt x="44" y="11"/>
                  </a:lnTo>
                  <a:lnTo>
                    <a:pt x="46" y="15"/>
                  </a:lnTo>
                  <a:lnTo>
                    <a:pt x="48" y="20"/>
                  </a:lnTo>
                  <a:lnTo>
                    <a:pt x="48" y="24"/>
                  </a:lnTo>
                  <a:lnTo>
                    <a:pt x="48" y="24"/>
                  </a:lnTo>
                  <a:lnTo>
                    <a:pt x="48" y="30"/>
                  </a:lnTo>
                  <a:lnTo>
                    <a:pt x="46" y="34"/>
                  </a:lnTo>
                  <a:lnTo>
                    <a:pt x="44" y="38"/>
                  </a:lnTo>
                  <a:lnTo>
                    <a:pt x="41" y="42"/>
                  </a:lnTo>
                  <a:lnTo>
                    <a:pt x="38" y="45"/>
                  </a:lnTo>
                  <a:lnTo>
                    <a:pt x="34" y="47"/>
                  </a:lnTo>
                  <a:lnTo>
                    <a:pt x="29" y="49"/>
                  </a:lnTo>
                  <a:lnTo>
                    <a:pt x="25" y="49"/>
                  </a:lnTo>
                  <a:lnTo>
                    <a:pt x="25" y="49"/>
                  </a:lnTo>
                  <a:lnTo>
                    <a:pt x="19" y="49"/>
                  </a:lnTo>
                  <a:lnTo>
                    <a:pt x="15" y="47"/>
                  </a:lnTo>
                  <a:lnTo>
                    <a:pt x="11" y="45"/>
                  </a:lnTo>
                  <a:lnTo>
                    <a:pt x="7" y="42"/>
                  </a:lnTo>
                  <a:lnTo>
                    <a:pt x="4" y="38"/>
                  </a:lnTo>
                  <a:lnTo>
                    <a:pt x="2" y="34"/>
                  </a:lnTo>
                  <a:lnTo>
                    <a:pt x="0" y="30"/>
                  </a:lnTo>
                  <a:lnTo>
                    <a:pt x="0" y="24"/>
                  </a:lnTo>
                  <a:lnTo>
                    <a:pt x="0" y="24"/>
                  </a:lnTo>
                  <a:close/>
                </a:path>
              </a:pathLst>
            </a:custGeom>
            <a:solidFill>
              <a:srgbClr val="FF8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13" name="Freeform 113"/>
            <p:cNvSpPr>
              <a:spLocks/>
            </p:cNvSpPr>
            <p:nvPr/>
          </p:nvSpPr>
          <p:spPr bwMode="auto">
            <a:xfrm>
              <a:off x="3052763" y="4778375"/>
              <a:ext cx="46038" cy="169863"/>
            </a:xfrm>
            <a:custGeom>
              <a:avLst/>
              <a:gdLst>
                <a:gd name="T0" fmla="*/ 17 w 29"/>
                <a:gd name="T1" fmla="*/ 5 h 107"/>
                <a:gd name="T2" fmla="*/ 17 w 29"/>
                <a:gd name="T3" fmla="*/ 5 h 107"/>
                <a:gd name="T4" fmla="*/ 19 w 29"/>
                <a:gd name="T5" fmla="*/ 12 h 107"/>
                <a:gd name="T6" fmla="*/ 22 w 29"/>
                <a:gd name="T7" fmla="*/ 22 h 107"/>
                <a:gd name="T8" fmla="*/ 25 w 29"/>
                <a:gd name="T9" fmla="*/ 33 h 107"/>
                <a:gd name="T10" fmla="*/ 27 w 29"/>
                <a:gd name="T11" fmla="*/ 47 h 107"/>
                <a:gd name="T12" fmla="*/ 29 w 29"/>
                <a:gd name="T13" fmla="*/ 65 h 107"/>
                <a:gd name="T14" fmla="*/ 29 w 29"/>
                <a:gd name="T15" fmla="*/ 84 h 107"/>
                <a:gd name="T16" fmla="*/ 27 w 29"/>
                <a:gd name="T17" fmla="*/ 107 h 107"/>
                <a:gd name="T18" fmla="*/ 0 w 29"/>
                <a:gd name="T19" fmla="*/ 107 h 107"/>
                <a:gd name="T20" fmla="*/ 0 w 29"/>
                <a:gd name="T21" fmla="*/ 0 h 107"/>
                <a:gd name="T22" fmla="*/ 0 w 29"/>
                <a:gd name="T23" fmla="*/ 0 h 107"/>
                <a:gd name="T24" fmla="*/ 8 w 29"/>
                <a:gd name="T25" fmla="*/ 4 h 107"/>
                <a:gd name="T26" fmla="*/ 14 w 29"/>
                <a:gd name="T27" fmla="*/ 5 h 107"/>
                <a:gd name="T28" fmla="*/ 15 w 29"/>
                <a:gd name="T29" fmla="*/ 5 h 107"/>
                <a:gd name="T30" fmla="*/ 17 w 29"/>
                <a:gd name="T31" fmla="*/ 5 h 107"/>
                <a:gd name="T32" fmla="*/ 17 w 29"/>
                <a:gd name="T33"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07">
                  <a:moveTo>
                    <a:pt x="17" y="5"/>
                  </a:moveTo>
                  <a:lnTo>
                    <a:pt x="17" y="5"/>
                  </a:lnTo>
                  <a:lnTo>
                    <a:pt x="19" y="12"/>
                  </a:lnTo>
                  <a:lnTo>
                    <a:pt x="22" y="22"/>
                  </a:lnTo>
                  <a:lnTo>
                    <a:pt x="25" y="33"/>
                  </a:lnTo>
                  <a:lnTo>
                    <a:pt x="27" y="47"/>
                  </a:lnTo>
                  <a:lnTo>
                    <a:pt x="29" y="65"/>
                  </a:lnTo>
                  <a:lnTo>
                    <a:pt x="29" y="84"/>
                  </a:lnTo>
                  <a:lnTo>
                    <a:pt x="27" y="107"/>
                  </a:lnTo>
                  <a:lnTo>
                    <a:pt x="0" y="107"/>
                  </a:lnTo>
                  <a:lnTo>
                    <a:pt x="0" y="0"/>
                  </a:lnTo>
                  <a:lnTo>
                    <a:pt x="0" y="0"/>
                  </a:lnTo>
                  <a:lnTo>
                    <a:pt x="8" y="4"/>
                  </a:lnTo>
                  <a:lnTo>
                    <a:pt x="14" y="5"/>
                  </a:lnTo>
                  <a:lnTo>
                    <a:pt x="15" y="5"/>
                  </a:lnTo>
                  <a:lnTo>
                    <a:pt x="17" y="5"/>
                  </a:lnTo>
                  <a:lnTo>
                    <a:pt x="17" y="5"/>
                  </a:lnTo>
                  <a:close/>
                </a:path>
              </a:pathLst>
            </a:custGeom>
            <a:solidFill>
              <a:srgbClr val="FF8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14" name="Freeform 114"/>
            <p:cNvSpPr>
              <a:spLocks/>
            </p:cNvSpPr>
            <p:nvPr/>
          </p:nvSpPr>
          <p:spPr bwMode="auto">
            <a:xfrm>
              <a:off x="3019426" y="4778375"/>
              <a:ext cx="46038" cy="169863"/>
            </a:xfrm>
            <a:custGeom>
              <a:avLst/>
              <a:gdLst>
                <a:gd name="T0" fmla="*/ 13 w 29"/>
                <a:gd name="T1" fmla="*/ 5 h 107"/>
                <a:gd name="T2" fmla="*/ 13 w 29"/>
                <a:gd name="T3" fmla="*/ 5 h 107"/>
                <a:gd name="T4" fmla="*/ 10 w 29"/>
                <a:gd name="T5" fmla="*/ 12 h 107"/>
                <a:gd name="T6" fmla="*/ 4 w 29"/>
                <a:gd name="T7" fmla="*/ 33 h 107"/>
                <a:gd name="T8" fmla="*/ 2 w 29"/>
                <a:gd name="T9" fmla="*/ 47 h 107"/>
                <a:gd name="T10" fmla="*/ 0 w 29"/>
                <a:gd name="T11" fmla="*/ 65 h 107"/>
                <a:gd name="T12" fmla="*/ 0 w 29"/>
                <a:gd name="T13" fmla="*/ 84 h 107"/>
                <a:gd name="T14" fmla="*/ 1 w 29"/>
                <a:gd name="T15" fmla="*/ 107 h 107"/>
                <a:gd name="T16" fmla="*/ 29 w 29"/>
                <a:gd name="T17" fmla="*/ 107 h 107"/>
                <a:gd name="T18" fmla="*/ 29 w 29"/>
                <a:gd name="T19" fmla="*/ 0 h 107"/>
                <a:gd name="T20" fmla="*/ 29 w 29"/>
                <a:gd name="T21" fmla="*/ 0 h 107"/>
                <a:gd name="T22" fmla="*/ 21 w 29"/>
                <a:gd name="T23" fmla="*/ 4 h 107"/>
                <a:gd name="T24" fmla="*/ 16 w 29"/>
                <a:gd name="T25" fmla="*/ 5 h 107"/>
                <a:gd name="T26" fmla="*/ 13 w 29"/>
                <a:gd name="T27" fmla="*/ 5 h 107"/>
                <a:gd name="T28" fmla="*/ 13 w 29"/>
                <a:gd name="T29" fmla="*/ 5 h 107"/>
                <a:gd name="T30" fmla="*/ 13 w 29"/>
                <a:gd name="T31"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07">
                  <a:moveTo>
                    <a:pt x="13" y="5"/>
                  </a:moveTo>
                  <a:lnTo>
                    <a:pt x="13" y="5"/>
                  </a:lnTo>
                  <a:lnTo>
                    <a:pt x="10" y="12"/>
                  </a:lnTo>
                  <a:lnTo>
                    <a:pt x="4" y="33"/>
                  </a:lnTo>
                  <a:lnTo>
                    <a:pt x="2" y="47"/>
                  </a:lnTo>
                  <a:lnTo>
                    <a:pt x="0" y="65"/>
                  </a:lnTo>
                  <a:lnTo>
                    <a:pt x="0" y="84"/>
                  </a:lnTo>
                  <a:lnTo>
                    <a:pt x="1" y="107"/>
                  </a:lnTo>
                  <a:lnTo>
                    <a:pt x="29" y="107"/>
                  </a:lnTo>
                  <a:lnTo>
                    <a:pt x="29" y="0"/>
                  </a:lnTo>
                  <a:lnTo>
                    <a:pt x="29" y="0"/>
                  </a:lnTo>
                  <a:lnTo>
                    <a:pt x="21" y="4"/>
                  </a:lnTo>
                  <a:lnTo>
                    <a:pt x="16" y="5"/>
                  </a:lnTo>
                  <a:lnTo>
                    <a:pt x="13" y="5"/>
                  </a:lnTo>
                  <a:lnTo>
                    <a:pt x="13" y="5"/>
                  </a:lnTo>
                  <a:lnTo>
                    <a:pt x="13" y="5"/>
                  </a:lnTo>
                  <a:close/>
                </a:path>
              </a:pathLst>
            </a:custGeom>
            <a:solidFill>
              <a:srgbClr val="FF8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15" name="Freeform 115"/>
            <p:cNvSpPr>
              <a:spLocks/>
            </p:cNvSpPr>
            <p:nvPr/>
          </p:nvSpPr>
          <p:spPr bwMode="auto">
            <a:xfrm>
              <a:off x="3211513" y="4624388"/>
              <a:ext cx="449263" cy="334963"/>
            </a:xfrm>
            <a:custGeom>
              <a:avLst/>
              <a:gdLst>
                <a:gd name="T0" fmla="*/ 0 w 283"/>
                <a:gd name="T1" fmla="*/ 0 h 211"/>
                <a:gd name="T2" fmla="*/ 0 w 283"/>
                <a:gd name="T3" fmla="*/ 0 h 211"/>
                <a:gd name="T4" fmla="*/ 63 w 283"/>
                <a:gd name="T5" fmla="*/ 29 h 211"/>
                <a:gd name="T6" fmla="*/ 143 w 283"/>
                <a:gd name="T7" fmla="*/ 67 h 211"/>
                <a:gd name="T8" fmla="*/ 143 w 283"/>
                <a:gd name="T9" fmla="*/ 67 h 211"/>
                <a:gd name="T10" fmla="*/ 221 w 283"/>
                <a:gd name="T11" fmla="*/ 29 h 211"/>
                <a:gd name="T12" fmla="*/ 283 w 283"/>
                <a:gd name="T13" fmla="*/ 0 h 211"/>
                <a:gd name="T14" fmla="*/ 283 w 283"/>
                <a:gd name="T15" fmla="*/ 163 h 211"/>
                <a:gd name="T16" fmla="*/ 283 w 283"/>
                <a:gd name="T17" fmla="*/ 163 h 211"/>
                <a:gd name="T18" fmla="*/ 277 w 283"/>
                <a:gd name="T19" fmla="*/ 170 h 211"/>
                <a:gd name="T20" fmla="*/ 267 w 283"/>
                <a:gd name="T21" fmla="*/ 177 h 211"/>
                <a:gd name="T22" fmla="*/ 259 w 283"/>
                <a:gd name="T23" fmla="*/ 182 h 211"/>
                <a:gd name="T24" fmla="*/ 250 w 283"/>
                <a:gd name="T25" fmla="*/ 188 h 211"/>
                <a:gd name="T26" fmla="*/ 229 w 283"/>
                <a:gd name="T27" fmla="*/ 196 h 211"/>
                <a:gd name="T28" fmla="*/ 209 w 283"/>
                <a:gd name="T29" fmla="*/ 201 h 211"/>
                <a:gd name="T30" fmla="*/ 190 w 283"/>
                <a:gd name="T31" fmla="*/ 205 h 211"/>
                <a:gd name="T32" fmla="*/ 172 w 283"/>
                <a:gd name="T33" fmla="*/ 208 h 211"/>
                <a:gd name="T34" fmla="*/ 147 w 283"/>
                <a:gd name="T35" fmla="*/ 211 h 211"/>
                <a:gd name="T36" fmla="*/ 147 w 283"/>
                <a:gd name="T37" fmla="*/ 211 h 211"/>
                <a:gd name="T38" fmla="*/ 147 w 283"/>
                <a:gd name="T39" fmla="*/ 211 h 211"/>
                <a:gd name="T40" fmla="*/ 143 w 283"/>
                <a:gd name="T41" fmla="*/ 211 h 211"/>
                <a:gd name="T42" fmla="*/ 143 w 283"/>
                <a:gd name="T43" fmla="*/ 211 h 211"/>
                <a:gd name="T44" fmla="*/ 139 w 283"/>
                <a:gd name="T45" fmla="*/ 211 h 211"/>
                <a:gd name="T46" fmla="*/ 139 w 283"/>
                <a:gd name="T47" fmla="*/ 211 h 211"/>
                <a:gd name="T48" fmla="*/ 139 w 283"/>
                <a:gd name="T49" fmla="*/ 211 h 211"/>
                <a:gd name="T50" fmla="*/ 113 w 283"/>
                <a:gd name="T51" fmla="*/ 208 h 211"/>
                <a:gd name="T52" fmla="*/ 94 w 283"/>
                <a:gd name="T53" fmla="*/ 205 h 211"/>
                <a:gd name="T54" fmla="*/ 75 w 283"/>
                <a:gd name="T55" fmla="*/ 201 h 211"/>
                <a:gd name="T56" fmla="*/ 55 w 283"/>
                <a:gd name="T57" fmla="*/ 196 h 211"/>
                <a:gd name="T58" fmla="*/ 36 w 283"/>
                <a:gd name="T59" fmla="*/ 188 h 211"/>
                <a:gd name="T60" fmla="*/ 26 w 283"/>
                <a:gd name="T61" fmla="*/ 182 h 211"/>
                <a:gd name="T62" fmla="*/ 17 w 283"/>
                <a:gd name="T63" fmla="*/ 177 h 211"/>
                <a:gd name="T64" fmla="*/ 9 w 283"/>
                <a:gd name="T65" fmla="*/ 170 h 211"/>
                <a:gd name="T66" fmla="*/ 0 w 283"/>
                <a:gd name="T67" fmla="*/ 163 h 211"/>
                <a:gd name="T68" fmla="*/ 0 w 283"/>
                <a:gd name="T6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3" h="211">
                  <a:moveTo>
                    <a:pt x="0" y="0"/>
                  </a:moveTo>
                  <a:lnTo>
                    <a:pt x="0" y="0"/>
                  </a:lnTo>
                  <a:lnTo>
                    <a:pt x="63" y="29"/>
                  </a:lnTo>
                  <a:lnTo>
                    <a:pt x="143" y="67"/>
                  </a:lnTo>
                  <a:lnTo>
                    <a:pt x="143" y="67"/>
                  </a:lnTo>
                  <a:lnTo>
                    <a:pt x="221" y="29"/>
                  </a:lnTo>
                  <a:lnTo>
                    <a:pt x="283" y="0"/>
                  </a:lnTo>
                  <a:lnTo>
                    <a:pt x="283" y="163"/>
                  </a:lnTo>
                  <a:lnTo>
                    <a:pt x="283" y="163"/>
                  </a:lnTo>
                  <a:lnTo>
                    <a:pt x="277" y="170"/>
                  </a:lnTo>
                  <a:lnTo>
                    <a:pt x="267" y="177"/>
                  </a:lnTo>
                  <a:lnTo>
                    <a:pt x="259" y="182"/>
                  </a:lnTo>
                  <a:lnTo>
                    <a:pt x="250" y="188"/>
                  </a:lnTo>
                  <a:lnTo>
                    <a:pt x="229" y="196"/>
                  </a:lnTo>
                  <a:lnTo>
                    <a:pt x="209" y="201"/>
                  </a:lnTo>
                  <a:lnTo>
                    <a:pt x="190" y="205"/>
                  </a:lnTo>
                  <a:lnTo>
                    <a:pt x="172" y="208"/>
                  </a:lnTo>
                  <a:lnTo>
                    <a:pt x="147" y="211"/>
                  </a:lnTo>
                  <a:lnTo>
                    <a:pt x="147" y="211"/>
                  </a:lnTo>
                  <a:lnTo>
                    <a:pt x="147" y="211"/>
                  </a:lnTo>
                  <a:lnTo>
                    <a:pt x="143" y="211"/>
                  </a:lnTo>
                  <a:lnTo>
                    <a:pt x="143" y="211"/>
                  </a:lnTo>
                  <a:lnTo>
                    <a:pt x="139" y="211"/>
                  </a:lnTo>
                  <a:lnTo>
                    <a:pt x="139" y="211"/>
                  </a:lnTo>
                  <a:lnTo>
                    <a:pt x="139" y="211"/>
                  </a:lnTo>
                  <a:lnTo>
                    <a:pt x="113" y="208"/>
                  </a:lnTo>
                  <a:lnTo>
                    <a:pt x="94" y="205"/>
                  </a:lnTo>
                  <a:lnTo>
                    <a:pt x="75" y="201"/>
                  </a:lnTo>
                  <a:lnTo>
                    <a:pt x="55" y="196"/>
                  </a:lnTo>
                  <a:lnTo>
                    <a:pt x="36" y="188"/>
                  </a:lnTo>
                  <a:lnTo>
                    <a:pt x="26" y="182"/>
                  </a:lnTo>
                  <a:lnTo>
                    <a:pt x="17" y="177"/>
                  </a:lnTo>
                  <a:lnTo>
                    <a:pt x="9" y="170"/>
                  </a:lnTo>
                  <a:lnTo>
                    <a:pt x="0" y="163"/>
                  </a:lnTo>
                  <a:lnTo>
                    <a:pt x="0" y="0"/>
                  </a:lnTo>
                  <a:close/>
                </a:path>
              </a:pathLst>
            </a:custGeom>
            <a:solidFill>
              <a:srgbClr val="FF8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116" name="Freeform 116"/>
          <p:cNvSpPr>
            <a:spLocks noEditPoints="1"/>
          </p:cNvSpPr>
          <p:nvPr/>
        </p:nvSpPr>
        <p:spPr bwMode="auto">
          <a:xfrm>
            <a:off x="3961745" y="1347132"/>
            <a:ext cx="392011" cy="491997"/>
          </a:xfrm>
          <a:custGeom>
            <a:avLst/>
            <a:gdLst>
              <a:gd name="T0" fmla="*/ 82 w 247"/>
              <a:gd name="T1" fmla="*/ 150 h 310"/>
              <a:gd name="T2" fmla="*/ 87 w 247"/>
              <a:gd name="T3" fmla="*/ 132 h 310"/>
              <a:gd name="T4" fmla="*/ 87 w 247"/>
              <a:gd name="T5" fmla="*/ 59 h 310"/>
              <a:gd name="T6" fmla="*/ 79 w 247"/>
              <a:gd name="T7" fmla="*/ 50 h 310"/>
              <a:gd name="T8" fmla="*/ 80 w 247"/>
              <a:gd name="T9" fmla="*/ 17 h 310"/>
              <a:gd name="T10" fmla="*/ 80 w 247"/>
              <a:gd name="T11" fmla="*/ 13 h 310"/>
              <a:gd name="T12" fmla="*/ 92 w 247"/>
              <a:gd name="T13" fmla="*/ 5 h 310"/>
              <a:gd name="T14" fmla="*/ 125 w 247"/>
              <a:gd name="T15" fmla="*/ 0 h 310"/>
              <a:gd name="T16" fmla="*/ 162 w 247"/>
              <a:gd name="T17" fmla="*/ 6 h 310"/>
              <a:gd name="T18" fmla="*/ 168 w 247"/>
              <a:gd name="T19" fmla="*/ 16 h 310"/>
              <a:gd name="T20" fmla="*/ 170 w 247"/>
              <a:gd name="T21" fmla="*/ 17 h 310"/>
              <a:gd name="T22" fmla="*/ 168 w 247"/>
              <a:gd name="T23" fmla="*/ 50 h 310"/>
              <a:gd name="T24" fmla="*/ 162 w 247"/>
              <a:gd name="T25" fmla="*/ 58 h 310"/>
              <a:gd name="T26" fmla="*/ 156 w 247"/>
              <a:gd name="T27" fmla="*/ 132 h 310"/>
              <a:gd name="T28" fmla="*/ 157 w 247"/>
              <a:gd name="T29" fmla="*/ 140 h 310"/>
              <a:gd name="T30" fmla="*/ 166 w 247"/>
              <a:gd name="T31" fmla="*/ 150 h 310"/>
              <a:gd name="T32" fmla="*/ 190 w 247"/>
              <a:gd name="T33" fmla="*/ 171 h 310"/>
              <a:gd name="T34" fmla="*/ 231 w 247"/>
              <a:gd name="T35" fmla="*/ 222 h 310"/>
              <a:gd name="T36" fmla="*/ 246 w 247"/>
              <a:gd name="T37" fmla="*/ 253 h 310"/>
              <a:gd name="T38" fmla="*/ 243 w 247"/>
              <a:gd name="T39" fmla="*/ 278 h 310"/>
              <a:gd name="T40" fmla="*/ 236 w 247"/>
              <a:gd name="T41" fmla="*/ 285 h 310"/>
              <a:gd name="T42" fmla="*/ 187 w 247"/>
              <a:gd name="T43" fmla="*/ 304 h 310"/>
              <a:gd name="T44" fmla="*/ 141 w 247"/>
              <a:gd name="T45" fmla="*/ 310 h 310"/>
              <a:gd name="T46" fmla="*/ 113 w 247"/>
              <a:gd name="T47" fmla="*/ 310 h 310"/>
              <a:gd name="T48" fmla="*/ 51 w 247"/>
              <a:gd name="T49" fmla="*/ 303 h 310"/>
              <a:gd name="T50" fmla="*/ 63 w 247"/>
              <a:gd name="T51" fmla="*/ 285 h 310"/>
              <a:gd name="T52" fmla="*/ 83 w 247"/>
              <a:gd name="T53" fmla="*/ 287 h 310"/>
              <a:gd name="T54" fmla="*/ 61 w 247"/>
              <a:gd name="T55" fmla="*/ 280 h 310"/>
              <a:gd name="T56" fmla="*/ 51 w 247"/>
              <a:gd name="T57" fmla="*/ 211 h 310"/>
              <a:gd name="T58" fmla="*/ 76 w 247"/>
              <a:gd name="T59" fmla="*/ 180 h 310"/>
              <a:gd name="T60" fmla="*/ 51 w 247"/>
              <a:gd name="T61" fmla="*/ 203 h 310"/>
              <a:gd name="T62" fmla="*/ 68 w 247"/>
              <a:gd name="T63" fmla="*/ 159 h 310"/>
              <a:gd name="T64" fmla="*/ 51 w 247"/>
              <a:gd name="T65" fmla="*/ 303 h 310"/>
              <a:gd name="T66" fmla="*/ 30 w 247"/>
              <a:gd name="T67" fmla="*/ 296 h 310"/>
              <a:gd name="T68" fmla="*/ 11 w 247"/>
              <a:gd name="T69" fmla="*/ 285 h 310"/>
              <a:gd name="T70" fmla="*/ 2 w 247"/>
              <a:gd name="T71" fmla="*/ 270 h 310"/>
              <a:gd name="T72" fmla="*/ 3 w 247"/>
              <a:gd name="T73" fmla="*/ 251 h 310"/>
              <a:gd name="T74" fmla="*/ 27 w 247"/>
              <a:gd name="T75" fmla="*/ 205 h 310"/>
              <a:gd name="T76" fmla="*/ 51 w 247"/>
              <a:gd name="T77" fmla="*/ 203 h 310"/>
              <a:gd name="T78" fmla="*/ 27 w 247"/>
              <a:gd name="T79" fmla="*/ 228 h 310"/>
              <a:gd name="T80" fmla="*/ 18 w 247"/>
              <a:gd name="T81" fmla="*/ 249 h 310"/>
              <a:gd name="T82" fmla="*/ 18 w 247"/>
              <a:gd name="T83" fmla="*/ 261 h 310"/>
              <a:gd name="T84" fmla="*/ 27 w 247"/>
              <a:gd name="T85" fmla="*/ 273 h 310"/>
              <a:gd name="T86" fmla="*/ 51 w 247"/>
              <a:gd name="T87" fmla="*/ 303 h 310"/>
              <a:gd name="T88" fmla="*/ 51 w 247"/>
              <a:gd name="T89" fmla="*/ 211 h 310"/>
              <a:gd name="T90" fmla="*/ 34 w 247"/>
              <a:gd name="T91" fmla="*/ 243 h 310"/>
              <a:gd name="T92" fmla="*/ 36 w 247"/>
              <a:gd name="T93" fmla="*/ 259 h 310"/>
              <a:gd name="T94" fmla="*/ 51 w 247"/>
              <a:gd name="T95" fmla="*/ 27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7" h="310">
                <a:moveTo>
                  <a:pt x="80" y="150"/>
                </a:moveTo>
                <a:lnTo>
                  <a:pt x="80" y="150"/>
                </a:lnTo>
                <a:lnTo>
                  <a:pt x="82" y="150"/>
                </a:lnTo>
                <a:lnTo>
                  <a:pt x="84" y="146"/>
                </a:lnTo>
                <a:lnTo>
                  <a:pt x="86" y="140"/>
                </a:lnTo>
                <a:lnTo>
                  <a:pt x="87" y="132"/>
                </a:lnTo>
                <a:lnTo>
                  <a:pt x="87" y="132"/>
                </a:lnTo>
                <a:lnTo>
                  <a:pt x="87" y="59"/>
                </a:lnTo>
                <a:lnTo>
                  <a:pt x="87" y="59"/>
                </a:lnTo>
                <a:lnTo>
                  <a:pt x="82" y="55"/>
                </a:lnTo>
                <a:lnTo>
                  <a:pt x="80" y="50"/>
                </a:lnTo>
                <a:lnTo>
                  <a:pt x="79" y="50"/>
                </a:lnTo>
                <a:lnTo>
                  <a:pt x="79" y="17"/>
                </a:lnTo>
                <a:lnTo>
                  <a:pt x="80" y="17"/>
                </a:lnTo>
                <a:lnTo>
                  <a:pt x="80" y="17"/>
                </a:lnTo>
                <a:lnTo>
                  <a:pt x="80" y="16"/>
                </a:lnTo>
                <a:lnTo>
                  <a:pt x="80" y="16"/>
                </a:lnTo>
                <a:lnTo>
                  <a:pt x="80" y="13"/>
                </a:lnTo>
                <a:lnTo>
                  <a:pt x="83" y="10"/>
                </a:lnTo>
                <a:lnTo>
                  <a:pt x="87" y="6"/>
                </a:lnTo>
                <a:lnTo>
                  <a:pt x="92" y="5"/>
                </a:lnTo>
                <a:lnTo>
                  <a:pt x="107" y="1"/>
                </a:lnTo>
                <a:lnTo>
                  <a:pt x="125" y="0"/>
                </a:lnTo>
                <a:lnTo>
                  <a:pt x="125" y="0"/>
                </a:lnTo>
                <a:lnTo>
                  <a:pt x="141" y="1"/>
                </a:lnTo>
                <a:lnTo>
                  <a:pt x="156" y="5"/>
                </a:lnTo>
                <a:lnTo>
                  <a:pt x="162" y="6"/>
                </a:lnTo>
                <a:lnTo>
                  <a:pt x="166" y="10"/>
                </a:lnTo>
                <a:lnTo>
                  <a:pt x="168" y="13"/>
                </a:lnTo>
                <a:lnTo>
                  <a:pt x="168" y="16"/>
                </a:lnTo>
                <a:lnTo>
                  <a:pt x="168" y="16"/>
                </a:lnTo>
                <a:lnTo>
                  <a:pt x="168" y="17"/>
                </a:lnTo>
                <a:lnTo>
                  <a:pt x="170" y="17"/>
                </a:lnTo>
                <a:lnTo>
                  <a:pt x="170" y="50"/>
                </a:lnTo>
                <a:lnTo>
                  <a:pt x="168" y="50"/>
                </a:lnTo>
                <a:lnTo>
                  <a:pt x="168" y="50"/>
                </a:lnTo>
                <a:lnTo>
                  <a:pt x="168" y="52"/>
                </a:lnTo>
                <a:lnTo>
                  <a:pt x="166" y="55"/>
                </a:lnTo>
                <a:lnTo>
                  <a:pt x="162" y="58"/>
                </a:lnTo>
                <a:lnTo>
                  <a:pt x="156" y="59"/>
                </a:lnTo>
                <a:lnTo>
                  <a:pt x="156" y="59"/>
                </a:lnTo>
                <a:lnTo>
                  <a:pt x="156" y="132"/>
                </a:lnTo>
                <a:lnTo>
                  <a:pt x="156" y="132"/>
                </a:lnTo>
                <a:lnTo>
                  <a:pt x="156" y="136"/>
                </a:lnTo>
                <a:lnTo>
                  <a:pt x="157" y="140"/>
                </a:lnTo>
                <a:lnTo>
                  <a:pt x="160" y="146"/>
                </a:lnTo>
                <a:lnTo>
                  <a:pt x="164" y="150"/>
                </a:lnTo>
                <a:lnTo>
                  <a:pt x="166" y="150"/>
                </a:lnTo>
                <a:lnTo>
                  <a:pt x="166" y="150"/>
                </a:lnTo>
                <a:lnTo>
                  <a:pt x="175" y="158"/>
                </a:lnTo>
                <a:lnTo>
                  <a:pt x="190" y="171"/>
                </a:lnTo>
                <a:lnTo>
                  <a:pt x="206" y="189"/>
                </a:lnTo>
                <a:lnTo>
                  <a:pt x="222" y="211"/>
                </a:lnTo>
                <a:lnTo>
                  <a:pt x="231" y="222"/>
                </a:lnTo>
                <a:lnTo>
                  <a:pt x="236" y="232"/>
                </a:lnTo>
                <a:lnTo>
                  <a:pt x="241" y="243"/>
                </a:lnTo>
                <a:lnTo>
                  <a:pt x="246" y="253"/>
                </a:lnTo>
                <a:lnTo>
                  <a:pt x="247" y="262"/>
                </a:lnTo>
                <a:lnTo>
                  <a:pt x="246" y="272"/>
                </a:lnTo>
                <a:lnTo>
                  <a:pt x="243" y="278"/>
                </a:lnTo>
                <a:lnTo>
                  <a:pt x="240" y="282"/>
                </a:lnTo>
                <a:lnTo>
                  <a:pt x="236" y="285"/>
                </a:lnTo>
                <a:lnTo>
                  <a:pt x="236" y="285"/>
                </a:lnTo>
                <a:lnTo>
                  <a:pt x="221" y="293"/>
                </a:lnTo>
                <a:lnTo>
                  <a:pt x="205" y="300"/>
                </a:lnTo>
                <a:lnTo>
                  <a:pt x="187" y="304"/>
                </a:lnTo>
                <a:lnTo>
                  <a:pt x="171" y="307"/>
                </a:lnTo>
                <a:lnTo>
                  <a:pt x="155" y="310"/>
                </a:lnTo>
                <a:lnTo>
                  <a:pt x="141" y="310"/>
                </a:lnTo>
                <a:lnTo>
                  <a:pt x="124" y="310"/>
                </a:lnTo>
                <a:lnTo>
                  <a:pt x="124" y="310"/>
                </a:lnTo>
                <a:lnTo>
                  <a:pt x="113" y="310"/>
                </a:lnTo>
                <a:lnTo>
                  <a:pt x="95" y="310"/>
                </a:lnTo>
                <a:lnTo>
                  <a:pt x="74" y="307"/>
                </a:lnTo>
                <a:lnTo>
                  <a:pt x="51" y="303"/>
                </a:lnTo>
                <a:lnTo>
                  <a:pt x="51" y="282"/>
                </a:lnTo>
                <a:lnTo>
                  <a:pt x="51" y="282"/>
                </a:lnTo>
                <a:lnTo>
                  <a:pt x="63" y="285"/>
                </a:lnTo>
                <a:lnTo>
                  <a:pt x="72" y="287"/>
                </a:lnTo>
                <a:lnTo>
                  <a:pt x="83" y="287"/>
                </a:lnTo>
                <a:lnTo>
                  <a:pt x="83" y="287"/>
                </a:lnTo>
                <a:lnTo>
                  <a:pt x="83" y="287"/>
                </a:lnTo>
                <a:lnTo>
                  <a:pt x="72" y="284"/>
                </a:lnTo>
                <a:lnTo>
                  <a:pt x="61" y="280"/>
                </a:lnTo>
                <a:lnTo>
                  <a:pt x="51" y="274"/>
                </a:lnTo>
                <a:lnTo>
                  <a:pt x="51" y="211"/>
                </a:lnTo>
                <a:lnTo>
                  <a:pt x="51" y="211"/>
                </a:lnTo>
                <a:lnTo>
                  <a:pt x="60" y="199"/>
                </a:lnTo>
                <a:lnTo>
                  <a:pt x="68" y="189"/>
                </a:lnTo>
                <a:lnTo>
                  <a:pt x="76" y="180"/>
                </a:lnTo>
                <a:lnTo>
                  <a:pt x="76" y="180"/>
                </a:lnTo>
                <a:lnTo>
                  <a:pt x="68" y="186"/>
                </a:lnTo>
                <a:lnTo>
                  <a:pt x="51" y="203"/>
                </a:lnTo>
                <a:lnTo>
                  <a:pt x="51" y="178"/>
                </a:lnTo>
                <a:lnTo>
                  <a:pt x="51" y="178"/>
                </a:lnTo>
                <a:lnTo>
                  <a:pt x="68" y="159"/>
                </a:lnTo>
                <a:lnTo>
                  <a:pt x="80" y="150"/>
                </a:lnTo>
                <a:lnTo>
                  <a:pt x="80" y="150"/>
                </a:lnTo>
                <a:close/>
                <a:moveTo>
                  <a:pt x="51" y="303"/>
                </a:moveTo>
                <a:lnTo>
                  <a:pt x="51" y="303"/>
                </a:lnTo>
                <a:lnTo>
                  <a:pt x="40" y="299"/>
                </a:lnTo>
                <a:lnTo>
                  <a:pt x="30" y="296"/>
                </a:lnTo>
                <a:lnTo>
                  <a:pt x="21" y="291"/>
                </a:lnTo>
                <a:lnTo>
                  <a:pt x="11" y="285"/>
                </a:lnTo>
                <a:lnTo>
                  <a:pt x="11" y="285"/>
                </a:lnTo>
                <a:lnTo>
                  <a:pt x="6" y="281"/>
                </a:lnTo>
                <a:lnTo>
                  <a:pt x="3" y="276"/>
                </a:lnTo>
                <a:lnTo>
                  <a:pt x="2" y="270"/>
                </a:lnTo>
                <a:lnTo>
                  <a:pt x="0" y="265"/>
                </a:lnTo>
                <a:lnTo>
                  <a:pt x="0" y="258"/>
                </a:lnTo>
                <a:lnTo>
                  <a:pt x="3" y="251"/>
                </a:lnTo>
                <a:lnTo>
                  <a:pt x="9" y="236"/>
                </a:lnTo>
                <a:lnTo>
                  <a:pt x="17" y="222"/>
                </a:lnTo>
                <a:lnTo>
                  <a:pt x="27" y="205"/>
                </a:lnTo>
                <a:lnTo>
                  <a:pt x="38" y="192"/>
                </a:lnTo>
                <a:lnTo>
                  <a:pt x="51" y="178"/>
                </a:lnTo>
                <a:lnTo>
                  <a:pt x="51" y="203"/>
                </a:lnTo>
                <a:lnTo>
                  <a:pt x="51" y="203"/>
                </a:lnTo>
                <a:lnTo>
                  <a:pt x="38" y="215"/>
                </a:lnTo>
                <a:lnTo>
                  <a:pt x="27" y="228"/>
                </a:lnTo>
                <a:lnTo>
                  <a:pt x="23" y="235"/>
                </a:lnTo>
                <a:lnTo>
                  <a:pt x="21" y="242"/>
                </a:lnTo>
                <a:lnTo>
                  <a:pt x="18" y="249"/>
                </a:lnTo>
                <a:lnTo>
                  <a:pt x="18" y="255"/>
                </a:lnTo>
                <a:lnTo>
                  <a:pt x="18" y="255"/>
                </a:lnTo>
                <a:lnTo>
                  <a:pt x="18" y="261"/>
                </a:lnTo>
                <a:lnTo>
                  <a:pt x="21" y="266"/>
                </a:lnTo>
                <a:lnTo>
                  <a:pt x="23" y="270"/>
                </a:lnTo>
                <a:lnTo>
                  <a:pt x="27" y="273"/>
                </a:lnTo>
                <a:lnTo>
                  <a:pt x="38" y="278"/>
                </a:lnTo>
                <a:lnTo>
                  <a:pt x="51" y="282"/>
                </a:lnTo>
                <a:lnTo>
                  <a:pt x="51" y="303"/>
                </a:lnTo>
                <a:lnTo>
                  <a:pt x="51" y="303"/>
                </a:lnTo>
                <a:close/>
                <a:moveTo>
                  <a:pt x="51" y="211"/>
                </a:moveTo>
                <a:lnTo>
                  <a:pt x="51" y="211"/>
                </a:lnTo>
                <a:lnTo>
                  <a:pt x="44" y="222"/>
                </a:lnTo>
                <a:lnTo>
                  <a:pt x="38" y="232"/>
                </a:lnTo>
                <a:lnTo>
                  <a:pt x="34" y="243"/>
                </a:lnTo>
                <a:lnTo>
                  <a:pt x="33" y="253"/>
                </a:lnTo>
                <a:lnTo>
                  <a:pt x="33" y="253"/>
                </a:lnTo>
                <a:lnTo>
                  <a:pt x="36" y="259"/>
                </a:lnTo>
                <a:lnTo>
                  <a:pt x="38" y="265"/>
                </a:lnTo>
                <a:lnTo>
                  <a:pt x="44" y="270"/>
                </a:lnTo>
                <a:lnTo>
                  <a:pt x="51" y="274"/>
                </a:lnTo>
                <a:lnTo>
                  <a:pt x="51" y="211"/>
                </a:lnTo>
                <a:close/>
              </a:path>
            </a:pathLst>
          </a:custGeom>
          <a:solidFill>
            <a:srgbClr val="5ABBC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nvGrpSpPr>
          <p:cNvPr id="205" name="组合 204"/>
          <p:cNvGrpSpPr/>
          <p:nvPr/>
        </p:nvGrpSpPr>
        <p:grpSpPr>
          <a:xfrm>
            <a:off x="1133557" y="1180488"/>
            <a:ext cx="404708" cy="611029"/>
            <a:chOff x="1201738" y="2052638"/>
            <a:chExt cx="404813" cy="611188"/>
          </a:xfrm>
        </p:grpSpPr>
        <p:sp>
          <p:nvSpPr>
            <p:cNvPr id="117" name="Freeform 117"/>
            <p:cNvSpPr>
              <a:spLocks/>
            </p:cNvSpPr>
            <p:nvPr/>
          </p:nvSpPr>
          <p:spPr bwMode="auto">
            <a:xfrm>
              <a:off x="1325563" y="2101850"/>
              <a:ext cx="139700" cy="139700"/>
            </a:xfrm>
            <a:custGeom>
              <a:avLst/>
              <a:gdLst>
                <a:gd name="T0" fmla="*/ 88 w 88"/>
                <a:gd name="T1" fmla="*/ 44 h 88"/>
                <a:gd name="T2" fmla="*/ 88 w 88"/>
                <a:gd name="T3" fmla="*/ 44 h 88"/>
                <a:gd name="T4" fmla="*/ 86 w 88"/>
                <a:gd name="T5" fmla="*/ 36 h 88"/>
                <a:gd name="T6" fmla="*/ 83 w 88"/>
                <a:gd name="T7" fmla="*/ 27 h 88"/>
                <a:gd name="T8" fmla="*/ 79 w 88"/>
                <a:gd name="T9" fmla="*/ 19 h 88"/>
                <a:gd name="T10" fmla="*/ 74 w 88"/>
                <a:gd name="T11" fmla="*/ 13 h 88"/>
                <a:gd name="T12" fmla="*/ 67 w 88"/>
                <a:gd name="T13" fmla="*/ 7 h 88"/>
                <a:gd name="T14" fmla="*/ 60 w 88"/>
                <a:gd name="T15" fmla="*/ 3 h 88"/>
                <a:gd name="T16" fmla="*/ 52 w 88"/>
                <a:gd name="T17" fmla="*/ 0 h 88"/>
                <a:gd name="T18" fmla="*/ 43 w 88"/>
                <a:gd name="T19" fmla="*/ 0 h 88"/>
                <a:gd name="T20" fmla="*/ 43 w 88"/>
                <a:gd name="T21" fmla="*/ 0 h 88"/>
                <a:gd name="T22" fmla="*/ 35 w 88"/>
                <a:gd name="T23" fmla="*/ 0 h 88"/>
                <a:gd name="T24" fmla="*/ 27 w 88"/>
                <a:gd name="T25" fmla="*/ 3 h 88"/>
                <a:gd name="T26" fmla="*/ 18 w 88"/>
                <a:gd name="T27" fmla="*/ 7 h 88"/>
                <a:gd name="T28" fmla="*/ 12 w 88"/>
                <a:gd name="T29" fmla="*/ 13 h 88"/>
                <a:gd name="T30" fmla="*/ 6 w 88"/>
                <a:gd name="T31" fmla="*/ 19 h 88"/>
                <a:gd name="T32" fmla="*/ 2 w 88"/>
                <a:gd name="T33" fmla="*/ 27 h 88"/>
                <a:gd name="T34" fmla="*/ 0 w 88"/>
                <a:gd name="T35" fmla="*/ 36 h 88"/>
                <a:gd name="T36" fmla="*/ 0 w 88"/>
                <a:gd name="T37" fmla="*/ 44 h 88"/>
                <a:gd name="T38" fmla="*/ 0 w 88"/>
                <a:gd name="T39" fmla="*/ 44 h 88"/>
                <a:gd name="T40" fmla="*/ 0 w 88"/>
                <a:gd name="T41" fmla="*/ 53 h 88"/>
                <a:gd name="T42" fmla="*/ 2 w 88"/>
                <a:gd name="T43" fmla="*/ 61 h 88"/>
                <a:gd name="T44" fmla="*/ 6 w 88"/>
                <a:gd name="T45" fmla="*/ 68 h 88"/>
                <a:gd name="T46" fmla="*/ 12 w 88"/>
                <a:gd name="T47" fmla="*/ 75 h 88"/>
                <a:gd name="T48" fmla="*/ 18 w 88"/>
                <a:gd name="T49" fmla="*/ 80 h 88"/>
                <a:gd name="T50" fmla="*/ 27 w 88"/>
                <a:gd name="T51" fmla="*/ 84 h 88"/>
                <a:gd name="T52" fmla="*/ 35 w 88"/>
                <a:gd name="T53" fmla="*/ 87 h 88"/>
                <a:gd name="T54" fmla="*/ 43 w 88"/>
                <a:gd name="T55" fmla="*/ 88 h 88"/>
                <a:gd name="T56" fmla="*/ 43 w 88"/>
                <a:gd name="T57" fmla="*/ 88 h 88"/>
                <a:gd name="T58" fmla="*/ 52 w 88"/>
                <a:gd name="T59" fmla="*/ 87 h 88"/>
                <a:gd name="T60" fmla="*/ 60 w 88"/>
                <a:gd name="T61" fmla="*/ 84 h 88"/>
                <a:gd name="T62" fmla="*/ 67 w 88"/>
                <a:gd name="T63" fmla="*/ 80 h 88"/>
                <a:gd name="T64" fmla="*/ 74 w 88"/>
                <a:gd name="T65" fmla="*/ 75 h 88"/>
                <a:gd name="T66" fmla="*/ 79 w 88"/>
                <a:gd name="T67" fmla="*/ 68 h 88"/>
                <a:gd name="T68" fmla="*/ 83 w 88"/>
                <a:gd name="T69" fmla="*/ 61 h 88"/>
                <a:gd name="T70" fmla="*/ 86 w 88"/>
                <a:gd name="T71" fmla="*/ 53 h 88"/>
                <a:gd name="T72" fmla="*/ 88 w 88"/>
                <a:gd name="T73" fmla="*/ 44 h 88"/>
                <a:gd name="T74" fmla="*/ 88 w 88"/>
                <a:gd name="T75"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88">
                  <a:moveTo>
                    <a:pt x="88" y="44"/>
                  </a:moveTo>
                  <a:lnTo>
                    <a:pt x="88" y="44"/>
                  </a:lnTo>
                  <a:lnTo>
                    <a:pt x="86" y="36"/>
                  </a:lnTo>
                  <a:lnTo>
                    <a:pt x="83" y="27"/>
                  </a:lnTo>
                  <a:lnTo>
                    <a:pt x="79" y="19"/>
                  </a:lnTo>
                  <a:lnTo>
                    <a:pt x="74" y="13"/>
                  </a:lnTo>
                  <a:lnTo>
                    <a:pt x="67" y="7"/>
                  </a:lnTo>
                  <a:lnTo>
                    <a:pt x="60" y="3"/>
                  </a:lnTo>
                  <a:lnTo>
                    <a:pt x="52" y="0"/>
                  </a:lnTo>
                  <a:lnTo>
                    <a:pt x="43" y="0"/>
                  </a:lnTo>
                  <a:lnTo>
                    <a:pt x="43" y="0"/>
                  </a:lnTo>
                  <a:lnTo>
                    <a:pt x="35" y="0"/>
                  </a:lnTo>
                  <a:lnTo>
                    <a:pt x="27" y="3"/>
                  </a:lnTo>
                  <a:lnTo>
                    <a:pt x="18" y="7"/>
                  </a:lnTo>
                  <a:lnTo>
                    <a:pt x="12" y="13"/>
                  </a:lnTo>
                  <a:lnTo>
                    <a:pt x="6" y="19"/>
                  </a:lnTo>
                  <a:lnTo>
                    <a:pt x="2" y="27"/>
                  </a:lnTo>
                  <a:lnTo>
                    <a:pt x="0" y="36"/>
                  </a:lnTo>
                  <a:lnTo>
                    <a:pt x="0" y="44"/>
                  </a:lnTo>
                  <a:lnTo>
                    <a:pt x="0" y="44"/>
                  </a:lnTo>
                  <a:lnTo>
                    <a:pt x="0" y="53"/>
                  </a:lnTo>
                  <a:lnTo>
                    <a:pt x="2" y="61"/>
                  </a:lnTo>
                  <a:lnTo>
                    <a:pt x="6" y="68"/>
                  </a:lnTo>
                  <a:lnTo>
                    <a:pt x="12" y="75"/>
                  </a:lnTo>
                  <a:lnTo>
                    <a:pt x="18" y="80"/>
                  </a:lnTo>
                  <a:lnTo>
                    <a:pt x="27" y="84"/>
                  </a:lnTo>
                  <a:lnTo>
                    <a:pt x="35" y="87"/>
                  </a:lnTo>
                  <a:lnTo>
                    <a:pt x="43" y="88"/>
                  </a:lnTo>
                  <a:lnTo>
                    <a:pt x="43" y="88"/>
                  </a:lnTo>
                  <a:lnTo>
                    <a:pt x="52" y="87"/>
                  </a:lnTo>
                  <a:lnTo>
                    <a:pt x="60" y="84"/>
                  </a:lnTo>
                  <a:lnTo>
                    <a:pt x="67" y="80"/>
                  </a:lnTo>
                  <a:lnTo>
                    <a:pt x="74" y="75"/>
                  </a:lnTo>
                  <a:lnTo>
                    <a:pt x="79" y="68"/>
                  </a:lnTo>
                  <a:lnTo>
                    <a:pt x="83" y="61"/>
                  </a:lnTo>
                  <a:lnTo>
                    <a:pt x="86" y="53"/>
                  </a:lnTo>
                  <a:lnTo>
                    <a:pt x="88" y="44"/>
                  </a:lnTo>
                  <a:lnTo>
                    <a:pt x="88" y="44"/>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18" name="Freeform 118"/>
            <p:cNvSpPr>
              <a:spLocks/>
            </p:cNvSpPr>
            <p:nvPr/>
          </p:nvSpPr>
          <p:spPr bwMode="auto">
            <a:xfrm>
              <a:off x="1201738" y="2205038"/>
              <a:ext cx="212725" cy="458788"/>
            </a:xfrm>
            <a:custGeom>
              <a:avLst/>
              <a:gdLst>
                <a:gd name="T0" fmla="*/ 134 w 134"/>
                <a:gd name="T1" fmla="*/ 7 h 289"/>
                <a:gd name="T2" fmla="*/ 134 w 134"/>
                <a:gd name="T3" fmla="*/ 7 h 289"/>
                <a:gd name="T4" fmla="*/ 88 w 134"/>
                <a:gd name="T5" fmla="*/ 129 h 289"/>
                <a:gd name="T6" fmla="*/ 42 w 134"/>
                <a:gd name="T7" fmla="*/ 248 h 289"/>
                <a:gd name="T8" fmla="*/ 42 w 134"/>
                <a:gd name="T9" fmla="*/ 248 h 289"/>
                <a:gd name="T10" fmla="*/ 22 w 134"/>
                <a:gd name="T11" fmla="*/ 268 h 289"/>
                <a:gd name="T12" fmla="*/ 8 w 134"/>
                <a:gd name="T13" fmla="*/ 282 h 289"/>
                <a:gd name="T14" fmla="*/ 3 w 134"/>
                <a:gd name="T15" fmla="*/ 286 h 289"/>
                <a:gd name="T16" fmla="*/ 0 w 134"/>
                <a:gd name="T17" fmla="*/ 289 h 289"/>
                <a:gd name="T18" fmla="*/ 0 w 134"/>
                <a:gd name="T19" fmla="*/ 289 h 289"/>
                <a:gd name="T20" fmla="*/ 3 w 134"/>
                <a:gd name="T21" fmla="*/ 275 h 289"/>
                <a:gd name="T22" fmla="*/ 15 w 134"/>
                <a:gd name="T23" fmla="*/ 243 h 289"/>
                <a:gd name="T24" fmla="*/ 50 w 134"/>
                <a:gd name="T25" fmla="*/ 144 h 289"/>
                <a:gd name="T26" fmla="*/ 105 w 134"/>
                <a:gd name="T27" fmla="*/ 0 h 289"/>
                <a:gd name="T28" fmla="*/ 134 w 134"/>
                <a:gd name="T29" fmla="*/ 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289">
                  <a:moveTo>
                    <a:pt x="134" y="7"/>
                  </a:moveTo>
                  <a:lnTo>
                    <a:pt x="134" y="7"/>
                  </a:lnTo>
                  <a:lnTo>
                    <a:pt x="88" y="129"/>
                  </a:lnTo>
                  <a:lnTo>
                    <a:pt x="42" y="248"/>
                  </a:lnTo>
                  <a:lnTo>
                    <a:pt x="42" y="248"/>
                  </a:lnTo>
                  <a:lnTo>
                    <a:pt x="22" y="268"/>
                  </a:lnTo>
                  <a:lnTo>
                    <a:pt x="8" y="282"/>
                  </a:lnTo>
                  <a:lnTo>
                    <a:pt x="3" y="286"/>
                  </a:lnTo>
                  <a:lnTo>
                    <a:pt x="0" y="289"/>
                  </a:lnTo>
                  <a:lnTo>
                    <a:pt x="0" y="289"/>
                  </a:lnTo>
                  <a:lnTo>
                    <a:pt x="3" y="275"/>
                  </a:lnTo>
                  <a:lnTo>
                    <a:pt x="15" y="243"/>
                  </a:lnTo>
                  <a:lnTo>
                    <a:pt x="50" y="144"/>
                  </a:lnTo>
                  <a:lnTo>
                    <a:pt x="105" y="0"/>
                  </a:lnTo>
                  <a:lnTo>
                    <a:pt x="134" y="7"/>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19" name="Freeform 119"/>
            <p:cNvSpPr>
              <a:spLocks/>
            </p:cNvSpPr>
            <p:nvPr/>
          </p:nvSpPr>
          <p:spPr bwMode="auto">
            <a:xfrm>
              <a:off x="1371601" y="2205038"/>
              <a:ext cx="234950" cy="449263"/>
            </a:xfrm>
            <a:custGeom>
              <a:avLst/>
              <a:gdLst>
                <a:gd name="T0" fmla="*/ 2 w 148"/>
                <a:gd name="T1" fmla="*/ 13 h 283"/>
                <a:gd name="T2" fmla="*/ 109 w 148"/>
                <a:gd name="T3" fmla="*/ 244 h 283"/>
                <a:gd name="T4" fmla="*/ 148 w 148"/>
                <a:gd name="T5" fmla="*/ 283 h 283"/>
                <a:gd name="T6" fmla="*/ 137 w 148"/>
                <a:gd name="T7" fmla="*/ 229 h 283"/>
                <a:gd name="T8" fmla="*/ 33 w 148"/>
                <a:gd name="T9" fmla="*/ 0 h 283"/>
                <a:gd name="T10" fmla="*/ 0 w 148"/>
                <a:gd name="T11" fmla="*/ 10 h 283"/>
                <a:gd name="T12" fmla="*/ 2 w 148"/>
                <a:gd name="T13" fmla="*/ 13 h 283"/>
              </a:gdLst>
              <a:ahLst/>
              <a:cxnLst>
                <a:cxn ang="0">
                  <a:pos x="T0" y="T1"/>
                </a:cxn>
                <a:cxn ang="0">
                  <a:pos x="T2" y="T3"/>
                </a:cxn>
                <a:cxn ang="0">
                  <a:pos x="T4" y="T5"/>
                </a:cxn>
                <a:cxn ang="0">
                  <a:pos x="T6" y="T7"/>
                </a:cxn>
                <a:cxn ang="0">
                  <a:pos x="T8" y="T9"/>
                </a:cxn>
                <a:cxn ang="0">
                  <a:pos x="T10" y="T11"/>
                </a:cxn>
                <a:cxn ang="0">
                  <a:pos x="T12" y="T13"/>
                </a:cxn>
              </a:cxnLst>
              <a:rect l="0" t="0" r="r" b="b"/>
              <a:pathLst>
                <a:path w="148" h="283">
                  <a:moveTo>
                    <a:pt x="2" y="13"/>
                  </a:moveTo>
                  <a:lnTo>
                    <a:pt x="109" y="244"/>
                  </a:lnTo>
                  <a:lnTo>
                    <a:pt x="148" y="283"/>
                  </a:lnTo>
                  <a:lnTo>
                    <a:pt x="137" y="229"/>
                  </a:lnTo>
                  <a:lnTo>
                    <a:pt x="33" y="0"/>
                  </a:lnTo>
                  <a:lnTo>
                    <a:pt x="0" y="10"/>
                  </a:lnTo>
                  <a:lnTo>
                    <a:pt x="2" y="13"/>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20" name="Freeform 120"/>
            <p:cNvSpPr>
              <a:spLocks/>
            </p:cNvSpPr>
            <p:nvPr/>
          </p:nvSpPr>
          <p:spPr bwMode="auto">
            <a:xfrm>
              <a:off x="1376363" y="2052638"/>
              <a:ext cx="25400" cy="77788"/>
            </a:xfrm>
            <a:custGeom>
              <a:avLst/>
              <a:gdLst>
                <a:gd name="T0" fmla="*/ 0 w 16"/>
                <a:gd name="T1" fmla="*/ 41 h 49"/>
                <a:gd name="T2" fmla="*/ 0 w 16"/>
                <a:gd name="T3" fmla="*/ 41 h 49"/>
                <a:gd name="T4" fmla="*/ 0 w 16"/>
                <a:gd name="T5" fmla="*/ 44 h 49"/>
                <a:gd name="T6" fmla="*/ 3 w 16"/>
                <a:gd name="T7" fmla="*/ 46 h 49"/>
                <a:gd name="T8" fmla="*/ 4 w 16"/>
                <a:gd name="T9" fmla="*/ 48 h 49"/>
                <a:gd name="T10" fmla="*/ 8 w 16"/>
                <a:gd name="T11" fmla="*/ 49 h 49"/>
                <a:gd name="T12" fmla="*/ 8 w 16"/>
                <a:gd name="T13" fmla="*/ 49 h 49"/>
                <a:gd name="T14" fmla="*/ 11 w 16"/>
                <a:gd name="T15" fmla="*/ 48 h 49"/>
                <a:gd name="T16" fmla="*/ 14 w 16"/>
                <a:gd name="T17" fmla="*/ 46 h 49"/>
                <a:gd name="T18" fmla="*/ 15 w 16"/>
                <a:gd name="T19" fmla="*/ 44 h 49"/>
                <a:gd name="T20" fmla="*/ 16 w 16"/>
                <a:gd name="T21" fmla="*/ 41 h 49"/>
                <a:gd name="T22" fmla="*/ 16 w 16"/>
                <a:gd name="T23" fmla="*/ 8 h 49"/>
                <a:gd name="T24" fmla="*/ 16 w 16"/>
                <a:gd name="T25" fmla="*/ 8 h 49"/>
                <a:gd name="T26" fmla="*/ 15 w 16"/>
                <a:gd name="T27" fmla="*/ 6 h 49"/>
                <a:gd name="T28" fmla="*/ 14 w 16"/>
                <a:gd name="T29" fmla="*/ 3 h 49"/>
                <a:gd name="T30" fmla="*/ 11 w 16"/>
                <a:gd name="T31" fmla="*/ 0 h 49"/>
                <a:gd name="T32" fmla="*/ 8 w 16"/>
                <a:gd name="T33" fmla="*/ 0 h 49"/>
                <a:gd name="T34" fmla="*/ 8 w 16"/>
                <a:gd name="T35" fmla="*/ 0 h 49"/>
                <a:gd name="T36" fmla="*/ 4 w 16"/>
                <a:gd name="T37" fmla="*/ 0 h 49"/>
                <a:gd name="T38" fmla="*/ 3 w 16"/>
                <a:gd name="T39" fmla="*/ 3 h 49"/>
                <a:gd name="T40" fmla="*/ 0 w 16"/>
                <a:gd name="T41" fmla="*/ 6 h 49"/>
                <a:gd name="T42" fmla="*/ 0 w 16"/>
                <a:gd name="T43" fmla="*/ 8 h 49"/>
                <a:gd name="T44" fmla="*/ 0 w 16"/>
                <a:gd name="T45"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49">
                  <a:moveTo>
                    <a:pt x="0" y="41"/>
                  </a:moveTo>
                  <a:lnTo>
                    <a:pt x="0" y="41"/>
                  </a:lnTo>
                  <a:lnTo>
                    <a:pt x="0" y="44"/>
                  </a:lnTo>
                  <a:lnTo>
                    <a:pt x="3" y="46"/>
                  </a:lnTo>
                  <a:lnTo>
                    <a:pt x="4" y="48"/>
                  </a:lnTo>
                  <a:lnTo>
                    <a:pt x="8" y="49"/>
                  </a:lnTo>
                  <a:lnTo>
                    <a:pt x="8" y="49"/>
                  </a:lnTo>
                  <a:lnTo>
                    <a:pt x="11" y="48"/>
                  </a:lnTo>
                  <a:lnTo>
                    <a:pt x="14" y="46"/>
                  </a:lnTo>
                  <a:lnTo>
                    <a:pt x="15" y="44"/>
                  </a:lnTo>
                  <a:lnTo>
                    <a:pt x="16" y="41"/>
                  </a:lnTo>
                  <a:lnTo>
                    <a:pt x="16" y="8"/>
                  </a:lnTo>
                  <a:lnTo>
                    <a:pt x="16" y="8"/>
                  </a:lnTo>
                  <a:lnTo>
                    <a:pt x="15" y="6"/>
                  </a:lnTo>
                  <a:lnTo>
                    <a:pt x="14" y="3"/>
                  </a:lnTo>
                  <a:lnTo>
                    <a:pt x="11" y="0"/>
                  </a:lnTo>
                  <a:lnTo>
                    <a:pt x="8" y="0"/>
                  </a:lnTo>
                  <a:lnTo>
                    <a:pt x="8" y="0"/>
                  </a:lnTo>
                  <a:lnTo>
                    <a:pt x="4" y="0"/>
                  </a:lnTo>
                  <a:lnTo>
                    <a:pt x="3" y="3"/>
                  </a:lnTo>
                  <a:lnTo>
                    <a:pt x="0" y="6"/>
                  </a:lnTo>
                  <a:lnTo>
                    <a:pt x="0" y="8"/>
                  </a:lnTo>
                  <a:lnTo>
                    <a:pt x="0" y="41"/>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grpSp>
        <p:nvGrpSpPr>
          <p:cNvPr id="202" name="组合 201"/>
          <p:cNvGrpSpPr/>
          <p:nvPr/>
        </p:nvGrpSpPr>
        <p:grpSpPr>
          <a:xfrm>
            <a:off x="2042958" y="840852"/>
            <a:ext cx="601506" cy="601506"/>
            <a:chOff x="2111376" y="1712913"/>
            <a:chExt cx="601663" cy="601663"/>
          </a:xfrm>
        </p:grpSpPr>
        <p:sp>
          <p:nvSpPr>
            <p:cNvPr id="121" name="Freeform 121"/>
            <p:cNvSpPr>
              <a:spLocks noEditPoints="1"/>
            </p:cNvSpPr>
            <p:nvPr/>
          </p:nvSpPr>
          <p:spPr bwMode="auto">
            <a:xfrm>
              <a:off x="2300288" y="1712913"/>
              <a:ext cx="223838" cy="601663"/>
            </a:xfrm>
            <a:custGeom>
              <a:avLst/>
              <a:gdLst>
                <a:gd name="T0" fmla="*/ 71 w 141"/>
                <a:gd name="T1" fmla="*/ 0 h 379"/>
                <a:gd name="T2" fmla="*/ 84 w 141"/>
                <a:gd name="T3" fmla="*/ 4 h 379"/>
                <a:gd name="T4" fmla="*/ 98 w 141"/>
                <a:gd name="T5" fmla="*/ 15 h 379"/>
                <a:gd name="T6" fmla="*/ 110 w 141"/>
                <a:gd name="T7" fmla="*/ 33 h 379"/>
                <a:gd name="T8" fmla="*/ 119 w 141"/>
                <a:gd name="T9" fmla="*/ 56 h 379"/>
                <a:gd name="T10" fmla="*/ 136 w 141"/>
                <a:gd name="T11" fmla="*/ 117 h 379"/>
                <a:gd name="T12" fmla="*/ 141 w 141"/>
                <a:gd name="T13" fmla="*/ 190 h 379"/>
                <a:gd name="T14" fmla="*/ 140 w 141"/>
                <a:gd name="T15" fmla="*/ 228 h 379"/>
                <a:gd name="T16" fmla="*/ 129 w 141"/>
                <a:gd name="T17" fmla="*/ 295 h 379"/>
                <a:gd name="T18" fmla="*/ 115 w 141"/>
                <a:gd name="T19" fmla="*/ 336 h 379"/>
                <a:gd name="T20" fmla="*/ 105 w 141"/>
                <a:gd name="T21" fmla="*/ 356 h 379"/>
                <a:gd name="T22" fmla="*/ 91 w 141"/>
                <a:gd name="T23" fmla="*/ 371 h 379"/>
                <a:gd name="T24" fmla="*/ 77 w 141"/>
                <a:gd name="T25" fmla="*/ 378 h 379"/>
                <a:gd name="T26" fmla="*/ 71 w 141"/>
                <a:gd name="T27" fmla="*/ 379 h 379"/>
                <a:gd name="T28" fmla="*/ 71 w 141"/>
                <a:gd name="T29" fmla="*/ 348 h 379"/>
                <a:gd name="T30" fmla="*/ 71 w 141"/>
                <a:gd name="T31" fmla="*/ 348 h 379"/>
                <a:gd name="T32" fmla="*/ 83 w 141"/>
                <a:gd name="T33" fmla="*/ 346 h 379"/>
                <a:gd name="T34" fmla="*/ 94 w 141"/>
                <a:gd name="T35" fmla="*/ 336 h 379"/>
                <a:gd name="T36" fmla="*/ 103 w 141"/>
                <a:gd name="T37" fmla="*/ 321 h 379"/>
                <a:gd name="T38" fmla="*/ 119 w 141"/>
                <a:gd name="T39" fmla="*/ 279 h 379"/>
                <a:gd name="T40" fmla="*/ 128 w 141"/>
                <a:gd name="T41" fmla="*/ 222 h 379"/>
                <a:gd name="T42" fmla="*/ 129 w 141"/>
                <a:gd name="T43" fmla="*/ 190 h 379"/>
                <a:gd name="T44" fmla="*/ 125 w 141"/>
                <a:gd name="T45" fmla="*/ 128 h 379"/>
                <a:gd name="T46" fmla="*/ 113 w 141"/>
                <a:gd name="T47" fmla="*/ 77 h 379"/>
                <a:gd name="T48" fmla="*/ 99 w 141"/>
                <a:gd name="T49" fmla="*/ 50 h 379"/>
                <a:gd name="T50" fmla="*/ 88 w 141"/>
                <a:gd name="T51" fmla="*/ 38 h 379"/>
                <a:gd name="T52" fmla="*/ 76 w 141"/>
                <a:gd name="T53" fmla="*/ 31 h 379"/>
                <a:gd name="T54" fmla="*/ 71 w 141"/>
                <a:gd name="T55" fmla="*/ 31 h 379"/>
                <a:gd name="T56" fmla="*/ 71 w 141"/>
                <a:gd name="T57" fmla="*/ 0 h 379"/>
                <a:gd name="T58" fmla="*/ 71 w 141"/>
                <a:gd name="T59" fmla="*/ 379 h 379"/>
                <a:gd name="T60" fmla="*/ 57 w 141"/>
                <a:gd name="T61" fmla="*/ 375 h 379"/>
                <a:gd name="T62" fmla="*/ 44 w 141"/>
                <a:gd name="T63" fmla="*/ 365 h 379"/>
                <a:gd name="T64" fmla="*/ 31 w 141"/>
                <a:gd name="T65" fmla="*/ 347 h 379"/>
                <a:gd name="T66" fmla="*/ 22 w 141"/>
                <a:gd name="T67" fmla="*/ 324 h 379"/>
                <a:gd name="T68" fmla="*/ 7 w 141"/>
                <a:gd name="T69" fmla="*/ 264 h 379"/>
                <a:gd name="T70" fmla="*/ 0 w 141"/>
                <a:gd name="T71" fmla="*/ 190 h 379"/>
                <a:gd name="T72" fmla="*/ 3 w 141"/>
                <a:gd name="T73" fmla="*/ 152 h 379"/>
                <a:gd name="T74" fmla="*/ 12 w 141"/>
                <a:gd name="T75" fmla="*/ 84 h 379"/>
                <a:gd name="T76" fmla="*/ 26 w 141"/>
                <a:gd name="T77" fmla="*/ 44 h 379"/>
                <a:gd name="T78" fmla="*/ 37 w 141"/>
                <a:gd name="T79" fmla="*/ 23 h 379"/>
                <a:gd name="T80" fmla="*/ 50 w 141"/>
                <a:gd name="T81" fmla="*/ 8 h 379"/>
                <a:gd name="T82" fmla="*/ 64 w 141"/>
                <a:gd name="T83" fmla="*/ 2 h 379"/>
                <a:gd name="T84" fmla="*/ 71 w 141"/>
                <a:gd name="T85" fmla="*/ 31 h 379"/>
                <a:gd name="T86" fmla="*/ 65 w 141"/>
                <a:gd name="T87" fmla="*/ 31 h 379"/>
                <a:gd name="T88" fmla="*/ 53 w 141"/>
                <a:gd name="T89" fmla="*/ 38 h 379"/>
                <a:gd name="T90" fmla="*/ 42 w 141"/>
                <a:gd name="T91" fmla="*/ 50 h 379"/>
                <a:gd name="T92" fmla="*/ 29 w 141"/>
                <a:gd name="T93" fmla="*/ 77 h 379"/>
                <a:gd name="T94" fmla="*/ 17 w 141"/>
                <a:gd name="T95" fmla="*/ 128 h 379"/>
                <a:gd name="T96" fmla="*/ 12 w 141"/>
                <a:gd name="T97" fmla="*/ 190 h 379"/>
                <a:gd name="T98" fmla="*/ 14 w 141"/>
                <a:gd name="T99" fmla="*/ 222 h 379"/>
                <a:gd name="T100" fmla="*/ 22 w 141"/>
                <a:gd name="T101" fmla="*/ 279 h 379"/>
                <a:gd name="T102" fmla="*/ 38 w 141"/>
                <a:gd name="T103" fmla="*/ 321 h 379"/>
                <a:gd name="T104" fmla="*/ 48 w 141"/>
                <a:gd name="T105" fmla="*/ 336 h 379"/>
                <a:gd name="T106" fmla="*/ 59 w 141"/>
                <a:gd name="T107" fmla="*/ 346 h 379"/>
                <a:gd name="T108" fmla="*/ 71 w 141"/>
                <a:gd name="T109" fmla="*/ 34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 h="379">
                  <a:moveTo>
                    <a:pt x="71" y="0"/>
                  </a:moveTo>
                  <a:lnTo>
                    <a:pt x="71" y="0"/>
                  </a:lnTo>
                  <a:lnTo>
                    <a:pt x="77" y="2"/>
                  </a:lnTo>
                  <a:lnTo>
                    <a:pt x="84" y="4"/>
                  </a:lnTo>
                  <a:lnTo>
                    <a:pt x="91" y="8"/>
                  </a:lnTo>
                  <a:lnTo>
                    <a:pt x="98" y="15"/>
                  </a:lnTo>
                  <a:lnTo>
                    <a:pt x="105" y="23"/>
                  </a:lnTo>
                  <a:lnTo>
                    <a:pt x="110" y="33"/>
                  </a:lnTo>
                  <a:lnTo>
                    <a:pt x="115" y="44"/>
                  </a:lnTo>
                  <a:lnTo>
                    <a:pt x="119" y="56"/>
                  </a:lnTo>
                  <a:lnTo>
                    <a:pt x="129" y="84"/>
                  </a:lnTo>
                  <a:lnTo>
                    <a:pt x="136" y="117"/>
                  </a:lnTo>
                  <a:lnTo>
                    <a:pt x="140" y="152"/>
                  </a:lnTo>
                  <a:lnTo>
                    <a:pt x="141" y="190"/>
                  </a:lnTo>
                  <a:lnTo>
                    <a:pt x="141" y="190"/>
                  </a:lnTo>
                  <a:lnTo>
                    <a:pt x="140" y="228"/>
                  </a:lnTo>
                  <a:lnTo>
                    <a:pt x="136" y="264"/>
                  </a:lnTo>
                  <a:lnTo>
                    <a:pt x="129" y="295"/>
                  </a:lnTo>
                  <a:lnTo>
                    <a:pt x="119" y="324"/>
                  </a:lnTo>
                  <a:lnTo>
                    <a:pt x="115" y="336"/>
                  </a:lnTo>
                  <a:lnTo>
                    <a:pt x="110" y="347"/>
                  </a:lnTo>
                  <a:lnTo>
                    <a:pt x="105" y="356"/>
                  </a:lnTo>
                  <a:lnTo>
                    <a:pt x="98" y="365"/>
                  </a:lnTo>
                  <a:lnTo>
                    <a:pt x="91" y="371"/>
                  </a:lnTo>
                  <a:lnTo>
                    <a:pt x="84" y="375"/>
                  </a:lnTo>
                  <a:lnTo>
                    <a:pt x="77" y="378"/>
                  </a:lnTo>
                  <a:lnTo>
                    <a:pt x="71" y="379"/>
                  </a:lnTo>
                  <a:lnTo>
                    <a:pt x="71" y="379"/>
                  </a:lnTo>
                  <a:lnTo>
                    <a:pt x="71" y="348"/>
                  </a:lnTo>
                  <a:lnTo>
                    <a:pt x="71" y="348"/>
                  </a:lnTo>
                  <a:lnTo>
                    <a:pt x="71" y="348"/>
                  </a:lnTo>
                  <a:lnTo>
                    <a:pt x="71" y="348"/>
                  </a:lnTo>
                  <a:lnTo>
                    <a:pt x="76" y="348"/>
                  </a:lnTo>
                  <a:lnTo>
                    <a:pt x="83" y="346"/>
                  </a:lnTo>
                  <a:lnTo>
                    <a:pt x="88" y="342"/>
                  </a:lnTo>
                  <a:lnTo>
                    <a:pt x="94" y="336"/>
                  </a:lnTo>
                  <a:lnTo>
                    <a:pt x="99" y="329"/>
                  </a:lnTo>
                  <a:lnTo>
                    <a:pt x="103" y="321"/>
                  </a:lnTo>
                  <a:lnTo>
                    <a:pt x="113" y="302"/>
                  </a:lnTo>
                  <a:lnTo>
                    <a:pt x="119" y="279"/>
                  </a:lnTo>
                  <a:lnTo>
                    <a:pt x="125" y="252"/>
                  </a:lnTo>
                  <a:lnTo>
                    <a:pt x="128" y="222"/>
                  </a:lnTo>
                  <a:lnTo>
                    <a:pt x="129" y="190"/>
                  </a:lnTo>
                  <a:lnTo>
                    <a:pt x="129" y="190"/>
                  </a:lnTo>
                  <a:lnTo>
                    <a:pt x="128" y="157"/>
                  </a:lnTo>
                  <a:lnTo>
                    <a:pt x="125" y="128"/>
                  </a:lnTo>
                  <a:lnTo>
                    <a:pt x="119" y="102"/>
                  </a:lnTo>
                  <a:lnTo>
                    <a:pt x="113" y="77"/>
                  </a:lnTo>
                  <a:lnTo>
                    <a:pt x="103" y="59"/>
                  </a:lnTo>
                  <a:lnTo>
                    <a:pt x="99" y="50"/>
                  </a:lnTo>
                  <a:lnTo>
                    <a:pt x="94" y="44"/>
                  </a:lnTo>
                  <a:lnTo>
                    <a:pt x="88" y="38"/>
                  </a:lnTo>
                  <a:lnTo>
                    <a:pt x="83" y="34"/>
                  </a:lnTo>
                  <a:lnTo>
                    <a:pt x="76" y="31"/>
                  </a:lnTo>
                  <a:lnTo>
                    <a:pt x="71" y="31"/>
                  </a:lnTo>
                  <a:lnTo>
                    <a:pt x="71" y="31"/>
                  </a:lnTo>
                  <a:lnTo>
                    <a:pt x="71" y="0"/>
                  </a:lnTo>
                  <a:lnTo>
                    <a:pt x="71" y="0"/>
                  </a:lnTo>
                  <a:close/>
                  <a:moveTo>
                    <a:pt x="71" y="379"/>
                  </a:moveTo>
                  <a:lnTo>
                    <a:pt x="71" y="379"/>
                  </a:lnTo>
                  <a:lnTo>
                    <a:pt x="64" y="378"/>
                  </a:lnTo>
                  <a:lnTo>
                    <a:pt x="57" y="375"/>
                  </a:lnTo>
                  <a:lnTo>
                    <a:pt x="50" y="371"/>
                  </a:lnTo>
                  <a:lnTo>
                    <a:pt x="44" y="365"/>
                  </a:lnTo>
                  <a:lnTo>
                    <a:pt x="37" y="356"/>
                  </a:lnTo>
                  <a:lnTo>
                    <a:pt x="31" y="347"/>
                  </a:lnTo>
                  <a:lnTo>
                    <a:pt x="26" y="336"/>
                  </a:lnTo>
                  <a:lnTo>
                    <a:pt x="22" y="324"/>
                  </a:lnTo>
                  <a:lnTo>
                    <a:pt x="12" y="295"/>
                  </a:lnTo>
                  <a:lnTo>
                    <a:pt x="7" y="264"/>
                  </a:lnTo>
                  <a:lnTo>
                    <a:pt x="3" y="228"/>
                  </a:lnTo>
                  <a:lnTo>
                    <a:pt x="0" y="190"/>
                  </a:lnTo>
                  <a:lnTo>
                    <a:pt x="0" y="190"/>
                  </a:lnTo>
                  <a:lnTo>
                    <a:pt x="3" y="152"/>
                  </a:lnTo>
                  <a:lnTo>
                    <a:pt x="7" y="117"/>
                  </a:lnTo>
                  <a:lnTo>
                    <a:pt x="12" y="84"/>
                  </a:lnTo>
                  <a:lnTo>
                    <a:pt x="22" y="56"/>
                  </a:lnTo>
                  <a:lnTo>
                    <a:pt x="26" y="44"/>
                  </a:lnTo>
                  <a:lnTo>
                    <a:pt x="31" y="33"/>
                  </a:lnTo>
                  <a:lnTo>
                    <a:pt x="37" y="23"/>
                  </a:lnTo>
                  <a:lnTo>
                    <a:pt x="44" y="15"/>
                  </a:lnTo>
                  <a:lnTo>
                    <a:pt x="50" y="8"/>
                  </a:lnTo>
                  <a:lnTo>
                    <a:pt x="57" y="4"/>
                  </a:lnTo>
                  <a:lnTo>
                    <a:pt x="64" y="2"/>
                  </a:lnTo>
                  <a:lnTo>
                    <a:pt x="71" y="0"/>
                  </a:lnTo>
                  <a:lnTo>
                    <a:pt x="71" y="31"/>
                  </a:lnTo>
                  <a:lnTo>
                    <a:pt x="71" y="31"/>
                  </a:lnTo>
                  <a:lnTo>
                    <a:pt x="65" y="31"/>
                  </a:lnTo>
                  <a:lnTo>
                    <a:pt x="59" y="34"/>
                  </a:lnTo>
                  <a:lnTo>
                    <a:pt x="53" y="38"/>
                  </a:lnTo>
                  <a:lnTo>
                    <a:pt x="48" y="44"/>
                  </a:lnTo>
                  <a:lnTo>
                    <a:pt x="42" y="50"/>
                  </a:lnTo>
                  <a:lnTo>
                    <a:pt x="38" y="59"/>
                  </a:lnTo>
                  <a:lnTo>
                    <a:pt x="29" y="77"/>
                  </a:lnTo>
                  <a:lnTo>
                    <a:pt x="22" y="102"/>
                  </a:lnTo>
                  <a:lnTo>
                    <a:pt x="17" y="128"/>
                  </a:lnTo>
                  <a:lnTo>
                    <a:pt x="14" y="157"/>
                  </a:lnTo>
                  <a:lnTo>
                    <a:pt x="12" y="190"/>
                  </a:lnTo>
                  <a:lnTo>
                    <a:pt x="12" y="190"/>
                  </a:lnTo>
                  <a:lnTo>
                    <a:pt x="14" y="222"/>
                  </a:lnTo>
                  <a:lnTo>
                    <a:pt x="17" y="252"/>
                  </a:lnTo>
                  <a:lnTo>
                    <a:pt x="22" y="279"/>
                  </a:lnTo>
                  <a:lnTo>
                    <a:pt x="29" y="302"/>
                  </a:lnTo>
                  <a:lnTo>
                    <a:pt x="38" y="321"/>
                  </a:lnTo>
                  <a:lnTo>
                    <a:pt x="42" y="329"/>
                  </a:lnTo>
                  <a:lnTo>
                    <a:pt x="48" y="336"/>
                  </a:lnTo>
                  <a:lnTo>
                    <a:pt x="53" y="342"/>
                  </a:lnTo>
                  <a:lnTo>
                    <a:pt x="59" y="346"/>
                  </a:lnTo>
                  <a:lnTo>
                    <a:pt x="65" y="348"/>
                  </a:lnTo>
                  <a:lnTo>
                    <a:pt x="71" y="348"/>
                  </a:lnTo>
                  <a:lnTo>
                    <a:pt x="71" y="379"/>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22" name="Freeform 122"/>
            <p:cNvSpPr>
              <a:spLocks noEditPoints="1"/>
            </p:cNvSpPr>
            <p:nvPr/>
          </p:nvSpPr>
          <p:spPr bwMode="auto">
            <a:xfrm>
              <a:off x="2111376" y="1905000"/>
              <a:ext cx="601663" cy="220663"/>
            </a:xfrm>
            <a:custGeom>
              <a:avLst/>
              <a:gdLst>
                <a:gd name="T0" fmla="*/ 190 w 379"/>
                <a:gd name="T1" fmla="*/ 0 h 139"/>
                <a:gd name="T2" fmla="*/ 228 w 379"/>
                <a:gd name="T3" fmla="*/ 1 h 139"/>
                <a:gd name="T4" fmla="*/ 295 w 379"/>
                <a:gd name="T5" fmla="*/ 11 h 139"/>
                <a:gd name="T6" fmla="*/ 336 w 379"/>
                <a:gd name="T7" fmla="*/ 24 h 139"/>
                <a:gd name="T8" fmla="*/ 356 w 379"/>
                <a:gd name="T9" fmla="*/ 35 h 139"/>
                <a:gd name="T10" fmla="*/ 371 w 379"/>
                <a:gd name="T11" fmla="*/ 49 h 139"/>
                <a:gd name="T12" fmla="*/ 378 w 379"/>
                <a:gd name="T13" fmla="*/ 62 h 139"/>
                <a:gd name="T14" fmla="*/ 379 w 379"/>
                <a:gd name="T15" fmla="*/ 69 h 139"/>
                <a:gd name="T16" fmla="*/ 375 w 379"/>
                <a:gd name="T17" fmla="*/ 82 h 139"/>
                <a:gd name="T18" fmla="*/ 364 w 379"/>
                <a:gd name="T19" fmla="*/ 96 h 139"/>
                <a:gd name="T20" fmla="*/ 347 w 379"/>
                <a:gd name="T21" fmla="*/ 108 h 139"/>
                <a:gd name="T22" fmla="*/ 324 w 379"/>
                <a:gd name="T23" fmla="*/ 119 h 139"/>
                <a:gd name="T24" fmla="*/ 264 w 379"/>
                <a:gd name="T25" fmla="*/ 134 h 139"/>
                <a:gd name="T26" fmla="*/ 190 w 379"/>
                <a:gd name="T27" fmla="*/ 139 h 139"/>
                <a:gd name="T28" fmla="*/ 190 w 379"/>
                <a:gd name="T29" fmla="*/ 127 h 139"/>
                <a:gd name="T30" fmla="*/ 190 w 379"/>
                <a:gd name="T31" fmla="*/ 127 h 139"/>
                <a:gd name="T32" fmla="*/ 252 w 379"/>
                <a:gd name="T33" fmla="*/ 123 h 139"/>
                <a:gd name="T34" fmla="*/ 302 w 379"/>
                <a:gd name="T35" fmla="*/ 111 h 139"/>
                <a:gd name="T36" fmla="*/ 329 w 379"/>
                <a:gd name="T37" fmla="*/ 97 h 139"/>
                <a:gd name="T38" fmla="*/ 341 w 379"/>
                <a:gd name="T39" fmla="*/ 86 h 139"/>
                <a:gd name="T40" fmla="*/ 348 w 379"/>
                <a:gd name="T41" fmla="*/ 74 h 139"/>
                <a:gd name="T42" fmla="*/ 348 w 379"/>
                <a:gd name="T43" fmla="*/ 69 h 139"/>
                <a:gd name="T44" fmla="*/ 348 w 379"/>
                <a:gd name="T45" fmla="*/ 63 h 139"/>
                <a:gd name="T46" fmla="*/ 341 w 379"/>
                <a:gd name="T47" fmla="*/ 51 h 139"/>
                <a:gd name="T48" fmla="*/ 329 w 379"/>
                <a:gd name="T49" fmla="*/ 40 h 139"/>
                <a:gd name="T50" fmla="*/ 302 w 379"/>
                <a:gd name="T51" fmla="*/ 28 h 139"/>
                <a:gd name="T52" fmla="*/ 252 w 379"/>
                <a:gd name="T53" fmla="*/ 15 h 139"/>
                <a:gd name="T54" fmla="*/ 190 w 379"/>
                <a:gd name="T55" fmla="*/ 11 h 139"/>
                <a:gd name="T56" fmla="*/ 190 w 379"/>
                <a:gd name="T57" fmla="*/ 0 h 139"/>
                <a:gd name="T58" fmla="*/ 0 w 379"/>
                <a:gd name="T59" fmla="*/ 69 h 139"/>
                <a:gd name="T60" fmla="*/ 4 w 379"/>
                <a:gd name="T61" fmla="*/ 55 h 139"/>
                <a:gd name="T62" fmla="*/ 15 w 379"/>
                <a:gd name="T63" fmla="*/ 42 h 139"/>
                <a:gd name="T64" fmla="*/ 33 w 379"/>
                <a:gd name="T65" fmla="*/ 30 h 139"/>
                <a:gd name="T66" fmla="*/ 56 w 379"/>
                <a:gd name="T67" fmla="*/ 20 h 139"/>
                <a:gd name="T68" fmla="*/ 117 w 379"/>
                <a:gd name="T69" fmla="*/ 5 h 139"/>
                <a:gd name="T70" fmla="*/ 190 w 379"/>
                <a:gd name="T71" fmla="*/ 0 h 139"/>
                <a:gd name="T72" fmla="*/ 190 w 379"/>
                <a:gd name="T73" fmla="*/ 11 h 139"/>
                <a:gd name="T74" fmla="*/ 127 w 379"/>
                <a:gd name="T75" fmla="*/ 15 h 139"/>
                <a:gd name="T76" fmla="*/ 77 w 379"/>
                <a:gd name="T77" fmla="*/ 28 h 139"/>
                <a:gd name="T78" fmla="*/ 50 w 379"/>
                <a:gd name="T79" fmla="*/ 40 h 139"/>
                <a:gd name="T80" fmla="*/ 38 w 379"/>
                <a:gd name="T81" fmla="*/ 51 h 139"/>
                <a:gd name="T82" fmla="*/ 31 w 379"/>
                <a:gd name="T83" fmla="*/ 63 h 139"/>
                <a:gd name="T84" fmla="*/ 31 w 379"/>
                <a:gd name="T85" fmla="*/ 69 h 139"/>
                <a:gd name="T86" fmla="*/ 34 w 379"/>
                <a:gd name="T87" fmla="*/ 81 h 139"/>
                <a:gd name="T88" fmla="*/ 43 w 379"/>
                <a:gd name="T89" fmla="*/ 92 h 139"/>
                <a:gd name="T90" fmla="*/ 58 w 379"/>
                <a:gd name="T91" fmla="*/ 101 h 139"/>
                <a:gd name="T92" fmla="*/ 102 w 379"/>
                <a:gd name="T93" fmla="*/ 118 h 139"/>
                <a:gd name="T94" fmla="*/ 157 w 379"/>
                <a:gd name="T95" fmla="*/ 126 h 139"/>
                <a:gd name="T96" fmla="*/ 190 w 379"/>
                <a:gd name="T97" fmla="*/ 139 h 139"/>
                <a:gd name="T98" fmla="*/ 152 w 379"/>
                <a:gd name="T99" fmla="*/ 138 h 139"/>
                <a:gd name="T100" fmla="*/ 84 w 379"/>
                <a:gd name="T101" fmla="*/ 127 h 139"/>
                <a:gd name="T102" fmla="*/ 43 w 379"/>
                <a:gd name="T103" fmla="*/ 114 h 139"/>
                <a:gd name="T104" fmla="*/ 23 w 379"/>
                <a:gd name="T105" fmla="*/ 103 h 139"/>
                <a:gd name="T106" fmla="*/ 8 w 379"/>
                <a:gd name="T107" fmla="*/ 89 h 139"/>
                <a:gd name="T108" fmla="*/ 1 w 379"/>
                <a:gd name="T109" fmla="*/ 76 h 139"/>
                <a:gd name="T110" fmla="*/ 0 w 379"/>
                <a:gd name="T111"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9" h="139">
                  <a:moveTo>
                    <a:pt x="190" y="0"/>
                  </a:moveTo>
                  <a:lnTo>
                    <a:pt x="190" y="0"/>
                  </a:lnTo>
                  <a:lnTo>
                    <a:pt x="190" y="0"/>
                  </a:lnTo>
                  <a:lnTo>
                    <a:pt x="228" y="1"/>
                  </a:lnTo>
                  <a:lnTo>
                    <a:pt x="264" y="5"/>
                  </a:lnTo>
                  <a:lnTo>
                    <a:pt x="295" y="11"/>
                  </a:lnTo>
                  <a:lnTo>
                    <a:pt x="324" y="20"/>
                  </a:lnTo>
                  <a:lnTo>
                    <a:pt x="336" y="24"/>
                  </a:lnTo>
                  <a:lnTo>
                    <a:pt x="347" y="30"/>
                  </a:lnTo>
                  <a:lnTo>
                    <a:pt x="356" y="35"/>
                  </a:lnTo>
                  <a:lnTo>
                    <a:pt x="364" y="42"/>
                  </a:lnTo>
                  <a:lnTo>
                    <a:pt x="371" y="49"/>
                  </a:lnTo>
                  <a:lnTo>
                    <a:pt x="375" y="55"/>
                  </a:lnTo>
                  <a:lnTo>
                    <a:pt x="378" y="62"/>
                  </a:lnTo>
                  <a:lnTo>
                    <a:pt x="379" y="69"/>
                  </a:lnTo>
                  <a:lnTo>
                    <a:pt x="379" y="69"/>
                  </a:lnTo>
                  <a:lnTo>
                    <a:pt x="378" y="76"/>
                  </a:lnTo>
                  <a:lnTo>
                    <a:pt x="375" y="82"/>
                  </a:lnTo>
                  <a:lnTo>
                    <a:pt x="371" y="89"/>
                  </a:lnTo>
                  <a:lnTo>
                    <a:pt x="364" y="96"/>
                  </a:lnTo>
                  <a:lnTo>
                    <a:pt x="356" y="103"/>
                  </a:lnTo>
                  <a:lnTo>
                    <a:pt x="347" y="108"/>
                  </a:lnTo>
                  <a:lnTo>
                    <a:pt x="336" y="114"/>
                  </a:lnTo>
                  <a:lnTo>
                    <a:pt x="324" y="119"/>
                  </a:lnTo>
                  <a:lnTo>
                    <a:pt x="295" y="127"/>
                  </a:lnTo>
                  <a:lnTo>
                    <a:pt x="264" y="134"/>
                  </a:lnTo>
                  <a:lnTo>
                    <a:pt x="228" y="138"/>
                  </a:lnTo>
                  <a:lnTo>
                    <a:pt x="190" y="139"/>
                  </a:lnTo>
                  <a:lnTo>
                    <a:pt x="190" y="139"/>
                  </a:lnTo>
                  <a:lnTo>
                    <a:pt x="190" y="127"/>
                  </a:lnTo>
                  <a:lnTo>
                    <a:pt x="190" y="127"/>
                  </a:lnTo>
                  <a:lnTo>
                    <a:pt x="190" y="127"/>
                  </a:lnTo>
                  <a:lnTo>
                    <a:pt x="222" y="126"/>
                  </a:lnTo>
                  <a:lnTo>
                    <a:pt x="252" y="123"/>
                  </a:lnTo>
                  <a:lnTo>
                    <a:pt x="279" y="118"/>
                  </a:lnTo>
                  <a:lnTo>
                    <a:pt x="302" y="111"/>
                  </a:lnTo>
                  <a:lnTo>
                    <a:pt x="321" y="101"/>
                  </a:lnTo>
                  <a:lnTo>
                    <a:pt x="329" y="97"/>
                  </a:lnTo>
                  <a:lnTo>
                    <a:pt x="336" y="92"/>
                  </a:lnTo>
                  <a:lnTo>
                    <a:pt x="341" y="86"/>
                  </a:lnTo>
                  <a:lnTo>
                    <a:pt x="345" y="81"/>
                  </a:lnTo>
                  <a:lnTo>
                    <a:pt x="348" y="74"/>
                  </a:lnTo>
                  <a:lnTo>
                    <a:pt x="348" y="69"/>
                  </a:lnTo>
                  <a:lnTo>
                    <a:pt x="348" y="69"/>
                  </a:lnTo>
                  <a:lnTo>
                    <a:pt x="348" y="69"/>
                  </a:lnTo>
                  <a:lnTo>
                    <a:pt x="348" y="63"/>
                  </a:lnTo>
                  <a:lnTo>
                    <a:pt x="345" y="57"/>
                  </a:lnTo>
                  <a:lnTo>
                    <a:pt x="341" y="51"/>
                  </a:lnTo>
                  <a:lnTo>
                    <a:pt x="336" y="46"/>
                  </a:lnTo>
                  <a:lnTo>
                    <a:pt x="329" y="40"/>
                  </a:lnTo>
                  <a:lnTo>
                    <a:pt x="321" y="36"/>
                  </a:lnTo>
                  <a:lnTo>
                    <a:pt x="302" y="28"/>
                  </a:lnTo>
                  <a:lnTo>
                    <a:pt x="279" y="20"/>
                  </a:lnTo>
                  <a:lnTo>
                    <a:pt x="252" y="15"/>
                  </a:lnTo>
                  <a:lnTo>
                    <a:pt x="222" y="12"/>
                  </a:lnTo>
                  <a:lnTo>
                    <a:pt x="190" y="11"/>
                  </a:lnTo>
                  <a:lnTo>
                    <a:pt x="190" y="11"/>
                  </a:lnTo>
                  <a:lnTo>
                    <a:pt x="190" y="0"/>
                  </a:lnTo>
                  <a:close/>
                  <a:moveTo>
                    <a:pt x="0" y="69"/>
                  </a:moveTo>
                  <a:lnTo>
                    <a:pt x="0" y="69"/>
                  </a:lnTo>
                  <a:lnTo>
                    <a:pt x="1" y="62"/>
                  </a:lnTo>
                  <a:lnTo>
                    <a:pt x="4" y="55"/>
                  </a:lnTo>
                  <a:lnTo>
                    <a:pt x="8" y="49"/>
                  </a:lnTo>
                  <a:lnTo>
                    <a:pt x="15" y="42"/>
                  </a:lnTo>
                  <a:lnTo>
                    <a:pt x="23" y="36"/>
                  </a:lnTo>
                  <a:lnTo>
                    <a:pt x="33" y="30"/>
                  </a:lnTo>
                  <a:lnTo>
                    <a:pt x="43" y="24"/>
                  </a:lnTo>
                  <a:lnTo>
                    <a:pt x="56" y="20"/>
                  </a:lnTo>
                  <a:lnTo>
                    <a:pt x="84" y="11"/>
                  </a:lnTo>
                  <a:lnTo>
                    <a:pt x="117" y="5"/>
                  </a:lnTo>
                  <a:lnTo>
                    <a:pt x="152" y="1"/>
                  </a:lnTo>
                  <a:lnTo>
                    <a:pt x="190" y="0"/>
                  </a:lnTo>
                  <a:lnTo>
                    <a:pt x="190" y="11"/>
                  </a:lnTo>
                  <a:lnTo>
                    <a:pt x="190" y="11"/>
                  </a:lnTo>
                  <a:lnTo>
                    <a:pt x="157" y="12"/>
                  </a:lnTo>
                  <a:lnTo>
                    <a:pt x="127" y="15"/>
                  </a:lnTo>
                  <a:lnTo>
                    <a:pt x="102" y="20"/>
                  </a:lnTo>
                  <a:lnTo>
                    <a:pt x="77" y="28"/>
                  </a:lnTo>
                  <a:lnTo>
                    <a:pt x="58" y="36"/>
                  </a:lnTo>
                  <a:lnTo>
                    <a:pt x="50" y="40"/>
                  </a:lnTo>
                  <a:lnTo>
                    <a:pt x="43" y="46"/>
                  </a:lnTo>
                  <a:lnTo>
                    <a:pt x="38" y="51"/>
                  </a:lnTo>
                  <a:lnTo>
                    <a:pt x="34" y="57"/>
                  </a:lnTo>
                  <a:lnTo>
                    <a:pt x="31" y="63"/>
                  </a:lnTo>
                  <a:lnTo>
                    <a:pt x="31" y="69"/>
                  </a:lnTo>
                  <a:lnTo>
                    <a:pt x="31" y="69"/>
                  </a:lnTo>
                  <a:lnTo>
                    <a:pt x="31" y="74"/>
                  </a:lnTo>
                  <a:lnTo>
                    <a:pt x="34" y="81"/>
                  </a:lnTo>
                  <a:lnTo>
                    <a:pt x="38" y="86"/>
                  </a:lnTo>
                  <a:lnTo>
                    <a:pt x="43" y="92"/>
                  </a:lnTo>
                  <a:lnTo>
                    <a:pt x="50" y="97"/>
                  </a:lnTo>
                  <a:lnTo>
                    <a:pt x="58" y="101"/>
                  </a:lnTo>
                  <a:lnTo>
                    <a:pt x="77" y="111"/>
                  </a:lnTo>
                  <a:lnTo>
                    <a:pt x="102" y="118"/>
                  </a:lnTo>
                  <a:lnTo>
                    <a:pt x="127" y="123"/>
                  </a:lnTo>
                  <a:lnTo>
                    <a:pt x="157" y="126"/>
                  </a:lnTo>
                  <a:lnTo>
                    <a:pt x="190" y="127"/>
                  </a:lnTo>
                  <a:lnTo>
                    <a:pt x="190" y="139"/>
                  </a:lnTo>
                  <a:lnTo>
                    <a:pt x="190" y="139"/>
                  </a:lnTo>
                  <a:lnTo>
                    <a:pt x="152" y="138"/>
                  </a:lnTo>
                  <a:lnTo>
                    <a:pt x="117" y="134"/>
                  </a:lnTo>
                  <a:lnTo>
                    <a:pt x="84" y="127"/>
                  </a:lnTo>
                  <a:lnTo>
                    <a:pt x="56" y="119"/>
                  </a:lnTo>
                  <a:lnTo>
                    <a:pt x="43" y="114"/>
                  </a:lnTo>
                  <a:lnTo>
                    <a:pt x="33" y="108"/>
                  </a:lnTo>
                  <a:lnTo>
                    <a:pt x="23" y="103"/>
                  </a:lnTo>
                  <a:lnTo>
                    <a:pt x="15" y="96"/>
                  </a:lnTo>
                  <a:lnTo>
                    <a:pt x="8" y="89"/>
                  </a:lnTo>
                  <a:lnTo>
                    <a:pt x="4" y="82"/>
                  </a:lnTo>
                  <a:lnTo>
                    <a:pt x="1" y="76"/>
                  </a:lnTo>
                  <a:lnTo>
                    <a:pt x="0" y="69"/>
                  </a:lnTo>
                  <a:lnTo>
                    <a:pt x="0" y="69"/>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23" name="Freeform 123"/>
            <p:cNvSpPr>
              <a:spLocks noEditPoints="1"/>
            </p:cNvSpPr>
            <p:nvPr/>
          </p:nvSpPr>
          <p:spPr bwMode="auto">
            <a:xfrm>
              <a:off x="2187576" y="1789113"/>
              <a:ext cx="450850" cy="452438"/>
            </a:xfrm>
            <a:custGeom>
              <a:avLst/>
              <a:gdLst>
                <a:gd name="T0" fmla="*/ 142 w 284"/>
                <a:gd name="T1" fmla="*/ 50 h 285"/>
                <a:gd name="T2" fmla="*/ 190 w 284"/>
                <a:gd name="T3" fmla="*/ 93 h 285"/>
                <a:gd name="T4" fmla="*/ 218 w 284"/>
                <a:gd name="T5" fmla="*/ 120 h 285"/>
                <a:gd name="T6" fmla="*/ 258 w 284"/>
                <a:gd name="T7" fmla="*/ 176 h 285"/>
                <a:gd name="T8" fmla="*/ 277 w 284"/>
                <a:gd name="T9" fmla="*/ 214 h 285"/>
                <a:gd name="T10" fmla="*/ 283 w 284"/>
                <a:gd name="T11" fmla="*/ 237 h 285"/>
                <a:gd name="T12" fmla="*/ 284 w 284"/>
                <a:gd name="T13" fmla="*/ 256 h 285"/>
                <a:gd name="T14" fmla="*/ 280 w 284"/>
                <a:gd name="T15" fmla="*/ 271 h 285"/>
                <a:gd name="T16" fmla="*/ 276 w 284"/>
                <a:gd name="T17" fmla="*/ 276 h 285"/>
                <a:gd name="T18" fmla="*/ 266 w 284"/>
                <a:gd name="T19" fmla="*/ 283 h 285"/>
                <a:gd name="T20" fmla="*/ 254 w 284"/>
                <a:gd name="T21" fmla="*/ 285 h 285"/>
                <a:gd name="T22" fmla="*/ 223 w 284"/>
                <a:gd name="T23" fmla="*/ 280 h 285"/>
                <a:gd name="T24" fmla="*/ 184 w 284"/>
                <a:gd name="T25" fmla="*/ 262 h 285"/>
                <a:gd name="T26" fmla="*/ 142 w 284"/>
                <a:gd name="T27" fmla="*/ 235 h 285"/>
                <a:gd name="T28" fmla="*/ 142 w 284"/>
                <a:gd name="T29" fmla="*/ 219 h 285"/>
                <a:gd name="T30" fmla="*/ 177 w 284"/>
                <a:gd name="T31" fmla="*/ 243 h 285"/>
                <a:gd name="T32" fmla="*/ 209 w 284"/>
                <a:gd name="T33" fmla="*/ 257 h 285"/>
                <a:gd name="T34" fmla="*/ 235 w 284"/>
                <a:gd name="T35" fmla="*/ 261 h 285"/>
                <a:gd name="T36" fmla="*/ 246 w 284"/>
                <a:gd name="T37" fmla="*/ 260 h 285"/>
                <a:gd name="T38" fmla="*/ 254 w 284"/>
                <a:gd name="T39" fmla="*/ 254 h 285"/>
                <a:gd name="T40" fmla="*/ 254 w 284"/>
                <a:gd name="T41" fmla="*/ 254 h 285"/>
                <a:gd name="T42" fmla="*/ 260 w 284"/>
                <a:gd name="T43" fmla="*/ 243 h 285"/>
                <a:gd name="T44" fmla="*/ 261 w 284"/>
                <a:gd name="T45" fmla="*/ 230 h 285"/>
                <a:gd name="T46" fmla="*/ 258 w 284"/>
                <a:gd name="T47" fmla="*/ 212 h 285"/>
                <a:gd name="T48" fmla="*/ 239 w 284"/>
                <a:gd name="T49" fmla="*/ 170 h 285"/>
                <a:gd name="T50" fmla="*/ 205 w 284"/>
                <a:gd name="T51" fmla="*/ 124 h 285"/>
                <a:gd name="T52" fmla="*/ 184 w 284"/>
                <a:gd name="T53" fmla="*/ 101 h 285"/>
                <a:gd name="T54" fmla="*/ 142 w 284"/>
                <a:gd name="T55" fmla="*/ 65 h 285"/>
                <a:gd name="T56" fmla="*/ 8 w 284"/>
                <a:gd name="T57" fmla="*/ 8 h 285"/>
                <a:gd name="T58" fmla="*/ 12 w 284"/>
                <a:gd name="T59" fmla="*/ 5 h 285"/>
                <a:gd name="T60" fmla="*/ 23 w 284"/>
                <a:gd name="T61" fmla="*/ 0 h 285"/>
                <a:gd name="T62" fmla="*/ 44 w 284"/>
                <a:gd name="T63" fmla="*/ 0 h 285"/>
                <a:gd name="T64" fmla="*/ 79 w 284"/>
                <a:gd name="T65" fmla="*/ 11 h 285"/>
                <a:gd name="T66" fmla="*/ 120 w 284"/>
                <a:gd name="T67" fmla="*/ 34 h 285"/>
                <a:gd name="T68" fmla="*/ 142 w 284"/>
                <a:gd name="T69" fmla="*/ 65 h 285"/>
                <a:gd name="T70" fmla="*/ 124 w 284"/>
                <a:gd name="T71" fmla="*/ 51 h 285"/>
                <a:gd name="T72" fmla="*/ 89 w 284"/>
                <a:gd name="T73" fmla="*/ 32 h 285"/>
                <a:gd name="T74" fmla="*/ 60 w 284"/>
                <a:gd name="T75" fmla="*/ 23 h 285"/>
                <a:gd name="T76" fmla="*/ 43 w 284"/>
                <a:gd name="T77" fmla="*/ 23 h 285"/>
                <a:gd name="T78" fmla="*/ 33 w 284"/>
                <a:gd name="T79" fmla="*/ 27 h 285"/>
                <a:gd name="T80" fmla="*/ 29 w 284"/>
                <a:gd name="T81" fmla="*/ 29 h 285"/>
                <a:gd name="T82" fmla="*/ 24 w 284"/>
                <a:gd name="T83" fmla="*/ 40 h 285"/>
                <a:gd name="T84" fmla="*/ 23 w 284"/>
                <a:gd name="T85" fmla="*/ 55 h 285"/>
                <a:gd name="T86" fmla="*/ 25 w 284"/>
                <a:gd name="T87" fmla="*/ 71 h 285"/>
                <a:gd name="T88" fmla="*/ 44 w 284"/>
                <a:gd name="T89" fmla="*/ 113 h 285"/>
                <a:gd name="T90" fmla="*/ 78 w 284"/>
                <a:gd name="T91" fmla="*/ 159 h 285"/>
                <a:gd name="T92" fmla="*/ 100 w 284"/>
                <a:gd name="T93" fmla="*/ 184 h 285"/>
                <a:gd name="T94" fmla="*/ 142 w 284"/>
                <a:gd name="T95" fmla="*/ 219 h 285"/>
                <a:gd name="T96" fmla="*/ 142 w 284"/>
                <a:gd name="T97" fmla="*/ 235 h 285"/>
                <a:gd name="T98" fmla="*/ 93 w 284"/>
                <a:gd name="T99" fmla="*/ 192 h 285"/>
                <a:gd name="T100" fmla="*/ 66 w 284"/>
                <a:gd name="T101" fmla="*/ 164 h 285"/>
                <a:gd name="T102" fmla="*/ 25 w 284"/>
                <a:gd name="T103" fmla="*/ 108 h 285"/>
                <a:gd name="T104" fmla="*/ 6 w 284"/>
                <a:gd name="T105" fmla="*/ 70 h 285"/>
                <a:gd name="T106" fmla="*/ 1 w 284"/>
                <a:gd name="T107" fmla="*/ 47 h 285"/>
                <a:gd name="T108" fmla="*/ 0 w 284"/>
                <a:gd name="T109" fmla="*/ 28 h 285"/>
                <a:gd name="T110" fmla="*/ 4 w 284"/>
                <a:gd name="T111" fmla="*/ 13 h 285"/>
                <a:gd name="T112" fmla="*/ 8 w 284"/>
                <a:gd name="T113"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285">
                  <a:moveTo>
                    <a:pt x="142" y="50"/>
                  </a:moveTo>
                  <a:lnTo>
                    <a:pt x="142" y="50"/>
                  </a:lnTo>
                  <a:lnTo>
                    <a:pt x="166" y="70"/>
                  </a:lnTo>
                  <a:lnTo>
                    <a:pt x="190" y="93"/>
                  </a:lnTo>
                  <a:lnTo>
                    <a:pt x="190" y="93"/>
                  </a:lnTo>
                  <a:lnTo>
                    <a:pt x="218" y="120"/>
                  </a:lnTo>
                  <a:lnTo>
                    <a:pt x="239" y="149"/>
                  </a:lnTo>
                  <a:lnTo>
                    <a:pt x="258" y="176"/>
                  </a:lnTo>
                  <a:lnTo>
                    <a:pt x="272" y="201"/>
                  </a:lnTo>
                  <a:lnTo>
                    <a:pt x="277" y="214"/>
                  </a:lnTo>
                  <a:lnTo>
                    <a:pt x="280" y="226"/>
                  </a:lnTo>
                  <a:lnTo>
                    <a:pt x="283" y="237"/>
                  </a:lnTo>
                  <a:lnTo>
                    <a:pt x="284" y="246"/>
                  </a:lnTo>
                  <a:lnTo>
                    <a:pt x="284" y="256"/>
                  </a:lnTo>
                  <a:lnTo>
                    <a:pt x="283" y="264"/>
                  </a:lnTo>
                  <a:lnTo>
                    <a:pt x="280" y="271"/>
                  </a:lnTo>
                  <a:lnTo>
                    <a:pt x="276" y="276"/>
                  </a:lnTo>
                  <a:lnTo>
                    <a:pt x="276" y="276"/>
                  </a:lnTo>
                  <a:lnTo>
                    <a:pt x="272" y="280"/>
                  </a:lnTo>
                  <a:lnTo>
                    <a:pt x="266" y="283"/>
                  </a:lnTo>
                  <a:lnTo>
                    <a:pt x="261" y="284"/>
                  </a:lnTo>
                  <a:lnTo>
                    <a:pt x="254" y="285"/>
                  </a:lnTo>
                  <a:lnTo>
                    <a:pt x="239" y="284"/>
                  </a:lnTo>
                  <a:lnTo>
                    <a:pt x="223" y="280"/>
                  </a:lnTo>
                  <a:lnTo>
                    <a:pt x="204" y="273"/>
                  </a:lnTo>
                  <a:lnTo>
                    <a:pt x="184" y="262"/>
                  </a:lnTo>
                  <a:lnTo>
                    <a:pt x="163" y="250"/>
                  </a:lnTo>
                  <a:lnTo>
                    <a:pt x="142" y="235"/>
                  </a:lnTo>
                  <a:lnTo>
                    <a:pt x="142" y="219"/>
                  </a:lnTo>
                  <a:lnTo>
                    <a:pt x="142" y="219"/>
                  </a:lnTo>
                  <a:lnTo>
                    <a:pt x="159" y="233"/>
                  </a:lnTo>
                  <a:lnTo>
                    <a:pt x="177" y="243"/>
                  </a:lnTo>
                  <a:lnTo>
                    <a:pt x="195" y="252"/>
                  </a:lnTo>
                  <a:lnTo>
                    <a:pt x="209" y="257"/>
                  </a:lnTo>
                  <a:lnTo>
                    <a:pt x="223" y="261"/>
                  </a:lnTo>
                  <a:lnTo>
                    <a:pt x="235" y="261"/>
                  </a:lnTo>
                  <a:lnTo>
                    <a:pt x="241" y="261"/>
                  </a:lnTo>
                  <a:lnTo>
                    <a:pt x="246" y="260"/>
                  </a:lnTo>
                  <a:lnTo>
                    <a:pt x="250" y="257"/>
                  </a:lnTo>
                  <a:lnTo>
                    <a:pt x="254" y="254"/>
                  </a:lnTo>
                  <a:lnTo>
                    <a:pt x="254" y="254"/>
                  </a:lnTo>
                  <a:lnTo>
                    <a:pt x="254" y="254"/>
                  </a:lnTo>
                  <a:lnTo>
                    <a:pt x="258" y="249"/>
                  </a:lnTo>
                  <a:lnTo>
                    <a:pt x="260" y="243"/>
                  </a:lnTo>
                  <a:lnTo>
                    <a:pt x="261" y="237"/>
                  </a:lnTo>
                  <a:lnTo>
                    <a:pt x="261" y="230"/>
                  </a:lnTo>
                  <a:lnTo>
                    <a:pt x="260" y="220"/>
                  </a:lnTo>
                  <a:lnTo>
                    <a:pt x="258" y="212"/>
                  </a:lnTo>
                  <a:lnTo>
                    <a:pt x="250" y="192"/>
                  </a:lnTo>
                  <a:lnTo>
                    <a:pt x="239" y="170"/>
                  </a:lnTo>
                  <a:lnTo>
                    <a:pt x="223" y="147"/>
                  </a:lnTo>
                  <a:lnTo>
                    <a:pt x="205" y="124"/>
                  </a:lnTo>
                  <a:lnTo>
                    <a:pt x="184" y="101"/>
                  </a:lnTo>
                  <a:lnTo>
                    <a:pt x="184" y="101"/>
                  </a:lnTo>
                  <a:lnTo>
                    <a:pt x="162" y="81"/>
                  </a:lnTo>
                  <a:lnTo>
                    <a:pt x="142" y="65"/>
                  </a:lnTo>
                  <a:lnTo>
                    <a:pt x="142" y="50"/>
                  </a:lnTo>
                  <a:close/>
                  <a:moveTo>
                    <a:pt x="8" y="8"/>
                  </a:moveTo>
                  <a:lnTo>
                    <a:pt x="8" y="8"/>
                  </a:lnTo>
                  <a:lnTo>
                    <a:pt x="12" y="5"/>
                  </a:lnTo>
                  <a:lnTo>
                    <a:pt x="17" y="2"/>
                  </a:lnTo>
                  <a:lnTo>
                    <a:pt x="23" y="0"/>
                  </a:lnTo>
                  <a:lnTo>
                    <a:pt x="29" y="0"/>
                  </a:lnTo>
                  <a:lnTo>
                    <a:pt x="44" y="0"/>
                  </a:lnTo>
                  <a:lnTo>
                    <a:pt x="60" y="4"/>
                  </a:lnTo>
                  <a:lnTo>
                    <a:pt x="79" y="11"/>
                  </a:lnTo>
                  <a:lnTo>
                    <a:pt x="100" y="21"/>
                  </a:lnTo>
                  <a:lnTo>
                    <a:pt x="120" y="34"/>
                  </a:lnTo>
                  <a:lnTo>
                    <a:pt x="142" y="50"/>
                  </a:lnTo>
                  <a:lnTo>
                    <a:pt x="142" y="65"/>
                  </a:lnTo>
                  <a:lnTo>
                    <a:pt x="142" y="65"/>
                  </a:lnTo>
                  <a:lnTo>
                    <a:pt x="124" y="51"/>
                  </a:lnTo>
                  <a:lnTo>
                    <a:pt x="107" y="40"/>
                  </a:lnTo>
                  <a:lnTo>
                    <a:pt x="89" y="32"/>
                  </a:lnTo>
                  <a:lnTo>
                    <a:pt x="74" y="27"/>
                  </a:lnTo>
                  <a:lnTo>
                    <a:pt x="60" y="23"/>
                  </a:lnTo>
                  <a:lnTo>
                    <a:pt x="48" y="23"/>
                  </a:lnTo>
                  <a:lnTo>
                    <a:pt x="43" y="23"/>
                  </a:lnTo>
                  <a:lnTo>
                    <a:pt x="37" y="24"/>
                  </a:lnTo>
                  <a:lnTo>
                    <a:pt x="33" y="27"/>
                  </a:lnTo>
                  <a:lnTo>
                    <a:pt x="29" y="29"/>
                  </a:lnTo>
                  <a:lnTo>
                    <a:pt x="29" y="29"/>
                  </a:lnTo>
                  <a:lnTo>
                    <a:pt x="25" y="35"/>
                  </a:lnTo>
                  <a:lnTo>
                    <a:pt x="24" y="40"/>
                  </a:lnTo>
                  <a:lnTo>
                    <a:pt x="23" y="47"/>
                  </a:lnTo>
                  <a:lnTo>
                    <a:pt x="23" y="55"/>
                  </a:lnTo>
                  <a:lnTo>
                    <a:pt x="24" y="63"/>
                  </a:lnTo>
                  <a:lnTo>
                    <a:pt x="25" y="71"/>
                  </a:lnTo>
                  <a:lnTo>
                    <a:pt x="33" y="92"/>
                  </a:lnTo>
                  <a:lnTo>
                    <a:pt x="44" y="113"/>
                  </a:lnTo>
                  <a:lnTo>
                    <a:pt x="60" y="136"/>
                  </a:lnTo>
                  <a:lnTo>
                    <a:pt x="78" y="159"/>
                  </a:lnTo>
                  <a:lnTo>
                    <a:pt x="100" y="184"/>
                  </a:lnTo>
                  <a:lnTo>
                    <a:pt x="100" y="184"/>
                  </a:lnTo>
                  <a:lnTo>
                    <a:pt x="121" y="203"/>
                  </a:lnTo>
                  <a:lnTo>
                    <a:pt x="142" y="219"/>
                  </a:lnTo>
                  <a:lnTo>
                    <a:pt x="142" y="235"/>
                  </a:lnTo>
                  <a:lnTo>
                    <a:pt x="142" y="235"/>
                  </a:lnTo>
                  <a:lnTo>
                    <a:pt x="117" y="215"/>
                  </a:lnTo>
                  <a:lnTo>
                    <a:pt x="93" y="192"/>
                  </a:lnTo>
                  <a:lnTo>
                    <a:pt x="93" y="192"/>
                  </a:lnTo>
                  <a:lnTo>
                    <a:pt x="66" y="164"/>
                  </a:lnTo>
                  <a:lnTo>
                    <a:pt x="44" y="135"/>
                  </a:lnTo>
                  <a:lnTo>
                    <a:pt x="25" y="108"/>
                  </a:lnTo>
                  <a:lnTo>
                    <a:pt x="12" y="82"/>
                  </a:lnTo>
                  <a:lnTo>
                    <a:pt x="6" y="70"/>
                  </a:lnTo>
                  <a:lnTo>
                    <a:pt x="4" y="58"/>
                  </a:lnTo>
                  <a:lnTo>
                    <a:pt x="1" y="47"/>
                  </a:lnTo>
                  <a:lnTo>
                    <a:pt x="0" y="38"/>
                  </a:lnTo>
                  <a:lnTo>
                    <a:pt x="0" y="28"/>
                  </a:lnTo>
                  <a:lnTo>
                    <a:pt x="1" y="20"/>
                  </a:lnTo>
                  <a:lnTo>
                    <a:pt x="4" y="13"/>
                  </a:lnTo>
                  <a:lnTo>
                    <a:pt x="8" y="8"/>
                  </a:lnTo>
                  <a:lnTo>
                    <a:pt x="8" y="8"/>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24" name="Freeform 124"/>
            <p:cNvSpPr>
              <a:spLocks noEditPoints="1"/>
            </p:cNvSpPr>
            <p:nvPr/>
          </p:nvSpPr>
          <p:spPr bwMode="auto">
            <a:xfrm>
              <a:off x="2187576" y="1789113"/>
              <a:ext cx="450850" cy="452438"/>
            </a:xfrm>
            <a:custGeom>
              <a:avLst/>
              <a:gdLst>
                <a:gd name="T0" fmla="*/ 142 w 284"/>
                <a:gd name="T1" fmla="*/ 50 h 285"/>
                <a:gd name="T2" fmla="*/ 184 w 284"/>
                <a:gd name="T3" fmla="*/ 21 h 285"/>
                <a:gd name="T4" fmla="*/ 223 w 284"/>
                <a:gd name="T5" fmla="*/ 4 h 285"/>
                <a:gd name="T6" fmla="*/ 254 w 284"/>
                <a:gd name="T7" fmla="*/ 0 h 285"/>
                <a:gd name="T8" fmla="*/ 266 w 284"/>
                <a:gd name="T9" fmla="*/ 2 h 285"/>
                <a:gd name="T10" fmla="*/ 276 w 284"/>
                <a:gd name="T11" fmla="*/ 8 h 285"/>
                <a:gd name="T12" fmla="*/ 280 w 284"/>
                <a:gd name="T13" fmla="*/ 13 h 285"/>
                <a:gd name="T14" fmla="*/ 284 w 284"/>
                <a:gd name="T15" fmla="*/ 28 h 285"/>
                <a:gd name="T16" fmla="*/ 283 w 284"/>
                <a:gd name="T17" fmla="*/ 47 h 285"/>
                <a:gd name="T18" fmla="*/ 277 w 284"/>
                <a:gd name="T19" fmla="*/ 70 h 285"/>
                <a:gd name="T20" fmla="*/ 258 w 284"/>
                <a:gd name="T21" fmla="*/ 108 h 285"/>
                <a:gd name="T22" fmla="*/ 218 w 284"/>
                <a:gd name="T23" fmla="*/ 164 h 285"/>
                <a:gd name="T24" fmla="*/ 190 w 284"/>
                <a:gd name="T25" fmla="*/ 192 h 285"/>
                <a:gd name="T26" fmla="*/ 142 w 284"/>
                <a:gd name="T27" fmla="*/ 235 h 285"/>
                <a:gd name="T28" fmla="*/ 142 w 284"/>
                <a:gd name="T29" fmla="*/ 219 h 285"/>
                <a:gd name="T30" fmla="*/ 184 w 284"/>
                <a:gd name="T31" fmla="*/ 184 h 285"/>
                <a:gd name="T32" fmla="*/ 205 w 284"/>
                <a:gd name="T33" fmla="*/ 159 h 285"/>
                <a:gd name="T34" fmla="*/ 239 w 284"/>
                <a:gd name="T35" fmla="*/ 113 h 285"/>
                <a:gd name="T36" fmla="*/ 258 w 284"/>
                <a:gd name="T37" fmla="*/ 71 h 285"/>
                <a:gd name="T38" fmla="*/ 261 w 284"/>
                <a:gd name="T39" fmla="*/ 55 h 285"/>
                <a:gd name="T40" fmla="*/ 260 w 284"/>
                <a:gd name="T41" fmla="*/ 40 h 285"/>
                <a:gd name="T42" fmla="*/ 254 w 284"/>
                <a:gd name="T43" fmla="*/ 29 h 285"/>
                <a:gd name="T44" fmla="*/ 254 w 284"/>
                <a:gd name="T45" fmla="*/ 29 h 285"/>
                <a:gd name="T46" fmla="*/ 246 w 284"/>
                <a:gd name="T47" fmla="*/ 24 h 285"/>
                <a:gd name="T48" fmla="*/ 235 w 284"/>
                <a:gd name="T49" fmla="*/ 23 h 285"/>
                <a:gd name="T50" fmla="*/ 209 w 284"/>
                <a:gd name="T51" fmla="*/ 27 h 285"/>
                <a:gd name="T52" fmla="*/ 177 w 284"/>
                <a:gd name="T53" fmla="*/ 40 h 285"/>
                <a:gd name="T54" fmla="*/ 142 w 284"/>
                <a:gd name="T55" fmla="*/ 65 h 285"/>
                <a:gd name="T56" fmla="*/ 8 w 284"/>
                <a:gd name="T57" fmla="*/ 276 h 285"/>
                <a:gd name="T58" fmla="*/ 4 w 284"/>
                <a:gd name="T59" fmla="*/ 271 h 285"/>
                <a:gd name="T60" fmla="*/ 0 w 284"/>
                <a:gd name="T61" fmla="*/ 256 h 285"/>
                <a:gd name="T62" fmla="*/ 1 w 284"/>
                <a:gd name="T63" fmla="*/ 237 h 285"/>
                <a:gd name="T64" fmla="*/ 6 w 284"/>
                <a:gd name="T65" fmla="*/ 214 h 285"/>
                <a:gd name="T66" fmla="*/ 25 w 284"/>
                <a:gd name="T67" fmla="*/ 176 h 285"/>
                <a:gd name="T68" fmla="*/ 66 w 284"/>
                <a:gd name="T69" fmla="*/ 120 h 285"/>
                <a:gd name="T70" fmla="*/ 93 w 284"/>
                <a:gd name="T71" fmla="*/ 93 h 285"/>
                <a:gd name="T72" fmla="*/ 142 w 284"/>
                <a:gd name="T73" fmla="*/ 50 h 285"/>
                <a:gd name="T74" fmla="*/ 142 w 284"/>
                <a:gd name="T75" fmla="*/ 65 h 285"/>
                <a:gd name="T76" fmla="*/ 100 w 284"/>
                <a:gd name="T77" fmla="*/ 101 h 285"/>
                <a:gd name="T78" fmla="*/ 78 w 284"/>
                <a:gd name="T79" fmla="*/ 124 h 285"/>
                <a:gd name="T80" fmla="*/ 44 w 284"/>
                <a:gd name="T81" fmla="*/ 170 h 285"/>
                <a:gd name="T82" fmla="*/ 25 w 284"/>
                <a:gd name="T83" fmla="*/ 212 h 285"/>
                <a:gd name="T84" fmla="*/ 23 w 284"/>
                <a:gd name="T85" fmla="*/ 230 h 285"/>
                <a:gd name="T86" fmla="*/ 24 w 284"/>
                <a:gd name="T87" fmla="*/ 243 h 285"/>
                <a:gd name="T88" fmla="*/ 29 w 284"/>
                <a:gd name="T89" fmla="*/ 254 h 285"/>
                <a:gd name="T90" fmla="*/ 33 w 284"/>
                <a:gd name="T91" fmla="*/ 257 h 285"/>
                <a:gd name="T92" fmla="*/ 43 w 284"/>
                <a:gd name="T93" fmla="*/ 261 h 285"/>
                <a:gd name="T94" fmla="*/ 60 w 284"/>
                <a:gd name="T95" fmla="*/ 261 h 285"/>
                <a:gd name="T96" fmla="*/ 89 w 284"/>
                <a:gd name="T97" fmla="*/ 252 h 285"/>
                <a:gd name="T98" fmla="*/ 124 w 284"/>
                <a:gd name="T99" fmla="*/ 233 h 285"/>
                <a:gd name="T100" fmla="*/ 142 w 284"/>
                <a:gd name="T101" fmla="*/ 235 h 285"/>
                <a:gd name="T102" fmla="*/ 120 w 284"/>
                <a:gd name="T103" fmla="*/ 250 h 285"/>
                <a:gd name="T104" fmla="*/ 79 w 284"/>
                <a:gd name="T105" fmla="*/ 273 h 285"/>
                <a:gd name="T106" fmla="*/ 44 w 284"/>
                <a:gd name="T107" fmla="*/ 284 h 285"/>
                <a:gd name="T108" fmla="*/ 23 w 284"/>
                <a:gd name="T109" fmla="*/ 284 h 285"/>
                <a:gd name="T110" fmla="*/ 12 w 284"/>
                <a:gd name="T111" fmla="*/ 280 h 285"/>
                <a:gd name="T112" fmla="*/ 8 w 284"/>
                <a:gd name="T113" fmla="*/ 27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285">
                  <a:moveTo>
                    <a:pt x="142" y="50"/>
                  </a:moveTo>
                  <a:lnTo>
                    <a:pt x="142" y="50"/>
                  </a:lnTo>
                  <a:lnTo>
                    <a:pt x="163" y="34"/>
                  </a:lnTo>
                  <a:lnTo>
                    <a:pt x="184" y="21"/>
                  </a:lnTo>
                  <a:lnTo>
                    <a:pt x="204" y="11"/>
                  </a:lnTo>
                  <a:lnTo>
                    <a:pt x="223" y="4"/>
                  </a:lnTo>
                  <a:lnTo>
                    <a:pt x="239" y="0"/>
                  </a:lnTo>
                  <a:lnTo>
                    <a:pt x="254" y="0"/>
                  </a:lnTo>
                  <a:lnTo>
                    <a:pt x="261" y="0"/>
                  </a:lnTo>
                  <a:lnTo>
                    <a:pt x="266" y="2"/>
                  </a:lnTo>
                  <a:lnTo>
                    <a:pt x="272" y="4"/>
                  </a:lnTo>
                  <a:lnTo>
                    <a:pt x="276" y="8"/>
                  </a:lnTo>
                  <a:lnTo>
                    <a:pt x="276" y="8"/>
                  </a:lnTo>
                  <a:lnTo>
                    <a:pt x="280" y="13"/>
                  </a:lnTo>
                  <a:lnTo>
                    <a:pt x="283" y="20"/>
                  </a:lnTo>
                  <a:lnTo>
                    <a:pt x="284" y="28"/>
                  </a:lnTo>
                  <a:lnTo>
                    <a:pt x="284" y="38"/>
                  </a:lnTo>
                  <a:lnTo>
                    <a:pt x="283" y="47"/>
                  </a:lnTo>
                  <a:lnTo>
                    <a:pt x="280" y="58"/>
                  </a:lnTo>
                  <a:lnTo>
                    <a:pt x="277" y="70"/>
                  </a:lnTo>
                  <a:lnTo>
                    <a:pt x="272" y="82"/>
                  </a:lnTo>
                  <a:lnTo>
                    <a:pt x="258" y="108"/>
                  </a:lnTo>
                  <a:lnTo>
                    <a:pt x="239" y="135"/>
                  </a:lnTo>
                  <a:lnTo>
                    <a:pt x="218" y="164"/>
                  </a:lnTo>
                  <a:lnTo>
                    <a:pt x="190" y="192"/>
                  </a:lnTo>
                  <a:lnTo>
                    <a:pt x="190" y="192"/>
                  </a:lnTo>
                  <a:lnTo>
                    <a:pt x="166" y="215"/>
                  </a:lnTo>
                  <a:lnTo>
                    <a:pt x="142" y="235"/>
                  </a:lnTo>
                  <a:lnTo>
                    <a:pt x="142" y="219"/>
                  </a:lnTo>
                  <a:lnTo>
                    <a:pt x="142" y="219"/>
                  </a:lnTo>
                  <a:lnTo>
                    <a:pt x="162" y="203"/>
                  </a:lnTo>
                  <a:lnTo>
                    <a:pt x="184" y="184"/>
                  </a:lnTo>
                  <a:lnTo>
                    <a:pt x="184" y="184"/>
                  </a:lnTo>
                  <a:lnTo>
                    <a:pt x="205" y="159"/>
                  </a:lnTo>
                  <a:lnTo>
                    <a:pt x="223" y="136"/>
                  </a:lnTo>
                  <a:lnTo>
                    <a:pt x="239" y="113"/>
                  </a:lnTo>
                  <a:lnTo>
                    <a:pt x="250" y="92"/>
                  </a:lnTo>
                  <a:lnTo>
                    <a:pt x="258" y="71"/>
                  </a:lnTo>
                  <a:lnTo>
                    <a:pt x="260" y="63"/>
                  </a:lnTo>
                  <a:lnTo>
                    <a:pt x="261" y="55"/>
                  </a:lnTo>
                  <a:lnTo>
                    <a:pt x="261" y="47"/>
                  </a:lnTo>
                  <a:lnTo>
                    <a:pt x="260" y="40"/>
                  </a:lnTo>
                  <a:lnTo>
                    <a:pt x="258" y="35"/>
                  </a:lnTo>
                  <a:lnTo>
                    <a:pt x="254" y="29"/>
                  </a:lnTo>
                  <a:lnTo>
                    <a:pt x="254" y="29"/>
                  </a:lnTo>
                  <a:lnTo>
                    <a:pt x="254" y="29"/>
                  </a:lnTo>
                  <a:lnTo>
                    <a:pt x="250" y="27"/>
                  </a:lnTo>
                  <a:lnTo>
                    <a:pt x="246" y="24"/>
                  </a:lnTo>
                  <a:lnTo>
                    <a:pt x="241" y="23"/>
                  </a:lnTo>
                  <a:lnTo>
                    <a:pt x="235" y="23"/>
                  </a:lnTo>
                  <a:lnTo>
                    <a:pt x="223" y="23"/>
                  </a:lnTo>
                  <a:lnTo>
                    <a:pt x="209" y="27"/>
                  </a:lnTo>
                  <a:lnTo>
                    <a:pt x="195" y="32"/>
                  </a:lnTo>
                  <a:lnTo>
                    <a:pt x="177" y="40"/>
                  </a:lnTo>
                  <a:lnTo>
                    <a:pt x="159" y="51"/>
                  </a:lnTo>
                  <a:lnTo>
                    <a:pt x="142" y="65"/>
                  </a:lnTo>
                  <a:lnTo>
                    <a:pt x="142" y="50"/>
                  </a:lnTo>
                  <a:close/>
                  <a:moveTo>
                    <a:pt x="8" y="276"/>
                  </a:moveTo>
                  <a:lnTo>
                    <a:pt x="8" y="276"/>
                  </a:lnTo>
                  <a:lnTo>
                    <a:pt x="4" y="271"/>
                  </a:lnTo>
                  <a:lnTo>
                    <a:pt x="1" y="264"/>
                  </a:lnTo>
                  <a:lnTo>
                    <a:pt x="0" y="256"/>
                  </a:lnTo>
                  <a:lnTo>
                    <a:pt x="0" y="246"/>
                  </a:lnTo>
                  <a:lnTo>
                    <a:pt x="1" y="237"/>
                  </a:lnTo>
                  <a:lnTo>
                    <a:pt x="4" y="226"/>
                  </a:lnTo>
                  <a:lnTo>
                    <a:pt x="6" y="214"/>
                  </a:lnTo>
                  <a:lnTo>
                    <a:pt x="12" y="201"/>
                  </a:lnTo>
                  <a:lnTo>
                    <a:pt x="25" y="176"/>
                  </a:lnTo>
                  <a:lnTo>
                    <a:pt x="44" y="149"/>
                  </a:lnTo>
                  <a:lnTo>
                    <a:pt x="66" y="120"/>
                  </a:lnTo>
                  <a:lnTo>
                    <a:pt x="93" y="93"/>
                  </a:lnTo>
                  <a:lnTo>
                    <a:pt x="93" y="93"/>
                  </a:lnTo>
                  <a:lnTo>
                    <a:pt x="117" y="70"/>
                  </a:lnTo>
                  <a:lnTo>
                    <a:pt x="142" y="50"/>
                  </a:lnTo>
                  <a:lnTo>
                    <a:pt x="142" y="65"/>
                  </a:lnTo>
                  <a:lnTo>
                    <a:pt x="142" y="65"/>
                  </a:lnTo>
                  <a:lnTo>
                    <a:pt x="121" y="81"/>
                  </a:lnTo>
                  <a:lnTo>
                    <a:pt x="100" y="101"/>
                  </a:lnTo>
                  <a:lnTo>
                    <a:pt x="100" y="101"/>
                  </a:lnTo>
                  <a:lnTo>
                    <a:pt x="78" y="124"/>
                  </a:lnTo>
                  <a:lnTo>
                    <a:pt x="60" y="147"/>
                  </a:lnTo>
                  <a:lnTo>
                    <a:pt x="44" y="170"/>
                  </a:lnTo>
                  <a:lnTo>
                    <a:pt x="33" y="192"/>
                  </a:lnTo>
                  <a:lnTo>
                    <a:pt x="25" y="212"/>
                  </a:lnTo>
                  <a:lnTo>
                    <a:pt x="24" y="220"/>
                  </a:lnTo>
                  <a:lnTo>
                    <a:pt x="23" y="230"/>
                  </a:lnTo>
                  <a:lnTo>
                    <a:pt x="23" y="237"/>
                  </a:lnTo>
                  <a:lnTo>
                    <a:pt x="24" y="243"/>
                  </a:lnTo>
                  <a:lnTo>
                    <a:pt x="25" y="249"/>
                  </a:lnTo>
                  <a:lnTo>
                    <a:pt x="29" y="254"/>
                  </a:lnTo>
                  <a:lnTo>
                    <a:pt x="29" y="254"/>
                  </a:lnTo>
                  <a:lnTo>
                    <a:pt x="33" y="257"/>
                  </a:lnTo>
                  <a:lnTo>
                    <a:pt x="37" y="260"/>
                  </a:lnTo>
                  <a:lnTo>
                    <a:pt x="43" y="261"/>
                  </a:lnTo>
                  <a:lnTo>
                    <a:pt x="48" y="261"/>
                  </a:lnTo>
                  <a:lnTo>
                    <a:pt x="60" y="261"/>
                  </a:lnTo>
                  <a:lnTo>
                    <a:pt x="74" y="257"/>
                  </a:lnTo>
                  <a:lnTo>
                    <a:pt x="89" y="252"/>
                  </a:lnTo>
                  <a:lnTo>
                    <a:pt x="107" y="243"/>
                  </a:lnTo>
                  <a:lnTo>
                    <a:pt x="124" y="233"/>
                  </a:lnTo>
                  <a:lnTo>
                    <a:pt x="142" y="219"/>
                  </a:lnTo>
                  <a:lnTo>
                    <a:pt x="142" y="235"/>
                  </a:lnTo>
                  <a:lnTo>
                    <a:pt x="142" y="235"/>
                  </a:lnTo>
                  <a:lnTo>
                    <a:pt x="120" y="250"/>
                  </a:lnTo>
                  <a:lnTo>
                    <a:pt x="100" y="262"/>
                  </a:lnTo>
                  <a:lnTo>
                    <a:pt x="79" y="273"/>
                  </a:lnTo>
                  <a:lnTo>
                    <a:pt x="60" y="280"/>
                  </a:lnTo>
                  <a:lnTo>
                    <a:pt x="44" y="284"/>
                  </a:lnTo>
                  <a:lnTo>
                    <a:pt x="29" y="285"/>
                  </a:lnTo>
                  <a:lnTo>
                    <a:pt x="23" y="284"/>
                  </a:lnTo>
                  <a:lnTo>
                    <a:pt x="17" y="283"/>
                  </a:lnTo>
                  <a:lnTo>
                    <a:pt x="12" y="280"/>
                  </a:lnTo>
                  <a:lnTo>
                    <a:pt x="8" y="276"/>
                  </a:lnTo>
                  <a:lnTo>
                    <a:pt x="8" y="276"/>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25" name="Freeform 125"/>
            <p:cNvSpPr>
              <a:spLocks/>
            </p:cNvSpPr>
            <p:nvPr/>
          </p:nvSpPr>
          <p:spPr bwMode="auto">
            <a:xfrm>
              <a:off x="2365376" y="1966913"/>
              <a:ext cx="92075" cy="95250"/>
            </a:xfrm>
            <a:custGeom>
              <a:avLst/>
              <a:gdLst>
                <a:gd name="T0" fmla="*/ 0 w 58"/>
                <a:gd name="T1" fmla="*/ 30 h 60"/>
                <a:gd name="T2" fmla="*/ 0 w 58"/>
                <a:gd name="T3" fmla="*/ 30 h 60"/>
                <a:gd name="T4" fmla="*/ 1 w 58"/>
                <a:gd name="T5" fmla="*/ 24 h 60"/>
                <a:gd name="T6" fmla="*/ 3 w 58"/>
                <a:gd name="T7" fmla="*/ 19 h 60"/>
                <a:gd name="T8" fmla="*/ 5 w 58"/>
                <a:gd name="T9" fmla="*/ 14 h 60"/>
                <a:gd name="T10" fmla="*/ 9 w 58"/>
                <a:gd name="T11" fmla="*/ 10 h 60"/>
                <a:gd name="T12" fmla="*/ 13 w 58"/>
                <a:gd name="T13" fmla="*/ 6 h 60"/>
                <a:gd name="T14" fmla="*/ 18 w 58"/>
                <a:gd name="T15" fmla="*/ 3 h 60"/>
                <a:gd name="T16" fmla="*/ 24 w 58"/>
                <a:gd name="T17" fmla="*/ 1 h 60"/>
                <a:gd name="T18" fmla="*/ 30 w 58"/>
                <a:gd name="T19" fmla="*/ 0 h 60"/>
                <a:gd name="T20" fmla="*/ 30 w 58"/>
                <a:gd name="T21" fmla="*/ 0 h 60"/>
                <a:gd name="T22" fmla="*/ 35 w 58"/>
                <a:gd name="T23" fmla="*/ 1 h 60"/>
                <a:gd name="T24" fmla="*/ 41 w 58"/>
                <a:gd name="T25" fmla="*/ 3 h 60"/>
                <a:gd name="T26" fmla="*/ 46 w 58"/>
                <a:gd name="T27" fmla="*/ 6 h 60"/>
                <a:gd name="T28" fmla="*/ 50 w 58"/>
                <a:gd name="T29" fmla="*/ 10 h 60"/>
                <a:gd name="T30" fmla="*/ 54 w 58"/>
                <a:gd name="T31" fmla="*/ 14 h 60"/>
                <a:gd name="T32" fmla="*/ 57 w 58"/>
                <a:gd name="T33" fmla="*/ 19 h 60"/>
                <a:gd name="T34" fmla="*/ 58 w 58"/>
                <a:gd name="T35" fmla="*/ 24 h 60"/>
                <a:gd name="T36" fmla="*/ 58 w 58"/>
                <a:gd name="T37" fmla="*/ 30 h 60"/>
                <a:gd name="T38" fmla="*/ 58 w 58"/>
                <a:gd name="T39" fmla="*/ 30 h 60"/>
                <a:gd name="T40" fmla="*/ 58 w 58"/>
                <a:gd name="T41" fmla="*/ 35 h 60"/>
                <a:gd name="T42" fmla="*/ 57 w 58"/>
                <a:gd name="T43" fmla="*/ 41 h 60"/>
                <a:gd name="T44" fmla="*/ 54 w 58"/>
                <a:gd name="T45" fmla="*/ 46 h 60"/>
                <a:gd name="T46" fmla="*/ 50 w 58"/>
                <a:gd name="T47" fmla="*/ 50 h 60"/>
                <a:gd name="T48" fmla="*/ 46 w 58"/>
                <a:gd name="T49" fmla="*/ 54 h 60"/>
                <a:gd name="T50" fmla="*/ 41 w 58"/>
                <a:gd name="T51" fmla="*/ 57 h 60"/>
                <a:gd name="T52" fmla="*/ 35 w 58"/>
                <a:gd name="T53" fmla="*/ 58 h 60"/>
                <a:gd name="T54" fmla="*/ 30 w 58"/>
                <a:gd name="T55" fmla="*/ 60 h 60"/>
                <a:gd name="T56" fmla="*/ 30 w 58"/>
                <a:gd name="T57" fmla="*/ 60 h 60"/>
                <a:gd name="T58" fmla="*/ 24 w 58"/>
                <a:gd name="T59" fmla="*/ 58 h 60"/>
                <a:gd name="T60" fmla="*/ 18 w 58"/>
                <a:gd name="T61" fmla="*/ 57 h 60"/>
                <a:gd name="T62" fmla="*/ 13 w 58"/>
                <a:gd name="T63" fmla="*/ 54 h 60"/>
                <a:gd name="T64" fmla="*/ 9 w 58"/>
                <a:gd name="T65" fmla="*/ 50 h 60"/>
                <a:gd name="T66" fmla="*/ 5 w 58"/>
                <a:gd name="T67" fmla="*/ 46 h 60"/>
                <a:gd name="T68" fmla="*/ 3 w 58"/>
                <a:gd name="T69" fmla="*/ 41 h 60"/>
                <a:gd name="T70" fmla="*/ 1 w 58"/>
                <a:gd name="T71" fmla="*/ 35 h 60"/>
                <a:gd name="T72" fmla="*/ 0 w 58"/>
                <a:gd name="T73" fmla="*/ 30 h 60"/>
                <a:gd name="T74" fmla="*/ 0 w 58"/>
                <a:gd name="T75"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60">
                  <a:moveTo>
                    <a:pt x="0" y="30"/>
                  </a:moveTo>
                  <a:lnTo>
                    <a:pt x="0" y="30"/>
                  </a:lnTo>
                  <a:lnTo>
                    <a:pt x="1" y="24"/>
                  </a:lnTo>
                  <a:lnTo>
                    <a:pt x="3" y="19"/>
                  </a:lnTo>
                  <a:lnTo>
                    <a:pt x="5" y="14"/>
                  </a:lnTo>
                  <a:lnTo>
                    <a:pt x="9" y="10"/>
                  </a:lnTo>
                  <a:lnTo>
                    <a:pt x="13" y="6"/>
                  </a:lnTo>
                  <a:lnTo>
                    <a:pt x="18" y="3"/>
                  </a:lnTo>
                  <a:lnTo>
                    <a:pt x="24" y="1"/>
                  </a:lnTo>
                  <a:lnTo>
                    <a:pt x="30" y="0"/>
                  </a:lnTo>
                  <a:lnTo>
                    <a:pt x="30" y="0"/>
                  </a:lnTo>
                  <a:lnTo>
                    <a:pt x="35" y="1"/>
                  </a:lnTo>
                  <a:lnTo>
                    <a:pt x="41" y="3"/>
                  </a:lnTo>
                  <a:lnTo>
                    <a:pt x="46" y="6"/>
                  </a:lnTo>
                  <a:lnTo>
                    <a:pt x="50" y="10"/>
                  </a:lnTo>
                  <a:lnTo>
                    <a:pt x="54" y="14"/>
                  </a:lnTo>
                  <a:lnTo>
                    <a:pt x="57" y="19"/>
                  </a:lnTo>
                  <a:lnTo>
                    <a:pt x="58" y="24"/>
                  </a:lnTo>
                  <a:lnTo>
                    <a:pt x="58" y="30"/>
                  </a:lnTo>
                  <a:lnTo>
                    <a:pt x="58" y="30"/>
                  </a:lnTo>
                  <a:lnTo>
                    <a:pt x="58" y="35"/>
                  </a:lnTo>
                  <a:lnTo>
                    <a:pt x="57" y="41"/>
                  </a:lnTo>
                  <a:lnTo>
                    <a:pt x="54" y="46"/>
                  </a:lnTo>
                  <a:lnTo>
                    <a:pt x="50" y="50"/>
                  </a:lnTo>
                  <a:lnTo>
                    <a:pt x="46" y="54"/>
                  </a:lnTo>
                  <a:lnTo>
                    <a:pt x="41" y="57"/>
                  </a:lnTo>
                  <a:lnTo>
                    <a:pt x="35" y="58"/>
                  </a:lnTo>
                  <a:lnTo>
                    <a:pt x="30" y="60"/>
                  </a:lnTo>
                  <a:lnTo>
                    <a:pt x="30" y="60"/>
                  </a:lnTo>
                  <a:lnTo>
                    <a:pt x="24" y="58"/>
                  </a:lnTo>
                  <a:lnTo>
                    <a:pt x="18" y="57"/>
                  </a:lnTo>
                  <a:lnTo>
                    <a:pt x="13" y="54"/>
                  </a:lnTo>
                  <a:lnTo>
                    <a:pt x="9" y="50"/>
                  </a:lnTo>
                  <a:lnTo>
                    <a:pt x="5" y="46"/>
                  </a:lnTo>
                  <a:lnTo>
                    <a:pt x="3" y="41"/>
                  </a:lnTo>
                  <a:lnTo>
                    <a:pt x="1" y="35"/>
                  </a:lnTo>
                  <a:lnTo>
                    <a:pt x="0" y="30"/>
                  </a:lnTo>
                  <a:lnTo>
                    <a:pt x="0" y="30"/>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grpSp>
        <p:nvGrpSpPr>
          <p:cNvPr id="204" name="组合 203"/>
          <p:cNvGrpSpPr/>
          <p:nvPr/>
        </p:nvGrpSpPr>
        <p:grpSpPr>
          <a:xfrm>
            <a:off x="1425580" y="669446"/>
            <a:ext cx="380901" cy="484061"/>
            <a:chOff x="1493838" y="1541463"/>
            <a:chExt cx="381000" cy="484187"/>
          </a:xfrm>
        </p:grpSpPr>
        <p:sp>
          <p:nvSpPr>
            <p:cNvPr id="126" name="Freeform 126"/>
            <p:cNvSpPr>
              <a:spLocks noEditPoints="1"/>
            </p:cNvSpPr>
            <p:nvPr/>
          </p:nvSpPr>
          <p:spPr bwMode="auto">
            <a:xfrm>
              <a:off x="1493838" y="1546225"/>
              <a:ext cx="254000" cy="479425"/>
            </a:xfrm>
            <a:custGeom>
              <a:avLst/>
              <a:gdLst>
                <a:gd name="T0" fmla="*/ 160 w 160"/>
                <a:gd name="T1" fmla="*/ 0 h 302"/>
                <a:gd name="T2" fmla="*/ 160 w 160"/>
                <a:gd name="T3" fmla="*/ 302 h 302"/>
                <a:gd name="T4" fmla="*/ 94 w 160"/>
                <a:gd name="T5" fmla="*/ 302 h 302"/>
                <a:gd name="T6" fmla="*/ 94 w 160"/>
                <a:gd name="T7" fmla="*/ 261 h 302"/>
                <a:gd name="T8" fmla="*/ 136 w 160"/>
                <a:gd name="T9" fmla="*/ 261 h 302"/>
                <a:gd name="T10" fmla="*/ 136 w 160"/>
                <a:gd name="T11" fmla="*/ 116 h 302"/>
                <a:gd name="T12" fmla="*/ 136 w 160"/>
                <a:gd name="T13" fmla="*/ 116 h 302"/>
                <a:gd name="T14" fmla="*/ 94 w 160"/>
                <a:gd name="T15" fmla="*/ 189 h 302"/>
                <a:gd name="T16" fmla="*/ 94 w 160"/>
                <a:gd name="T17" fmla="*/ 124 h 302"/>
                <a:gd name="T18" fmla="*/ 160 w 160"/>
                <a:gd name="T19" fmla="*/ 0 h 302"/>
                <a:gd name="T20" fmla="*/ 94 w 160"/>
                <a:gd name="T21" fmla="*/ 302 h 302"/>
                <a:gd name="T22" fmla="*/ 0 w 160"/>
                <a:gd name="T23" fmla="*/ 302 h 302"/>
                <a:gd name="T24" fmla="*/ 94 w 160"/>
                <a:gd name="T25" fmla="*/ 124 h 302"/>
                <a:gd name="T26" fmla="*/ 94 w 160"/>
                <a:gd name="T27" fmla="*/ 189 h 302"/>
                <a:gd name="T28" fmla="*/ 53 w 160"/>
                <a:gd name="T29" fmla="*/ 261 h 302"/>
                <a:gd name="T30" fmla="*/ 94 w 160"/>
                <a:gd name="T31" fmla="*/ 261 h 302"/>
                <a:gd name="T32" fmla="*/ 94 w 160"/>
                <a:gd name="T3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302">
                  <a:moveTo>
                    <a:pt x="160" y="0"/>
                  </a:moveTo>
                  <a:lnTo>
                    <a:pt x="160" y="302"/>
                  </a:lnTo>
                  <a:lnTo>
                    <a:pt x="94" y="302"/>
                  </a:lnTo>
                  <a:lnTo>
                    <a:pt x="94" y="261"/>
                  </a:lnTo>
                  <a:lnTo>
                    <a:pt x="136" y="261"/>
                  </a:lnTo>
                  <a:lnTo>
                    <a:pt x="136" y="116"/>
                  </a:lnTo>
                  <a:lnTo>
                    <a:pt x="136" y="116"/>
                  </a:lnTo>
                  <a:lnTo>
                    <a:pt x="94" y="189"/>
                  </a:lnTo>
                  <a:lnTo>
                    <a:pt x="94" y="124"/>
                  </a:lnTo>
                  <a:lnTo>
                    <a:pt x="160" y="0"/>
                  </a:lnTo>
                  <a:close/>
                  <a:moveTo>
                    <a:pt x="94" y="302"/>
                  </a:moveTo>
                  <a:lnTo>
                    <a:pt x="0" y="302"/>
                  </a:lnTo>
                  <a:lnTo>
                    <a:pt x="94" y="124"/>
                  </a:lnTo>
                  <a:lnTo>
                    <a:pt x="94" y="189"/>
                  </a:lnTo>
                  <a:lnTo>
                    <a:pt x="53" y="261"/>
                  </a:lnTo>
                  <a:lnTo>
                    <a:pt x="94" y="261"/>
                  </a:lnTo>
                  <a:lnTo>
                    <a:pt x="94" y="302"/>
                  </a:lnTo>
                  <a:close/>
                </a:path>
              </a:pathLst>
            </a:custGeom>
            <a:solidFill>
              <a:srgbClr val="EDCD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27" name="Rectangle 127"/>
            <p:cNvSpPr>
              <a:spLocks noChangeArrowheads="1"/>
            </p:cNvSpPr>
            <p:nvPr/>
          </p:nvSpPr>
          <p:spPr bwMode="auto">
            <a:xfrm>
              <a:off x="1811338" y="1541463"/>
              <a:ext cx="63500" cy="471488"/>
            </a:xfrm>
            <a:prstGeom prst="rect">
              <a:avLst/>
            </a:prstGeom>
            <a:solidFill>
              <a:srgbClr val="EDCD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128" name="Freeform 128"/>
          <p:cNvSpPr>
            <a:spLocks noEditPoints="1"/>
          </p:cNvSpPr>
          <p:nvPr/>
        </p:nvSpPr>
        <p:spPr bwMode="auto">
          <a:xfrm>
            <a:off x="3341194" y="3035792"/>
            <a:ext cx="507868" cy="396772"/>
          </a:xfrm>
          <a:custGeom>
            <a:avLst/>
            <a:gdLst>
              <a:gd name="T0" fmla="*/ 298 w 320"/>
              <a:gd name="T1" fmla="*/ 57 h 250"/>
              <a:gd name="T2" fmla="*/ 320 w 320"/>
              <a:gd name="T3" fmla="*/ 138 h 250"/>
              <a:gd name="T4" fmla="*/ 303 w 320"/>
              <a:gd name="T5" fmla="*/ 212 h 250"/>
              <a:gd name="T6" fmla="*/ 271 w 320"/>
              <a:gd name="T7" fmla="*/ 245 h 250"/>
              <a:gd name="T8" fmla="*/ 263 w 320"/>
              <a:gd name="T9" fmla="*/ 233 h 250"/>
              <a:gd name="T10" fmla="*/ 279 w 320"/>
              <a:gd name="T11" fmla="*/ 214 h 250"/>
              <a:gd name="T12" fmla="*/ 276 w 320"/>
              <a:gd name="T13" fmla="*/ 191 h 250"/>
              <a:gd name="T14" fmla="*/ 261 w 320"/>
              <a:gd name="T15" fmla="*/ 165 h 250"/>
              <a:gd name="T16" fmla="*/ 287 w 320"/>
              <a:gd name="T17" fmla="*/ 165 h 250"/>
              <a:gd name="T18" fmla="*/ 299 w 320"/>
              <a:gd name="T19" fmla="*/ 153 h 250"/>
              <a:gd name="T20" fmla="*/ 299 w 320"/>
              <a:gd name="T21" fmla="*/ 126 h 250"/>
              <a:gd name="T22" fmla="*/ 283 w 320"/>
              <a:gd name="T23" fmla="*/ 112 h 250"/>
              <a:gd name="T24" fmla="*/ 261 w 320"/>
              <a:gd name="T25" fmla="*/ 100 h 250"/>
              <a:gd name="T26" fmla="*/ 278 w 320"/>
              <a:gd name="T27" fmla="*/ 96 h 250"/>
              <a:gd name="T28" fmla="*/ 287 w 320"/>
              <a:gd name="T29" fmla="*/ 74 h 250"/>
              <a:gd name="T30" fmla="*/ 280 w 320"/>
              <a:gd name="T31" fmla="*/ 58 h 250"/>
              <a:gd name="T32" fmla="*/ 238 w 320"/>
              <a:gd name="T33" fmla="*/ 8 h 250"/>
              <a:gd name="T34" fmla="*/ 261 w 320"/>
              <a:gd name="T35" fmla="*/ 50 h 250"/>
              <a:gd name="T36" fmla="*/ 242 w 320"/>
              <a:gd name="T37" fmla="*/ 59 h 250"/>
              <a:gd name="T38" fmla="*/ 238 w 320"/>
              <a:gd name="T39" fmla="*/ 34 h 250"/>
              <a:gd name="T40" fmla="*/ 261 w 320"/>
              <a:gd name="T41" fmla="*/ 247 h 250"/>
              <a:gd name="T42" fmla="*/ 244 w 320"/>
              <a:gd name="T43" fmla="*/ 235 h 250"/>
              <a:gd name="T44" fmla="*/ 261 w 320"/>
              <a:gd name="T45" fmla="*/ 247 h 250"/>
              <a:gd name="T46" fmla="*/ 261 w 320"/>
              <a:gd name="T47" fmla="*/ 113 h 250"/>
              <a:gd name="T48" fmla="*/ 245 w 320"/>
              <a:gd name="T49" fmla="*/ 135 h 250"/>
              <a:gd name="T50" fmla="*/ 252 w 320"/>
              <a:gd name="T51" fmla="*/ 155 h 250"/>
              <a:gd name="T52" fmla="*/ 256 w 320"/>
              <a:gd name="T53" fmla="*/ 174 h 250"/>
              <a:gd name="T54" fmla="*/ 238 w 320"/>
              <a:gd name="T55" fmla="*/ 82 h 250"/>
              <a:gd name="T56" fmla="*/ 255 w 320"/>
              <a:gd name="T57" fmla="*/ 100 h 250"/>
              <a:gd name="T58" fmla="*/ 238 w 320"/>
              <a:gd name="T59" fmla="*/ 8 h 250"/>
              <a:gd name="T60" fmla="*/ 234 w 320"/>
              <a:gd name="T61" fmla="*/ 20 h 250"/>
              <a:gd name="T62" fmla="*/ 219 w 320"/>
              <a:gd name="T63" fmla="*/ 2 h 250"/>
              <a:gd name="T64" fmla="*/ 219 w 320"/>
              <a:gd name="T65" fmla="*/ 215 h 250"/>
              <a:gd name="T66" fmla="*/ 229 w 320"/>
              <a:gd name="T67" fmla="*/ 227 h 250"/>
              <a:gd name="T68" fmla="*/ 238 w 320"/>
              <a:gd name="T69" fmla="*/ 39 h 250"/>
              <a:gd name="T70" fmla="*/ 238 w 320"/>
              <a:gd name="T71" fmla="*/ 174 h 250"/>
              <a:gd name="T72" fmla="*/ 226 w 320"/>
              <a:gd name="T73" fmla="*/ 184 h 250"/>
              <a:gd name="T74" fmla="*/ 225 w 320"/>
              <a:gd name="T75" fmla="*/ 51 h 250"/>
              <a:gd name="T76" fmla="*/ 238 w 320"/>
              <a:gd name="T77" fmla="*/ 39 h 250"/>
              <a:gd name="T78" fmla="*/ 134 w 320"/>
              <a:gd name="T79" fmla="*/ 8 h 250"/>
              <a:gd name="T80" fmla="*/ 219 w 320"/>
              <a:gd name="T81" fmla="*/ 2 h 250"/>
              <a:gd name="T82" fmla="*/ 211 w 320"/>
              <a:gd name="T83" fmla="*/ 16 h 250"/>
              <a:gd name="T84" fmla="*/ 203 w 320"/>
              <a:gd name="T85" fmla="*/ 42 h 250"/>
              <a:gd name="T86" fmla="*/ 219 w 320"/>
              <a:gd name="T87" fmla="*/ 53 h 250"/>
              <a:gd name="T88" fmla="*/ 218 w 320"/>
              <a:gd name="T89" fmla="*/ 210 h 250"/>
              <a:gd name="T90" fmla="*/ 194 w 320"/>
              <a:gd name="T91" fmla="*/ 230 h 250"/>
              <a:gd name="T92" fmla="*/ 125 w 320"/>
              <a:gd name="T93" fmla="*/ 192 h 250"/>
              <a:gd name="T94" fmla="*/ 68 w 320"/>
              <a:gd name="T95" fmla="*/ 164 h 250"/>
              <a:gd name="T96" fmla="*/ 84 w 320"/>
              <a:gd name="T97" fmla="*/ 159 h 250"/>
              <a:gd name="T98" fmla="*/ 104 w 320"/>
              <a:gd name="T99" fmla="*/ 131 h 250"/>
              <a:gd name="T100" fmla="*/ 95 w 320"/>
              <a:gd name="T101" fmla="*/ 100 h 250"/>
              <a:gd name="T102" fmla="*/ 0 w 320"/>
              <a:gd name="T103" fmla="*/ 136 h 250"/>
              <a:gd name="T104" fmla="*/ 5 w 320"/>
              <a:gd name="T105" fmla="*/ 96 h 250"/>
              <a:gd name="T106" fmla="*/ 45 w 320"/>
              <a:gd name="T107" fmla="*/ 44 h 250"/>
              <a:gd name="T108" fmla="*/ 68 w 320"/>
              <a:gd name="T109" fmla="*/ 88 h 250"/>
              <a:gd name="T110" fmla="*/ 38 w 320"/>
              <a:gd name="T111" fmla="*/ 101 h 250"/>
              <a:gd name="T112" fmla="*/ 31 w 320"/>
              <a:gd name="T113" fmla="*/ 135 h 250"/>
              <a:gd name="T114" fmla="*/ 57 w 320"/>
              <a:gd name="T115" fmla="*/ 162 h 250"/>
              <a:gd name="T116" fmla="*/ 42 w 320"/>
              <a:gd name="T117" fmla="*/ 189 h 250"/>
              <a:gd name="T118" fmla="*/ 3 w 320"/>
              <a:gd name="T119" fmla="*/ 1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 h="250">
                <a:moveTo>
                  <a:pt x="261" y="19"/>
                </a:moveTo>
                <a:lnTo>
                  <a:pt x="261" y="19"/>
                </a:lnTo>
                <a:lnTo>
                  <a:pt x="276" y="30"/>
                </a:lnTo>
                <a:lnTo>
                  <a:pt x="288" y="42"/>
                </a:lnTo>
                <a:lnTo>
                  <a:pt x="298" y="57"/>
                </a:lnTo>
                <a:lnTo>
                  <a:pt x="306" y="71"/>
                </a:lnTo>
                <a:lnTo>
                  <a:pt x="312" y="88"/>
                </a:lnTo>
                <a:lnTo>
                  <a:pt x="316" y="104"/>
                </a:lnTo>
                <a:lnTo>
                  <a:pt x="318" y="120"/>
                </a:lnTo>
                <a:lnTo>
                  <a:pt x="320" y="138"/>
                </a:lnTo>
                <a:lnTo>
                  <a:pt x="320" y="154"/>
                </a:lnTo>
                <a:lnTo>
                  <a:pt x="317" y="170"/>
                </a:lnTo>
                <a:lnTo>
                  <a:pt x="314" y="185"/>
                </a:lnTo>
                <a:lnTo>
                  <a:pt x="310" y="200"/>
                </a:lnTo>
                <a:lnTo>
                  <a:pt x="303" y="212"/>
                </a:lnTo>
                <a:lnTo>
                  <a:pt x="297" y="223"/>
                </a:lnTo>
                <a:lnTo>
                  <a:pt x="290" y="233"/>
                </a:lnTo>
                <a:lnTo>
                  <a:pt x="282" y="239"/>
                </a:lnTo>
                <a:lnTo>
                  <a:pt x="282" y="239"/>
                </a:lnTo>
                <a:lnTo>
                  <a:pt x="271" y="245"/>
                </a:lnTo>
                <a:lnTo>
                  <a:pt x="261" y="247"/>
                </a:lnTo>
                <a:lnTo>
                  <a:pt x="261" y="233"/>
                </a:lnTo>
                <a:lnTo>
                  <a:pt x="261" y="233"/>
                </a:lnTo>
                <a:lnTo>
                  <a:pt x="263" y="233"/>
                </a:lnTo>
                <a:lnTo>
                  <a:pt x="263" y="233"/>
                </a:lnTo>
                <a:lnTo>
                  <a:pt x="263" y="233"/>
                </a:lnTo>
                <a:lnTo>
                  <a:pt x="268" y="229"/>
                </a:lnTo>
                <a:lnTo>
                  <a:pt x="272" y="224"/>
                </a:lnTo>
                <a:lnTo>
                  <a:pt x="276" y="219"/>
                </a:lnTo>
                <a:lnTo>
                  <a:pt x="279" y="214"/>
                </a:lnTo>
                <a:lnTo>
                  <a:pt x="280" y="208"/>
                </a:lnTo>
                <a:lnTo>
                  <a:pt x="280" y="203"/>
                </a:lnTo>
                <a:lnTo>
                  <a:pt x="279" y="196"/>
                </a:lnTo>
                <a:lnTo>
                  <a:pt x="276" y="191"/>
                </a:lnTo>
                <a:lnTo>
                  <a:pt x="276" y="191"/>
                </a:lnTo>
                <a:lnTo>
                  <a:pt x="274" y="185"/>
                </a:lnTo>
                <a:lnTo>
                  <a:pt x="271" y="181"/>
                </a:lnTo>
                <a:lnTo>
                  <a:pt x="267" y="178"/>
                </a:lnTo>
                <a:lnTo>
                  <a:pt x="261" y="176"/>
                </a:lnTo>
                <a:lnTo>
                  <a:pt x="261" y="165"/>
                </a:lnTo>
                <a:lnTo>
                  <a:pt x="261" y="165"/>
                </a:lnTo>
                <a:lnTo>
                  <a:pt x="268" y="168"/>
                </a:lnTo>
                <a:lnTo>
                  <a:pt x="275" y="168"/>
                </a:lnTo>
                <a:lnTo>
                  <a:pt x="280" y="168"/>
                </a:lnTo>
                <a:lnTo>
                  <a:pt x="287" y="165"/>
                </a:lnTo>
                <a:lnTo>
                  <a:pt x="287" y="165"/>
                </a:lnTo>
                <a:lnTo>
                  <a:pt x="287" y="165"/>
                </a:lnTo>
                <a:lnTo>
                  <a:pt x="293" y="162"/>
                </a:lnTo>
                <a:lnTo>
                  <a:pt x="297" y="158"/>
                </a:lnTo>
                <a:lnTo>
                  <a:pt x="299" y="153"/>
                </a:lnTo>
                <a:lnTo>
                  <a:pt x="302" y="149"/>
                </a:lnTo>
                <a:lnTo>
                  <a:pt x="303" y="143"/>
                </a:lnTo>
                <a:lnTo>
                  <a:pt x="303" y="136"/>
                </a:lnTo>
                <a:lnTo>
                  <a:pt x="302" y="131"/>
                </a:lnTo>
                <a:lnTo>
                  <a:pt x="299" y="126"/>
                </a:lnTo>
                <a:lnTo>
                  <a:pt x="299" y="126"/>
                </a:lnTo>
                <a:lnTo>
                  <a:pt x="297" y="122"/>
                </a:lnTo>
                <a:lnTo>
                  <a:pt x="293" y="118"/>
                </a:lnTo>
                <a:lnTo>
                  <a:pt x="288" y="113"/>
                </a:lnTo>
                <a:lnTo>
                  <a:pt x="283" y="112"/>
                </a:lnTo>
                <a:lnTo>
                  <a:pt x="279" y="111"/>
                </a:lnTo>
                <a:lnTo>
                  <a:pt x="272" y="109"/>
                </a:lnTo>
                <a:lnTo>
                  <a:pt x="267" y="111"/>
                </a:lnTo>
                <a:lnTo>
                  <a:pt x="261" y="112"/>
                </a:lnTo>
                <a:lnTo>
                  <a:pt x="261" y="100"/>
                </a:lnTo>
                <a:lnTo>
                  <a:pt x="261" y="100"/>
                </a:lnTo>
                <a:lnTo>
                  <a:pt x="268" y="100"/>
                </a:lnTo>
                <a:lnTo>
                  <a:pt x="274" y="99"/>
                </a:lnTo>
                <a:lnTo>
                  <a:pt x="274" y="99"/>
                </a:lnTo>
                <a:lnTo>
                  <a:pt x="278" y="96"/>
                </a:lnTo>
                <a:lnTo>
                  <a:pt x="282" y="92"/>
                </a:lnTo>
                <a:lnTo>
                  <a:pt x="284" y="88"/>
                </a:lnTo>
                <a:lnTo>
                  <a:pt x="286" y="84"/>
                </a:lnTo>
                <a:lnTo>
                  <a:pt x="287" y="78"/>
                </a:lnTo>
                <a:lnTo>
                  <a:pt x="287" y="74"/>
                </a:lnTo>
                <a:lnTo>
                  <a:pt x="286" y="69"/>
                </a:lnTo>
                <a:lnTo>
                  <a:pt x="284" y="63"/>
                </a:lnTo>
                <a:lnTo>
                  <a:pt x="284" y="63"/>
                </a:lnTo>
                <a:lnTo>
                  <a:pt x="284" y="63"/>
                </a:lnTo>
                <a:lnTo>
                  <a:pt x="280" y="58"/>
                </a:lnTo>
                <a:lnTo>
                  <a:pt x="275" y="54"/>
                </a:lnTo>
                <a:lnTo>
                  <a:pt x="270" y="51"/>
                </a:lnTo>
                <a:lnTo>
                  <a:pt x="261" y="50"/>
                </a:lnTo>
                <a:lnTo>
                  <a:pt x="261" y="19"/>
                </a:lnTo>
                <a:close/>
                <a:moveTo>
                  <a:pt x="238" y="8"/>
                </a:moveTo>
                <a:lnTo>
                  <a:pt x="238" y="8"/>
                </a:lnTo>
                <a:lnTo>
                  <a:pt x="251" y="12"/>
                </a:lnTo>
                <a:lnTo>
                  <a:pt x="261" y="19"/>
                </a:lnTo>
                <a:lnTo>
                  <a:pt x="261" y="50"/>
                </a:lnTo>
                <a:lnTo>
                  <a:pt x="261" y="50"/>
                </a:lnTo>
                <a:lnTo>
                  <a:pt x="256" y="50"/>
                </a:lnTo>
                <a:lnTo>
                  <a:pt x="251" y="53"/>
                </a:lnTo>
                <a:lnTo>
                  <a:pt x="251" y="53"/>
                </a:lnTo>
                <a:lnTo>
                  <a:pt x="247" y="55"/>
                </a:lnTo>
                <a:lnTo>
                  <a:pt x="242" y="59"/>
                </a:lnTo>
                <a:lnTo>
                  <a:pt x="240" y="63"/>
                </a:lnTo>
                <a:lnTo>
                  <a:pt x="238" y="67"/>
                </a:lnTo>
                <a:lnTo>
                  <a:pt x="238" y="39"/>
                </a:lnTo>
                <a:lnTo>
                  <a:pt x="238" y="39"/>
                </a:lnTo>
                <a:lnTo>
                  <a:pt x="238" y="34"/>
                </a:lnTo>
                <a:lnTo>
                  <a:pt x="238" y="27"/>
                </a:lnTo>
                <a:lnTo>
                  <a:pt x="238" y="8"/>
                </a:lnTo>
                <a:lnTo>
                  <a:pt x="238" y="8"/>
                </a:lnTo>
                <a:close/>
                <a:moveTo>
                  <a:pt x="261" y="247"/>
                </a:moveTo>
                <a:lnTo>
                  <a:pt x="261" y="247"/>
                </a:lnTo>
                <a:lnTo>
                  <a:pt x="249" y="250"/>
                </a:lnTo>
                <a:lnTo>
                  <a:pt x="238" y="250"/>
                </a:lnTo>
                <a:lnTo>
                  <a:pt x="238" y="233"/>
                </a:lnTo>
                <a:lnTo>
                  <a:pt x="238" y="233"/>
                </a:lnTo>
                <a:lnTo>
                  <a:pt x="244" y="235"/>
                </a:lnTo>
                <a:lnTo>
                  <a:pt x="249" y="235"/>
                </a:lnTo>
                <a:lnTo>
                  <a:pt x="256" y="235"/>
                </a:lnTo>
                <a:lnTo>
                  <a:pt x="261" y="233"/>
                </a:lnTo>
                <a:lnTo>
                  <a:pt x="261" y="247"/>
                </a:lnTo>
                <a:lnTo>
                  <a:pt x="261" y="247"/>
                </a:lnTo>
                <a:close/>
                <a:moveTo>
                  <a:pt x="261" y="100"/>
                </a:moveTo>
                <a:lnTo>
                  <a:pt x="261" y="112"/>
                </a:lnTo>
                <a:lnTo>
                  <a:pt x="261" y="112"/>
                </a:lnTo>
                <a:lnTo>
                  <a:pt x="261" y="113"/>
                </a:lnTo>
                <a:lnTo>
                  <a:pt x="261" y="113"/>
                </a:lnTo>
                <a:lnTo>
                  <a:pt x="256" y="116"/>
                </a:lnTo>
                <a:lnTo>
                  <a:pt x="252" y="120"/>
                </a:lnTo>
                <a:lnTo>
                  <a:pt x="249" y="124"/>
                </a:lnTo>
                <a:lnTo>
                  <a:pt x="247" y="130"/>
                </a:lnTo>
                <a:lnTo>
                  <a:pt x="245" y="135"/>
                </a:lnTo>
                <a:lnTo>
                  <a:pt x="245" y="141"/>
                </a:lnTo>
                <a:lnTo>
                  <a:pt x="247" y="146"/>
                </a:lnTo>
                <a:lnTo>
                  <a:pt x="249" y="151"/>
                </a:lnTo>
                <a:lnTo>
                  <a:pt x="249" y="151"/>
                </a:lnTo>
                <a:lnTo>
                  <a:pt x="252" y="155"/>
                </a:lnTo>
                <a:lnTo>
                  <a:pt x="255" y="159"/>
                </a:lnTo>
                <a:lnTo>
                  <a:pt x="261" y="165"/>
                </a:lnTo>
                <a:lnTo>
                  <a:pt x="261" y="176"/>
                </a:lnTo>
                <a:lnTo>
                  <a:pt x="261" y="176"/>
                </a:lnTo>
                <a:lnTo>
                  <a:pt x="256" y="174"/>
                </a:lnTo>
                <a:lnTo>
                  <a:pt x="251" y="173"/>
                </a:lnTo>
                <a:lnTo>
                  <a:pt x="244" y="173"/>
                </a:lnTo>
                <a:lnTo>
                  <a:pt x="238" y="174"/>
                </a:lnTo>
                <a:lnTo>
                  <a:pt x="238" y="82"/>
                </a:lnTo>
                <a:lnTo>
                  <a:pt x="238" y="82"/>
                </a:lnTo>
                <a:lnTo>
                  <a:pt x="240" y="86"/>
                </a:lnTo>
                <a:lnTo>
                  <a:pt x="240" y="86"/>
                </a:lnTo>
                <a:lnTo>
                  <a:pt x="244" y="92"/>
                </a:lnTo>
                <a:lnTo>
                  <a:pt x="249" y="97"/>
                </a:lnTo>
                <a:lnTo>
                  <a:pt x="255" y="100"/>
                </a:lnTo>
                <a:lnTo>
                  <a:pt x="261" y="100"/>
                </a:lnTo>
                <a:lnTo>
                  <a:pt x="261" y="100"/>
                </a:lnTo>
                <a:close/>
                <a:moveTo>
                  <a:pt x="219" y="2"/>
                </a:moveTo>
                <a:lnTo>
                  <a:pt x="219" y="2"/>
                </a:lnTo>
                <a:lnTo>
                  <a:pt x="238" y="8"/>
                </a:lnTo>
                <a:lnTo>
                  <a:pt x="238" y="27"/>
                </a:lnTo>
                <a:lnTo>
                  <a:pt x="238" y="27"/>
                </a:lnTo>
                <a:lnTo>
                  <a:pt x="237" y="24"/>
                </a:lnTo>
                <a:lnTo>
                  <a:pt x="237" y="24"/>
                </a:lnTo>
                <a:lnTo>
                  <a:pt x="234" y="20"/>
                </a:lnTo>
                <a:lnTo>
                  <a:pt x="230" y="17"/>
                </a:lnTo>
                <a:lnTo>
                  <a:pt x="225" y="15"/>
                </a:lnTo>
                <a:lnTo>
                  <a:pt x="219" y="15"/>
                </a:lnTo>
                <a:lnTo>
                  <a:pt x="219" y="2"/>
                </a:lnTo>
                <a:lnTo>
                  <a:pt x="219" y="2"/>
                </a:lnTo>
                <a:close/>
                <a:moveTo>
                  <a:pt x="238" y="250"/>
                </a:moveTo>
                <a:lnTo>
                  <a:pt x="238" y="250"/>
                </a:lnTo>
                <a:lnTo>
                  <a:pt x="229" y="247"/>
                </a:lnTo>
                <a:lnTo>
                  <a:pt x="219" y="245"/>
                </a:lnTo>
                <a:lnTo>
                  <a:pt x="219" y="215"/>
                </a:lnTo>
                <a:lnTo>
                  <a:pt x="219" y="215"/>
                </a:lnTo>
                <a:lnTo>
                  <a:pt x="221" y="218"/>
                </a:lnTo>
                <a:lnTo>
                  <a:pt x="221" y="218"/>
                </a:lnTo>
                <a:lnTo>
                  <a:pt x="225" y="223"/>
                </a:lnTo>
                <a:lnTo>
                  <a:pt x="229" y="227"/>
                </a:lnTo>
                <a:lnTo>
                  <a:pt x="233" y="231"/>
                </a:lnTo>
                <a:lnTo>
                  <a:pt x="238" y="233"/>
                </a:lnTo>
                <a:lnTo>
                  <a:pt x="238" y="250"/>
                </a:lnTo>
                <a:lnTo>
                  <a:pt x="238" y="250"/>
                </a:lnTo>
                <a:close/>
                <a:moveTo>
                  <a:pt x="238" y="39"/>
                </a:moveTo>
                <a:lnTo>
                  <a:pt x="238" y="67"/>
                </a:lnTo>
                <a:lnTo>
                  <a:pt x="238" y="67"/>
                </a:lnTo>
                <a:lnTo>
                  <a:pt x="237" y="74"/>
                </a:lnTo>
                <a:lnTo>
                  <a:pt x="238" y="82"/>
                </a:lnTo>
                <a:lnTo>
                  <a:pt x="238" y="174"/>
                </a:lnTo>
                <a:lnTo>
                  <a:pt x="238" y="174"/>
                </a:lnTo>
                <a:lnTo>
                  <a:pt x="236" y="176"/>
                </a:lnTo>
                <a:lnTo>
                  <a:pt x="236" y="176"/>
                </a:lnTo>
                <a:lnTo>
                  <a:pt x="230" y="180"/>
                </a:lnTo>
                <a:lnTo>
                  <a:pt x="226" y="184"/>
                </a:lnTo>
                <a:lnTo>
                  <a:pt x="222" y="188"/>
                </a:lnTo>
                <a:lnTo>
                  <a:pt x="219" y="193"/>
                </a:lnTo>
                <a:lnTo>
                  <a:pt x="219" y="53"/>
                </a:lnTo>
                <a:lnTo>
                  <a:pt x="219" y="53"/>
                </a:lnTo>
                <a:lnTo>
                  <a:pt x="225" y="51"/>
                </a:lnTo>
                <a:lnTo>
                  <a:pt x="229" y="50"/>
                </a:lnTo>
                <a:lnTo>
                  <a:pt x="229" y="50"/>
                </a:lnTo>
                <a:lnTo>
                  <a:pt x="234" y="46"/>
                </a:lnTo>
                <a:lnTo>
                  <a:pt x="238" y="39"/>
                </a:lnTo>
                <a:lnTo>
                  <a:pt x="238" y="39"/>
                </a:lnTo>
                <a:close/>
                <a:moveTo>
                  <a:pt x="68" y="31"/>
                </a:moveTo>
                <a:lnTo>
                  <a:pt x="68" y="31"/>
                </a:lnTo>
                <a:lnTo>
                  <a:pt x="91" y="21"/>
                </a:lnTo>
                <a:lnTo>
                  <a:pt x="112" y="13"/>
                </a:lnTo>
                <a:lnTo>
                  <a:pt x="134" y="8"/>
                </a:lnTo>
                <a:lnTo>
                  <a:pt x="153" y="4"/>
                </a:lnTo>
                <a:lnTo>
                  <a:pt x="172" y="1"/>
                </a:lnTo>
                <a:lnTo>
                  <a:pt x="190" y="0"/>
                </a:lnTo>
                <a:lnTo>
                  <a:pt x="205" y="1"/>
                </a:lnTo>
                <a:lnTo>
                  <a:pt x="219" y="2"/>
                </a:lnTo>
                <a:lnTo>
                  <a:pt x="219" y="15"/>
                </a:lnTo>
                <a:lnTo>
                  <a:pt x="219" y="15"/>
                </a:lnTo>
                <a:lnTo>
                  <a:pt x="215" y="15"/>
                </a:lnTo>
                <a:lnTo>
                  <a:pt x="211" y="16"/>
                </a:lnTo>
                <a:lnTo>
                  <a:pt x="211" y="16"/>
                </a:lnTo>
                <a:lnTo>
                  <a:pt x="211" y="16"/>
                </a:lnTo>
                <a:lnTo>
                  <a:pt x="206" y="20"/>
                </a:lnTo>
                <a:lnTo>
                  <a:pt x="202" y="27"/>
                </a:lnTo>
                <a:lnTo>
                  <a:pt x="200" y="34"/>
                </a:lnTo>
                <a:lnTo>
                  <a:pt x="203" y="42"/>
                </a:lnTo>
                <a:lnTo>
                  <a:pt x="203" y="42"/>
                </a:lnTo>
                <a:lnTo>
                  <a:pt x="206" y="46"/>
                </a:lnTo>
                <a:lnTo>
                  <a:pt x="210" y="50"/>
                </a:lnTo>
                <a:lnTo>
                  <a:pt x="215" y="51"/>
                </a:lnTo>
                <a:lnTo>
                  <a:pt x="219" y="53"/>
                </a:lnTo>
                <a:lnTo>
                  <a:pt x="219" y="193"/>
                </a:lnTo>
                <a:lnTo>
                  <a:pt x="219" y="193"/>
                </a:lnTo>
                <a:lnTo>
                  <a:pt x="218" y="199"/>
                </a:lnTo>
                <a:lnTo>
                  <a:pt x="218" y="204"/>
                </a:lnTo>
                <a:lnTo>
                  <a:pt x="218" y="210"/>
                </a:lnTo>
                <a:lnTo>
                  <a:pt x="219" y="215"/>
                </a:lnTo>
                <a:lnTo>
                  <a:pt x="219" y="245"/>
                </a:lnTo>
                <a:lnTo>
                  <a:pt x="219" y="245"/>
                </a:lnTo>
                <a:lnTo>
                  <a:pt x="207" y="238"/>
                </a:lnTo>
                <a:lnTo>
                  <a:pt x="194" y="230"/>
                </a:lnTo>
                <a:lnTo>
                  <a:pt x="169" y="212"/>
                </a:lnTo>
                <a:lnTo>
                  <a:pt x="157" y="203"/>
                </a:lnTo>
                <a:lnTo>
                  <a:pt x="145" y="196"/>
                </a:lnTo>
                <a:lnTo>
                  <a:pt x="131" y="192"/>
                </a:lnTo>
                <a:lnTo>
                  <a:pt x="125" y="192"/>
                </a:lnTo>
                <a:lnTo>
                  <a:pt x="118" y="192"/>
                </a:lnTo>
                <a:lnTo>
                  <a:pt x="118" y="192"/>
                </a:lnTo>
                <a:lnTo>
                  <a:pt x="92" y="193"/>
                </a:lnTo>
                <a:lnTo>
                  <a:pt x="68" y="193"/>
                </a:lnTo>
                <a:lnTo>
                  <a:pt x="68" y="164"/>
                </a:lnTo>
                <a:lnTo>
                  <a:pt x="68" y="164"/>
                </a:lnTo>
                <a:lnTo>
                  <a:pt x="76" y="162"/>
                </a:lnTo>
                <a:lnTo>
                  <a:pt x="84" y="159"/>
                </a:lnTo>
                <a:lnTo>
                  <a:pt x="84" y="159"/>
                </a:lnTo>
                <a:lnTo>
                  <a:pt x="84" y="159"/>
                </a:lnTo>
                <a:lnTo>
                  <a:pt x="91" y="155"/>
                </a:lnTo>
                <a:lnTo>
                  <a:pt x="96" y="150"/>
                </a:lnTo>
                <a:lnTo>
                  <a:pt x="100" y="145"/>
                </a:lnTo>
                <a:lnTo>
                  <a:pt x="103" y="138"/>
                </a:lnTo>
                <a:lnTo>
                  <a:pt x="104" y="131"/>
                </a:lnTo>
                <a:lnTo>
                  <a:pt x="104" y="123"/>
                </a:lnTo>
                <a:lnTo>
                  <a:pt x="103" y="116"/>
                </a:lnTo>
                <a:lnTo>
                  <a:pt x="100" y="109"/>
                </a:lnTo>
                <a:lnTo>
                  <a:pt x="100" y="109"/>
                </a:lnTo>
                <a:lnTo>
                  <a:pt x="95" y="100"/>
                </a:lnTo>
                <a:lnTo>
                  <a:pt x="87" y="93"/>
                </a:lnTo>
                <a:lnTo>
                  <a:pt x="77" y="89"/>
                </a:lnTo>
                <a:lnTo>
                  <a:pt x="68" y="88"/>
                </a:lnTo>
                <a:lnTo>
                  <a:pt x="68" y="31"/>
                </a:lnTo>
                <a:close/>
                <a:moveTo>
                  <a:pt x="0" y="136"/>
                </a:moveTo>
                <a:lnTo>
                  <a:pt x="0" y="136"/>
                </a:lnTo>
                <a:lnTo>
                  <a:pt x="0" y="124"/>
                </a:lnTo>
                <a:lnTo>
                  <a:pt x="0" y="115"/>
                </a:lnTo>
                <a:lnTo>
                  <a:pt x="3" y="104"/>
                </a:lnTo>
                <a:lnTo>
                  <a:pt x="5" y="96"/>
                </a:lnTo>
                <a:lnTo>
                  <a:pt x="10" y="86"/>
                </a:lnTo>
                <a:lnTo>
                  <a:pt x="14" y="78"/>
                </a:lnTo>
                <a:lnTo>
                  <a:pt x="24" y="65"/>
                </a:lnTo>
                <a:lnTo>
                  <a:pt x="35" y="53"/>
                </a:lnTo>
                <a:lnTo>
                  <a:pt x="45" y="44"/>
                </a:lnTo>
                <a:lnTo>
                  <a:pt x="54" y="38"/>
                </a:lnTo>
                <a:lnTo>
                  <a:pt x="54" y="38"/>
                </a:lnTo>
                <a:lnTo>
                  <a:pt x="68" y="31"/>
                </a:lnTo>
                <a:lnTo>
                  <a:pt x="68" y="88"/>
                </a:lnTo>
                <a:lnTo>
                  <a:pt x="68" y="88"/>
                </a:lnTo>
                <a:lnTo>
                  <a:pt x="58" y="89"/>
                </a:lnTo>
                <a:lnTo>
                  <a:pt x="50" y="92"/>
                </a:lnTo>
                <a:lnTo>
                  <a:pt x="50" y="92"/>
                </a:lnTo>
                <a:lnTo>
                  <a:pt x="43" y="96"/>
                </a:lnTo>
                <a:lnTo>
                  <a:pt x="38" y="101"/>
                </a:lnTo>
                <a:lnTo>
                  <a:pt x="34" y="108"/>
                </a:lnTo>
                <a:lnTo>
                  <a:pt x="31" y="113"/>
                </a:lnTo>
                <a:lnTo>
                  <a:pt x="30" y="122"/>
                </a:lnTo>
                <a:lnTo>
                  <a:pt x="30" y="128"/>
                </a:lnTo>
                <a:lnTo>
                  <a:pt x="31" y="135"/>
                </a:lnTo>
                <a:lnTo>
                  <a:pt x="34" y="143"/>
                </a:lnTo>
                <a:lnTo>
                  <a:pt x="34" y="143"/>
                </a:lnTo>
                <a:lnTo>
                  <a:pt x="39" y="151"/>
                </a:lnTo>
                <a:lnTo>
                  <a:pt x="47" y="158"/>
                </a:lnTo>
                <a:lnTo>
                  <a:pt x="57" y="162"/>
                </a:lnTo>
                <a:lnTo>
                  <a:pt x="68" y="164"/>
                </a:lnTo>
                <a:lnTo>
                  <a:pt x="68" y="193"/>
                </a:lnTo>
                <a:lnTo>
                  <a:pt x="68" y="193"/>
                </a:lnTo>
                <a:lnTo>
                  <a:pt x="54" y="192"/>
                </a:lnTo>
                <a:lnTo>
                  <a:pt x="42" y="189"/>
                </a:lnTo>
                <a:lnTo>
                  <a:pt x="31" y="185"/>
                </a:lnTo>
                <a:lnTo>
                  <a:pt x="22" y="178"/>
                </a:lnTo>
                <a:lnTo>
                  <a:pt x="14" y="172"/>
                </a:lnTo>
                <a:lnTo>
                  <a:pt x="8" y="162"/>
                </a:lnTo>
                <a:lnTo>
                  <a:pt x="3" y="150"/>
                </a:lnTo>
                <a:lnTo>
                  <a:pt x="0" y="136"/>
                </a:lnTo>
                <a:lnTo>
                  <a:pt x="0" y="136"/>
                </a:lnTo>
                <a:close/>
              </a:path>
            </a:pathLst>
          </a:custGeom>
          <a:solidFill>
            <a:srgbClr val="EDCD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nvGrpSpPr>
          <p:cNvPr id="207" name="组合 206"/>
          <p:cNvGrpSpPr/>
          <p:nvPr/>
        </p:nvGrpSpPr>
        <p:grpSpPr>
          <a:xfrm>
            <a:off x="1825526" y="3432563"/>
            <a:ext cx="495171" cy="644358"/>
            <a:chOff x="1893888" y="4305300"/>
            <a:chExt cx="495300" cy="644526"/>
          </a:xfrm>
        </p:grpSpPr>
        <p:sp>
          <p:nvSpPr>
            <p:cNvPr id="129" name="Freeform 129"/>
            <p:cNvSpPr>
              <a:spLocks/>
            </p:cNvSpPr>
            <p:nvPr/>
          </p:nvSpPr>
          <p:spPr bwMode="auto">
            <a:xfrm>
              <a:off x="1893888" y="430530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30" name="Freeform 130"/>
            <p:cNvSpPr>
              <a:spLocks noEditPoints="1"/>
            </p:cNvSpPr>
            <p:nvPr/>
          </p:nvSpPr>
          <p:spPr bwMode="auto">
            <a:xfrm>
              <a:off x="1947863" y="43148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31" name="Freeform 131"/>
            <p:cNvSpPr>
              <a:spLocks/>
            </p:cNvSpPr>
            <p:nvPr/>
          </p:nvSpPr>
          <p:spPr bwMode="auto">
            <a:xfrm>
              <a:off x="1941513" y="43227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32" name="Freeform 132"/>
            <p:cNvSpPr>
              <a:spLocks/>
            </p:cNvSpPr>
            <p:nvPr/>
          </p:nvSpPr>
          <p:spPr bwMode="auto">
            <a:xfrm>
              <a:off x="2139951" y="4786313"/>
              <a:ext cx="136525" cy="163513"/>
            </a:xfrm>
            <a:custGeom>
              <a:avLst/>
              <a:gdLst>
                <a:gd name="T0" fmla="*/ 27 w 86"/>
                <a:gd name="T1" fmla="*/ 6 h 103"/>
                <a:gd name="T2" fmla="*/ 27 w 86"/>
                <a:gd name="T3" fmla="*/ 38 h 103"/>
                <a:gd name="T4" fmla="*/ 27 w 86"/>
                <a:gd name="T5" fmla="*/ 38 h 103"/>
                <a:gd name="T6" fmla="*/ 28 w 86"/>
                <a:gd name="T7" fmla="*/ 41 h 103"/>
                <a:gd name="T8" fmla="*/ 34 w 86"/>
                <a:gd name="T9" fmla="*/ 47 h 103"/>
                <a:gd name="T10" fmla="*/ 42 w 86"/>
                <a:gd name="T11" fmla="*/ 55 h 103"/>
                <a:gd name="T12" fmla="*/ 47 w 86"/>
                <a:gd name="T13" fmla="*/ 57 h 103"/>
                <a:gd name="T14" fmla="*/ 54 w 86"/>
                <a:gd name="T15" fmla="*/ 60 h 103"/>
                <a:gd name="T16" fmla="*/ 54 w 86"/>
                <a:gd name="T17" fmla="*/ 60 h 103"/>
                <a:gd name="T18" fmla="*/ 66 w 86"/>
                <a:gd name="T19" fmla="*/ 65 h 103"/>
                <a:gd name="T20" fmla="*/ 78 w 86"/>
                <a:gd name="T21" fmla="*/ 72 h 103"/>
                <a:gd name="T22" fmla="*/ 82 w 86"/>
                <a:gd name="T23" fmla="*/ 75 h 103"/>
                <a:gd name="T24" fmla="*/ 85 w 86"/>
                <a:gd name="T25" fmla="*/ 79 h 103"/>
                <a:gd name="T26" fmla="*/ 86 w 86"/>
                <a:gd name="T27" fmla="*/ 82 h 103"/>
                <a:gd name="T28" fmla="*/ 86 w 86"/>
                <a:gd name="T29" fmla="*/ 86 h 103"/>
                <a:gd name="T30" fmla="*/ 86 w 86"/>
                <a:gd name="T31" fmla="*/ 86 h 103"/>
                <a:gd name="T32" fmla="*/ 85 w 86"/>
                <a:gd name="T33" fmla="*/ 90 h 103"/>
                <a:gd name="T34" fmla="*/ 81 w 86"/>
                <a:gd name="T35" fmla="*/ 93 h 103"/>
                <a:gd name="T36" fmla="*/ 76 w 86"/>
                <a:gd name="T37" fmla="*/ 95 h 103"/>
                <a:gd name="T38" fmla="*/ 66 w 86"/>
                <a:gd name="T39" fmla="*/ 98 h 103"/>
                <a:gd name="T40" fmla="*/ 55 w 86"/>
                <a:gd name="T41" fmla="*/ 101 h 103"/>
                <a:gd name="T42" fmla="*/ 40 w 86"/>
                <a:gd name="T43" fmla="*/ 102 h 103"/>
                <a:gd name="T44" fmla="*/ 21 w 86"/>
                <a:gd name="T45" fmla="*/ 103 h 103"/>
                <a:gd name="T46" fmla="*/ 0 w 86"/>
                <a:gd name="T47" fmla="*/ 103 h 103"/>
                <a:gd name="T48" fmla="*/ 0 w 86"/>
                <a:gd name="T49" fmla="*/ 0 h 103"/>
                <a:gd name="T50" fmla="*/ 27 w 86"/>
                <a:gd name="T51"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03">
                  <a:moveTo>
                    <a:pt x="27" y="6"/>
                  </a:moveTo>
                  <a:lnTo>
                    <a:pt x="27" y="38"/>
                  </a:lnTo>
                  <a:lnTo>
                    <a:pt x="27" y="38"/>
                  </a:lnTo>
                  <a:lnTo>
                    <a:pt x="28" y="41"/>
                  </a:lnTo>
                  <a:lnTo>
                    <a:pt x="34" y="47"/>
                  </a:lnTo>
                  <a:lnTo>
                    <a:pt x="42" y="55"/>
                  </a:lnTo>
                  <a:lnTo>
                    <a:pt x="47" y="57"/>
                  </a:lnTo>
                  <a:lnTo>
                    <a:pt x="54" y="60"/>
                  </a:lnTo>
                  <a:lnTo>
                    <a:pt x="54" y="60"/>
                  </a:lnTo>
                  <a:lnTo>
                    <a:pt x="66" y="65"/>
                  </a:lnTo>
                  <a:lnTo>
                    <a:pt x="78" y="72"/>
                  </a:lnTo>
                  <a:lnTo>
                    <a:pt x="82" y="75"/>
                  </a:lnTo>
                  <a:lnTo>
                    <a:pt x="85" y="79"/>
                  </a:lnTo>
                  <a:lnTo>
                    <a:pt x="86" y="82"/>
                  </a:lnTo>
                  <a:lnTo>
                    <a:pt x="86" y="86"/>
                  </a:lnTo>
                  <a:lnTo>
                    <a:pt x="86" y="86"/>
                  </a:lnTo>
                  <a:lnTo>
                    <a:pt x="85" y="90"/>
                  </a:lnTo>
                  <a:lnTo>
                    <a:pt x="81" y="93"/>
                  </a:lnTo>
                  <a:lnTo>
                    <a:pt x="76" y="95"/>
                  </a:lnTo>
                  <a:lnTo>
                    <a:pt x="66" y="98"/>
                  </a:lnTo>
                  <a:lnTo>
                    <a:pt x="55" y="101"/>
                  </a:lnTo>
                  <a:lnTo>
                    <a:pt x="40" y="102"/>
                  </a:lnTo>
                  <a:lnTo>
                    <a:pt x="21" y="103"/>
                  </a:lnTo>
                  <a:lnTo>
                    <a:pt x="0" y="103"/>
                  </a:lnTo>
                  <a:lnTo>
                    <a:pt x="0" y="0"/>
                  </a:lnTo>
                  <a:lnTo>
                    <a:pt x="27" y="6"/>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33" name="Freeform 133"/>
            <p:cNvSpPr>
              <a:spLocks/>
            </p:cNvSpPr>
            <p:nvPr/>
          </p:nvSpPr>
          <p:spPr bwMode="auto">
            <a:xfrm>
              <a:off x="2024063" y="4786313"/>
              <a:ext cx="130175" cy="163513"/>
            </a:xfrm>
            <a:custGeom>
              <a:avLst/>
              <a:gdLst>
                <a:gd name="T0" fmla="*/ 63 w 82"/>
                <a:gd name="T1" fmla="*/ 6 h 103"/>
                <a:gd name="T2" fmla="*/ 63 w 82"/>
                <a:gd name="T3" fmla="*/ 38 h 103"/>
                <a:gd name="T4" fmla="*/ 63 w 82"/>
                <a:gd name="T5" fmla="*/ 38 h 103"/>
                <a:gd name="T6" fmla="*/ 62 w 82"/>
                <a:gd name="T7" fmla="*/ 41 h 103"/>
                <a:gd name="T8" fmla="*/ 58 w 82"/>
                <a:gd name="T9" fmla="*/ 47 h 103"/>
                <a:gd name="T10" fmla="*/ 51 w 82"/>
                <a:gd name="T11" fmla="*/ 55 h 103"/>
                <a:gd name="T12" fmla="*/ 46 w 82"/>
                <a:gd name="T13" fmla="*/ 57 h 103"/>
                <a:gd name="T14" fmla="*/ 39 w 82"/>
                <a:gd name="T15" fmla="*/ 60 h 103"/>
                <a:gd name="T16" fmla="*/ 39 w 82"/>
                <a:gd name="T17" fmla="*/ 60 h 103"/>
                <a:gd name="T18" fmla="*/ 25 w 82"/>
                <a:gd name="T19" fmla="*/ 65 h 103"/>
                <a:gd name="T20" fmla="*/ 12 w 82"/>
                <a:gd name="T21" fmla="*/ 72 h 103"/>
                <a:gd name="T22" fmla="*/ 6 w 82"/>
                <a:gd name="T23" fmla="*/ 75 h 103"/>
                <a:gd name="T24" fmla="*/ 4 w 82"/>
                <a:gd name="T25" fmla="*/ 79 h 103"/>
                <a:gd name="T26" fmla="*/ 1 w 82"/>
                <a:gd name="T27" fmla="*/ 82 h 103"/>
                <a:gd name="T28" fmla="*/ 0 w 82"/>
                <a:gd name="T29" fmla="*/ 86 h 103"/>
                <a:gd name="T30" fmla="*/ 0 w 82"/>
                <a:gd name="T31" fmla="*/ 86 h 103"/>
                <a:gd name="T32" fmla="*/ 2 w 82"/>
                <a:gd name="T33" fmla="*/ 90 h 103"/>
                <a:gd name="T34" fmla="*/ 8 w 82"/>
                <a:gd name="T35" fmla="*/ 93 h 103"/>
                <a:gd name="T36" fmla="*/ 15 w 82"/>
                <a:gd name="T37" fmla="*/ 95 h 103"/>
                <a:gd name="T38" fmla="*/ 24 w 82"/>
                <a:gd name="T39" fmla="*/ 98 h 103"/>
                <a:gd name="T40" fmla="*/ 36 w 82"/>
                <a:gd name="T41" fmla="*/ 101 h 103"/>
                <a:gd name="T42" fmla="*/ 50 w 82"/>
                <a:gd name="T43" fmla="*/ 102 h 103"/>
                <a:gd name="T44" fmla="*/ 82 w 82"/>
                <a:gd name="T45" fmla="*/ 103 h 103"/>
                <a:gd name="T46" fmla="*/ 82 w 82"/>
                <a:gd name="T47" fmla="*/ 0 h 103"/>
                <a:gd name="T48" fmla="*/ 63 w 82"/>
                <a:gd name="T49"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103">
                  <a:moveTo>
                    <a:pt x="63" y="6"/>
                  </a:moveTo>
                  <a:lnTo>
                    <a:pt x="63" y="38"/>
                  </a:lnTo>
                  <a:lnTo>
                    <a:pt x="63" y="38"/>
                  </a:lnTo>
                  <a:lnTo>
                    <a:pt x="62" y="41"/>
                  </a:lnTo>
                  <a:lnTo>
                    <a:pt x="58" y="47"/>
                  </a:lnTo>
                  <a:lnTo>
                    <a:pt x="51" y="55"/>
                  </a:lnTo>
                  <a:lnTo>
                    <a:pt x="46" y="57"/>
                  </a:lnTo>
                  <a:lnTo>
                    <a:pt x="39" y="60"/>
                  </a:lnTo>
                  <a:lnTo>
                    <a:pt x="39" y="60"/>
                  </a:lnTo>
                  <a:lnTo>
                    <a:pt x="25" y="65"/>
                  </a:lnTo>
                  <a:lnTo>
                    <a:pt x="12" y="72"/>
                  </a:lnTo>
                  <a:lnTo>
                    <a:pt x="6" y="75"/>
                  </a:lnTo>
                  <a:lnTo>
                    <a:pt x="4" y="79"/>
                  </a:lnTo>
                  <a:lnTo>
                    <a:pt x="1" y="82"/>
                  </a:lnTo>
                  <a:lnTo>
                    <a:pt x="0" y="86"/>
                  </a:lnTo>
                  <a:lnTo>
                    <a:pt x="0" y="86"/>
                  </a:lnTo>
                  <a:lnTo>
                    <a:pt x="2" y="90"/>
                  </a:lnTo>
                  <a:lnTo>
                    <a:pt x="8" y="93"/>
                  </a:lnTo>
                  <a:lnTo>
                    <a:pt x="15" y="95"/>
                  </a:lnTo>
                  <a:lnTo>
                    <a:pt x="24" y="98"/>
                  </a:lnTo>
                  <a:lnTo>
                    <a:pt x="36" y="101"/>
                  </a:lnTo>
                  <a:lnTo>
                    <a:pt x="50" y="102"/>
                  </a:lnTo>
                  <a:lnTo>
                    <a:pt x="82" y="103"/>
                  </a:lnTo>
                  <a:lnTo>
                    <a:pt x="82" y="0"/>
                  </a:lnTo>
                  <a:lnTo>
                    <a:pt x="63" y="6"/>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34" name="Freeform 134"/>
            <p:cNvSpPr>
              <a:spLocks/>
            </p:cNvSpPr>
            <p:nvPr/>
          </p:nvSpPr>
          <p:spPr bwMode="auto">
            <a:xfrm>
              <a:off x="1893888" y="430530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35" name="Freeform 135"/>
            <p:cNvSpPr>
              <a:spLocks noEditPoints="1"/>
            </p:cNvSpPr>
            <p:nvPr/>
          </p:nvSpPr>
          <p:spPr bwMode="auto">
            <a:xfrm>
              <a:off x="1947863" y="43148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36" name="Freeform 136"/>
            <p:cNvSpPr>
              <a:spLocks/>
            </p:cNvSpPr>
            <p:nvPr/>
          </p:nvSpPr>
          <p:spPr bwMode="auto">
            <a:xfrm>
              <a:off x="1941513" y="43227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grpSp>
        <p:nvGrpSpPr>
          <p:cNvPr id="199" name="组合 198"/>
          <p:cNvGrpSpPr/>
          <p:nvPr/>
        </p:nvGrpSpPr>
        <p:grpSpPr>
          <a:xfrm>
            <a:off x="3777642" y="942425"/>
            <a:ext cx="323766" cy="576112"/>
            <a:chOff x="3846513" y="1814513"/>
            <a:chExt cx="323850" cy="576262"/>
          </a:xfrm>
        </p:grpSpPr>
        <p:sp>
          <p:nvSpPr>
            <p:cNvPr id="137" name="Freeform 137"/>
            <p:cNvSpPr>
              <a:spLocks noEditPoints="1"/>
            </p:cNvSpPr>
            <p:nvPr/>
          </p:nvSpPr>
          <p:spPr bwMode="auto">
            <a:xfrm>
              <a:off x="3846513" y="1814513"/>
              <a:ext cx="323850" cy="323850"/>
            </a:xfrm>
            <a:custGeom>
              <a:avLst/>
              <a:gdLst>
                <a:gd name="T0" fmla="*/ 112 w 204"/>
                <a:gd name="T1" fmla="*/ 0 h 204"/>
                <a:gd name="T2" fmla="*/ 141 w 204"/>
                <a:gd name="T3" fmla="*/ 8 h 204"/>
                <a:gd name="T4" fmla="*/ 165 w 204"/>
                <a:gd name="T5" fmla="*/ 22 h 204"/>
                <a:gd name="T6" fmla="*/ 185 w 204"/>
                <a:gd name="T7" fmla="*/ 42 h 204"/>
                <a:gd name="T8" fmla="*/ 199 w 204"/>
                <a:gd name="T9" fmla="*/ 68 h 204"/>
                <a:gd name="T10" fmla="*/ 204 w 204"/>
                <a:gd name="T11" fmla="*/ 96 h 204"/>
                <a:gd name="T12" fmla="*/ 203 w 204"/>
                <a:gd name="T13" fmla="*/ 118 h 204"/>
                <a:gd name="T14" fmla="*/ 195 w 204"/>
                <a:gd name="T15" fmla="*/ 146 h 204"/>
                <a:gd name="T16" fmla="*/ 179 w 204"/>
                <a:gd name="T17" fmla="*/ 171 h 204"/>
                <a:gd name="T18" fmla="*/ 156 w 204"/>
                <a:gd name="T19" fmla="*/ 190 h 204"/>
                <a:gd name="T20" fmla="*/ 129 w 204"/>
                <a:gd name="T21" fmla="*/ 202 h 204"/>
                <a:gd name="T22" fmla="*/ 108 w 204"/>
                <a:gd name="T23" fmla="*/ 204 h 204"/>
                <a:gd name="T24" fmla="*/ 102 w 204"/>
                <a:gd name="T25" fmla="*/ 185 h 204"/>
                <a:gd name="T26" fmla="*/ 107 w 204"/>
                <a:gd name="T27" fmla="*/ 185 h 204"/>
                <a:gd name="T28" fmla="*/ 131 w 204"/>
                <a:gd name="T29" fmla="*/ 180 h 204"/>
                <a:gd name="T30" fmla="*/ 164 w 204"/>
                <a:gd name="T31" fmla="*/ 158 h 204"/>
                <a:gd name="T32" fmla="*/ 183 w 204"/>
                <a:gd name="T33" fmla="*/ 123 h 204"/>
                <a:gd name="T34" fmla="*/ 185 w 204"/>
                <a:gd name="T35" fmla="*/ 97 h 204"/>
                <a:gd name="T36" fmla="*/ 177 w 204"/>
                <a:gd name="T37" fmla="*/ 66 h 204"/>
                <a:gd name="T38" fmla="*/ 148 w 204"/>
                <a:gd name="T39" fmla="*/ 32 h 204"/>
                <a:gd name="T40" fmla="*/ 102 w 204"/>
                <a:gd name="T41" fmla="*/ 19 h 204"/>
                <a:gd name="T42" fmla="*/ 96 w 204"/>
                <a:gd name="T43" fmla="*/ 0 h 204"/>
                <a:gd name="T44" fmla="*/ 102 w 204"/>
                <a:gd name="T45" fmla="*/ 19 h 204"/>
                <a:gd name="T46" fmla="*/ 89 w 204"/>
                <a:gd name="T47" fmla="*/ 20 h 204"/>
                <a:gd name="T48" fmla="*/ 66 w 204"/>
                <a:gd name="T49" fmla="*/ 27 h 204"/>
                <a:gd name="T50" fmla="*/ 31 w 204"/>
                <a:gd name="T51" fmla="*/ 60 h 204"/>
                <a:gd name="T52" fmla="*/ 20 w 204"/>
                <a:gd name="T53" fmla="*/ 89 h 204"/>
                <a:gd name="T54" fmla="*/ 19 w 204"/>
                <a:gd name="T55" fmla="*/ 107 h 204"/>
                <a:gd name="T56" fmla="*/ 35 w 204"/>
                <a:gd name="T57" fmla="*/ 152 h 204"/>
                <a:gd name="T58" fmla="*/ 70 w 204"/>
                <a:gd name="T59" fmla="*/ 179 h 204"/>
                <a:gd name="T60" fmla="*/ 102 w 204"/>
                <a:gd name="T61" fmla="*/ 204 h 204"/>
                <a:gd name="T62" fmla="*/ 83 w 204"/>
                <a:gd name="T63" fmla="*/ 203 h 204"/>
                <a:gd name="T64" fmla="*/ 55 w 204"/>
                <a:gd name="T65" fmla="*/ 194 h 204"/>
                <a:gd name="T66" fmla="*/ 32 w 204"/>
                <a:gd name="T67" fmla="*/ 176 h 204"/>
                <a:gd name="T68" fmla="*/ 13 w 204"/>
                <a:gd name="T69" fmla="*/ 154 h 204"/>
                <a:gd name="T70" fmla="*/ 3 w 204"/>
                <a:gd name="T71" fmla="*/ 127 h 204"/>
                <a:gd name="T72" fmla="*/ 0 w 204"/>
                <a:gd name="T73" fmla="*/ 108 h 204"/>
                <a:gd name="T74" fmla="*/ 3 w 204"/>
                <a:gd name="T75" fmla="*/ 77 h 204"/>
                <a:gd name="T76" fmla="*/ 15 w 204"/>
                <a:gd name="T77" fmla="*/ 50 h 204"/>
                <a:gd name="T78" fmla="*/ 32 w 204"/>
                <a:gd name="T79" fmla="*/ 27 h 204"/>
                <a:gd name="T80" fmla="*/ 57 w 204"/>
                <a:gd name="T81" fmla="*/ 11 h 204"/>
                <a:gd name="T82" fmla="*/ 87 w 204"/>
                <a:gd name="T83" fmla="*/ 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204">
                  <a:moveTo>
                    <a:pt x="102" y="0"/>
                  </a:moveTo>
                  <a:lnTo>
                    <a:pt x="102" y="0"/>
                  </a:lnTo>
                  <a:lnTo>
                    <a:pt x="112" y="0"/>
                  </a:lnTo>
                  <a:lnTo>
                    <a:pt x="122" y="1"/>
                  </a:lnTo>
                  <a:lnTo>
                    <a:pt x="131" y="4"/>
                  </a:lnTo>
                  <a:lnTo>
                    <a:pt x="141" y="8"/>
                  </a:lnTo>
                  <a:lnTo>
                    <a:pt x="149" y="11"/>
                  </a:lnTo>
                  <a:lnTo>
                    <a:pt x="157" y="16"/>
                  </a:lnTo>
                  <a:lnTo>
                    <a:pt x="165" y="22"/>
                  </a:lnTo>
                  <a:lnTo>
                    <a:pt x="172" y="28"/>
                  </a:lnTo>
                  <a:lnTo>
                    <a:pt x="179" y="35"/>
                  </a:lnTo>
                  <a:lnTo>
                    <a:pt x="185" y="42"/>
                  </a:lnTo>
                  <a:lnTo>
                    <a:pt x="190" y="50"/>
                  </a:lnTo>
                  <a:lnTo>
                    <a:pt x="195" y="58"/>
                  </a:lnTo>
                  <a:lnTo>
                    <a:pt x="199" y="68"/>
                  </a:lnTo>
                  <a:lnTo>
                    <a:pt x="202" y="77"/>
                  </a:lnTo>
                  <a:lnTo>
                    <a:pt x="203" y="87"/>
                  </a:lnTo>
                  <a:lnTo>
                    <a:pt x="204" y="96"/>
                  </a:lnTo>
                  <a:lnTo>
                    <a:pt x="204" y="96"/>
                  </a:lnTo>
                  <a:lnTo>
                    <a:pt x="204" y="107"/>
                  </a:lnTo>
                  <a:lnTo>
                    <a:pt x="203" y="118"/>
                  </a:lnTo>
                  <a:lnTo>
                    <a:pt x="202" y="127"/>
                  </a:lnTo>
                  <a:lnTo>
                    <a:pt x="199" y="137"/>
                  </a:lnTo>
                  <a:lnTo>
                    <a:pt x="195" y="146"/>
                  </a:lnTo>
                  <a:lnTo>
                    <a:pt x="190" y="154"/>
                  </a:lnTo>
                  <a:lnTo>
                    <a:pt x="184" y="162"/>
                  </a:lnTo>
                  <a:lnTo>
                    <a:pt x="179" y="171"/>
                  </a:lnTo>
                  <a:lnTo>
                    <a:pt x="172" y="177"/>
                  </a:lnTo>
                  <a:lnTo>
                    <a:pt x="164" y="184"/>
                  </a:lnTo>
                  <a:lnTo>
                    <a:pt x="156" y="190"/>
                  </a:lnTo>
                  <a:lnTo>
                    <a:pt x="148" y="194"/>
                  </a:lnTo>
                  <a:lnTo>
                    <a:pt x="138" y="198"/>
                  </a:lnTo>
                  <a:lnTo>
                    <a:pt x="129" y="202"/>
                  </a:lnTo>
                  <a:lnTo>
                    <a:pt x="118" y="203"/>
                  </a:lnTo>
                  <a:lnTo>
                    <a:pt x="108" y="204"/>
                  </a:lnTo>
                  <a:lnTo>
                    <a:pt x="108" y="204"/>
                  </a:lnTo>
                  <a:lnTo>
                    <a:pt x="102" y="204"/>
                  </a:lnTo>
                  <a:lnTo>
                    <a:pt x="102" y="185"/>
                  </a:lnTo>
                  <a:lnTo>
                    <a:pt x="102" y="185"/>
                  </a:lnTo>
                  <a:lnTo>
                    <a:pt x="107" y="185"/>
                  </a:lnTo>
                  <a:lnTo>
                    <a:pt x="107" y="185"/>
                  </a:lnTo>
                  <a:lnTo>
                    <a:pt x="107" y="185"/>
                  </a:lnTo>
                  <a:lnTo>
                    <a:pt x="115" y="184"/>
                  </a:lnTo>
                  <a:lnTo>
                    <a:pt x="123" y="183"/>
                  </a:lnTo>
                  <a:lnTo>
                    <a:pt x="131" y="180"/>
                  </a:lnTo>
                  <a:lnTo>
                    <a:pt x="138" y="177"/>
                  </a:lnTo>
                  <a:lnTo>
                    <a:pt x="152" y="169"/>
                  </a:lnTo>
                  <a:lnTo>
                    <a:pt x="164" y="158"/>
                  </a:lnTo>
                  <a:lnTo>
                    <a:pt x="173" y="145"/>
                  </a:lnTo>
                  <a:lnTo>
                    <a:pt x="180" y="130"/>
                  </a:lnTo>
                  <a:lnTo>
                    <a:pt x="183" y="123"/>
                  </a:lnTo>
                  <a:lnTo>
                    <a:pt x="184" y="115"/>
                  </a:lnTo>
                  <a:lnTo>
                    <a:pt x="185" y="107"/>
                  </a:lnTo>
                  <a:lnTo>
                    <a:pt x="185" y="97"/>
                  </a:lnTo>
                  <a:lnTo>
                    <a:pt x="185" y="97"/>
                  </a:lnTo>
                  <a:lnTo>
                    <a:pt x="183" y="81"/>
                  </a:lnTo>
                  <a:lnTo>
                    <a:pt x="177" y="66"/>
                  </a:lnTo>
                  <a:lnTo>
                    <a:pt x="169" y="53"/>
                  </a:lnTo>
                  <a:lnTo>
                    <a:pt x="160" y="42"/>
                  </a:lnTo>
                  <a:lnTo>
                    <a:pt x="148" y="32"/>
                  </a:lnTo>
                  <a:lnTo>
                    <a:pt x="133" y="26"/>
                  </a:lnTo>
                  <a:lnTo>
                    <a:pt x="118" y="20"/>
                  </a:lnTo>
                  <a:lnTo>
                    <a:pt x="102" y="19"/>
                  </a:lnTo>
                  <a:lnTo>
                    <a:pt x="102" y="0"/>
                  </a:lnTo>
                  <a:close/>
                  <a:moveTo>
                    <a:pt x="96" y="0"/>
                  </a:moveTo>
                  <a:lnTo>
                    <a:pt x="96" y="0"/>
                  </a:lnTo>
                  <a:lnTo>
                    <a:pt x="102" y="0"/>
                  </a:lnTo>
                  <a:lnTo>
                    <a:pt x="102" y="19"/>
                  </a:lnTo>
                  <a:lnTo>
                    <a:pt x="102" y="19"/>
                  </a:lnTo>
                  <a:lnTo>
                    <a:pt x="97" y="19"/>
                  </a:lnTo>
                  <a:lnTo>
                    <a:pt x="97" y="19"/>
                  </a:lnTo>
                  <a:lnTo>
                    <a:pt x="89" y="20"/>
                  </a:lnTo>
                  <a:lnTo>
                    <a:pt x="81" y="22"/>
                  </a:lnTo>
                  <a:lnTo>
                    <a:pt x="73" y="24"/>
                  </a:lnTo>
                  <a:lnTo>
                    <a:pt x="66" y="27"/>
                  </a:lnTo>
                  <a:lnTo>
                    <a:pt x="51" y="37"/>
                  </a:lnTo>
                  <a:lnTo>
                    <a:pt x="41" y="46"/>
                  </a:lnTo>
                  <a:lnTo>
                    <a:pt x="31" y="60"/>
                  </a:lnTo>
                  <a:lnTo>
                    <a:pt x="24" y="74"/>
                  </a:lnTo>
                  <a:lnTo>
                    <a:pt x="22" y="81"/>
                  </a:lnTo>
                  <a:lnTo>
                    <a:pt x="20" y="89"/>
                  </a:lnTo>
                  <a:lnTo>
                    <a:pt x="19" y="99"/>
                  </a:lnTo>
                  <a:lnTo>
                    <a:pt x="19" y="107"/>
                  </a:lnTo>
                  <a:lnTo>
                    <a:pt x="19" y="107"/>
                  </a:lnTo>
                  <a:lnTo>
                    <a:pt x="22" y="123"/>
                  </a:lnTo>
                  <a:lnTo>
                    <a:pt x="27" y="138"/>
                  </a:lnTo>
                  <a:lnTo>
                    <a:pt x="35" y="152"/>
                  </a:lnTo>
                  <a:lnTo>
                    <a:pt x="45" y="162"/>
                  </a:lnTo>
                  <a:lnTo>
                    <a:pt x="57" y="172"/>
                  </a:lnTo>
                  <a:lnTo>
                    <a:pt x="70" y="179"/>
                  </a:lnTo>
                  <a:lnTo>
                    <a:pt x="87" y="184"/>
                  </a:lnTo>
                  <a:lnTo>
                    <a:pt x="102" y="185"/>
                  </a:lnTo>
                  <a:lnTo>
                    <a:pt x="102" y="204"/>
                  </a:lnTo>
                  <a:lnTo>
                    <a:pt x="102" y="204"/>
                  </a:lnTo>
                  <a:lnTo>
                    <a:pt x="92" y="204"/>
                  </a:lnTo>
                  <a:lnTo>
                    <a:pt x="83" y="203"/>
                  </a:lnTo>
                  <a:lnTo>
                    <a:pt x="73" y="200"/>
                  </a:lnTo>
                  <a:lnTo>
                    <a:pt x="64" y="198"/>
                  </a:lnTo>
                  <a:lnTo>
                    <a:pt x="55" y="194"/>
                  </a:lnTo>
                  <a:lnTo>
                    <a:pt x="47" y="188"/>
                  </a:lnTo>
                  <a:lnTo>
                    <a:pt x="39" y="183"/>
                  </a:lnTo>
                  <a:lnTo>
                    <a:pt x="32" y="176"/>
                  </a:lnTo>
                  <a:lnTo>
                    <a:pt x="26" y="169"/>
                  </a:lnTo>
                  <a:lnTo>
                    <a:pt x="19" y="162"/>
                  </a:lnTo>
                  <a:lnTo>
                    <a:pt x="13" y="154"/>
                  </a:lnTo>
                  <a:lnTo>
                    <a:pt x="9" y="146"/>
                  </a:lnTo>
                  <a:lnTo>
                    <a:pt x="5" y="137"/>
                  </a:lnTo>
                  <a:lnTo>
                    <a:pt x="3" y="127"/>
                  </a:lnTo>
                  <a:lnTo>
                    <a:pt x="1" y="118"/>
                  </a:lnTo>
                  <a:lnTo>
                    <a:pt x="0" y="108"/>
                  </a:lnTo>
                  <a:lnTo>
                    <a:pt x="0" y="108"/>
                  </a:lnTo>
                  <a:lnTo>
                    <a:pt x="0" y="97"/>
                  </a:lnTo>
                  <a:lnTo>
                    <a:pt x="1" y="87"/>
                  </a:lnTo>
                  <a:lnTo>
                    <a:pt x="3" y="77"/>
                  </a:lnTo>
                  <a:lnTo>
                    <a:pt x="5" y="68"/>
                  </a:lnTo>
                  <a:lnTo>
                    <a:pt x="9" y="58"/>
                  </a:lnTo>
                  <a:lnTo>
                    <a:pt x="15" y="50"/>
                  </a:lnTo>
                  <a:lnTo>
                    <a:pt x="20" y="42"/>
                  </a:lnTo>
                  <a:lnTo>
                    <a:pt x="26" y="34"/>
                  </a:lnTo>
                  <a:lnTo>
                    <a:pt x="32" y="27"/>
                  </a:lnTo>
                  <a:lnTo>
                    <a:pt x="41" y="20"/>
                  </a:lnTo>
                  <a:lnTo>
                    <a:pt x="49" y="15"/>
                  </a:lnTo>
                  <a:lnTo>
                    <a:pt x="57" y="11"/>
                  </a:lnTo>
                  <a:lnTo>
                    <a:pt x="66" y="7"/>
                  </a:lnTo>
                  <a:lnTo>
                    <a:pt x="76" y="3"/>
                  </a:lnTo>
                  <a:lnTo>
                    <a:pt x="87" y="1"/>
                  </a:lnTo>
                  <a:lnTo>
                    <a:pt x="96" y="0"/>
                  </a:lnTo>
                  <a:lnTo>
                    <a:pt x="96" y="0"/>
                  </a:lnTo>
                  <a:close/>
                </a:path>
              </a:pathLst>
            </a:custGeom>
            <a:solidFill>
              <a:srgbClr val="EDCD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38" name="Freeform 138"/>
            <p:cNvSpPr>
              <a:spLocks/>
            </p:cNvSpPr>
            <p:nvPr/>
          </p:nvSpPr>
          <p:spPr bwMode="auto">
            <a:xfrm>
              <a:off x="3994151" y="2119313"/>
              <a:ext cx="52388" cy="161925"/>
            </a:xfrm>
            <a:custGeom>
              <a:avLst/>
              <a:gdLst>
                <a:gd name="T0" fmla="*/ 6 w 33"/>
                <a:gd name="T1" fmla="*/ 102 h 102"/>
                <a:gd name="T2" fmla="*/ 33 w 33"/>
                <a:gd name="T3" fmla="*/ 100 h 102"/>
                <a:gd name="T4" fmla="*/ 27 w 33"/>
                <a:gd name="T5" fmla="*/ 0 h 102"/>
                <a:gd name="T6" fmla="*/ 0 w 33"/>
                <a:gd name="T7" fmla="*/ 2 h 102"/>
                <a:gd name="T8" fmla="*/ 6 w 33"/>
                <a:gd name="T9" fmla="*/ 102 h 102"/>
              </a:gdLst>
              <a:ahLst/>
              <a:cxnLst>
                <a:cxn ang="0">
                  <a:pos x="T0" y="T1"/>
                </a:cxn>
                <a:cxn ang="0">
                  <a:pos x="T2" y="T3"/>
                </a:cxn>
                <a:cxn ang="0">
                  <a:pos x="T4" y="T5"/>
                </a:cxn>
                <a:cxn ang="0">
                  <a:pos x="T6" y="T7"/>
                </a:cxn>
                <a:cxn ang="0">
                  <a:pos x="T8" y="T9"/>
                </a:cxn>
              </a:cxnLst>
              <a:rect l="0" t="0" r="r" b="b"/>
              <a:pathLst>
                <a:path w="33" h="102">
                  <a:moveTo>
                    <a:pt x="6" y="102"/>
                  </a:moveTo>
                  <a:lnTo>
                    <a:pt x="33" y="100"/>
                  </a:lnTo>
                  <a:lnTo>
                    <a:pt x="27" y="0"/>
                  </a:lnTo>
                  <a:lnTo>
                    <a:pt x="0" y="2"/>
                  </a:lnTo>
                  <a:lnTo>
                    <a:pt x="6" y="102"/>
                  </a:lnTo>
                  <a:close/>
                </a:path>
              </a:pathLst>
            </a:custGeom>
            <a:solidFill>
              <a:srgbClr val="EDCD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39" name="Freeform 139"/>
            <p:cNvSpPr>
              <a:spLocks/>
            </p:cNvSpPr>
            <p:nvPr/>
          </p:nvSpPr>
          <p:spPr bwMode="auto">
            <a:xfrm>
              <a:off x="3986213" y="2171700"/>
              <a:ext cx="77788" cy="219075"/>
            </a:xfrm>
            <a:custGeom>
              <a:avLst/>
              <a:gdLst>
                <a:gd name="T0" fmla="*/ 5 w 49"/>
                <a:gd name="T1" fmla="*/ 116 h 138"/>
                <a:gd name="T2" fmla="*/ 5 w 49"/>
                <a:gd name="T3" fmla="*/ 116 h 138"/>
                <a:gd name="T4" fmla="*/ 5 w 49"/>
                <a:gd name="T5" fmla="*/ 122 h 138"/>
                <a:gd name="T6" fmla="*/ 7 w 49"/>
                <a:gd name="T7" fmla="*/ 126 h 138"/>
                <a:gd name="T8" fmla="*/ 9 w 49"/>
                <a:gd name="T9" fmla="*/ 128 h 138"/>
                <a:gd name="T10" fmla="*/ 12 w 49"/>
                <a:gd name="T11" fmla="*/ 132 h 138"/>
                <a:gd name="T12" fmla="*/ 16 w 49"/>
                <a:gd name="T13" fmla="*/ 134 h 138"/>
                <a:gd name="T14" fmla="*/ 19 w 49"/>
                <a:gd name="T15" fmla="*/ 136 h 138"/>
                <a:gd name="T16" fmla="*/ 23 w 49"/>
                <a:gd name="T17" fmla="*/ 138 h 138"/>
                <a:gd name="T18" fmla="*/ 28 w 49"/>
                <a:gd name="T19" fmla="*/ 138 h 138"/>
                <a:gd name="T20" fmla="*/ 28 w 49"/>
                <a:gd name="T21" fmla="*/ 138 h 138"/>
                <a:gd name="T22" fmla="*/ 32 w 49"/>
                <a:gd name="T23" fmla="*/ 136 h 138"/>
                <a:gd name="T24" fmla="*/ 37 w 49"/>
                <a:gd name="T25" fmla="*/ 135 h 138"/>
                <a:gd name="T26" fmla="*/ 41 w 49"/>
                <a:gd name="T27" fmla="*/ 132 h 138"/>
                <a:gd name="T28" fmla="*/ 43 w 49"/>
                <a:gd name="T29" fmla="*/ 130 h 138"/>
                <a:gd name="T30" fmla="*/ 46 w 49"/>
                <a:gd name="T31" fmla="*/ 127 h 138"/>
                <a:gd name="T32" fmla="*/ 47 w 49"/>
                <a:gd name="T33" fmla="*/ 123 h 138"/>
                <a:gd name="T34" fmla="*/ 49 w 49"/>
                <a:gd name="T35" fmla="*/ 119 h 138"/>
                <a:gd name="T36" fmla="*/ 49 w 49"/>
                <a:gd name="T37" fmla="*/ 115 h 138"/>
                <a:gd name="T38" fmla="*/ 43 w 49"/>
                <a:gd name="T39" fmla="*/ 20 h 138"/>
                <a:gd name="T40" fmla="*/ 43 w 49"/>
                <a:gd name="T41" fmla="*/ 20 h 138"/>
                <a:gd name="T42" fmla="*/ 43 w 49"/>
                <a:gd name="T43" fmla="*/ 16 h 138"/>
                <a:gd name="T44" fmla="*/ 42 w 49"/>
                <a:gd name="T45" fmla="*/ 12 h 138"/>
                <a:gd name="T46" fmla="*/ 39 w 49"/>
                <a:gd name="T47" fmla="*/ 8 h 138"/>
                <a:gd name="T48" fmla="*/ 37 w 49"/>
                <a:gd name="T49" fmla="*/ 5 h 138"/>
                <a:gd name="T50" fmla="*/ 34 w 49"/>
                <a:gd name="T51" fmla="*/ 2 h 138"/>
                <a:gd name="T52" fmla="*/ 30 w 49"/>
                <a:gd name="T53" fmla="*/ 1 h 138"/>
                <a:gd name="T54" fmla="*/ 26 w 49"/>
                <a:gd name="T55" fmla="*/ 0 h 138"/>
                <a:gd name="T56" fmla="*/ 20 w 49"/>
                <a:gd name="T57" fmla="*/ 0 h 138"/>
                <a:gd name="T58" fmla="*/ 20 w 49"/>
                <a:gd name="T59" fmla="*/ 0 h 138"/>
                <a:gd name="T60" fmla="*/ 16 w 49"/>
                <a:gd name="T61" fmla="*/ 0 h 138"/>
                <a:gd name="T62" fmla="*/ 12 w 49"/>
                <a:gd name="T63" fmla="*/ 1 h 138"/>
                <a:gd name="T64" fmla="*/ 8 w 49"/>
                <a:gd name="T65" fmla="*/ 4 h 138"/>
                <a:gd name="T66" fmla="*/ 5 w 49"/>
                <a:gd name="T67" fmla="*/ 6 h 138"/>
                <a:gd name="T68" fmla="*/ 3 w 49"/>
                <a:gd name="T69" fmla="*/ 11 h 138"/>
                <a:gd name="T70" fmla="*/ 1 w 49"/>
                <a:gd name="T71" fmla="*/ 15 h 138"/>
                <a:gd name="T72" fmla="*/ 0 w 49"/>
                <a:gd name="T73" fmla="*/ 19 h 138"/>
                <a:gd name="T74" fmla="*/ 0 w 49"/>
                <a:gd name="T75" fmla="*/ 23 h 138"/>
                <a:gd name="T76" fmla="*/ 5 w 49"/>
                <a:gd name="T77" fmla="*/ 1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138">
                  <a:moveTo>
                    <a:pt x="5" y="116"/>
                  </a:moveTo>
                  <a:lnTo>
                    <a:pt x="5" y="116"/>
                  </a:lnTo>
                  <a:lnTo>
                    <a:pt x="5" y="122"/>
                  </a:lnTo>
                  <a:lnTo>
                    <a:pt x="7" y="126"/>
                  </a:lnTo>
                  <a:lnTo>
                    <a:pt x="9" y="128"/>
                  </a:lnTo>
                  <a:lnTo>
                    <a:pt x="12" y="132"/>
                  </a:lnTo>
                  <a:lnTo>
                    <a:pt x="16" y="134"/>
                  </a:lnTo>
                  <a:lnTo>
                    <a:pt x="19" y="136"/>
                  </a:lnTo>
                  <a:lnTo>
                    <a:pt x="23" y="138"/>
                  </a:lnTo>
                  <a:lnTo>
                    <a:pt x="28" y="138"/>
                  </a:lnTo>
                  <a:lnTo>
                    <a:pt x="28" y="138"/>
                  </a:lnTo>
                  <a:lnTo>
                    <a:pt x="32" y="136"/>
                  </a:lnTo>
                  <a:lnTo>
                    <a:pt x="37" y="135"/>
                  </a:lnTo>
                  <a:lnTo>
                    <a:pt x="41" y="132"/>
                  </a:lnTo>
                  <a:lnTo>
                    <a:pt x="43" y="130"/>
                  </a:lnTo>
                  <a:lnTo>
                    <a:pt x="46" y="127"/>
                  </a:lnTo>
                  <a:lnTo>
                    <a:pt x="47" y="123"/>
                  </a:lnTo>
                  <a:lnTo>
                    <a:pt x="49" y="119"/>
                  </a:lnTo>
                  <a:lnTo>
                    <a:pt x="49" y="115"/>
                  </a:lnTo>
                  <a:lnTo>
                    <a:pt x="43" y="20"/>
                  </a:lnTo>
                  <a:lnTo>
                    <a:pt x="43" y="20"/>
                  </a:lnTo>
                  <a:lnTo>
                    <a:pt x="43" y="16"/>
                  </a:lnTo>
                  <a:lnTo>
                    <a:pt x="42" y="12"/>
                  </a:lnTo>
                  <a:lnTo>
                    <a:pt x="39" y="8"/>
                  </a:lnTo>
                  <a:lnTo>
                    <a:pt x="37" y="5"/>
                  </a:lnTo>
                  <a:lnTo>
                    <a:pt x="34" y="2"/>
                  </a:lnTo>
                  <a:lnTo>
                    <a:pt x="30" y="1"/>
                  </a:lnTo>
                  <a:lnTo>
                    <a:pt x="26" y="0"/>
                  </a:lnTo>
                  <a:lnTo>
                    <a:pt x="20" y="0"/>
                  </a:lnTo>
                  <a:lnTo>
                    <a:pt x="20" y="0"/>
                  </a:lnTo>
                  <a:lnTo>
                    <a:pt x="16" y="0"/>
                  </a:lnTo>
                  <a:lnTo>
                    <a:pt x="12" y="1"/>
                  </a:lnTo>
                  <a:lnTo>
                    <a:pt x="8" y="4"/>
                  </a:lnTo>
                  <a:lnTo>
                    <a:pt x="5" y="6"/>
                  </a:lnTo>
                  <a:lnTo>
                    <a:pt x="3" y="11"/>
                  </a:lnTo>
                  <a:lnTo>
                    <a:pt x="1" y="15"/>
                  </a:lnTo>
                  <a:lnTo>
                    <a:pt x="0" y="19"/>
                  </a:lnTo>
                  <a:lnTo>
                    <a:pt x="0" y="23"/>
                  </a:lnTo>
                  <a:lnTo>
                    <a:pt x="5" y="116"/>
                  </a:lnTo>
                  <a:close/>
                </a:path>
              </a:pathLst>
            </a:custGeom>
            <a:solidFill>
              <a:srgbClr val="EDCD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140" name="Freeform 140"/>
          <p:cNvSpPr>
            <a:spLocks/>
          </p:cNvSpPr>
          <p:nvPr/>
        </p:nvSpPr>
        <p:spPr bwMode="auto">
          <a:xfrm>
            <a:off x="2496864" y="286958"/>
            <a:ext cx="515804" cy="420578"/>
          </a:xfrm>
          <a:custGeom>
            <a:avLst/>
            <a:gdLst>
              <a:gd name="T0" fmla="*/ 166 w 325"/>
              <a:gd name="T1" fmla="*/ 265 h 265"/>
              <a:gd name="T2" fmla="*/ 166 w 325"/>
              <a:gd name="T3" fmla="*/ 265 h 265"/>
              <a:gd name="T4" fmla="*/ 169 w 325"/>
              <a:gd name="T5" fmla="*/ 263 h 265"/>
              <a:gd name="T6" fmla="*/ 177 w 325"/>
              <a:gd name="T7" fmla="*/ 257 h 265"/>
              <a:gd name="T8" fmla="*/ 189 w 325"/>
              <a:gd name="T9" fmla="*/ 250 h 265"/>
              <a:gd name="T10" fmla="*/ 198 w 325"/>
              <a:gd name="T11" fmla="*/ 246 h 265"/>
              <a:gd name="T12" fmla="*/ 207 w 325"/>
              <a:gd name="T13" fmla="*/ 244 h 265"/>
              <a:gd name="T14" fmla="*/ 218 w 325"/>
              <a:gd name="T15" fmla="*/ 241 h 265"/>
              <a:gd name="T16" fmla="*/ 230 w 325"/>
              <a:gd name="T17" fmla="*/ 240 h 265"/>
              <a:gd name="T18" fmla="*/ 242 w 325"/>
              <a:gd name="T19" fmla="*/ 240 h 265"/>
              <a:gd name="T20" fmla="*/ 257 w 325"/>
              <a:gd name="T21" fmla="*/ 241 h 265"/>
              <a:gd name="T22" fmla="*/ 272 w 325"/>
              <a:gd name="T23" fmla="*/ 242 h 265"/>
              <a:gd name="T24" fmla="*/ 288 w 325"/>
              <a:gd name="T25" fmla="*/ 248 h 265"/>
              <a:gd name="T26" fmla="*/ 306 w 325"/>
              <a:gd name="T27" fmla="*/ 255 h 265"/>
              <a:gd name="T28" fmla="*/ 325 w 325"/>
              <a:gd name="T29" fmla="*/ 263 h 265"/>
              <a:gd name="T30" fmla="*/ 325 w 325"/>
              <a:gd name="T31" fmla="*/ 26 h 265"/>
              <a:gd name="T32" fmla="*/ 325 w 325"/>
              <a:gd name="T33" fmla="*/ 26 h 265"/>
              <a:gd name="T34" fmla="*/ 307 w 325"/>
              <a:gd name="T35" fmla="*/ 18 h 265"/>
              <a:gd name="T36" fmla="*/ 288 w 325"/>
              <a:gd name="T37" fmla="*/ 9 h 265"/>
              <a:gd name="T38" fmla="*/ 265 w 325"/>
              <a:gd name="T39" fmla="*/ 4 h 265"/>
              <a:gd name="T40" fmla="*/ 253 w 325"/>
              <a:gd name="T41" fmla="*/ 1 h 265"/>
              <a:gd name="T42" fmla="*/ 240 w 325"/>
              <a:gd name="T43" fmla="*/ 0 h 265"/>
              <a:gd name="T44" fmla="*/ 226 w 325"/>
              <a:gd name="T45" fmla="*/ 0 h 265"/>
              <a:gd name="T46" fmla="*/ 212 w 325"/>
              <a:gd name="T47" fmla="*/ 1 h 265"/>
              <a:gd name="T48" fmla="*/ 199 w 325"/>
              <a:gd name="T49" fmla="*/ 4 h 265"/>
              <a:gd name="T50" fmla="*/ 187 w 325"/>
              <a:gd name="T51" fmla="*/ 8 h 265"/>
              <a:gd name="T52" fmla="*/ 175 w 325"/>
              <a:gd name="T53" fmla="*/ 16 h 265"/>
              <a:gd name="T54" fmla="*/ 162 w 325"/>
              <a:gd name="T55" fmla="*/ 26 h 265"/>
              <a:gd name="T56" fmla="*/ 0 w 325"/>
              <a:gd name="T57" fmla="*/ 26 h 265"/>
              <a:gd name="T58" fmla="*/ 0 w 325"/>
              <a:gd name="T59" fmla="*/ 264 h 265"/>
              <a:gd name="T60" fmla="*/ 166 w 325"/>
              <a:gd name="T61"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5" h="265">
                <a:moveTo>
                  <a:pt x="166" y="265"/>
                </a:moveTo>
                <a:lnTo>
                  <a:pt x="166" y="265"/>
                </a:lnTo>
                <a:lnTo>
                  <a:pt x="169" y="263"/>
                </a:lnTo>
                <a:lnTo>
                  <a:pt x="177" y="257"/>
                </a:lnTo>
                <a:lnTo>
                  <a:pt x="189" y="250"/>
                </a:lnTo>
                <a:lnTo>
                  <a:pt x="198" y="246"/>
                </a:lnTo>
                <a:lnTo>
                  <a:pt x="207" y="244"/>
                </a:lnTo>
                <a:lnTo>
                  <a:pt x="218" y="241"/>
                </a:lnTo>
                <a:lnTo>
                  <a:pt x="230" y="240"/>
                </a:lnTo>
                <a:lnTo>
                  <a:pt x="242" y="240"/>
                </a:lnTo>
                <a:lnTo>
                  <a:pt x="257" y="241"/>
                </a:lnTo>
                <a:lnTo>
                  <a:pt x="272" y="242"/>
                </a:lnTo>
                <a:lnTo>
                  <a:pt x="288" y="248"/>
                </a:lnTo>
                <a:lnTo>
                  <a:pt x="306" y="255"/>
                </a:lnTo>
                <a:lnTo>
                  <a:pt x="325" y="263"/>
                </a:lnTo>
                <a:lnTo>
                  <a:pt x="325" y="26"/>
                </a:lnTo>
                <a:lnTo>
                  <a:pt x="325" y="26"/>
                </a:lnTo>
                <a:lnTo>
                  <a:pt x="307" y="18"/>
                </a:lnTo>
                <a:lnTo>
                  <a:pt x="288" y="9"/>
                </a:lnTo>
                <a:lnTo>
                  <a:pt x="265" y="4"/>
                </a:lnTo>
                <a:lnTo>
                  <a:pt x="253" y="1"/>
                </a:lnTo>
                <a:lnTo>
                  <a:pt x="240" y="0"/>
                </a:lnTo>
                <a:lnTo>
                  <a:pt x="226" y="0"/>
                </a:lnTo>
                <a:lnTo>
                  <a:pt x="212" y="1"/>
                </a:lnTo>
                <a:lnTo>
                  <a:pt x="199" y="4"/>
                </a:lnTo>
                <a:lnTo>
                  <a:pt x="187" y="8"/>
                </a:lnTo>
                <a:lnTo>
                  <a:pt x="175" y="16"/>
                </a:lnTo>
                <a:lnTo>
                  <a:pt x="162" y="26"/>
                </a:lnTo>
                <a:lnTo>
                  <a:pt x="0" y="26"/>
                </a:lnTo>
                <a:lnTo>
                  <a:pt x="0" y="264"/>
                </a:lnTo>
                <a:lnTo>
                  <a:pt x="166" y="265"/>
                </a:lnTo>
                <a:close/>
              </a:path>
            </a:pathLst>
          </a:custGeom>
          <a:solidFill>
            <a:srgbClr val="F246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41" name="Freeform 141"/>
          <p:cNvSpPr>
            <a:spLocks noEditPoints="1"/>
          </p:cNvSpPr>
          <p:nvPr/>
        </p:nvSpPr>
        <p:spPr bwMode="auto">
          <a:xfrm>
            <a:off x="2538129" y="2859626"/>
            <a:ext cx="628486" cy="518978"/>
          </a:xfrm>
          <a:custGeom>
            <a:avLst/>
            <a:gdLst>
              <a:gd name="T0" fmla="*/ 365 w 396"/>
              <a:gd name="T1" fmla="*/ 0 h 327"/>
              <a:gd name="T2" fmla="*/ 383 w 396"/>
              <a:gd name="T3" fmla="*/ 5 h 327"/>
              <a:gd name="T4" fmla="*/ 394 w 396"/>
              <a:gd name="T5" fmla="*/ 19 h 327"/>
              <a:gd name="T6" fmla="*/ 396 w 396"/>
              <a:gd name="T7" fmla="*/ 197 h 327"/>
              <a:gd name="T8" fmla="*/ 394 w 396"/>
              <a:gd name="T9" fmla="*/ 210 h 327"/>
              <a:gd name="T10" fmla="*/ 383 w 396"/>
              <a:gd name="T11" fmla="*/ 224 h 327"/>
              <a:gd name="T12" fmla="*/ 365 w 396"/>
              <a:gd name="T13" fmla="*/ 230 h 327"/>
              <a:gd name="T14" fmla="*/ 295 w 396"/>
              <a:gd name="T15" fmla="*/ 260 h 327"/>
              <a:gd name="T16" fmla="*/ 307 w 396"/>
              <a:gd name="T17" fmla="*/ 262 h 327"/>
              <a:gd name="T18" fmla="*/ 321 w 396"/>
              <a:gd name="T19" fmla="*/ 273 h 327"/>
              <a:gd name="T20" fmla="*/ 326 w 396"/>
              <a:gd name="T21" fmla="*/ 291 h 327"/>
              <a:gd name="T22" fmla="*/ 326 w 396"/>
              <a:gd name="T23" fmla="*/ 302 h 327"/>
              <a:gd name="T24" fmla="*/ 318 w 396"/>
              <a:gd name="T25" fmla="*/ 318 h 327"/>
              <a:gd name="T26" fmla="*/ 302 w 396"/>
              <a:gd name="T27" fmla="*/ 326 h 327"/>
              <a:gd name="T28" fmla="*/ 199 w 396"/>
              <a:gd name="T29" fmla="*/ 208 h 327"/>
              <a:gd name="T30" fmla="*/ 348 w 396"/>
              <a:gd name="T31" fmla="*/ 208 h 327"/>
              <a:gd name="T32" fmla="*/ 361 w 396"/>
              <a:gd name="T33" fmla="*/ 204 h 327"/>
              <a:gd name="T34" fmla="*/ 371 w 396"/>
              <a:gd name="T35" fmla="*/ 192 h 327"/>
              <a:gd name="T36" fmla="*/ 373 w 396"/>
              <a:gd name="T37" fmla="*/ 47 h 327"/>
              <a:gd name="T38" fmla="*/ 371 w 396"/>
              <a:gd name="T39" fmla="*/ 36 h 327"/>
              <a:gd name="T40" fmla="*/ 361 w 396"/>
              <a:gd name="T41" fmla="*/ 25 h 327"/>
              <a:gd name="T42" fmla="*/ 348 w 396"/>
              <a:gd name="T43" fmla="*/ 20 h 327"/>
              <a:gd name="T44" fmla="*/ 127 w 396"/>
              <a:gd name="T45" fmla="*/ 260 h 327"/>
              <a:gd name="T46" fmla="*/ 127 w 396"/>
              <a:gd name="T47" fmla="*/ 230 h 327"/>
              <a:gd name="T48" fmla="*/ 199 w 396"/>
              <a:gd name="T49" fmla="*/ 327 h 327"/>
              <a:gd name="T50" fmla="*/ 154 w 396"/>
              <a:gd name="T51" fmla="*/ 288 h 327"/>
              <a:gd name="T52" fmla="*/ 158 w 396"/>
              <a:gd name="T53" fmla="*/ 287 h 327"/>
              <a:gd name="T54" fmla="*/ 159 w 396"/>
              <a:gd name="T55" fmla="*/ 283 h 327"/>
              <a:gd name="T56" fmla="*/ 155 w 396"/>
              <a:gd name="T57" fmla="*/ 277 h 327"/>
              <a:gd name="T58" fmla="*/ 127 w 396"/>
              <a:gd name="T59" fmla="*/ 260 h 327"/>
              <a:gd name="T60" fmla="*/ 199 w 396"/>
              <a:gd name="T61" fmla="*/ 0 h 327"/>
              <a:gd name="T62" fmla="*/ 127 w 396"/>
              <a:gd name="T63" fmla="*/ 0 h 327"/>
              <a:gd name="T64" fmla="*/ 127 w 396"/>
              <a:gd name="T65" fmla="*/ 276 h 327"/>
              <a:gd name="T66" fmla="*/ 97 w 396"/>
              <a:gd name="T67" fmla="*/ 277 h 327"/>
              <a:gd name="T68" fmla="*/ 94 w 396"/>
              <a:gd name="T69" fmla="*/ 283 h 327"/>
              <a:gd name="T70" fmla="*/ 96 w 396"/>
              <a:gd name="T71" fmla="*/ 287 h 327"/>
              <a:gd name="T72" fmla="*/ 100 w 396"/>
              <a:gd name="T73" fmla="*/ 288 h 327"/>
              <a:gd name="T74" fmla="*/ 101 w 396"/>
              <a:gd name="T75" fmla="*/ 327 h 327"/>
              <a:gd name="T76" fmla="*/ 88 w 396"/>
              <a:gd name="T77" fmla="*/ 325 h 327"/>
              <a:gd name="T78" fmla="*/ 74 w 396"/>
              <a:gd name="T79" fmla="*/ 314 h 327"/>
              <a:gd name="T80" fmla="*/ 69 w 396"/>
              <a:gd name="T81" fmla="*/ 295 h 327"/>
              <a:gd name="T82" fmla="*/ 70 w 396"/>
              <a:gd name="T83" fmla="*/ 285 h 327"/>
              <a:gd name="T84" fmla="*/ 78 w 396"/>
              <a:gd name="T85" fmla="*/ 269 h 327"/>
              <a:gd name="T86" fmla="*/ 94 w 396"/>
              <a:gd name="T87" fmla="*/ 260 h 327"/>
              <a:gd name="T88" fmla="*/ 127 w 396"/>
              <a:gd name="T89" fmla="*/ 230 h 327"/>
              <a:gd name="T90" fmla="*/ 25 w 396"/>
              <a:gd name="T91" fmla="*/ 229 h 327"/>
              <a:gd name="T92" fmla="*/ 9 w 396"/>
              <a:gd name="T93" fmla="*/ 220 h 327"/>
              <a:gd name="T94" fmla="*/ 1 w 396"/>
              <a:gd name="T95" fmla="*/ 204 h 327"/>
              <a:gd name="T96" fmla="*/ 0 w 396"/>
              <a:gd name="T97" fmla="*/ 31 h 327"/>
              <a:gd name="T98" fmla="*/ 5 w 396"/>
              <a:gd name="T99" fmla="*/ 13 h 327"/>
              <a:gd name="T100" fmla="*/ 20 w 396"/>
              <a:gd name="T101" fmla="*/ 2 h 327"/>
              <a:gd name="T102" fmla="*/ 127 w 396"/>
              <a:gd name="T103" fmla="*/ 0 h 327"/>
              <a:gd name="T104" fmla="*/ 50 w 396"/>
              <a:gd name="T105" fmla="*/ 20 h 327"/>
              <a:gd name="T106" fmla="*/ 35 w 396"/>
              <a:gd name="T107" fmla="*/ 25 h 327"/>
              <a:gd name="T108" fmla="*/ 25 w 396"/>
              <a:gd name="T109" fmla="*/ 36 h 327"/>
              <a:gd name="T110" fmla="*/ 24 w 396"/>
              <a:gd name="T111" fmla="*/ 182 h 327"/>
              <a:gd name="T112" fmla="*/ 25 w 396"/>
              <a:gd name="T113" fmla="*/ 192 h 327"/>
              <a:gd name="T114" fmla="*/ 35 w 396"/>
              <a:gd name="T115" fmla="*/ 204 h 327"/>
              <a:gd name="T116" fmla="*/ 50 w 396"/>
              <a:gd name="T117" fmla="*/ 20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6" h="327">
                <a:moveTo>
                  <a:pt x="199" y="0"/>
                </a:moveTo>
                <a:lnTo>
                  <a:pt x="365" y="0"/>
                </a:lnTo>
                <a:lnTo>
                  <a:pt x="365" y="0"/>
                </a:lnTo>
                <a:lnTo>
                  <a:pt x="372" y="0"/>
                </a:lnTo>
                <a:lnTo>
                  <a:pt x="377" y="2"/>
                </a:lnTo>
                <a:lnTo>
                  <a:pt x="383" y="5"/>
                </a:lnTo>
                <a:lnTo>
                  <a:pt x="387" y="9"/>
                </a:lnTo>
                <a:lnTo>
                  <a:pt x="391" y="13"/>
                </a:lnTo>
                <a:lnTo>
                  <a:pt x="394" y="19"/>
                </a:lnTo>
                <a:lnTo>
                  <a:pt x="396" y="24"/>
                </a:lnTo>
                <a:lnTo>
                  <a:pt x="396" y="31"/>
                </a:lnTo>
                <a:lnTo>
                  <a:pt x="396" y="197"/>
                </a:lnTo>
                <a:lnTo>
                  <a:pt x="396" y="197"/>
                </a:lnTo>
                <a:lnTo>
                  <a:pt x="396" y="204"/>
                </a:lnTo>
                <a:lnTo>
                  <a:pt x="394" y="210"/>
                </a:lnTo>
                <a:lnTo>
                  <a:pt x="391" y="215"/>
                </a:lnTo>
                <a:lnTo>
                  <a:pt x="387" y="220"/>
                </a:lnTo>
                <a:lnTo>
                  <a:pt x="383" y="224"/>
                </a:lnTo>
                <a:lnTo>
                  <a:pt x="377" y="227"/>
                </a:lnTo>
                <a:lnTo>
                  <a:pt x="372" y="229"/>
                </a:lnTo>
                <a:lnTo>
                  <a:pt x="365" y="230"/>
                </a:lnTo>
                <a:lnTo>
                  <a:pt x="238" y="230"/>
                </a:lnTo>
                <a:lnTo>
                  <a:pt x="238" y="260"/>
                </a:lnTo>
                <a:lnTo>
                  <a:pt x="295" y="260"/>
                </a:lnTo>
                <a:lnTo>
                  <a:pt x="295" y="260"/>
                </a:lnTo>
                <a:lnTo>
                  <a:pt x="302" y="260"/>
                </a:lnTo>
                <a:lnTo>
                  <a:pt x="307" y="262"/>
                </a:lnTo>
                <a:lnTo>
                  <a:pt x="312" y="265"/>
                </a:lnTo>
                <a:lnTo>
                  <a:pt x="318" y="269"/>
                </a:lnTo>
                <a:lnTo>
                  <a:pt x="321" y="273"/>
                </a:lnTo>
                <a:lnTo>
                  <a:pt x="325" y="279"/>
                </a:lnTo>
                <a:lnTo>
                  <a:pt x="326" y="285"/>
                </a:lnTo>
                <a:lnTo>
                  <a:pt x="326" y="291"/>
                </a:lnTo>
                <a:lnTo>
                  <a:pt x="326" y="295"/>
                </a:lnTo>
                <a:lnTo>
                  <a:pt x="326" y="295"/>
                </a:lnTo>
                <a:lnTo>
                  <a:pt x="326" y="302"/>
                </a:lnTo>
                <a:lnTo>
                  <a:pt x="325" y="308"/>
                </a:lnTo>
                <a:lnTo>
                  <a:pt x="321" y="314"/>
                </a:lnTo>
                <a:lnTo>
                  <a:pt x="318" y="318"/>
                </a:lnTo>
                <a:lnTo>
                  <a:pt x="312" y="322"/>
                </a:lnTo>
                <a:lnTo>
                  <a:pt x="307" y="325"/>
                </a:lnTo>
                <a:lnTo>
                  <a:pt x="302" y="326"/>
                </a:lnTo>
                <a:lnTo>
                  <a:pt x="295" y="327"/>
                </a:lnTo>
                <a:lnTo>
                  <a:pt x="199" y="327"/>
                </a:lnTo>
                <a:lnTo>
                  <a:pt x="199" y="208"/>
                </a:lnTo>
                <a:lnTo>
                  <a:pt x="348" y="208"/>
                </a:lnTo>
                <a:lnTo>
                  <a:pt x="348" y="208"/>
                </a:lnTo>
                <a:lnTo>
                  <a:pt x="348" y="208"/>
                </a:lnTo>
                <a:lnTo>
                  <a:pt x="352" y="207"/>
                </a:lnTo>
                <a:lnTo>
                  <a:pt x="357" y="205"/>
                </a:lnTo>
                <a:lnTo>
                  <a:pt x="361" y="204"/>
                </a:lnTo>
                <a:lnTo>
                  <a:pt x="365" y="200"/>
                </a:lnTo>
                <a:lnTo>
                  <a:pt x="368" y="196"/>
                </a:lnTo>
                <a:lnTo>
                  <a:pt x="371" y="192"/>
                </a:lnTo>
                <a:lnTo>
                  <a:pt x="372" y="188"/>
                </a:lnTo>
                <a:lnTo>
                  <a:pt x="373" y="182"/>
                </a:lnTo>
                <a:lnTo>
                  <a:pt x="373" y="47"/>
                </a:lnTo>
                <a:lnTo>
                  <a:pt x="373" y="47"/>
                </a:lnTo>
                <a:lnTo>
                  <a:pt x="372" y="42"/>
                </a:lnTo>
                <a:lnTo>
                  <a:pt x="371" y="36"/>
                </a:lnTo>
                <a:lnTo>
                  <a:pt x="368" y="32"/>
                </a:lnTo>
                <a:lnTo>
                  <a:pt x="365" y="28"/>
                </a:lnTo>
                <a:lnTo>
                  <a:pt x="361" y="25"/>
                </a:lnTo>
                <a:lnTo>
                  <a:pt x="357" y="23"/>
                </a:lnTo>
                <a:lnTo>
                  <a:pt x="352" y="21"/>
                </a:lnTo>
                <a:lnTo>
                  <a:pt x="348" y="20"/>
                </a:lnTo>
                <a:lnTo>
                  <a:pt x="199" y="20"/>
                </a:lnTo>
                <a:lnTo>
                  <a:pt x="199" y="0"/>
                </a:lnTo>
                <a:close/>
                <a:moveTo>
                  <a:pt x="127" y="260"/>
                </a:moveTo>
                <a:lnTo>
                  <a:pt x="159" y="260"/>
                </a:lnTo>
                <a:lnTo>
                  <a:pt x="159" y="230"/>
                </a:lnTo>
                <a:lnTo>
                  <a:pt x="127" y="230"/>
                </a:lnTo>
                <a:lnTo>
                  <a:pt x="127" y="208"/>
                </a:lnTo>
                <a:lnTo>
                  <a:pt x="199" y="208"/>
                </a:lnTo>
                <a:lnTo>
                  <a:pt x="199" y="327"/>
                </a:lnTo>
                <a:lnTo>
                  <a:pt x="127" y="327"/>
                </a:lnTo>
                <a:lnTo>
                  <a:pt x="127" y="288"/>
                </a:lnTo>
                <a:lnTo>
                  <a:pt x="154" y="288"/>
                </a:lnTo>
                <a:lnTo>
                  <a:pt x="154" y="288"/>
                </a:lnTo>
                <a:lnTo>
                  <a:pt x="155" y="288"/>
                </a:lnTo>
                <a:lnTo>
                  <a:pt x="158" y="287"/>
                </a:lnTo>
                <a:lnTo>
                  <a:pt x="159" y="284"/>
                </a:lnTo>
                <a:lnTo>
                  <a:pt x="159" y="283"/>
                </a:lnTo>
                <a:lnTo>
                  <a:pt x="159" y="283"/>
                </a:lnTo>
                <a:lnTo>
                  <a:pt x="159" y="280"/>
                </a:lnTo>
                <a:lnTo>
                  <a:pt x="158" y="279"/>
                </a:lnTo>
                <a:lnTo>
                  <a:pt x="155" y="277"/>
                </a:lnTo>
                <a:lnTo>
                  <a:pt x="154" y="276"/>
                </a:lnTo>
                <a:lnTo>
                  <a:pt x="127" y="276"/>
                </a:lnTo>
                <a:lnTo>
                  <a:pt x="127" y="260"/>
                </a:lnTo>
                <a:lnTo>
                  <a:pt x="127" y="260"/>
                </a:lnTo>
                <a:close/>
                <a:moveTo>
                  <a:pt x="127" y="0"/>
                </a:moveTo>
                <a:lnTo>
                  <a:pt x="199" y="0"/>
                </a:lnTo>
                <a:lnTo>
                  <a:pt x="199" y="20"/>
                </a:lnTo>
                <a:lnTo>
                  <a:pt x="127" y="20"/>
                </a:lnTo>
                <a:lnTo>
                  <a:pt x="127" y="0"/>
                </a:lnTo>
                <a:close/>
                <a:moveTo>
                  <a:pt x="101" y="260"/>
                </a:moveTo>
                <a:lnTo>
                  <a:pt x="127" y="260"/>
                </a:lnTo>
                <a:lnTo>
                  <a:pt x="127" y="276"/>
                </a:lnTo>
                <a:lnTo>
                  <a:pt x="100" y="276"/>
                </a:lnTo>
                <a:lnTo>
                  <a:pt x="100" y="276"/>
                </a:lnTo>
                <a:lnTo>
                  <a:pt x="97" y="277"/>
                </a:lnTo>
                <a:lnTo>
                  <a:pt x="96" y="279"/>
                </a:lnTo>
                <a:lnTo>
                  <a:pt x="94" y="280"/>
                </a:lnTo>
                <a:lnTo>
                  <a:pt x="94" y="283"/>
                </a:lnTo>
                <a:lnTo>
                  <a:pt x="94" y="283"/>
                </a:lnTo>
                <a:lnTo>
                  <a:pt x="94" y="284"/>
                </a:lnTo>
                <a:lnTo>
                  <a:pt x="96" y="287"/>
                </a:lnTo>
                <a:lnTo>
                  <a:pt x="97" y="288"/>
                </a:lnTo>
                <a:lnTo>
                  <a:pt x="100" y="288"/>
                </a:lnTo>
                <a:lnTo>
                  <a:pt x="100" y="288"/>
                </a:lnTo>
                <a:lnTo>
                  <a:pt x="127" y="288"/>
                </a:lnTo>
                <a:lnTo>
                  <a:pt x="127" y="327"/>
                </a:lnTo>
                <a:lnTo>
                  <a:pt x="101" y="327"/>
                </a:lnTo>
                <a:lnTo>
                  <a:pt x="101" y="327"/>
                </a:lnTo>
                <a:lnTo>
                  <a:pt x="94" y="326"/>
                </a:lnTo>
                <a:lnTo>
                  <a:pt x="88" y="325"/>
                </a:lnTo>
                <a:lnTo>
                  <a:pt x="82" y="322"/>
                </a:lnTo>
                <a:lnTo>
                  <a:pt x="78" y="318"/>
                </a:lnTo>
                <a:lnTo>
                  <a:pt x="74" y="314"/>
                </a:lnTo>
                <a:lnTo>
                  <a:pt x="71" y="308"/>
                </a:lnTo>
                <a:lnTo>
                  <a:pt x="70" y="302"/>
                </a:lnTo>
                <a:lnTo>
                  <a:pt x="69" y="295"/>
                </a:lnTo>
                <a:lnTo>
                  <a:pt x="69" y="291"/>
                </a:lnTo>
                <a:lnTo>
                  <a:pt x="69" y="291"/>
                </a:lnTo>
                <a:lnTo>
                  <a:pt x="70" y="285"/>
                </a:lnTo>
                <a:lnTo>
                  <a:pt x="71" y="279"/>
                </a:lnTo>
                <a:lnTo>
                  <a:pt x="74" y="273"/>
                </a:lnTo>
                <a:lnTo>
                  <a:pt x="78" y="269"/>
                </a:lnTo>
                <a:lnTo>
                  <a:pt x="82" y="265"/>
                </a:lnTo>
                <a:lnTo>
                  <a:pt x="88" y="262"/>
                </a:lnTo>
                <a:lnTo>
                  <a:pt x="94" y="260"/>
                </a:lnTo>
                <a:lnTo>
                  <a:pt x="101" y="260"/>
                </a:lnTo>
                <a:lnTo>
                  <a:pt x="101" y="260"/>
                </a:lnTo>
                <a:close/>
                <a:moveTo>
                  <a:pt x="127" y="230"/>
                </a:moveTo>
                <a:lnTo>
                  <a:pt x="32" y="230"/>
                </a:lnTo>
                <a:lnTo>
                  <a:pt x="32" y="230"/>
                </a:lnTo>
                <a:lnTo>
                  <a:pt x="25" y="229"/>
                </a:lnTo>
                <a:lnTo>
                  <a:pt x="20" y="227"/>
                </a:lnTo>
                <a:lnTo>
                  <a:pt x="14" y="224"/>
                </a:lnTo>
                <a:lnTo>
                  <a:pt x="9" y="220"/>
                </a:lnTo>
                <a:lnTo>
                  <a:pt x="5" y="215"/>
                </a:lnTo>
                <a:lnTo>
                  <a:pt x="2" y="210"/>
                </a:lnTo>
                <a:lnTo>
                  <a:pt x="1" y="204"/>
                </a:lnTo>
                <a:lnTo>
                  <a:pt x="0" y="197"/>
                </a:lnTo>
                <a:lnTo>
                  <a:pt x="0" y="31"/>
                </a:lnTo>
                <a:lnTo>
                  <a:pt x="0" y="31"/>
                </a:lnTo>
                <a:lnTo>
                  <a:pt x="1" y="24"/>
                </a:lnTo>
                <a:lnTo>
                  <a:pt x="2" y="19"/>
                </a:lnTo>
                <a:lnTo>
                  <a:pt x="5" y="13"/>
                </a:lnTo>
                <a:lnTo>
                  <a:pt x="9" y="9"/>
                </a:lnTo>
                <a:lnTo>
                  <a:pt x="14" y="5"/>
                </a:lnTo>
                <a:lnTo>
                  <a:pt x="20" y="2"/>
                </a:lnTo>
                <a:lnTo>
                  <a:pt x="25" y="0"/>
                </a:lnTo>
                <a:lnTo>
                  <a:pt x="32" y="0"/>
                </a:lnTo>
                <a:lnTo>
                  <a:pt x="127" y="0"/>
                </a:lnTo>
                <a:lnTo>
                  <a:pt x="127" y="20"/>
                </a:lnTo>
                <a:lnTo>
                  <a:pt x="50" y="20"/>
                </a:lnTo>
                <a:lnTo>
                  <a:pt x="50" y="20"/>
                </a:lnTo>
                <a:lnTo>
                  <a:pt x="44" y="21"/>
                </a:lnTo>
                <a:lnTo>
                  <a:pt x="40" y="23"/>
                </a:lnTo>
                <a:lnTo>
                  <a:pt x="35" y="25"/>
                </a:lnTo>
                <a:lnTo>
                  <a:pt x="31" y="28"/>
                </a:lnTo>
                <a:lnTo>
                  <a:pt x="28" y="32"/>
                </a:lnTo>
                <a:lnTo>
                  <a:pt x="25" y="36"/>
                </a:lnTo>
                <a:lnTo>
                  <a:pt x="24" y="42"/>
                </a:lnTo>
                <a:lnTo>
                  <a:pt x="24" y="47"/>
                </a:lnTo>
                <a:lnTo>
                  <a:pt x="24" y="182"/>
                </a:lnTo>
                <a:lnTo>
                  <a:pt x="24" y="182"/>
                </a:lnTo>
                <a:lnTo>
                  <a:pt x="24" y="188"/>
                </a:lnTo>
                <a:lnTo>
                  <a:pt x="25" y="192"/>
                </a:lnTo>
                <a:lnTo>
                  <a:pt x="28" y="196"/>
                </a:lnTo>
                <a:lnTo>
                  <a:pt x="31" y="200"/>
                </a:lnTo>
                <a:lnTo>
                  <a:pt x="35" y="204"/>
                </a:lnTo>
                <a:lnTo>
                  <a:pt x="40" y="205"/>
                </a:lnTo>
                <a:lnTo>
                  <a:pt x="44" y="207"/>
                </a:lnTo>
                <a:lnTo>
                  <a:pt x="50" y="208"/>
                </a:lnTo>
                <a:lnTo>
                  <a:pt x="127" y="208"/>
                </a:lnTo>
                <a:lnTo>
                  <a:pt x="127" y="230"/>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42" name="Freeform 142"/>
          <p:cNvSpPr>
            <a:spLocks noEditPoints="1"/>
          </p:cNvSpPr>
          <p:nvPr/>
        </p:nvSpPr>
        <p:spPr bwMode="auto">
          <a:xfrm>
            <a:off x="1246240" y="1818496"/>
            <a:ext cx="807828" cy="941143"/>
          </a:xfrm>
          <a:custGeom>
            <a:avLst/>
            <a:gdLst>
              <a:gd name="T0" fmla="*/ 92 w 509"/>
              <a:gd name="T1" fmla="*/ 126 h 593"/>
              <a:gd name="T2" fmla="*/ 147 w 509"/>
              <a:gd name="T3" fmla="*/ 94 h 593"/>
              <a:gd name="T4" fmla="*/ 137 w 509"/>
              <a:gd name="T5" fmla="*/ 133 h 593"/>
              <a:gd name="T6" fmla="*/ 168 w 509"/>
              <a:gd name="T7" fmla="*/ 120 h 593"/>
              <a:gd name="T8" fmla="*/ 157 w 509"/>
              <a:gd name="T9" fmla="*/ 157 h 593"/>
              <a:gd name="T10" fmla="*/ 189 w 509"/>
              <a:gd name="T11" fmla="*/ 144 h 593"/>
              <a:gd name="T12" fmla="*/ 177 w 509"/>
              <a:gd name="T13" fmla="*/ 183 h 593"/>
              <a:gd name="T14" fmla="*/ 210 w 509"/>
              <a:gd name="T15" fmla="*/ 170 h 593"/>
              <a:gd name="T16" fmla="*/ 174 w 509"/>
              <a:gd name="T17" fmla="*/ 228 h 593"/>
              <a:gd name="T18" fmla="*/ 230 w 509"/>
              <a:gd name="T19" fmla="*/ 195 h 593"/>
              <a:gd name="T20" fmla="*/ 219 w 509"/>
              <a:gd name="T21" fmla="*/ 235 h 593"/>
              <a:gd name="T22" fmla="*/ 252 w 509"/>
              <a:gd name="T23" fmla="*/ 221 h 593"/>
              <a:gd name="T24" fmla="*/ 239 w 509"/>
              <a:gd name="T25" fmla="*/ 259 h 593"/>
              <a:gd name="T26" fmla="*/ 272 w 509"/>
              <a:gd name="T27" fmla="*/ 245 h 593"/>
              <a:gd name="T28" fmla="*/ 261 w 509"/>
              <a:gd name="T29" fmla="*/ 285 h 593"/>
              <a:gd name="T30" fmla="*/ 294 w 509"/>
              <a:gd name="T31" fmla="*/ 271 h 593"/>
              <a:gd name="T32" fmla="*/ 258 w 509"/>
              <a:gd name="T33" fmla="*/ 329 h 593"/>
              <a:gd name="T34" fmla="*/ 314 w 509"/>
              <a:gd name="T35" fmla="*/ 297 h 593"/>
              <a:gd name="T36" fmla="*/ 302 w 509"/>
              <a:gd name="T37" fmla="*/ 336 h 593"/>
              <a:gd name="T38" fmla="*/ 334 w 509"/>
              <a:gd name="T39" fmla="*/ 323 h 593"/>
              <a:gd name="T40" fmla="*/ 323 w 509"/>
              <a:gd name="T41" fmla="*/ 362 h 593"/>
              <a:gd name="T42" fmla="*/ 356 w 509"/>
              <a:gd name="T43" fmla="*/ 347 h 593"/>
              <a:gd name="T44" fmla="*/ 344 w 509"/>
              <a:gd name="T45" fmla="*/ 386 h 593"/>
              <a:gd name="T46" fmla="*/ 376 w 509"/>
              <a:gd name="T47" fmla="*/ 373 h 593"/>
              <a:gd name="T48" fmla="*/ 341 w 509"/>
              <a:gd name="T49" fmla="*/ 431 h 593"/>
              <a:gd name="T50" fmla="*/ 397 w 509"/>
              <a:gd name="T51" fmla="*/ 398 h 593"/>
              <a:gd name="T52" fmla="*/ 386 w 509"/>
              <a:gd name="T53" fmla="*/ 438 h 593"/>
              <a:gd name="T54" fmla="*/ 418 w 509"/>
              <a:gd name="T55" fmla="*/ 424 h 593"/>
              <a:gd name="T56" fmla="*/ 406 w 509"/>
              <a:gd name="T57" fmla="*/ 463 h 593"/>
              <a:gd name="T58" fmla="*/ 438 w 509"/>
              <a:gd name="T59" fmla="*/ 450 h 593"/>
              <a:gd name="T60" fmla="*/ 426 w 509"/>
              <a:gd name="T61" fmla="*/ 488 h 593"/>
              <a:gd name="T62" fmla="*/ 459 w 509"/>
              <a:gd name="T63" fmla="*/ 474 h 593"/>
              <a:gd name="T64" fmla="*/ 424 w 509"/>
              <a:gd name="T65" fmla="*/ 532 h 593"/>
              <a:gd name="T66" fmla="*/ 480 w 509"/>
              <a:gd name="T67" fmla="*/ 500 h 593"/>
              <a:gd name="T68" fmla="*/ 437 w 509"/>
              <a:gd name="T69" fmla="*/ 593 h 593"/>
              <a:gd name="T70" fmla="*/ 70 w 509"/>
              <a:gd name="T71" fmla="*/ 82 h 593"/>
              <a:gd name="T72" fmla="*/ 77 w 509"/>
              <a:gd name="T73" fmla="*/ 80 h 593"/>
              <a:gd name="T74" fmla="*/ 82 w 509"/>
              <a:gd name="T75" fmla="*/ 78 h 593"/>
              <a:gd name="T76" fmla="*/ 88 w 509"/>
              <a:gd name="T77" fmla="*/ 65 h 593"/>
              <a:gd name="T78" fmla="*/ 84 w 509"/>
              <a:gd name="T79" fmla="*/ 52 h 593"/>
              <a:gd name="T80" fmla="*/ 81 w 509"/>
              <a:gd name="T81" fmla="*/ 49 h 593"/>
              <a:gd name="T82" fmla="*/ 74 w 509"/>
              <a:gd name="T83" fmla="*/ 45 h 593"/>
              <a:gd name="T84" fmla="*/ 70 w 509"/>
              <a:gd name="T85" fmla="*/ 2 h 593"/>
              <a:gd name="T86" fmla="*/ 141 w 509"/>
              <a:gd name="T87" fmla="*/ 86 h 593"/>
              <a:gd name="T88" fmla="*/ 0 w 509"/>
              <a:gd name="T89" fmla="*/ 59 h 593"/>
              <a:gd name="T90" fmla="*/ 70 w 509"/>
              <a:gd name="T91" fmla="*/ 45 h 593"/>
              <a:gd name="T92" fmla="*/ 65 w 509"/>
              <a:gd name="T93" fmla="*/ 46 h 593"/>
              <a:gd name="T94" fmla="*/ 59 w 509"/>
              <a:gd name="T95" fmla="*/ 49 h 593"/>
              <a:gd name="T96" fmla="*/ 53 w 509"/>
              <a:gd name="T97" fmla="*/ 61 h 593"/>
              <a:gd name="T98" fmla="*/ 57 w 509"/>
              <a:gd name="T99" fmla="*/ 75 h 593"/>
              <a:gd name="T100" fmla="*/ 57 w 509"/>
              <a:gd name="T101" fmla="*/ 75 h 593"/>
              <a:gd name="T102" fmla="*/ 63 w 509"/>
              <a:gd name="T103" fmla="*/ 79 h 593"/>
              <a:gd name="T104" fmla="*/ 70 w 509"/>
              <a:gd name="T105" fmla="*/ 8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9" h="593">
                <a:moveTo>
                  <a:pt x="141" y="86"/>
                </a:moveTo>
                <a:lnTo>
                  <a:pt x="92" y="126"/>
                </a:lnTo>
                <a:lnTo>
                  <a:pt x="99" y="134"/>
                </a:lnTo>
                <a:lnTo>
                  <a:pt x="147" y="94"/>
                </a:lnTo>
                <a:lnTo>
                  <a:pt x="162" y="111"/>
                </a:lnTo>
                <a:lnTo>
                  <a:pt x="137" y="133"/>
                </a:lnTo>
                <a:lnTo>
                  <a:pt x="142" y="140"/>
                </a:lnTo>
                <a:lnTo>
                  <a:pt x="168" y="120"/>
                </a:lnTo>
                <a:lnTo>
                  <a:pt x="183" y="137"/>
                </a:lnTo>
                <a:lnTo>
                  <a:pt x="157" y="157"/>
                </a:lnTo>
                <a:lnTo>
                  <a:pt x="164" y="166"/>
                </a:lnTo>
                <a:lnTo>
                  <a:pt x="189" y="144"/>
                </a:lnTo>
                <a:lnTo>
                  <a:pt x="203" y="161"/>
                </a:lnTo>
                <a:lnTo>
                  <a:pt x="177" y="183"/>
                </a:lnTo>
                <a:lnTo>
                  <a:pt x="184" y="191"/>
                </a:lnTo>
                <a:lnTo>
                  <a:pt x="210" y="170"/>
                </a:lnTo>
                <a:lnTo>
                  <a:pt x="225" y="187"/>
                </a:lnTo>
                <a:lnTo>
                  <a:pt x="174" y="228"/>
                </a:lnTo>
                <a:lnTo>
                  <a:pt x="181" y="236"/>
                </a:lnTo>
                <a:lnTo>
                  <a:pt x="230" y="195"/>
                </a:lnTo>
                <a:lnTo>
                  <a:pt x="245" y="213"/>
                </a:lnTo>
                <a:lnTo>
                  <a:pt x="219" y="235"/>
                </a:lnTo>
                <a:lnTo>
                  <a:pt x="226" y="241"/>
                </a:lnTo>
                <a:lnTo>
                  <a:pt x="252" y="221"/>
                </a:lnTo>
                <a:lnTo>
                  <a:pt x="267" y="239"/>
                </a:lnTo>
                <a:lnTo>
                  <a:pt x="239" y="259"/>
                </a:lnTo>
                <a:lnTo>
                  <a:pt x="246" y="267"/>
                </a:lnTo>
                <a:lnTo>
                  <a:pt x="272" y="245"/>
                </a:lnTo>
                <a:lnTo>
                  <a:pt x="287" y="263"/>
                </a:lnTo>
                <a:lnTo>
                  <a:pt x="261" y="285"/>
                </a:lnTo>
                <a:lnTo>
                  <a:pt x="267" y="293"/>
                </a:lnTo>
                <a:lnTo>
                  <a:pt x="294" y="271"/>
                </a:lnTo>
                <a:lnTo>
                  <a:pt x="307" y="289"/>
                </a:lnTo>
                <a:lnTo>
                  <a:pt x="258" y="329"/>
                </a:lnTo>
                <a:lnTo>
                  <a:pt x="264" y="338"/>
                </a:lnTo>
                <a:lnTo>
                  <a:pt x="314" y="297"/>
                </a:lnTo>
                <a:lnTo>
                  <a:pt x="329" y="314"/>
                </a:lnTo>
                <a:lnTo>
                  <a:pt x="302" y="336"/>
                </a:lnTo>
                <a:lnTo>
                  <a:pt x="308" y="343"/>
                </a:lnTo>
                <a:lnTo>
                  <a:pt x="334" y="323"/>
                </a:lnTo>
                <a:lnTo>
                  <a:pt x="349" y="340"/>
                </a:lnTo>
                <a:lnTo>
                  <a:pt x="323" y="362"/>
                </a:lnTo>
                <a:lnTo>
                  <a:pt x="329" y="369"/>
                </a:lnTo>
                <a:lnTo>
                  <a:pt x="356" y="347"/>
                </a:lnTo>
                <a:lnTo>
                  <a:pt x="369" y="366"/>
                </a:lnTo>
                <a:lnTo>
                  <a:pt x="344" y="386"/>
                </a:lnTo>
                <a:lnTo>
                  <a:pt x="350" y="394"/>
                </a:lnTo>
                <a:lnTo>
                  <a:pt x="376" y="373"/>
                </a:lnTo>
                <a:lnTo>
                  <a:pt x="391" y="390"/>
                </a:lnTo>
                <a:lnTo>
                  <a:pt x="341" y="431"/>
                </a:lnTo>
                <a:lnTo>
                  <a:pt x="348" y="439"/>
                </a:lnTo>
                <a:lnTo>
                  <a:pt x="397" y="398"/>
                </a:lnTo>
                <a:lnTo>
                  <a:pt x="411" y="416"/>
                </a:lnTo>
                <a:lnTo>
                  <a:pt x="386" y="438"/>
                </a:lnTo>
                <a:lnTo>
                  <a:pt x="391" y="446"/>
                </a:lnTo>
                <a:lnTo>
                  <a:pt x="418" y="424"/>
                </a:lnTo>
                <a:lnTo>
                  <a:pt x="432" y="442"/>
                </a:lnTo>
                <a:lnTo>
                  <a:pt x="406" y="463"/>
                </a:lnTo>
                <a:lnTo>
                  <a:pt x="413" y="470"/>
                </a:lnTo>
                <a:lnTo>
                  <a:pt x="438" y="450"/>
                </a:lnTo>
                <a:lnTo>
                  <a:pt x="453" y="467"/>
                </a:lnTo>
                <a:lnTo>
                  <a:pt x="426" y="488"/>
                </a:lnTo>
                <a:lnTo>
                  <a:pt x="433" y="496"/>
                </a:lnTo>
                <a:lnTo>
                  <a:pt x="459" y="474"/>
                </a:lnTo>
                <a:lnTo>
                  <a:pt x="474" y="492"/>
                </a:lnTo>
                <a:lnTo>
                  <a:pt x="424" y="532"/>
                </a:lnTo>
                <a:lnTo>
                  <a:pt x="430" y="541"/>
                </a:lnTo>
                <a:lnTo>
                  <a:pt x="480" y="500"/>
                </a:lnTo>
                <a:lnTo>
                  <a:pt x="509" y="535"/>
                </a:lnTo>
                <a:lnTo>
                  <a:pt x="437" y="593"/>
                </a:lnTo>
                <a:lnTo>
                  <a:pt x="70" y="145"/>
                </a:lnTo>
                <a:lnTo>
                  <a:pt x="70" y="82"/>
                </a:lnTo>
                <a:lnTo>
                  <a:pt x="70" y="82"/>
                </a:lnTo>
                <a:lnTo>
                  <a:pt x="77" y="80"/>
                </a:lnTo>
                <a:lnTo>
                  <a:pt x="82" y="78"/>
                </a:lnTo>
                <a:lnTo>
                  <a:pt x="82" y="78"/>
                </a:lnTo>
                <a:lnTo>
                  <a:pt x="86" y="72"/>
                </a:lnTo>
                <a:lnTo>
                  <a:pt x="88" y="65"/>
                </a:lnTo>
                <a:lnTo>
                  <a:pt x="88" y="59"/>
                </a:lnTo>
                <a:lnTo>
                  <a:pt x="84" y="52"/>
                </a:lnTo>
                <a:lnTo>
                  <a:pt x="84" y="52"/>
                </a:lnTo>
                <a:lnTo>
                  <a:pt x="81" y="49"/>
                </a:lnTo>
                <a:lnTo>
                  <a:pt x="78" y="46"/>
                </a:lnTo>
                <a:lnTo>
                  <a:pt x="74" y="45"/>
                </a:lnTo>
                <a:lnTo>
                  <a:pt x="70" y="45"/>
                </a:lnTo>
                <a:lnTo>
                  <a:pt x="70" y="2"/>
                </a:lnTo>
                <a:lnTo>
                  <a:pt x="72" y="0"/>
                </a:lnTo>
                <a:lnTo>
                  <a:pt x="141" y="86"/>
                </a:lnTo>
                <a:close/>
                <a:moveTo>
                  <a:pt x="70" y="145"/>
                </a:moveTo>
                <a:lnTo>
                  <a:pt x="0" y="59"/>
                </a:lnTo>
                <a:lnTo>
                  <a:pt x="70" y="2"/>
                </a:lnTo>
                <a:lnTo>
                  <a:pt x="70" y="45"/>
                </a:lnTo>
                <a:lnTo>
                  <a:pt x="70" y="45"/>
                </a:lnTo>
                <a:lnTo>
                  <a:pt x="65" y="46"/>
                </a:lnTo>
                <a:lnTo>
                  <a:pt x="59" y="49"/>
                </a:lnTo>
                <a:lnTo>
                  <a:pt x="59" y="49"/>
                </a:lnTo>
                <a:lnTo>
                  <a:pt x="54" y="55"/>
                </a:lnTo>
                <a:lnTo>
                  <a:pt x="53" y="61"/>
                </a:lnTo>
                <a:lnTo>
                  <a:pt x="53" y="68"/>
                </a:lnTo>
                <a:lnTo>
                  <a:pt x="57" y="75"/>
                </a:lnTo>
                <a:lnTo>
                  <a:pt x="57" y="75"/>
                </a:lnTo>
                <a:lnTo>
                  <a:pt x="57" y="75"/>
                </a:lnTo>
                <a:lnTo>
                  <a:pt x="59" y="78"/>
                </a:lnTo>
                <a:lnTo>
                  <a:pt x="63" y="79"/>
                </a:lnTo>
                <a:lnTo>
                  <a:pt x="66" y="80"/>
                </a:lnTo>
                <a:lnTo>
                  <a:pt x="70" y="82"/>
                </a:lnTo>
                <a:lnTo>
                  <a:pt x="70" y="145"/>
                </a:lnTo>
                <a:close/>
              </a:path>
            </a:pathLst>
          </a:custGeom>
          <a:solidFill>
            <a:srgbClr val="F246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43" name="Freeform 143"/>
          <p:cNvSpPr>
            <a:spLocks noEditPoints="1"/>
          </p:cNvSpPr>
          <p:nvPr/>
        </p:nvSpPr>
        <p:spPr bwMode="auto">
          <a:xfrm>
            <a:off x="1101815" y="2096237"/>
            <a:ext cx="339637" cy="684035"/>
          </a:xfrm>
          <a:custGeom>
            <a:avLst/>
            <a:gdLst>
              <a:gd name="T0" fmla="*/ 194 w 214"/>
              <a:gd name="T1" fmla="*/ 431 h 431"/>
              <a:gd name="T2" fmla="*/ 169 w 214"/>
              <a:gd name="T3" fmla="*/ 408 h 431"/>
              <a:gd name="T4" fmla="*/ 209 w 214"/>
              <a:gd name="T5" fmla="*/ 349 h 431"/>
              <a:gd name="T6" fmla="*/ 203 w 214"/>
              <a:gd name="T7" fmla="*/ 341 h 431"/>
              <a:gd name="T8" fmla="*/ 188 w 214"/>
              <a:gd name="T9" fmla="*/ 337 h 431"/>
              <a:gd name="T10" fmla="*/ 180 w 214"/>
              <a:gd name="T11" fmla="*/ 344 h 431"/>
              <a:gd name="T12" fmla="*/ 179 w 214"/>
              <a:gd name="T13" fmla="*/ 353 h 431"/>
              <a:gd name="T14" fmla="*/ 171 w 214"/>
              <a:gd name="T15" fmla="*/ 347 h 431"/>
              <a:gd name="T16" fmla="*/ 125 w 214"/>
              <a:gd name="T17" fmla="*/ 385 h 431"/>
              <a:gd name="T18" fmla="*/ 50 w 214"/>
              <a:gd name="T19" fmla="*/ 194 h 431"/>
              <a:gd name="T20" fmla="*/ 54 w 214"/>
              <a:gd name="T21" fmla="*/ 186 h 431"/>
              <a:gd name="T22" fmla="*/ 81 w 214"/>
              <a:gd name="T23" fmla="*/ 176 h 431"/>
              <a:gd name="T24" fmla="*/ 74 w 214"/>
              <a:gd name="T25" fmla="*/ 173 h 431"/>
              <a:gd name="T26" fmla="*/ 50 w 214"/>
              <a:gd name="T27" fmla="*/ 115 h 431"/>
              <a:gd name="T28" fmla="*/ 99 w 214"/>
              <a:gd name="T29" fmla="*/ 61 h 431"/>
              <a:gd name="T30" fmla="*/ 111 w 214"/>
              <a:gd name="T31" fmla="*/ 65 h 431"/>
              <a:gd name="T32" fmla="*/ 144 w 214"/>
              <a:gd name="T33" fmla="*/ 146 h 431"/>
              <a:gd name="T34" fmla="*/ 144 w 214"/>
              <a:gd name="T35" fmla="*/ 156 h 431"/>
              <a:gd name="T36" fmla="*/ 168 w 214"/>
              <a:gd name="T37" fmla="*/ 347 h 431"/>
              <a:gd name="T38" fmla="*/ 163 w 214"/>
              <a:gd name="T39" fmla="*/ 348 h 431"/>
              <a:gd name="T40" fmla="*/ 153 w 214"/>
              <a:gd name="T41" fmla="*/ 357 h 431"/>
              <a:gd name="T42" fmla="*/ 150 w 214"/>
              <a:gd name="T43" fmla="*/ 359 h 431"/>
              <a:gd name="T44" fmla="*/ 135 w 214"/>
              <a:gd name="T45" fmla="*/ 357 h 431"/>
              <a:gd name="T46" fmla="*/ 129 w 214"/>
              <a:gd name="T47" fmla="*/ 366 h 431"/>
              <a:gd name="T48" fmla="*/ 130 w 214"/>
              <a:gd name="T49" fmla="*/ 381 h 431"/>
              <a:gd name="T50" fmla="*/ 125 w 214"/>
              <a:gd name="T51" fmla="*/ 385 h 431"/>
              <a:gd name="T52" fmla="*/ 50 w 214"/>
              <a:gd name="T53" fmla="*/ 77 h 431"/>
              <a:gd name="T54" fmla="*/ 87 w 214"/>
              <a:gd name="T55" fmla="*/ 28 h 431"/>
              <a:gd name="T56" fmla="*/ 77 w 214"/>
              <a:gd name="T57" fmla="*/ 14 h 431"/>
              <a:gd name="T58" fmla="*/ 62 w 214"/>
              <a:gd name="T59" fmla="*/ 3 h 431"/>
              <a:gd name="T60" fmla="*/ 50 w 214"/>
              <a:gd name="T61" fmla="*/ 0 h 431"/>
              <a:gd name="T62" fmla="*/ 45 w 214"/>
              <a:gd name="T63" fmla="*/ 191 h 431"/>
              <a:gd name="T64" fmla="*/ 11 w 214"/>
              <a:gd name="T65" fmla="*/ 108 h 431"/>
              <a:gd name="T66" fmla="*/ 12 w 214"/>
              <a:gd name="T67" fmla="*/ 96 h 431"/>
              <a:gd name="T68" fmla="*/ 4 w 214"/>
              <a:gd name="T69" fmla="*/ 61 h 431"/>
              <a:gd name="T70" fmla="*/ 1 w 214"/>
              <a:gd name="T71" fmla="*/ 35 h 431"/>
              <a:gd name="T72" fmla="*/ 15 w 214"/>
              <a:gd name="T73" fmla="*/ 12 h 431"/>
              <a:gd name="T74" fmla="*/ 30 w 214"/>
              <a:gd name="T75" fmla="*/ 3 h 431"/>
              <a:gd name="T76" fmla="*/ 50 w 214"/>
              <a:gd name="T77" fmla="*/ 77 h 431"/>
              <a:gd name="T78" fmla="*/ 50 w 214"/>
              <a:gd name="T79" fmla="*/ 115 h 431"/>
              <a:gd name="T80" fmla="*/ 43 w 214"/>
              <a:gd name="T81" fmla="*/ 98 h 431"/>
              <a:gd name="T82" fmla="*/ 47 w 214"/>
              <a:gd name="T83" fmla="*/ 88 h 431"/>
              <a:gd name="T84" fmla="*/ 22 w 214"/>
              <a:gd name="T85" fmla="*/ 99 h 431"/>
              <a:gd name="T86" fmla="*/ 19 w 214"/>
              <a:gd name="T87" fmla="*/ 111 h 431"/>
              <a:gd name="T88" fmla="*/ 47 w 214"/>
              <a:gd name="T89" fmla="*/ 18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4" h="431">
                <a:moveTo>
                  <a:pt x="168" y="228"/>
                </a:moveTo>
                <a:lnTo>
                  <a:pt x="214" y="349"/>
                </a:lnTo>
                <a:lnTo>
                  <a:pt x="194" y="431"/>
                </a:lnTo>
                <a:lnTo>
                  <a:pt x="168" y="413"/>
                </a:lnTo>
                <a:lnTo>
                  <a:pt x="168" y="405"/>
                </a:lnTo>
                <a:lnTo>
                  <a:pt x="169" y="408"/>
                </a:lnTo>
                <a:lnTo>
                  <a:pt x="196" y="397"/>
                </a:lnTo>
                <a:lnTo>
                  <a:pt x="209" y="349"/>
                </a:lnTo>
                <a:lnTo>
                  <a:pt x="209" y="349"/>
                </a:lnTo>
                <a:lnTo>
                  <a:pt x="206" y="345"/>
                </a:lnTo>
                <a:lnTo>
                  <a:pt x="206" y="345"/>
                </a:lnTo>
                <a:lnTo>
                  <a:pt x="203" y="341"/>
                </a:lnTo>
                <a:lnTo>
                  <a:pt x="199" y="337"/>
                </a:lnTo>
                <a:lnTo>
                  <a:pt x="194" y="336"/>
                </a:lnTo>
                <a:lnTo>
                  <a:pt x="188" y="337"/>
                </a:lnTo>
                <a:lnTo>
                  <a:pt x="188" y="337"/>
                </a:lnTo>
                <a:lnTo>
                  <a:pt x="184" y="340"/>
                </a:lnTo>
                <a:lnTo>
                  <a:pt x="180" y="344"/>
                </a:lnTo>
                <a:lnTo>
                  <a:pt x="179" y="348"/>
                </a:lnTo>
                <a:lnTo>
                  <a:pt x="179" y="353"/>
                </a:lnTo>
                <a:lnTo>
                  <a:pt x="179" y="353"/>
                </a:lnTo>
                <a:lnTo>
                  <a:pt x="176" y="351"/>
                </a:lnTo>
                <a:lnTo>
                  <a:pt x="173" y="348"/>
                </a:lnTo>
                <a:lnTo>
                  <a:pt x="171" y="347"/>
                </a:lnTo>
                <a:lnTo>
                  <a:pt x="168" y="347"/>
                </a:lnTo>
                <a:lnTo>
                  <a:pt x="168" y="228"/>
                </a:lnTo>
                <a:close/>
                <a:moveTo>
                  <a:pt x="125" y="385"/>
                </a:moveTo>
                <a:lnTo>
                  <a:pt x="51" y="194"/>
                </a:lnTo>
                <a:lnTo>
                  <a:pt x="51" y="194"/>
                </a:lnTo>
                <a:lnTo>
                  <a:pt x="50" y="194"/>
                </a:lnTo>
                <a:lnTo>
                  <a:pt x="50" y="183"/>
                </a:lnTo>
                <a:lnTo>
                  <a:pt x="50" y="183"/>
                </a:lnTo>
                <a:lnTo>
                  <a:pt x="54" y="186"/>
                </a:lnTo>
                <a:lnTo>
                  <a:pt x="60" y="184"/>
                </a:lnTo>
                <a:lnTo>
                  <a:pt x="81" y="176"/>
                </a:lnTo>
                <a:lnTo>
                  <a:pt x="81" y="176"/>
                </a:lnTo>
                <a:lnTo>
                  <a:pt x="81" y="176"/>
                </a:lnTo>
                <a:lnTo>
                  <a:pt x="79" y="175"/>
                </a:lnTo>
                <a:lnTo>
                  <a:pt x="74" y="173"/>
                </a:lnTo>
                <a:lnTo>
                  <a:pt x="73" y="172"/>
                </a:lnTo>
                <a:lnTo>
                  <a:pt x="70" y="168"/>
                </a:lnTo>
                <a:lnTo>
                  <a:pt x="50" y="115"/>
                </a:lnTo>
                <a:lnTo>
                  <a:pt x="50" y="80"/>
                </a:lnTo>
                <a:lnTo>
                  <a:pt x="99" y="61"/>
                </a:lnTo>
                <a:lnTo>
                  <a:pt x="99" y="61"/>
                </a:lnTo>
                <a:lnTo>
                  <a:pt x="104" y="61"/>
                </a:lnTo>
                <a:lnTo>
                  <a:pt x="107" y="62"/>
                </a:lnTo>
                <a:lnTo>
                  <a:pt x="111" y="65"/>
                </a:lnTo>
                <a:lnTo>
                  <a:pt x="114" y="69"/>
                </a:lnTo>
                <a:lnTo>
                  <a:pt x="144" y="146"/>
                </a:lnTo>
                <a:lnTo>
                  <a:pt x="144" y="146"/>
                </a:lnTo>
                <a:lnTo>
                  <a:pt x="144" y="149"/>
                </a:lnTo>
                <a:lnTo>
                  <a:pt x="144" y="153"/>
                </a:lnTo>
                <a:lnTo>
                  <a:pt x="144" y="156"/>
                </a:lnTo>
                <a:lnTo>
                  <a:pt x="141" y="158"/>
                </a:lnTo>
                <a:lnTo>
                  <a:pt x="168" y="228"/>
                </a:lnTo>
                <a:lnTo>
                  <a:pt x="168" y="347"/>
                </a:lnTo>
                <a:lnTo>
                  <a:pt x="168" y="347"/>
                </a:lnTo>
                <a:lnTo>
                  <a:pt x="163" y="348"/>
                </a:lnTo>
                <a:lnTo>
                  <a:pt x="163" y="348"/>
                </a:lnTo>
                <a:lnTo>
                  <a:pt x="157" y="349"/>
                </a:lnTo>
                <a:lnTo>
                  <a:pt x="154" y="353"/>
                </a:lnTo>
                <a:lnTo>
                  <a:pt x="153" y="357"/>
                </a:lnTo>
                <a:lnTo>
                  <a:pt x="153" y="363"/>
                </a:lnTo>
                <a:lnTo>
                  <a:pt x="153" y="363"/>
                </a:lnTo>
                <a:lnTo>
                  <a:pt x="150" y="359"/>
                </a:lnTo>
                <a:lnTo>
                  <a:pt x="145" y="357"/>
                </a:lnTo>
                <a:lnTo>
                  <a:pt x="141" y="356"/>
                </a:lnTo>
                <a:lnTo>
                  <a:pt x="135" y="357"/>
                </a:lnTo>
                <a:lnTo>
                  <a:pt x="135" y="357"/>
                </a:lnTo>
                <a:lnTo>
                  <a:pt x="131" y="360"/>
                </a:lnTo>
                <a:lnTo>
                  <a:pt x="129" y="366"/>
                </a:lnTo>
                <a:lnTo>
                  <a:pt x="127" y="370"/>
                </a:lnTo>
                <a:lnTo>
                  <a:pt x="127" y="376"/>
                </a:lnTo>
                <a:lnTo>
                  <a:pt x="130" y="381"/>
                </a:lnTo>
                <a:lnTo>
                  <a:pt x="168" y="405"/>
                </a:lnTo>
                <a:lnTo>
                  <a:pt x="168" y="413"/>
                </a:lnTo>
                <a:lnTo>
                  <a:pt x="125" y="385"/>
                </a:lnTo>
                <a:lnTo>
                  <a:pt x="125" y="385"/>
                </a:lnTo>
                <a:close/>
                <a:moveTo>
                  <a:pt x="50" y="0"/>
                </a:moveTo>
                <a:lnTo>
                  <a:pt x="50" y="77"/>
                </a:lnTo>
                <a:lnTo>
                  <a:pt x="95" y="49"/>
                </a:lnTo>
                <a:lnTo>
                  <a:pt x="87" y="28"/>
                </a:lnTo>
                <a:lnTo>
                  <a:pt x="87" y="28"/>
                </a:lnTo>
                <a:lnTo>
                  <a:pt x="84" y="23"/>
                </a:lnTo>
                <a:lnTo>
                  <a:pt x="81" y="18"/>
                </a:lnTo>
                <a:lnTo>
                  <a:pt x="77" y="14"/>
                </a:lnTo>
                <a:lnTo>
                  <a:pt x="72" y="10"/>
                </a:lnTo>
                <a:lnTo>
                  <a:pt x="68" y="5"/>
                </a:lnTo>
                <a:lnTo>
                  <a:pt x="62" y="3"/>
                </a:lnTo>
                <a:lnTo>
                  <a:pt x="56" y="1"/>
                </a:lnTo>
                <a:lnTo>
                  <a:pt x="50" y="0"/>
                </a:lnTo>
                <a:lnTo>
                  <a:pt x="50" y="0"/>
                </a:lnTo>
                <a:close/>
                <a:moveTo>
                  <a:pt x="50" y="194"/>
                </a:moveTo>
                <a:lnTo>
                  <a:pt x="50" y="194"/>
                </a:lnTo>
                <a:lnTo>
                  <a:pt x="45" y="191"/>
                </a:lnTo>
                <a:lnTo>
                  <a:pt x="41" y="186"/>
                </a:lnTo>
                <a:lnTo>
                  <a:pt x="11" y="108"/>
                </a:lnTo>
                <a:lnTo>
                  <a:pt x="11" y="108"/>
                </a:lnTo>
                <a:lnTo>
                  <a:pt x="9" y="104"/>
                </a:lnTo>
                <a:lnTo>
                  <a:pt x="11" y="99"/>
                </a:lnTo>
                <a:lnTo>
                  <a:pt x="12" y="96"/>
                </a:lnTo>
                <a:lnTo>
                  <a:pt x="16" y="92"/>
                </a:lnTo>
                <a:lnTo>
                  <a:pt x="4" y="61"/>
                </a:lnTo>
                <a:lnTo>
                  <a:pt x="4" y="61"/>
                </a:lnTo>
                <a:lnTo>
                  <a:pt x="1" y="53"/>
                </a:lnTo>
                <a:lnTo>
                  <a:pt x="0" y="43"/>
                </a:lnTo>
                <a:lnTo>
                  <a:pt x="1" y="35"/>
                </a:lnTo>
                <a:lnTo>
                  <a:pt x="4" y="27"/>
                </a:lnTo>
                <a:lnTo>
                  <a:pt x="8" y="19"/>
                </a:lnTo>
                <a:lnTo>
                  <a:pt x="15" y="12"/>
                </a:lnTo>
                <a:lnTo>
                  <a:pt x="22" y="7"/>
                </a:lnTo>
                <a:lnTo>
                  <a:pt x="30" y="3"/>
                </a:lnTo>
                <a:lnTo>
                  <a:pt x="30" y="3"/>
                </a:lnTo>
                <a:lnTo>
                  <a:pt x="39" y="0"/>
                </a:lnTo>
                <a:lnTo>
                  <a:pt x="50" y="0"/>
                </a:lnTo>
                <a:lnTo>
                  <a:pt x="50" y="77"/>
                </a:lnTo>
                <a:lnTo>
                  <a:pt x="43" y="81"/>
                </a:lnTo>
                <a:lnTo>
                  <a:pt x="50" y="80"/>
                </a:lnTo>
                <a:lnTo>
                  <a:pt x="50" y="115"/>
                </a:lnTo>
                <a:lnTo>
                  <a:pt x="45" y="100"/>
                </a:lnTo>
                <a:lnTo>
                  <a:pt x="45" y="100"/>
                </a:lnTo>
                <a:lnTo>
                  <a:pt x="43" y="98"/>
                </a:lnTo>
                <a:lnTo>
                  <a:pt x="45" y="93"/>
                </a:lnTo>
                <a:lnTo>
                  <a:pt x="46" y="91"/>
                </a:lnTo>
                <a:lnTo>
                  <a:pt x="47" y="88"/>
                </a:lnTo>
                <a:lnTo>
                  <a:pt x="26" y="96"/>
                </a:lnTo>
                <a:lnTo>
                  <a:pt x="26" y="96"/>
                </a:lnTo>
                <a:lnTo>
                  <a:pt x="22" y="99"/>
                </a:lnTo>
                <a:lnTo>
                  <a:pt x="19" y="103"/>
                </a:lnTo>
                <a:lnTo>
                  <a:pt x="19" y="107"/>
                </a:lnTo>
                <a:lnTo>
                  <a:pt x="19" y="111"/>
                </a:lnTo>
                <a:lnTo>
                  <a:pt x="45" y="177"/>
                </a:lnTo>
                <a:lnTo>
                  <a:pt x="45" y="177"/>
                </a:lnTo>
                <a:lnTo>
                  <a:pt x="47" y="181"/>
                </a:lnTo>
                <a:lnTo>
                  <a:pt x="50" y="183"/>
                </a:lnTo>
                <a:lnTo>
                  <a:pt x="50" y="194"/>
                </a:lnTo>
                <a:close/>
              </a:path>
            </a:pathLst>
          </a:custGeom>
          <a:solidFill>
            <a:srgbClr val="5ABBC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nvGrpSpPr>
          <p:cNvPr id="214" name="组合 213"/>
          <p:cNvGrpSpPr/>
          <p:nvPr/>
        </p:nvGrpSpPr>
        <p:grpSpPr>
          <a:xfrm>
            <a:off x="2088982" y="2181940"/>
            <a:ext cx="571351" cy="574525"/>
            <a:chOff x="2157413" y="3054350"/>
            <a:chExt cx="571500" cy="574675"/>
          </a:xfrm>
        </p:grpSpPr>
        <p:sp>
          <p:nvSpPr>
            <p:cNvPr id="144" name="Freeform 144"/>
            <p:cNvSpPr>
              <a:spLocks noEditPoints="1"/>
            </p:cNvSpPr>
            <p:nvPr/>
          </p:nvSpPr>
          <p:spPr bwMode="auto">
            <a:xfrm>
              <a:off x="2157413" y="3054350"/>
              <a:ext cx="571500" cy="574675"/>
            </a:xfrm>
            <a:custGeom>
              <a:avLst/>
              <a:gdLst>
                <a:gd name="T0" fmla="*/ 180 w 360"/>
                <a:gd name="T1" fmla="*/ 0 h 362"/>
                <a:gd name="T2" fmla="*/ 232 w 360"/>
                <a:gd name="T3" fmla="*/ 8 h 362"/>
                <a:gd name="T4" fmla="*/ 280 w 360"/>
                <a:gd name="T5" fmla="*/ 31 h 362"/>
                <a:gd name="T6" fmla="*/ 319 w 360"/>
                <a:gd name="T7" fmla="*/ 67 h 362"/>
                <a:gd name="T8" fmla="*/ 346 w 360"/>
                <a:gd name="T9" fmla="*/ 111 h 362"/>
                <a:gd name="T10" fmla="*/ 358 w 360"/>
                <a:gd name="T11" fmla="*/ 163 h 362"/>
                <a:gd name="T12" fmla="*/ 358 w 360"/>
                <a:gd name="T13" fmla="*/ 199 h 362"/>
                <a:gd name="T14" fmla="*/ 346 w 360"/>
                <a:gd name="T15" fmla="*/ 251 h 362"/>
                <a:gd name="T16" fmla="*/ 319 w 360"/>
                <a:gd name="T17" fmla="*/ 295 h 362"/>
                <a:gd name="T18" fmla="*/ 280 w 360"/>
                <a:gd name="T19" fmla="*/ 331 h 362"/>
                <a:gd name="T20" fmla="*/ 232 w 360"/>
                <a:gd name="T21" fmla="*/ 354 h 362"/>
                <a:gd name="T22" fmla="*/ 180 w 360"/>
                <a:gd name="T23" fmla="*/ 362 h 362"/>
                <a:gd name="T24" fmla="*/ 180 w 360"/>
                <a:gd name="T25" fmla="*/ 314 h 362"/>
                <a:gd name="T26" fmla="*/ 193 w 360"/>
                <a:gd name="T27" fmla="*/ 318 h 362"/>
                <a:gd name="T28" fmla="*/ 201 w 360"/>
                <a:gd name="T29" fmla="*/ 329 h 362"/>
                <a:gd name="T30" fmla="*/ 237 w 360"/>
                <a:gd name="T31" fmla="*/ 320 h 362"/>
                <a:gd name="T32" fmla="*/ 268 w 360"/>
                <a:gd name="T33" fmla="*/ 302 h 362"/>
                <a:gd name="T34" fmla="*/ 293 w 360"/>
                <a:gd name="T35" fmla="*/ 278 h 362"/>
                <a:gd name="T36" fmla="*/ 312 w 360"/>
                <a:gd name="T37" fmla="*/ 248 h 362"/>
                <a:gd name="T38" fmla="*/ 325 w 360"/>
                <a:gd name="T39" fmla="*/ 215 h 362"/>
                <a:gd name="T40" fmla="*/ 322 w 360"/>
                <a:gd name="T41" fmla="*/ 199 h 362"/>
                <a:gd name="T42" fmla="*/ 312 w 360"/>
                <a:gd name="T43" fmla="*/ 180 h 362"/>
                <a:gd name="T44" fmla="*/ 316 w 360"/>
                <a:gd name="T45" fmla="*/ 167 h 362"/>
                <a:gd name="T46" fmla="*/ 327 w 360"/>
                <a:gd name="T47" fmla="*/ 159 h 362"/>
                <a:gd name="T48" fmla="*/ 318 w 360"/>
                <a:gd name="T49" fmla="*/ 123 h 362"/>
                <a:gd name="T50" fmla="*/ 300 w 360"/>
                <a:gd name="T51" fmla="*/ 94 h 362"/>
                <a:gd name="T52" fmla="*/ 277 w 360"/>
                <a:gd name="T53" fmla="*/ 67 h 362"/>
                <a:gd name="T54" fmla="*/ 247 w 360"/>
                <a:gd name="T55" fmla="*/ 48 h 362"/>
                <a:gd name="T56" fmla="*/ 214 w 360"/>
                <a:gd name="T57" fmla="*/ 35 h 362"/>
                <a:gd name="T58" fmla="*/ 199 w 360"/>
                <a:gd name="T59" fmla="*/ 39 h 362"/>
                <a:gd name="T60" fmla="*/ 180 w 360"/>
                <a:gd name="T61" fmla="*/ 48 h 362"/>
                <a:gd name="T62" fmla="*/ 180 w 360"/>
                <a:gd name="T63" fmla="*/ 0 h 362"/>
                <a:gd name="T64" fmla="*/ 180 w 360"/>
                <a:gd name="T65" fmla="*/ 48 h 362"/>
                <a:gd name="T66" fmla="*/ 161 w 360"/>
                <a:gd name="T67" fmla="*/ 39 h 362"/>
                <a:gd name="T68" fmla="*/ 146 w 360"/>
                <a:gd name="T69" fmla="*/ 35 h 362"/>
                <a:gd name="T70" fmla="*/ 112 w 360"/>
                <a:gd name="T71" fmla="*/ 48 h 362"/>
                <a:gd name="T72" fmla="*/ 82 w 360"/>
                <a:gd name="T73" fmla="*/ 67 h 362"/>
                <a:gd name="T74" fmla="*/ 59 w 360"/>
                <a:gd name="T75" fmla="*/ 94 h 362"/>
                <a:gd name="T76" fmla="*/ 42 w 360"/>
                <a:gd name="T77" fmla="*/ 123 h 362"/>
                <a:gd name="T78" fmla="*/ 32 w 360"/>
                <a:gd name="T79" fmla="*/ 159 h 362"/>
                <a:gd name="T80" fmla="*/ 43 w 360"/>
                <a:gd name="T81" fmla="*/ 167 h 362"/>
                <a:gd name="T82" fmla="*/ 47 w 360"/>
                <a:gd name="T83" fmla="*/ 180 h 362"/>
                <a:gd name="T84" fmla="*/ 37 w 360"/>
                <a:gd name="T85" fmla="*/ 199 h 362"/>
                <a:gd name="T86" fmla="*/ 33 w 360"/>
                <a:gd name="T87" fmla="*/ 215 h 362"/>
                <a:gd name="T88" fmla="*/ 46 w 360"/>
                <a:gd name="T89" fmla="*/ 248 h 362"/>
                <a:gd name="T90" fmla="*/ 66 w 360"/>
                <a:gd name="T91" fmla="*/ 278 h 362"/>
                <a:gd name="T92" fmla="*/ 92 w 360"/>
                <a:gd name="T93" fmla="*/ 302 h 362"/>
                <a:gd name="T94" fmla="*/ 123 w 360"/>
                <a:gd name="T95" fmla="*/ 320 h 362"/>
                <a:gd name="T96" fmla="*/ 158 w 360"/>
                <a:gd name="T97" fmla="*/ 329 h 362"/>
                <a:gd name="T98" fmla="*/ 161 w 360"/>
                <a:gd name="T99" fmla="*/ 322 h 362"/>
                <a:gd name="T100" fmla="*/ 180 w 360"/>
                <a:gd name="T101" fmla="*/ 314 h 362"/>
                <a:gd name="T102" fmla="*/ 180 w 360"/>
                <a:gd name="T103" fmla="*/ 362 h 362"/>
                <a:gd name="T104" fmla="*/ 126 w 360"/>
                <a:gd name="T105" fmla="*/ 354 h 362"/>
                <a:gd name="T106" fmla="*/ 78 w 360"/>
                <a:gd name="T107" fmla="*/ 331 h 362"/>
                <a:gd name="T108" fmla="*/ 40 w 360"/>
                <a:gd name="T109" fmla="*/ 295 h 362"/>
                <a:gd name="T110" fmla="*/ 13 w 360"/>
                <a:gd name="T111" fmla="*/ 251 h 362"/>
                <a:gd name="T112" fmla="*/ 0 w 360"/>
                <a:gd name="T113" fmla="*/ 199 h 362"/>
                <a:gd name="T114" fmla="*/ 0 w 360"/>
                <a:gd name="T115" fmla="*/ 163 h 362"/>
                <a:gd name="T116" fmla="*/ 13 w 360"/>
                <a:gd name="T117" fmla="*/ 111 h 362"/>
                <a:gd name="T118" fmla="*/ 40 w 360"/>
                <a:gd name="T119" fmla="*/ 67 h 362"/>
                <a:gd name="T120" fmla="*/ 78 w 360"/>
                <a:gd name="T121" fmla="*/ 31 h 362"/>
                <a:gd name="T122" fmla="*/ 126 w 360"/>
                <a:gd name="T123" fmla="*/ 8 h 362"/>
                <a:gd name="T124" fmla="*/ 180 w 360"/>
                <a:gd name="T125"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0" h="362">
                  <a:moveTo>
                    <a:pt x="180" y="0"/>
                  </a:moveTo>
                  <a:lnTo>
                    <a:pt x="180" y="0"/>
                  </a:lnTo>
                  <a:lnTo>
                    <a:pt x="180" y="0"/>
                  </a:lnTo>
                  <a:lnTo>
                    <a:pt x="197" y="2"/>
                  </a:lnTo>
                  <a:lnTo>
                    <a:pt x="216" y="4"/>
                  </a:lnTo>
                  <a:lnTo>
                    <a:pt x="232" y="8"/>
                  </a:lnTo>
                  <a:lnTo>
                    <a:pt x="250" y="15"/>
                  </a:lnTo>
                  <a:lnTo>
                    <a:pt x="265" y="22"/>
                  </a:lnTo>
                  <a:lnTo>
                    <a:pt x="280" y="31"/>
                  </a:lnTo>
                  <a:lnTo>
                    <a:pt x="295" y="42"/>
                  </a:lnTo>
                  <a:lnTo>
                    <a:pt x="307" y="53"/>
                  </a:lnTo>
                  <a:lnTo>
                    <a:pt x="319" y="67"/>
                  </a:lnTo>
                  <a:lnTo>
                    <a:pt x="329" y="80"/>
                  </a:lnTo>
                  <a:lnTo>
                    <a:pt x="338" y="95"/>
                  </a:lnTo>
                  <a:lnTo>
                    <a:pt x="346" y="111"/>
                  </a:lnTo>
                  <a:lnTo>
                    <a:pt x="352" y="127"/>
                  </a:lnTo>
                  <a:lnTo>
                    <a:pt x="356" y="145"/>
                  </a:lnTo>
                  <a:lnTo>
                    <a:pt x="358" y="163"/>
                  </a:lnTo>
                  <a:lnTo>
                    <a:pt x="360" y="180"/>
                  </a:lnTo>
                  <a:lnTo>
                    <a:pt x="360" y="180"/>
                  </a:lnTo>
                  <a:lnTo>
                    <a:pt x="358" y="199"/>
                  </a:lnTo>
                  <a:lnTo>
                    <a:pt x="356" y="217"/>
                  </a:lnTo>
                  <a:lnTo>
                    <a:pt x="352" y="234"/>
                  </a:lnTo>
                  <a:lnTo>
                    <a:pt x="346" y="251"/>
                  </a:lnTo>
                  <a:lnTo>
                    <a:pt x="338" y="267"/>
                  </a:lnTo>
                  <a:lnTo>
                    <a:pt x="329" y="282"/>
                  </a:lnTo>
                  <a:lnTo>
                    <a:pt x="319" y="295"/>
                  </a:lnTo>
                  <a:lnTo>
                    <a:pt x="307" y="309"/>
                  </a:lnTo>
                  <a:lnTo>
                    <a:pt x="295" y="320"/>
                  </a:lnTo>
                  <a:lnTo>
                    <a:pt x="280" y="331"/>
                  </a:lnTo>
                  <a:lnTo>
                    <a:pt x="265" y="340"/>
                  </a:lnTo>
                  <a:lnTo>
                    <a:pt x="250" y="347"/>
                  </a:lnTo>
                  <a:lnTo>
                    <a:pt x="232" y="354"/>
                  </a:lnTo>
                  <a:lnTo>
                    <a:pt x="216" y="358"/>
                  </a:lnTo>
                  <a:lnTo>
                    <a:pt x="197" y="360"/>
                  </a:lnTo>
                  <a:lnTo>
                    <a:pt x="180" y="362"/>
                  </a:lnTo>
                  <a:lnTo>
                    <a:pt x="180" y="362"/>
                  </a:lnTo>
                  <a:lnTo>
                    <a:pt x="180" y="314"/>
                  </a:lnTo>
                  <a:lnTo>
                    <a:pt x="180" y="314"/>
                  </a:lnTo>
                  <a:lnTo>
                    <a:pt x="180" y="314"/>
                  </a:lnTo>
                  <a:lnTo>
                    <a:pt x="186" y="314"/>
                  </a:lnTo>
                  <a:lnTo>
                    <a:pt x="193" y="318"/>
                  </a:lnTo>
                  <a:lnTo>
                    <a:pt x="199" y="322"/>
                  </a:lnTo>
                  <a:lnTo>
                    <a:pt x="201" y="329"/>
                  </a:lnTo>
                  <a:lnTo>
                    <a:pt x="201" y="329"/>
                  </a:lnTo>
                  <a:lnTo>
                    <a:pt x="214" y="327"/>
                  </a:lnTo>
                  <a:lnTo>
                    <a:pt x="226" y="324"/>
                  </a:lnTo>
                  <a:lnTo>
                    <a:pt x="237" y="320"/>
                  </a:lnTo>
                  <a:lnTo>
                    <a:pt x="247" y="314"/>
                  </a:lnTo>
                  <a:lnTo>
                    <a:pt x="258" y="309"/>
                  </a:lnTo>
                  <a:lnTo>
                    <a:pt x="268" y="302"/>
                  </a:lnTo>
                  <a:lnTo>
                    <a:pt x="277" y="294"/>
                  </a:lnTo>
                  <a:lnTo>
                    <a:pt x="285" y="286"/>
                  </a:lnTo>
                  <a:lnTo>
                    <a:pt x="293" y="278"/>
                  </a:lnTo>
                  <a:lnTo>
                    <a:pt x="300" y="268"/>
                  </a:lnTo>
                  <a:lnTo>
                    <a:pt x="307" y="259"/>
                  </a:lnTo>
                  <a:lnTo>
                    <a:pt x="312" y="248"/>
                  </a:lnTo>
                  <a:lnTo>
                    <a:pt x="318" y="237"/>
                  </a:lnTo>
                  <a:lnTo>
                    <a:pt x="322" y="226"/>
                  </a:lnTo>
                  <a:lnTo>
                    <a:pt x="325" y="215"/>
                  </a:lnTo>
                  <a:lnTo>
                    <a:pt x="327" y="203"/>
                  </a:lnTo>
                  <a:lnTo>
                    <a:pt x="327" y="203"/>
                  </a:lnTo>
                  <a:lnTo>
                    <a:pt x="322" y="199"/>
                  </a:lnTo>
                  <a:lnTo>
                    <a:pt x="316" y="194"/>
                  </a:lnTo>
                  <a:lnTo>
                    <a:pt x="314" y="188"/>
                  </a:lnTo>
                  <a:lnTo>
                    <a:pt x="312" y="180"/>
                  </a:lnTo>
                  <a:lnTo>
                    <a:pt x="312" y="180"/>
                  </a:lnTo>
                  <a:lnTo>
                    <a:pt x="314" y="174"/>
                  </a:lnTo>
                  <a:lnTo>
                    <a:pt x="316" y="167"/>
                  </a:lnTo>
                  <a:lnTo>
                    <a:pt x="322" y="163"/>
                  </a:lnTo>
                  <a:lnTo>
                    <a:pt x="327" y="159"/>
                  </a:lnTo>
                  <a:lnTo>
                    <a:pt x="327" y="159"/>
                  </a:lnTo>
                  <a:lnTo>
                    <a:pt x="325" y="146"/>
                  </a:lnTo>
                  <a:lnTo>
                    <a:pt x="322" y="136"/>
                  </a:lnTo>
                  <a:lnTo>
                    <a:pt x="318" y="123"/>
                  </a:lnTo>
                  <a:lnTo>
                    <a:pt x="312" y="113"/>
                  </a:lnTo>
                  <a:lnTo>
                    <a:pt x="307" y="103"/>
                  </a:lnTo>
                  <a:lnTo>
                    <a:pt x="300" y="94"/>
                  </a:lnTo>
                  <a:lnTo>
                    <a:pt x="293" y="84"/>
                  </a:lnTo>
                  <a:lnTo>
                    <a:pt x="285" y="75"/>
                  </a:lnTo>
                  <a:lnTo>
                    <a:pt x="277" y="67"/>
                  </a:lnTo>
                  <a:lnTo>
                    <a:pt x="268" y="60"/>
                  </a:lnTo>
                  <a:lnTo>
                    <a:pt x="258" y="53"/>
                  </a:lnTo>
                  <a:lnTo>
                    <a:pt x="247" y="48"/>
                  </a:lnTo>
                  <a:lnTo>
                    <a:pt x="237" y="42"/>
                  </a:lnTo>
                  <a:lnTo>
                    <a:pt x="226" y="38"/>
                  </a:lnTo>
                  <a:lnTo>
                    <a:pt x="214" y="35"/>
                  </a:lnTo>
                  <a:lnTo>
                    <a:pt x="201" y="33"/>
                  </a:lnTo>
                  <a:lnTo>
                    <a:pt x="201" y="33"/>
                  </a:lnTo>
                  <a:lnTo>
                    <a:pt x="199" y="39"/>
                  </a:lnTo>
                  <a:lnTo>
                    <a:pt x="193" y="44"/>
                  </a:lnTo>
                  <a:lnTo>
                    <a:pt x="186" y="46"/>
                  </a:lnTo>
                  <a:lnTo>
                    <a:pt x="180" y="48"/>
                  </a:lnTo>
                  <a:lnTo>
                    <a:pt x="180" y="48"/>
                  </a:lnTo>
                  <a:lnTo>
                    <a:pt x="180" y="0"/>
                  </a:lnTo>
                  <a:close/>
                  <a:moveTo>
                    <a:pt x="180" y="0"/>
                  </a:moveTo>
                  <a:lnTo>
                    <a:pt x="180" y="0"/>
                  </a:lnTo>
                  <a:lnTo>
                    <a:pt x="180" y="48"/>
                  </a:lnTo>
                  <a:lnTo>
                    <a:pt x="180" y="48"/>
                  </a:lnTo>
                  <a:lnTo>
                    <a:pt x="173" y="46"/>
                  </a:lnTo>
                  <a:lnTo>
                    <a:pt x="166" y="44"/>
                  </a:lnTo>
                  <a:lnTo>
                    <a:pt x="161" y="39"/>
                  </a:lnTo>
                  <a:lnTo>
                    <a:pt x="158" y="33"/>
                  </a:lnTo>
                  <a:lnTo>
                    <a:pt x="158" y="33"/>
                  </a:lnTo>
                  <a:lnTo>
                    <a:pt x="146" y="35"/>
                  </a:lnTo>
                  <a:lnTo>
                    <a:pt x="134" y="38"/>
                  </a:lnTo>
                  <a:lnTo>
                    <a:pt x="123" y="42"/>
                  </a:lnTo>
                  <a:lnTo>
                    <a:pt x="112" y="48"/>
                  </a:lnTo>
                  <a:lnTo>
                    <a:pt x="101" y="53"/>
                  </a:lnTo>
                  <a:lnTo>
                    <a:pt x="92" y="60"/>
                  </a:lnTo>
                  <a:lnTo>
                    <a:pt x="82" y="67"/>
                  </a:lnTo>
                  <a:lnTo>
                    <a:pt x="74" y="75"/>
                  </a:lnTo>
                  <a:lnTo>
                    <a:pt x="66" y="84"/>
                  </a:lnTo>
                  <a:lnTo>
                    <a:pt x="59" y="94"/>
                  </a:lnTo>
                  <a:lnTo>
                    <a:pt x="52" y="103"/>
                  </a:lnTo>
                  <a:lnTo>
                    <a:pt x="46" y="113"/>
                  </a:lnTo>
                  <a:lnTo>
                    <a:pt x="42" y="123"/>
                  </a:lnTo>
                  <a:lnTo>
                    <a:pt x="37" y="136"/>
                  </a:lnTo>
                  <a:lnTo>
                    <a:pt x="33" y="146"/>
                  </a:lnTo>
                  <a:lnTo>
                    <a:pt x="32" y="159"/>
                  </a:lnTo>
                  <a:lnTo>
                    <a:pt x="32" y="159"/>
                  </a:lnTo>
                  <a:lnTo>
                    <a:pt x="37" y="163"/>
                  </a:lnTo>
                  <a:lnTo>
                    <a:pt x="43" y="167"/>
                  </a:lnTo>
                  <a:lnTo>
                    <a:pt x="46" y="174"/>
                  </a:lnTo>
                  <a:lnTo>
                    <a:pt x="47" y="180"/>
                  </a:lnTo>
                  <a:lnTo>
                    <a:pt x="47" y="180"/>
                  </a:lnTo>
                  <a:lnTo>
                    <a:pt x="46" y="188"/>
                  </a:lnTo>
                  <a:lnTo>
                    <a:pt x="43" y="194"/>
                  </a:lnTo>
                  <a:lnTo>
                    <a:pt x="37" y="199"/>
                  </a:lnTo>
                  <a:lnTo>
                    <a:pt x="32" y="203"/>
                  </a:lnTo>
                  <a:lnTo>
                    <a:pt x="32" y="203"/>
                  </a:lnTo>
                  <a:lnTo>
                    <a:pt x="33" y="215"/>
                  </a:lnTo>
                  <a:lnTo>
                    <a:pt x="37" y="226"/>
                  </a:lnTo>
                  <a:lnTo>
                    <a:pt x="42" y="237"/>
                  </a:lnTo>
                  <a:lnTo>
                    <a:pt x="46" y="248"/>
                  </a:lnTo>
                  <a:lnTo>
                    <a:pt x="52" y="259"/>
                  </a:lnTo>
                  <a:lnTo>
                    <a:pt x="59" y="268"/>
                  </a:lnTo>
                  <a:lnTo>
                    <a:pt x="66" y="278"/>
                  </a:lnTo>
                  <a:lnTo>
                    <a:pt x="74" y="286"/>
                  </a:lnTo>
                  <a:lnTo>
                    <a:pt x="82" y="294"/>
                  </a:lnTo>
                  <a:lnTo>
                    <a:pt x="92" y="302"/>
                  </a:lnTo>
                  <a:lnTo>
                    <a:pt x="101" y="309"/>
                  </a:lnTo>
                  <a:lnTo>
                    <a:pt x="112" y="314"/>
                  </a:lnTo>
                  <a:lnTo>
                    <a:pt x="123" y="320"/>
                  </a:lnTo>
                  <a:lnTo>
                    <a:pt x="134" y="324"/>
                  </a:lnTo>
                  <a:lnTo>
                    <a:pt x="146" y="327"/>
                  </a:lnTo>
                  <a:lnTo>
                    <a:pt x="158" y="329"/>
                  </a:lnTo>
                  <a:lnTo>
                    <a:pt x="158" y="329"/>
                  </a:lnTo>
                  <a:lnTo>
                    <a:pt x="158" y="329"/>
                  </a:lnTo>
                  <a:lnTo>
                    <a:pt x="161" y="322"/>
                  </a:lnTo>
                  <a:lnTo>
                    <a:pt x="166" y="318"/>
                  </a:lnTo>
                  <a:lnTo>
                    <a:pt x="173" y="314"/>
                  </a:lnTo>
                  <a:lnTo>
                    <a:pt x="180" y="314"/>
                  </a:lnTo>
                  <a:lnTo>
                    <a:pt x="180" y="362"/>
                  </a:lnTo>
                  <a:lnTo>
                    <a:pt x="180" y="362"/>
                  </a:lnTo>
                  <a:lnTo>
                    <a:pt x="180" y="362"/>
                  </a:lnTo>
                  <a:lnTo>
                    <a:pt x="161" y="360"/>
                  </a:lnTo>
                  <a:lnTo>
                    <a:pt x="143" y="358"/>
                  </a:lnTo>
                  <a:lnTo>
                    <a:pt x="126" y="354"/>
                  </a:lnTo>
                  <a:lnTo>
                    <a:pt x="109" y="347"/>
                  </a:lnTo>
                  <a:lnTo>
                    <a:pt x="93" y="340"/>
                  </a:lnTo>
                  <a:lnTo>
                    <a:pt x="78" y="331"/>
                  </a:lnTo>
                  <a:lnTo>
                    <a:pt x="65" y="320"/>
                  </a:lnTo>
                  <a:lnTo>
                    <a:pt x="52" y="309"/>
                  </a:lnTo>
                  <a:lnTo>
                    <a:pt x="40" y="295"/>
                  </a:lnTo>
                  <a:lnTo>
                    <a:pt x="29" y="282"/>
                  </a:lnTo>
                  <a:lnTo>
                    <a:pt x="21" y="267"/>
                  </a:lnTo>
                  <a:lnTo>
                    <a:pt x="13" y="251"/>
                  </a:lnTo>
                  <a:lnTo>
                    <a:pt x="8" y="234"/>
                  </a:lnTo>
                  <a:lnTo>
                    <a:pt x="2" y="217"/>
                  </a:lnTo>
                  <a:lnTo>
                    <a:pt x="0" y="199"/>
                  </a:lnTo>
                  <a:lnTo>
                    <a:pt x="0" y="180"/>
                  </a:lnTo>
                  <a:lnTo>
                    <a:pt x="0" y="180"/>
                  </a:lnTo>
                  <a:lnTo>
                    <a:pt x="0" y="163"/>
                  </a:lnTo>
                  <a:lnTo>
                    <a:pt x="2" y="145"/>
                  </a:lnTo>
                  <a:lnTo>
                    <a:pt x="8" y="127"/>
                  </a:lnTo>
                  <a:lnTo>
                    <a:pt x="13" y="111"/>
                  </a:lnTo>
                  <a:lnTo>
                    <a:pt x="21" y="95"/>
                  </a:lnTo>
                  <a:lnTo>
                    <a:pt x="29" y="80"/>
                  </a:lnTo>
                  <a:lnTo>
                    <a:pt x="40" y="67"/>
                  </a:lnTo>
                  <a:lnTo>
                    <a:pt x="52" y="53"/>
                  </a:lnTo>
                  <a:lnTo>
                    <a:pt x="65" y="42"/>
                  </a:lnTo>
                  <a:lnTo>
                    <a:pt x="78" y="31"/>
                  </a:lnTo>
                  <a:lnTo>
                    <a:pt x="93" y="22"/>
                  </a:lnTo>
                  <a:lnTo>
                    <a:pt x="109" y="15"/>
                  </a:lnTo>
                  <a:lnTo>
                    <a:pt x="126" y="8"/>
                  </a:lnTo>
                  <a:lnTo>
                    <a:pt x="143" y="4"/>
                  </a:lnTo>
                  <a:lnTo>
                    <a:pt x="161" y="2"/>
                  </a:lnTo>
                  <a:lnTo>
                    <a:pt x="180" y="0"/>
                  </a:lnTo>
                  <a:lnTo>
                    <a:pt x="180" y="0"/>
                  </a:lnTo>
                  <a:close/>
                </a:path>
              </a:pathLst>
            </a:custGeom>
            <a:solidFill>
              <a:srgbClr val="EDCD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45" name="Freeform 145"/>
            <p:cNvSpPr>
              <a:spLocks/>
            </p:cNvSpPr>
            <p:nvPr/>
          </p:nvSpPr>
          <p:spPr bwMode="auto">
            <a:xfrm>
              <a:off x="2336801" y="3235325"/>
              <a:ext cx="285750" cy="150813"/>
            </a:xfrm>
            <a:custGeom>
              <a:avLst/>
              <a:gdLst>
                <a:gd name="T0" fmla="*/ 13 w 180"/>
                <a:gd name="T1" fmla="*/ 0 h 95"/>
                <a:gd name="T2" fmla="*/ 54 w 180"/>
                <a:gd name="T3" fmla="*/ 42 h 95"/>
                <a:gd name="T4" fmla="*/ 54 w 180"/>
                <a:gd name="T5" fmla="*/ 42 h 95"/>
                <a:gd name="T6" fmla="*/ 60 w 180"/>
                <a:gd name="T7" fmla="*/ 39 h 95"/>
                <a:gd name="T8" fmla="*/ 67 w 180"/>
                <a:gd name="T9" fmla="*/ 39 h 95"/>
                <a:gd name="T10" fmla="*/ 67 w 180"/>
                <a:gd name="T11" fmla="*/ 39 h 95"/>
                <a:gd name="T12" fmla="*/ 75 w 180"/>
                <a:gd name="T13" fmla="*/ 41 h 95"/>
                <a:gd name="T14" fmla="*/ 83 w 180"/>
                <a:gd name="T15" fmla="*/ 45 h 95"/>
                <a:gd name="T16" fmla="*/ 88 w 180"/>
                <a:gd name="T17" fmla="*/ 50 h 95"/>
                <a:gd name="T18" fmla="*/ 92 w 180"/>
                <a:gd name="T19" fmla="*/ 58 h 95"/>
                <a:gd name="T20" fmla="*/ 180 w 180"/>
                <a:gd name="T21" fmla="*/ 58 h 95"/>
                <a:gd name="T22" fmla="*/ 180 w 180"/>
                <a:gd name="T23" fmla="*/ 76 h 95"/>
                <a:gd name="T24" fmla="*/ 92 w 180"/>
                <a:gd name="T25" fmla="*/ 76 h 95"/>
                <a:gd name="T26" fmla="*/ 92 w 180"/>
                <a:gd name="T27" fmla="*/ 76 h 95"/>
                <a:gd name="T28" fmla="*/ 88 w 180"/>
                <a:gd name="T29" fmla="*/ 84 h 95"/>
                <a:gd name="T30" fmla="*/ 83 w 180"/>
                <a:gd name="T31" fmla="*/ 89 h 95"/>
                <a:gd name="T32" fmla="*/ 75 w 180"/>
                <a:gd name="T33" fmla="*/ 93 h 95"/>
                <a:gd name="T34" fmla="*/ 67 w 180"/>
                <a:gd name="T35" fmla="*/ 95 h 95"/>
                <a:gd name="T36" fmla="*/ 67 w 180"/>
                <a:gd name="T37" fmla="*/ 95 h 95"/>
                <a:gd name="T38" fmla="*/ 61 w 180"/>
                <a:gd name="T39" fmla="*/ 95 h 95"/>
                <a:gd name="T40" fmla="*/ 56 w 180"/>
                <a:gd name="T41" fmla="*/ 92 h 95"/>
                <a:gd name="T42" fmla="*/ 50 w 180"/>
                <a:gd name="T43" fmla="*/ 91 h 95"/>
                <a:gd name="T44" fmla="*/ 46 w 180"/>
                <a:gd name="T45" fmla="*/ 87 h 95"/>
                <a:gd name="T46" fmla="*/ 44 w 180"/>
                <a:gd name="T47" fmla="*/ 83 h 95"/>
                <a:gd name="T48" fmla="*/ 41 w 180"/>
                <a:gd name="T49" fmla="*/ 77 h 95"/>
                <a:gd name="T50" fmla="*/ 40 w 180"/>
                <a:gd name="T51" fmla="*/ 73 h 95"/>
                <a:gd name="T52" fmla="*/ 38 w 180"/>
                <a:gd name="T53" fmla="*/ 66 h 95"/>
                <a:gd name="T54" fmla="*/ 38 w 180"/>
                <a:gd name="T55" fmla="*/ 66 h 95"/>
                <a:gd name="T56" fmla="*/ 40 w 180"/>
                <a:gd name="T57" fmla="*/ 61 h 95"/>
                <a:gd name="T58" fmla="*/ 41 w 180"/>
                <a:gd name="T59" fmla="*/ 54 h 95"/>
                <a:gd name="T60" fmla="*/ 0 w 180"/>
                <a:gd name="T61" fmla="*/ 13 h 95"/>
                <a:gd name="T62" fmla="*/ 13 w 180"/>
                <a:gd name="T6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95">
                  <a:moveTo>
                    <a:pt x="13" y="0"/>
                  </a:moveTo>
                  <a:lnTo>
                    <a:pt x="54" y="42"/>
                  </a:lnTo>
                  <a:lnTo>
                    <a:pt x="54" y="42"/>
                  </a:lnTo>
                  <a:lnTo>
                    <a:pt x="60" y="39"/>
                  </a:lnTo>
                  <a:lnTo>
                    <a:pt x="67" y="39"/>
                  </a:lnTo>
                  <a:lnTo>
                    <a:pt x="67" y="39"/>
                  </a:lnTo>
                  <a:lnTo>
                    <a:pt x="75" y="41"/>
                  </a:lnTo>
                  <a:lnTo>
                    <a:pt x="83" y="45"/>
                  </a:lnTo>
                  <a:lnTo>
                    <a:pt x="88" y="50"/>
                  </a:lnTo>
                  <a:lnTo>
                    <a:pt x="92" y="58"/>
                  </a:lnTo>
                  <a:lnTo>
                    <a:pt x="180" y="58"/>
                  </a:lnTo>
                  <a:lnTo>
                    <a:pt x="180" y="76"/>
                  </a:lnTo>
                  <a:lnTo>
                    <a:pt x="92" y="76"/>
                  </a:lnTo>
                  <a:lnTo>
                    <a:pt x="92" y="76"/>
                  </a:lnTo>
                  <a:lnTo>
                    <a:pt x="88" y="84"/>
                  </a:lnTo>
                  <a:lnTo>
                    <a:pt x="83" y="89"/>
                  </a:lnTo>
                  <a:lnTo>
                    <a:pt x="75" y="93"/>
                  </a:lnTo>
                  <a:lnTo>
                    <a:pt x="67" y="95"/>
                  </a:lnTo>
                  <a:lnTo>
                    <a:pt x="67" y="95"/>
                  </a:lnTo>
                  <a:lnTo>
                    <a:pt x="61" y="95"/>
                  </a:lnTo>
                  <a:lnTo>
                    <a:pt x="56" y="92"/>
                  </a:lnTo>
                  <a:lnTo>
                    <a:pt x="50" y="91"/>
                  </a:lnTo>
                  <a:lnTo>
                    <a:pt x="46" y="87"/>
                  </a:lnTo>
                  <a:lnTo>
                    <a:pt x="44" y="83"/>
                  </a:lnTo>
                  <a:lnTo>
                    <a:pt x="41" y="77"/>
                  </a:lnTo>
                  <a:lnTo>
                    <a:pt x="40" y="73"/>
                  </a:lnTo>
                  <a:lnTo>
                    <a:pt x="38" y="66"/>
                  </a:lnTo>
                  <a:lnTo>
                    <a:pt x="38" y="66"/>
                  </a:lnTo>
                  <a:lnTo>
                    <a:pt x="40" y="61"/>
                  </a:lnTo>
                  <a:lnTo>
                    <a:pt x="41" y="54"/>
                  </a:lnTo>
                  <a:lnTo>
                    <a:pt x="0" y="13"/>
                  </a:lnTo>
                  <a:lnTo>
                    <a:pt x="13" y="0"/>
                  </a:lnTo>
                  <a:close/>
                </a:path>
              </a:pathLst>
            </a:custGeom>
            <a:solidFill>
              <a:srgbClr val="EDCD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grpSp>
        <p:nvGrpSpPr>
          <p:cNvPr id="212" name="组合 211"/>
          <p:cNvGrpSpPr/>
          <p:nvPr/>
        </p:nvGrpSpPr>
        <p:grpSpPr>
          <a:xfrm>
            <a:off x="1982649" y="2919935"/>
            <a:ext cx="447558" cy="422165"/>
            <a:chOff x="2051051" y="3792538"/>
            <a:chExt cx="447675" cy="422275"/>
          </a:xfrm>
        </p:grpSpPr>
        <p:sp>
          <p:nvSpPr>
            <p:cNvPr id="146" name="Freeform 146"/>
            <p:cNvSpPr>
              <a:spLocks/>
            </p:cNvSpPr>
            <p:nvPr/>
          </p:nvSpPr>
          <p:spPr bwMode="auto">
            <a:xfrm>
              <a:off x="2051051" y="3879850"/>
              <a:ext cx="447675" cy="334963"/>
            </a:xfrm>
            <a:custGeom>
              <a:avLst/>
              <a:gdLst>
                <a:gd name="T0" fmla="*/ 86 w 282"/>
                <a:gd name="T1" fmla="*/ 0 h 211"/>
                <a:gd name="T2" fmla="*/ 115 w 282"/>
                <a:gd name="T3" fmla="*/ 6 h 211"/>
                <a:gd name="T4" fmla="*/ 141 w 282"/>
                <a:gd name="T5" fmla="*/ 20 h 211"/>
                <a:gd name="T6" fmla="*/ 153 w 282"/>
                <a:gd name="T7" fmla="*/ 11 h 211"/>
                <a:gd name="T8" fmla="*/ 182 w 282"/>
                <a:gd name="T9" fmla="*/ 1 h 211"/>
                <a:gd name="T10" fmla="*/ 198 w 282"/>
                <a:gd name="T11" fmla="*/ 0 h 211"/>
                <a:gd name="T12" fmla="*/ 214 w 282"/>
                <a:gd name="T13" fmla="*/ 1 h 211"/>
                <a:gd name="T14" fmla="*/ 245 w 282"/>
                <a:gd name="T15" fmla="*/ 14 h 211"/>
                <a:gd name="T16" fmla="*/ 268 w 282"/>
                <a:gd name="T17" fmla="*/ 35 h 211"/>
                <a:gd name="T18" fmla="*/ 278 w 282"/>
                <a:gd name="T19" fmla="*/ 57 h 211"/>
                <a:gd name="T20" fmla="*/ 282 w 282"/>
                <a:gd name="T21" fmla="*/ 73 h 211"/>
                <a:gd name="T22" fmla="*/ 282 w 282"/>
                <a:gd name="T23" fmla="*/ 81 h 211"/>
                <a:gd name="T24" fmla="*/ 281 w 282"/>
                <a:gd name="T25" fmla="*/ 102 h 211"/>
                <a:gd name="T26" fmla="*/ 274 w 282"/>
                <a:gd name="T27" fmla="*/ 123 h 211"/>
                <a:gd name="T28" fmla="*/ 263 w 282"/>
                <a:gd name="T29" fmla="*/ 145 h 211"/>
                <a:gd name="T30" fmla="*/ 248 w 282"/>
                <a:gd name="T31" fmla="*/ 165 h 211"/>
                <a:gd name="T32" fmla="*/ 228 w 282"/>
                <a:gd name="T33" fmla="*/ 184 h 211"/>
                <a:gd name="T34" fmla="*/ 203 w 282"/>
                <a:gd name="T35" fmla="*/ 199 h 211"/>
                <a:gd name="T36" fmla="*/ 172 w 282"/>
                <a:gd name="T37" fmla="*/ 209 h 211"/>
                <a:gd name="T38" fmla="*/ 137 w 282"/>
                <a:gd name="T39" fmla="*/ 211 h 211"/>
                <a:gd name="T40" fmla="*/ 118 w 282"/>
                <a:gd name="T41" fmla="*/ 211 h 211"/>
                <a:gd name="T42" fmla="*/ 86 w 282"/>
                <a:gd name="T43" fmla="*/ 203 h 211"/>
                <a:gd name="T44" fmla="*/ 58 w 282"/>
                <a:gd name="T45" fmla="*/ 191 h 211"/>
                <a:gd name="T46" fmla="*/ 38 w 282"/>
                <a:gd name="T47" fmla="*/ 173 h 211"/>
                <a:gd name="T48" fmla="*/ 22 w 282"/>
                <a:gd name="T49" fmla="*/ 153 h 211"/>
                <a:gd name="T50" fmla="*/ 11 w 282"/>
                <a:gd name="T51" fmla="*/ 133 h 211"/>
                <a:gd name="T52" fmla="*/ 4 w 282"/>
                <a:gd name="T53" fmla="*/ 111 h 211"/>
                <a:gd name="T54" fmla="*/ 0 w 282"/>
                <a:gd name="T55" fmla="*/ 81 h 211"/>
                <a:gd name="T56" fmla="*/ 0 w 282"/>
                <a:gd name="T57" fmla="*/ 73 h 211"/>
                <a:gd name="T58" fmla="*/ 4 w 282"/>
                <a:gd name="T59" fmla="*/ 57 h 211"/>
                <a:gd name="T60" fmla="*/ 15 w 282"/>
                <a:gd name="T61" fmla="*/ 35 h 211"/>
                <a:gd name="T62" fmla="*/ 38 w 282"/>
                <a:gd name="T63" fmla="*/ 14 h 211"/>
                <a:gd name="T64" fmla="*/ 68 w 282"/>
                <a:gd name="T65" fmla="*/ 1 h 211"/>
                <a:gd name="T66" fmla="*/ 86 w 282"/>
                <a:gd name="T6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2" h="211">
                  <a:moveTo>
                    <a:pt x="86" y="0"/>
                  </a:moveTo>
                  <a:lnTo>
                    <a:pt x="86" y="0"/>
                  </a:lnTo>
                  <a:lnTo>
                    <a:pt x="100" y="1"/>
                  </a:lnTo>
                  <a:lnTo>
                    <a:pt x="115" y="6"/>
                  </a:lnTo>
                  <a:lnTo>
                    <a:pt x="129" y="11"/>
                  </a:lnTo>
                  <a:lnTo>
                    <a:pt x="141" y="20"/>
                  </a:lnTo>
                  <a:lnTo>
                    <a:pt x="141" y="20"/>
                  </a:lnTo>
                  <a:lnTo>
                    <a:pt x="153" y="11"/>
                  </a:lnTo>
                  <a:lnTo>
                    <a:pt x="167" y="6"/>
                  </a:lnTo>
                  <a:lnTo>
                    <a:pt x="182" y="1"/>
                  </a:lnTo>
                  <a:lnTo>
                    <a:pt x="198" y="0"/>
                  </a:lnTo>
                  <a:lnTo>
                    <a:pt x="198" y="0"/>
                  </a:lnTo>
                  <a:lnTo>
                    <a:pt x="206" y="0"/>
                  </a:lnTo>
                  <a:lnTo>
                    <a:pt x="214" y="1"/>
                  </a:lnTo>
                  <a:lnTo>
                    <a:pt x="230" y="6"/>
                  </a:lnTo>
                  <a:lnTo>
                    <a:pt x="245" y="14"/>
                  </a:lnTo>
                  <a:lnTo>
                    <a:pt x="258" y="23"/>
                  </a:lnTo>
                  <a:lnTo>
                    <a:pt x="268" y="35"/>
                  </a:lnTo>
                  <a:lnTo>
                    <a:pt x="275" y="49"/>
                  </a:lnTo>
                  <a:lnTo>
                    <a:pt x="278" y="57"/>
                  </a:lnTo>
                  <a:lnTo>
                    <a:pt x="281" y="65"/>
                  </a:lnTo>
                  <a:lnTo>
                    <a:pt x="282" y="73"/>
                  </a:lnTo>
                  <a:lnTo>
                    <a:pt x="282" y="81"/>
                  </a:lnTo>
                  <a:lnTo>
                    <a:pt x="282" y="81"/>
                  </a:lnTo>
                  <a:lnTo>
                    <a:pt x="282" y="91"/>
                  </a:lnTo>
                  <a:lnTo>
                    <a:pt x="281" y="102"/>
                  </a:lnTo>
                  <a:lnTo>
                    <a:pt x="278" y="112"/>
                  </a:lnTo>
                  <a:lnTo>
                    <a:pt x="274" y="123"/>
                  </a:lnTo>
                  <a:lnTo>
                    <a:pt x="270" y="134"/>
                  </a:lnTo>
                  <a:lnTo>
                    <a:pt x="263" y="145"/>
                  </a:lnTo>
                  <a:lnTo>
                    <a:pt x="256" y="156"/>
                  </a:lnTo>
                  <a:lnTo>
                    <a:pt x="248" y="165"/>
                  </a:lnTo>
                  <a:lnTo>
                    <a:pt x="239" y="175"/>
                  </a:lnTo>
                  <a:lnTo>
                    <a:pt x="228" y="184"/>
                  </a:lnTo>
                  <a:lnTo>
                    <a:pt x="216" y="192"/>
                  </a:lnTo>
                  <a:lnTo>
                    <a:pt x="203" y="199"/>
                  </a:lnTo>
                  <a:lnTo>
                    <a:pt x="188" y="205"/>
                  </a:lnTo>
                  <a:lnTo>
                    <a:pt x="172" y="209"/>
                  </a:lnTo>
                  <a:lnTo>
                    <a:pt x="156" y="211"/>
                  </a:lnTo>
                  <a:lnTo>
                    <a:pt x="137" y="211"/>
                  </a:lnTo>
                  <a:lnTo>
                    <a:pt x="137" y="211"/>
                  </a:lnTo>
                  <a:lnTo>
                    <a:pt x="118" y="211"/>
                  </a:lnTo>
                  <a:lnTo>
                    <a:pt x="100" y="209"/>
                  </a:lnTo>
                  <a:lnTo>
                    <a:pt x="86" y="203"/>
                  </a:lnTo>
                  <a:lnTo>
                    <a:pt x="71" y="198"/>
                  </a:lnTo>
                  <a:lnTo>
                    <a:pt x="58" y="191"/>
                  </a:lnTo>
                  <a:lnTo>
                    <a:pt x="48" y="183"/>
                  </a:lnTo>
                  <a:lnTo>
                    <a:pt x="38" y="173"/>
                  </a:lnTo>
                  <a:lnTo>
                    <a:pt x="29" y="164"/>
                  </a:lnTo>
                  <a:lnTo>
                    <a:pt x="22" y="153"/>
                  </a:lnTo>
                  <a:lnTo>
                    <a:pt x="15" y="144"/>
                  </a:lnTo>
                  <a:lnTo>
                    <a:pt x="11" y="133"/>
                  </a:lnTo>
                  <a:lnTo>
                    <a:pt x="7" y="121"/>
                  </a:lnTo>
                  <a:lnTo>
                    <a:pt x="4" y="111"/>
                  </a:lnTo>
                  <a:lnTo>
                    <a:pt x="2" y="100"/>
                  </a:lnTo>
                  <a:lnTo>
                    <a:pt x="0" y="81"/>
                  </a:lnTo>
                  <a:lnTo>
                    <a:pt x="0" y="81"/>
                  </a:lnTo>
                  <a:lnTo>
                    <a:pt x="0" y="73"/>
                  </a:lnTo>
                  <a:lnTo>
                    <a:pt x="2" y="65"/>
                  </a:lnTo>
                  <a:lnTo>
                    <a:pt x="4" y="57"/>
                  </a:lnTo>
                  <a:lnTo>
                    <a:pt x="7" y="49"/>
                  </a:lnTo>
                  <a:lnTo>
                    <a:pt x="15" y="35"/>
                  </a:lnTo>
                  <a:lnTo>
                    <a:pt x="25" y="23"/>
                  </a:lnTo>
                  <a:lnTo>
                    <a:pt x="38" y="14"/>
                  </a:lnTo>
                  <a:lnTo>
                    <a:pt x="52" y="6"/>
                  </a:lnTo>
                  <a:lnTo>
                    <a:pt x="68" y="1"/>
                  </a:lnTo>
                  <a:lnTo>
                    <a:pt x="76" y="0"/>
                  </a:lnTo>
                  <a:lnTo>
                    <a:pt x="86" y="0"/>
                  </a:lnTo>
                  <a:lnTo>
                    <a:pt x="86" y="0"/>
                  </a:lnTo>
                  <a:close/>
                </a:path>
              </a:pathLst>
            </a:custGeom>
            <a:solidFill>
              <a:srgbClr val="5ABBC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47" name="Freeform 147"/>
            <p:cNvSpPr>
              <a:spLocks/>
            </p:cNvSpPr>
            <p:nvPr/>
          </p:nvSpPr>
          <p:spPr bwMode="auto">
            <a:xfrm>
              <a:off x="2178051" y="3792538"/>
              <a:ext cx="107950" cy="153988"/>
            </a:xfrm>
            <a:custGeom>
              <a:avLst/>
              <a:gdLst>
                <a:gd name="T0" fmla="*/ 60 w 68"/>
                <a:gd name="T1" fmla="*/ 97 h 97"/>
                <a:gd name="T2" fmla="*/ 60 w 68"/>
                <a:gd name="T3" fmla="*/ 97 h 97"/>
                <a:gd name="T4" fmla="*/ 65 w 68"/>
                <a:gd name="T5" fmla="*/ 85 h 97"/>
                <a:gd name="T6" fmla="*/ 68 w 68"/>
                <a:gd name="T7" fmla="*/ 71 h 97"/>
                <a:gd name="T8" fmla="*/ 68 w 68"/>
                <a:gd name="T9" fmla="*/ 58 h 97"/>
                <a:gd name="T10" fmla="*/ 66 w 68"/>
                <a:gd name="T11" fmla="*/ 46 h 97"/>
                <a:gd name="T12" fmla="*/ 62 w 68"/>
                <a:gd name="T13" fmla="*/ 33 h 97"/>
                <a:gd name="T14" fmla="*/ 56 w 68"/>
                <a:gd name="T15" fmla="*/ 21 h 97"/>
                <a:gd name="T16" fmla="*/ 49 w 68"/>
                <a:gd name="T17" fmla="*/ 10 h 97"/>
                <a:gd name="T18" fmla="*/ 39 w 68"/>
                <a:gd name="T19" fmla="*/ 0 h 97"/>
                <a:gd name="T20" fmla="*/ 0 w 68"/>
                <a:gd name="T21" fmla="*/ 6 h 97"/>
                <a:gd name="T22" fmla="*/ 0 w 68"/>
                <a:gd name="T23" fmla="*/ 6 h 97"/>
                <a:gd name="T24" fmla="*/ 14 w 68"/>
                <a:gd name="T25" fmla="*/ 15 h 97"/>
                <a:gd name="T26" fmla="*/ 24 w 68"/>
                <a:gd name="T27" fmla="*/ 23 h 97"/>
                <a:gd name="T28" fmla="*/ 35 w 68"/>
                <a:gd name="T29" fmla="*/ 32 h 97"/>
                <a:gd name="T30" fmla="*/ 43 w 68"/>
                <a:gd name="T31" fmla="*/ 42 h 97"/>
                <a:gd name="T32" fmla="*/ 50 w 68"/>
                <a:gd name="T33" fmla="*/ 54 h 97"/>
                <a:gd name="T34" fmla="*/ 56 w 68"/>
                <a:gd name="T35" fmla="*/ 66 h 97"/>
                <a:gd name="T36" fmla="*/ 58 w 68"/>
                <a:gd name="T37" fmla="*/ 81 h 97"/>
                <a:gd name="T38" fmla="*/ 60 w 68"/>
                <a:gd name="T39" fmla="*/ 97 h 97"/>
                <a:gd name="T40" fmla="*/ 60 w 68"/>
                <a:gd name="T4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97">
                  <a:moveTo>
                    <a:pt x="60" y="97"/>
                  </a:moveTo>
                  <a:lnTo>
                    <a:pt x="60" y="97"/>
                  </a:lnTo>
                  <a:lnTo>
                    <a:pt x="65" y="85"/>
                  </a:lnTo>
                  <a:lnTo>
                    <a:pt x="68" y="71"/>
                  </a:lnTo>
                  <a:lnTo>
                    <a:pt x="68" y="58"/>
                  </a:lnTo>
                  <a:lnTo>
                    <a:pt x="66" y="46"/>
                  </a:lnTo>
                  <a:lnTo>
                    <a:pt x="62" y="33"/>
                  </a:lnTo>
                  <a:lnTo>
                    <a:pt x="56" y="21"/>
                  </a:lnTo>
                  <a:lnTo>
                    <a:pt x="49" y="10"/>
                  </a:lnTo>
                  <a:lnTo>
                    <a:pt x="39" y="0"/>
                  </a:lnTo>
                  <a:lnTo>
                    <a:pt x="0" y="6"/>
                  </a:lnTo>
                  <a:lnTo>
                    <a:pt x="0" y="6"/>
                  </a:lnTo>
                  <a:lnTo>
                    <a:pt x="14" y="15"/>
                  </a:lnTo>
                  <a:lnTo>
                    <a:pt x="24" y="23"/>
                  </a:lnTo>
                  <a:lnTo>
                    <a:pt x="35" y="32"/>
                  </a:lnTo>
                  <a:lnTo>
                    <a:pt x="43" y="42"/>
                  </a:lnTo>
                  <a:lnTo>
                    <a:pt x="50" y="54"/>
                  </a:lnTo>
                  <a:lnTo>
                    <a:pt x="56" y="66"/>
                  </a:lnTo>
                  <a:lnTo>
                    <a:pt x="58" y="81"/>
                  </a:lnTo>
                  <a:lnTo>
                    <a:pt x="60" y="97"/>
                  </a:lnTo>
                  <a:lnTo>
                    <a:pt x="60" y="97"/>
                  </a:lnTo>
                  <a:close/>
                </a:path>
              </a:pathLst>
            </a:custGeom>
            <a:solidFill>
              <a:srgbClr val="5ABBC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grpSp>
        <p:nvGrpSpPr>
          <p:cNvPr id="201" name="组合 200"/>
          <p:cNvGrpSpPr/>
          <p:nvPr/>
        </p:nvGrpSpPr>
        <p:grpSpPr>
          <a:xfrm>
            <a:off x="3122177" y="358378"/>
            <a:ext cx="676099" cy="555480"/>
            <a:chOff x="3190876" y="1230313"/>
            <a:chExt cx="676275" cy="555625"/>
          </a:xfrm>
        </p:grpSpPr>
        <p:sp>
          <p:nvSpPr>
            <p:cNvPr id="148" name="Freeform 148"/>
            <p:cNvSpPr>
              <a:spLocks/>
            </p:cNvSpPr>
            <p:nvPr/>
          </p:nvSpPr>
          <p:spPr bwMode="auto">
            <a:xfrm>
              <a:off x="3209926" y="1257300"/>
              <a:ext cx="657225" cy="528638"/>
            </a:xfrm>
            <a:custGeom>
              <a:avLst/>
              <a:gdLst>
                <a:gd name="T0" fmla="*/ 0 w 414"/>
                <a:gd name="T1" fmla="*/ 117 h 333"/>
                <a:gd name="T2" fmla="*/ 10 w 414"/>
                <a:gd name="T3" fmla="*/ 102 h 333"/>
                <a:gd name="T4" fmla="*/ 316 w 414"/>
                <a:gd name="T5" fmla="*/ 306 h 333"/>
                <a:gd name="T6" fmla="*/ 316 w 414"/>
                <a:gd name="T7" fmla="*/ 306 h 333"/>
                <a:gd name="T8" fmla="*/ 325 w 414"/>
                <a:gd name="T9" fmla="*/ 310 h 333"/>
                <a:gd name="T10" fmla="*/ 335 w 414"/>
                <a:gd name="T11" fmla="*/ 313 h 333"/>
                <a:gd name="T12" fmla="*/ 343 w 414"/>
                <a:gd name="T13" fmla="*/ 313 h 333"/>
                <a:gd name="T14" fmla="*/ 352 w 414"/>
                <a:gd name="T15" fmla="*/ 312 h 333"/>
                <a:gd name="T16" fmla="*/ 362 w 414"/>
                <a:gd name="T17" fmla="*/ 309 h 333"/>
                <a:gd name="T18" fmla="*/ 371 w 414"/>
                <a:gd name="T19" fmla="*/ 304 h 333"/>
                <a:gd name="T20" fmla="*/ 378 w 414"/>
                <a:gd name="T21" fmla="*/ 297 h 333"/>
                <a:gd name="T22" fmla="*/ 385 w 414"/>
                <a:gd name="T23" fmla="*/ 289 h 333"/>
                <a:gd name="T24" fmla="*/ 385 w 414"/>
                <a:gd name="T25" fmla="*/ 289 h 333"/>
                <a:gd name="T26" fmla="*/ 390 w 414"/>
                <a:gd name="T27" fmla="*/ 279 h 333"/>
                <a:gd name="T28" fmla="*/ 393 w 414"/>
                <a:gd name="T29" fmla="*/ 270 h 333"/>
                <a:gd name="T30" fmla="*/ 394 w 414"/>
                <a:gd name="T31" fmla="*/ 260 h 333"/>
                <a:gd name="T32" fmla="*/ 394 w 414"/>
                <a:gd name="T33" fmla="*/ 251 h 333"/>
                <a:gd name="T34" fmla="*/ 391 w 414"/>
                <a:gd name="T35" fmla="*/ 241 h 333"/>
                <a:gd name="T36" fmla="*/ 387 w 414"/>
                <a:gd name="T37" fmla="*/ 232 h 333"/>
                <a:gd name="T38" fmla="*/ 382 w 414"/>
                <a:gd name="T39" fmla="*/ 225 h 333"/>
                <a:gd name="T40" fmla="*/ 375 w 414"/>
                <a:gd name="T41" fmla="*/ 218 h 333"/>
                <a:gd name="T42" fmla="*/ 69 w 414"/>
                <a:gd name="T43" fmla="*/ 14 h 333"/>
                <a:gd name="T44" fmla="*/ 79 w 414"/>
                <a:gd name="T45" fmla="*/ 0 h 333"/>
                <a:gd name="T46" fmla="*/ 389 w 414"/>
                <a:gd name="T47" fmla="*/ 207 h 333"/>
                <a:gd name="T48" fmla="*/ 389 w 414"/>
                <a:gd name="T49" fmla="*/ 207 h 333"/>
                <a:gd name="T50" fmla="*/ 398 w 414"/>
                <a:gd name="T51" fmla="*/ 216 h 333"/>
                <a:gd name="T52" fmla="*/ 405 w 414"/>
                <a:gd name="T53" fmla="*/ 225 h 333"/>
                <a:gd name="T54" fmla="*/ 410 w 414"/>
                <a:gd name="T55" fmla="*/ 236 h 333"/>
                <a:gd name="T56" fmla="*/ 414 w 414"/>
                <a:gd name="T57" fmla="*/ 248 h 333"/>
                <a:gd name="T58" fmla="*/ 414 w 414"/>
                <a:gd name="T59" fmla="*/ 262 h 333"/>
                <a:gd name="T60" fmla="*/ 413 w 414"/>
                <a:gd name="T61" fmla="*/ 275 h 333"/>
                <a:gd name="T62" fmla="*/ 409 w 414"/>
                <a:gd name="T63" fmla="*/ 287 h 333"/>
                <a:gd name="T64" fmla="*/ 402 w 414"/>
                <a:gd name="T65" fmla="*/ 300 h 333"/>
                <a:gd name="T66" fmla="*/ 402 w 414"/>
                <a:gd name="T67" fmla="*/ 300 h 333"/>
                <a:gd name="T68" fmla="*/ 393 w 414"/>
                <a:gd name="T69" fmla="*/ 312 h 333"/>
                <a:gd name="T70" fmla="*/ 382 w 414"/>
                <a:gd name="T71" fmla="*/ 320 h 333"/>
                <a:gd name="T72" fmla="*/ 371 w 414"/>
                <a:gd name="T73" fmla="*/ 327 h 333"/>
                <a:gd name="T74" fmla="*/ 359 w 414"/>
                <a:gd name="T75" fmla="*/ 331 h 333"/>
                <a:gd name="T76" fmla="*/ 347 w 414"/>
                <a:gd name="T77" fmla="*/ 333 h 333"/>
                <a:gd name="T78" fmla="*/ 335 w 414"/>
                <a:gd name="T79" fmla="*/ 332 h 333"/>
                <a:gd name="T80" fmla="*/ 322 w 414"/>
                <a:gd name="T81" fmla="*/ 329 h 333"/>
                <a:gd name="T82" fmla="*/ 310 w 414"/>
                <a:gd name="T83" fmla="*/ 323 h 333"/>
                <a:gd name="T84" fmla="*/ 0 w 414"/>
                <a:gd name="T85" fmla="*/ 11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4" h="333">
                  <a:moveTo>
                    <a:pt x="0" y="117"/>
                  </a:moveTo>
                  <a:lnTo>
                    <a:pt x="10" y="102"/>
                  </a:lnTo>
                  <a:lnTo>
                    <a:pt x="316" y="306"/>
                  </a:lnTo>
                  <a:lnTo>
                    <a:pt x="316" y="306"/>
                  </a:lnTo>
                  <a:lnTo>
                    <a:pt x="325" y="310"/>
                  </a:lnTo>
                  <a:lnTo>
                    <a:pt x="335" y="313"/>
                  </a:lnTo>
                  <a:lnTo>
                    <a:pt x="343" y="313"/>
                  </a:lnTo>
                  <a:lnTo>
                    <a:pt x="352" y="312"/>
                  </a:lnTo>
                  <a:lnTo>
                    <a:pt x="362" y="309"/>
                  </a:lnTo>
                  <a:lnTo>
                    <a:pt x="371" y="304"/>
                  </a:lnTo>
                  <a:lnTo>
                    <a:pt x="378" y="297"/>
                  </a:lnTo>
                  <a:lnTo>
                    <a:pt x="385" y="289"/>
                  </a:lnTo>
                  <a:lnTo>
                    <a:pt x="385" y="289"/>
                  </a:lnTo>
                  <a:lnTo>
                    <a:pt x="390" y="279"/>
                  </a:lnTo>
                  <a:lnTo>
                    <a:pt x="393" y="270"/>
                  </a:lnTo>
                  <a:lnTo>
                    <a:pt x="394" y="260"/>
                  </a:lnTo>
                  <a:lnTo>
                    <a:pt x="394" y="251"/>
                  </a:lnTo>
                  <a:lnTo>
                    <a:pt x="391" y="241"/>
                  </a:lnTo>
                  <a:lnTo>
                    <a:pt x="387" y="232"/>
                  </a:lnTo>
                  <a:lnTo>
                    <a:pt x="382" y="225"/>
                  </a:lnTo>
                  <a:lnTo>
                    <a:pt x="375" y="218"/>
                  </a:lnTo>
                  <a:lnTo>
                    <a:pt x="69" y="14"/>
                  </a:lnTo>
                  <a:lnTo>
                    <a:pt x="79" y="0"/>
                  </a:lnTo>
                  <a:lnTo>
                    <a:pt x="389" y="207"/>
                  </a:lnTo>
                  <a:lnTo>
                    <a:pt x="389" y="207"/>
                  </a:lnTo>
                  <a:lnTo>
                    <a:pt x="398" y="216"/>
                  </a:lnTo>
                  <a:lnTo>
                    <a:pt x="405" y="225"/>
                  </a:lnTo>
                  <a:lnTo>
                    <a:pt x="410" y="236"/>
                  </a:lnTo>
                  <a:lnTo>
                    <a:pt x="414" y="248"/>
                  </a:lnTo>
                  <a:lnTo>
                    <a:pt x="414" y="262"/>
                  </a:lnTo>
                  <a:lnTo>
                    <a:pt x="413" y="275"/>
                  </a:lnTo>
                  <a:lnTo>
                    <a:pt x="409" y="287"/>
                  </a:lnTo>
                  <a:lnTo>
                    <a:pt x="402" y="300"/>
                  </a:lnTo>
                  <a:lnTo>
                    <a:pt x="402" y="300"/>
                  </a:lnTo>
                  <a:lnTo>
                    <a:pt x="393" y="312"/>
                  </a:lnTo>
                  <a:lnTo>
                    <a:pt x="382" y="320"/>
                  </a:lnTo>
                  <a:lnTo>
                    <a:pt x="371" y="327"/>
                  </a:lnTo>
                  <a:lnTo>
                    <a:pt x="359" y="331"/>
                  </a:lnTo>
                  <a:lnTo>
                    <a:pt x="347" y="333"/>
                  </a:lnTo>
                  <a:lnTo>
                    <a:pt x="335" y="332"/>
                  </a:lnTo>
                  <a:lnTo>
                    <a:pt x="322" y="329"/>
                  </a:lnTo>
                  <a:lnTo>
                    <a:pt x="310" y="323"/>
                  </a:lnTo>
                  <a:lnTo>
                    <a:pt x="0" y="117"/>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49" name="Freeform 149"/>
            <p:cNvSpPr>
              <a:spLocks/>
            </p:cNvSpPr>
            <p:nvPr/>
          </p:nvSpPr>
          <p:spPr bwMode="auto">
            <a:xfrm>
              <a:off x="3190876" y="1230313"/>
              <a:ext cx="176213" cy="246063"/>
            </a:xfrm>
            <a:custGeom>
              <a:avLst/>
              <a:gdLst>
                <a:gd name="T0" fmla="*/ 5 w 111"/>
                <a:gd name="T1" fmla="*/ 154 h 155"/>
                <a:gd name="T2" fmla="*/ 5 w 111"/>
                <a:gd name="T3" fmla="*/ 154 h 155"/>
                <a:gd name="T4" fmla="*/ 9 w 111"/>
                <a:gd name="T5" fmla="*/ 155 h 155"/>
                <a:gd name="T6" fmla="*/ 15 w 111"/>
                <a:gd name="T7" fmla="*/ 155 h 155"/>
                <a:gd name="T8" fmla="*/ 19 w 111"/>
                <a:gd name="T9" fmla="*/ 154 h 155"/>
                <a:gd name="T10" fmla="*/ 23 w 111"/>
                <a:gd name="T11" fmla="*/ 150 h 155"/>
                <a:gd name="T12" fmla="*/ 110 w 111"/>
                <a:gd name="T13" fmla="*/ 20 h 155"/>
                <a:gd name="T14" fmla="*/ 110 w 111"/>
                <a:gd name="T15" fmla="*/ 20 h 155"/>
                <a:gd name="T16" fmla="*/ 111 w 111"/>
                <a:gd name="T17" fmla="*/ 15 h 155"/>
                <a:gd name="T18" fmla="*/ 111 w 111"/>
                <a:gd name="T19" fmla="*/ 11 h 155"/>
                <a:gd name="T20" fmla="*/ 110 w 111"/>
                <a:gd name="T21" fmla="*/ 5 h 155"/>
                <a:gd name="T22" fmla="*/ 106 w 111"/>
                <a:gd name="T23" fmla="*/ 2 h 155"/>
                <a:gd name="T24" fmla="*/ 106 w 111"/>
                <a:gd name="T25" fmla="*/ 2 h 155"/>
                <a:gd name="T26" fmla="*/ 101 w 111"/>
                <a:gd name="T27" fmla="*/ 0 h 155"/>
                <a:gd name="T28" fmla="*/ 96 w 111"/>
                <a:gd name="T29" fmla="*/ 0 h 155"/>
                <a:gd name="T30" fmla="*/ 92 w 111"/>
                <a:gd name="T31" fmla="*/ 2 h 155"/>
                <a:gd name="T32" fmla="*/ 89 w 111"/>
                <a:gd name="T33" fmla="*/ 5 h 155"/>
                <a:gd name="T34" fmla="*/ 1 w 111"/>
                <a:gd name="T35" fmla="*/ 136 h 155"/>
                <a:gd name="T36" fmla="*/ 1 w 111"/>
                <a:gd name="T37" fmla="*/ 136 h 155"/>
                <a:gd name="T38" fmla="*/ 0 w 111"/>
                <a:gd name="T39" fmla="*/ 140 h 155"/>
                <a:gd name="T40" fmla="*/ 0 w 111"/>
                <a:gd name="T41" fmla="*/ 146 h 155"/>
                <a:gd name="T42" fmla="*/ 1 w 111"/>
                <a:gd name="T43" fmla="*/ 150 h 155"/>
                <a:gd name="T44" fmla="*/ 5 w 111"/>
                <a:gd name="T45" fmla="*/ 154 h 155"/>
                <a:gd name="T46" fmla="*/ 5 w 111"/>
                <a:gd name="T47" fmla="*/ 1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 h="155">
                  <a:moveTo>
                    <a:pt x="5" y="154"/>
                  </a:moveTo>
                  <a:lnTo>
                    <a:pt x="5" y="154"/>
                  </a:lnTo>
                  <a:lnTo>
                    <a:pt x="9" y="155"/>
                  </a:lnTo>
                  <a:lnTo>
                    <a:pt x="15" y="155"/>
                  </a:lnTo>
                  <a:lnTo>
                    <a:pt x="19" y="154"/>
                  </a:lnTo>
                  <a:lnTo>
                    <a:pt x="23" y="150"/>
                  </a:lnTo>
                  <a:lnTo>
                    <a:pt x="110" y="20"/>
                  </a:lnTo>
                  <a:lnTo>
                    <a:pt x="110" y="20"/>
                  </a:lnTo>
                  <a:lnTo>
                    <a:pt x="111" y="15"/>
                  </a:lnTo>
                  <a:lnTo>
                    <a:pt x="111" y="11"/>
                  </a:lnTo>
                  <a:lnTo>
                    <a:pt x="110" y="5"/>
                  </a:lnTo>
                  <a:lnTo>
                    <a:pt x="106" y="2"/>
                  </a:lnTo>
                  <a:lnTo>
                    <a:pt x="106" y="2"/>
                  </a:lnTo>
                  <a:lnTo>
                    <a:pt x="101" y="0"/>
                  </a:lnTo>
                  <a:lnTo>
                    <a:pt x="96" y="0"/>
                  </a:lnTo>
                  <a:lnTo>
                    <a:pt x="92" y="2"/>
                  </a:lnTo>
                  <a:lnTo>
                    <a:pt x="89" y="5"/>
                  </a:lnTo>
                  <a:lnTo>
                    <a:pt x="1" y="136"/>
                  </a:lnTo>
                  <a:lnTo>
                    <a:pt x="1" y="136"/>
                  </a:lnTo>
                  <a:lnTo>
                    <a:pt x="0" y="140"/>
                  </a:lnTo>
                  <a:lnTo>
                    <a:pt x="0" y="146"/>
                  </a:lnTo>
                  <a:lnTo>
                    <a:pt x="1" y="150"/>
                  </a:lnTo>
                  <a:lnTo>
                    <a:pt x="5" y="154"/>
                  </a:lnTo>
                  <a:lnTo>
                    <a:pt x="5" y="154"/>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50" name="Freeform 150"/>
            <p:cNvSpPr>
              <a:spLocks/>
            </p:cNvSpPr>
            <p:nvPr/>
          </p:nvSpPr>
          <p:spPr bwMode="auto">
            <a:xfrm>
              <a:off x="3287713" y="1400175"/>
              <a:ext cx="504825" cy="323850"/>
            </a:xfrm>
            <a:custGeom>
              <a:avLst/>
              <a:gdLst>
                <a:gd name="T0" fmla="*/ 0 w 318"/>
                <a:gd name="T1" fmla="*/ 19 h 204"/>
                <a:gd name="T2" fmla="*/ 11 w 318"/>
                <a:gd name="T3" fmla="*/ 0 h 204"/>
                <a:gd name="T4" fmla="*/ 284 w 318"/>
                <a:gd name="T5" fmla="*/ 182 h 204"/>
                <a:gd name="T6" fmla="*/ 284 w 318"/>
                <a:gd name="T7" fmla="*/ 182 h 204"/>
                <a:gd name="T8" fmla="*/ 292 w 318"/>
                <a:gd name="T9" fmla="*/ 186 h 204"/>
                <a:gd name="T10" fmla="*/ 302 w 318"/>
                <a:gd name="T11" fmla="*/ 188 h 204"/>
                <a:gd name="T12" fmla="*/ 310 w 318"/>
                <a:gd name="T13" fmla="*/ 188 h 204"/>
                <a:gd name="T14" fmla="*/ 318 w 318"/>
                <a:gd name="T15" fmla="*/ 185 h 204"/>
                <a:gd name="T16" fmla="*/ 318 w 318"/>
                <a:gd name="T17" fmla="*/ 185 h 204"/>
                <a:gd name="T18" fmla="*/ 317 w 318"/>
                <a:gd name="T19" fmla="*/ 186 h 204"/>
                <a:gd name="T20" fmla="*/ 317 w 318"/>
                <a:gd name="T21" fmla="*/ 186 h 204"/>
                <a:gd name="T22" fmla="*/ 313 w 318"/>
                <a:gd name="T23" fmla="*/ 192 h 204"/>
                <a:gd name="T24" fmla="*/ 307 w 318"/>
                <a:gd name="T25" fmla="*/ 197 h 204"/>
                <a:gd name="T26" fmla="*/ 302 w 318"/>
                <a:gd name="T27" fmla="*/ 200 h 204"/>
                <a:gd name="T28" fmla="*/ 295 w 318"/>
                <a:gd name="T29" fmla="*/ 203 h 204"/>
                <a:gd name="T30" fmla="*/ 288 w 318"/>
                <a:gd name="T31" fmla="*/ 204 h 204"/>
                <a:gd name="T32" fmla="*/ 282 w 318"/>
                <a:gd name="T33" fmla="*/ 203 h 204"/>
                <a:gd name="T34" fmla="*/ 276 w 318"/>
                <a:gd name="T35" fmla="*/ 201 h 204"/>
                <a:gd name="T36" fmla="*/ 269 w 318"/>
                <a:gd name="T37" fmla="*/ 199 h 204"/>
                <a:gd name="T38" fmla="*/ 0 w 318"/>
                <a:gd name="T39" fmla="*/ 1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 h="204">
                  <a:moveTo>
                    <a:pt x="0" y="19"/>
                  </a:moveTo>
                  <a:lnTo>
                    <a:pt x="11" y="0"/>
                  </a:lnTo>
                  <a:lnTo>
                    <a:pt x="284" y="182"/>
                  </a:lnTo>
                  <a:lnTo>
                    <a:pt x="284" y="182"/>
                  </a:lnTo>
                  <a:lnTo>
                    <a:pt x="292" y="186"/>
                  </a:lnTo>
                  <a:lnTo>
                    <a:pt x="302" y="188"/>
                  </a:lnTo>
                  <a:lnTo>
                    <a:pt x="310" y="188"/>
                  </a:lnTo>
                  <a:lnTo>
                    <a:pt x="318" y="185"/>
                  </a:lnTo>
                  <a:lnTo>
                    <a:pt x="318" y="185"/>
                  </a:lnTo>
                  <a:lnTo>
                    <a:pt x="317" y="186"/>
                  </a:lnTo>
                  <a:lnTo>
                    <a:pt x="317" y="186"/>
                  </a:lnTo>
                  <a:lnTo>
                    <a:pt x="313" y="192"/>
                  </a:lnTo>
                  <a:lnTo>
                    <a:pt x="307" y="197"/>
                  </a:lnTo>
                  <a:lnTo>
                    <a:pt x="302" y="200"/>
                  </a:lnTo>
                  <a:lnTo>
                    <a:pt x="295" y="203"/>
                  </a:lnTo>
                  <a:lnTo>
                    <a:pt x="288" y="204"/>
                  </a:lnTo>
                  <a:lnTo>
                    <a:pt x="282" y="203"/>
                  </a:lnTo>
                  <a:lnTo>
                    <a:pt x="276" y="201"/>
                  </a:lnTo>
                  <a:lnTo>
                    <a:pt x="269" y="199"/>
                  </a:lnTo>
                  <a:lnTo>
                    <a:pt x="0" y="19"/>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151" name="Freeform 151"/>
          <p:cNvSpPr>
            <a:spLocks noEditPoints="1"/>
          </p:cNvSpPr>
          <p:nvPr/>
        </p:nvSpPr>
        <p:spPr bwMode="auto">
          <a:xfrm>
            <a:off x="1484303" y="2759638"/>
            <a:ext cx="380901" cy="660228"/>
          </a:xfrm>
          <a:custGeom>
            <a:avLst/>
            <a:gdLst>
              <a:gd name="T0" fmla="*/ 144 w 240"/>
              <a:gd name="T1" fmla="*/ 352 h 416"/>
              <a:gd name="T2" fmla="*/ 154 w 240"/>
              <a:gd name="T3" fmla="*/ 354 h 416"/>
              <a:gd name="T4" fmla="*/ 164 w 240"/>
              <a:gd name="T5" fmla="*/ 359 h 416"/>
              <a:gd name="T6" fmla="*/ 171 w 240"/>
              <a:gd name="T7" fmla="*/ 366 h 416"/>
              <a:gd name="T8" fmla="*/ 175 w 240"/>
              <a:gd name="T9" fmla="*/ 375 h 416"/>
              <a:gd name="T10" fmla="*/ 176 w 240"/>
              <a:gd name="T11" fmla="*/ 382 h 416"/>
              <a:gd name="T12" fmla="*/ 175 w 240"/>
              <a:gd name="T13" fmla="*/ 394 h 416"/>
              <a:gd name="T14" fmla="*/ 168 w 240"/>
              <a:gd name="T15" fmla="*/ 405 h 416"/>
              <a:gd name="T16" fmla="*/ 158 w 240"/>
              <a:gd name="T17" fmla="*/ 413 h 416"/>
              <a:gd name="T18" fmla="*/ 152 w 240"/>
              <a:gd name="T19" fmla="*/ 415 h 416"/>
              <a:gd name="T20" fmla="*/ 144 w 240"/>
              <a:gd name="T21" fmla="*/ 352 h 416"/>
              <a:gd name="T22" fmla="*/ 144 w 240"/>
              <a:gd name="T23" fmla="*/ 325 h 416"/>
              <a:gd name="T24" fmla="*/ 144 w 240"/>
              <a:gd name="T25" fmla="*/ 141 h 416"/>
              <a:gd name="T26" fmla="*/ 163 w 240"/>
              <a:gd name="T27" fmla="*/ 160 h 416"/>
              <a:gd name="T28" fmla="*/ 175 w 240"/>
              <a:gd name="T29" fmla="*/ 189 h 416"/>
              <a:gd name="T30" fmla="*/ 188 w 240"/>
              <a:gd name="T31" fmla="*/ 243 h 416"/>
              <a:gd name="T32" fmla="*/ 192 w 240"/>
              <a:gd name="T33" fmla="*/ 251 h 416"/>
              <a:gd name="T34" fmla="*/ 205 w 240"/>
              <a:gd name="T35" fmla="*/ 260 h 416"/>
              <a:gd name="T36" fmla="*/ 225 w 240"/>
              <a:gd name="T37" fmla="*/ 264 h 416"/>
              <a:gd name="T38" fmla="*/ 240 w 240"/>
              <a:gd name="T39" fmla="*/ 300 h 416"/>
              <a:gd name="T40" fmla="*/ 135 w 240"/>
              <a:gd name="T41" fmla="*/ 352 h 416"/>
              <a:gd name="T42" fmla="*/ 144 w 240"/>
              <a:gd name="T43" fmla="*/ 352 h 416"/>
              <a:gd name="T44" fmla="*/ 144 w 240"/>
              <a:gd name="T45" fmla="*/ 416 h 416"/>
              <a:gd name="T46" fmla="*/ 134 w 240"/>
              <a:gd name="T47" fmla="*/ 415 h 416"/>
              <a:gd name="T48" fmla="*/ 125 w 240"/>
              <a:gd name="T49" fmla="*/ 409 h 416"/>
              <a:gd name="T50" fmla="*/ 118 w 240"/>
              <a:gd name="T51" fmla="*/ 403 h 416"/>
              <a:gd name="T52" fmla="*/ 112 w 240"/>
              <a:gd name="T53" fmla="*/ 392 h 416"/>
              <a:gd name="T54" fmla="*/ 112 w 240"/>
              <a:gd name="T55" fmla="*/ 386 h 416"/>
              <a:gd name="T56" fmla="*/ 114 w 240"/>
              <a:gd name="T57" fmla="*/ 374 h 416"/>
              <a:gd name="T58" fmla="*/ 121 w 240"/>
              <a:gd name="T59" fmla="*/ 363 h 416"/>
              <a:gd name="T60" fmla="*/ 130 w 240"/>
              <a:gd name="T61" fmla="*/ 355 h 416"/>
              <a:gd name="T62" fmla="*/ 135 w 240"/>
              <a:gd name="T63" fmla="*/ 352 h 416"/>
              <a:gd name="T64" fmla="*/ 144 w 240"/>
              <a:gd name="T65" fmla="*/ 141 h 416"/>
              <a:gd name="T66" fmla="*/ 122 w 240"/>
              <a:gd name="T67" fmla="*/ 130 h 416"/>
              <a:gd name="T68" fmla="*/ 98 w 240"/>
              <a:gd name="T69" fmla="*/ 126 h 416"/>
              <a:gd name="T70" fmla="*/ 69 w 240"/>
              <a:gd name="T71" fmla="*/ 19 h 416"/>
              <a:gd name="T72" fmla="*/ 65 w 240"/>
              <a:gd name="T73" fmla="*/ 10 h 416"/>
              <a:gd name="T74" fmla="*/ 58 w 240"/>
              <a:gd name="T75" fmla="*/ 4 h 416"/>
              <a:gd name="T76" fmla="*/ 49 w 240"/>
              <a:gd name="T77" fmla="*/ 0 h 416"/>
              <a:gd name="T78" fmla="*/ 39 w 240"/>
              <a:gd name="T79" fmla="*/ 2 h 416"/>
              <a:gd name="T80" fmla="*/ 34 w 240"/>
              <a:gd name="T81" fmla="*/ 3 h 416"/>
              <a:gd name="T82" fmla="*/ 26 w 240"/>
              <a:gd name="T83" fmla="*/ 10 h 416"/>
              <a:gd name="T84" fmla="*/ 22 w 240"/>
              <a:gd name="T85" fmla="*/ 18 h 416"/>
              <a:gd name="T86" fmla="*/ 20 w 240"/>
              <a:gd name="T87" fmla="*/ 27 h 416"/>
              <a:gd name="T88" fmla="*/ 49 w 240"/>
              <a:gd name="T89" fmla="*/ 139 h 416"/>
              <a:gd name="T90" fmla="*/ 38 w 240"/>
              <a:gd name="T91" fmla="*/ 145 h 416"/>
              <a:gd name="T92" fmla="*/ 20 w 240"/>
              <a:gd name="T93" fmla="*/ 164 h 416"/>
              <a:gd name="T94" fmla="*/ 11 w 240"/>
              <a:gd name="T95" fmla="*/ 187 h 416"/>
              <a:gd name="T96" fmla="*/ 8 w 240"/>
              <a:gd name="T97" fmla="*/ 216 h 416"/>
              <a:gd name="T98" fmla="*/ 11 w 240"/>
              <a:gd name="T99" fmla="*/ 232 h 416"/>
              <a:gd name="T100" fmla="*/ 26 w 240"/>
              <a:gd name="T101" fmla="*/ 285 h 416"/>
              <a:gd name="T102" fmla="*/ 26 w 240"/>
              <a:gd name="T103" fmla="*/ 294 h 416"/>
              <a:gd name="T104" fmla="*/ 20 w 240"/>
              <a:gd name="T105" fmla="*/ 308 h 416"/>
              <a:gd name="T106" fmla="*/ 5 w 240"/>
              <a:gd name="T107" fmla="*/ 321 h 416"/>
              <a:gd name="T108" fmla="*/ 10 w 240"/>
              <a:gd name="T109" fmla="*/ 361 h 416"/>
              <a:gd name="T110" fmla="*/ 144 w 240"/>
              <a:gd name="T111" fmla="*/ 141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0" h="416">
                <a:moveTo>
                  <a:pt x="144" y="352"/>
                </a:moveTo>
                <a:lnTo>
                  <a:pt x="144" y="352"/>
                </a:lnTo>
                <a:lnTo>
                  <a:pt x="149" y="352"/>
                </a:lnTo>
                <a:lnTo>
                  <a:pt x="154" y="354"/>
                </a:lnTo>
                <a:lnTo>
                  <a:pt x="160" y="355"/>
                </a:lnTo>
                <a:lnTo>
                  <a:pt x="164" y="359"/>
                </a:lnTo>
                <a:lnTo>
                  <a:pt x="168" y="362"/>
                </a:lnTo>
                <a:lnTo>
                  <a:pt x="171" y="366"/>
                </a:lnTo>
                <a:lnTo>
                  <a:pt x="173" y="371"/>
                </a:lnTo>
                <a:lnTo>
                  <a:pt x="175" y="375"/>
                </a:lnTo>
                <a:lnTo>
                  <a:pt x="175" y="375"/>
                </a:lnTo>
                <a:lnTo>
                  <a:pt x="176" y="382"/>
                </a:lnTo>
                <a:lnTo>
                  <a:pt x="176" y="389"/>
                </a:lnTo>
                <a:lnTo>
                  <a:pt x="175" y="394"/>
                </a:lnTo>
                <a:lnTo>
                  <a:pt x="172" y="400"/>
                </a:lnTo>
                <a:lnTo>
                  <a:pt x="168" y="405"/>
                </a:lnTo>
                <a:lnTo>
                  <a:pt x="164" y="409"/>
                </a:lnTo>
                <a:lnTo>
                  <a:pt x="158" y="413"/>
                </a:lnTo>
                <a:lnTo>
                  <a:pt x="152" y="415"/>
                </a:lnTo>
                <a:lnTo>
                  <a:pt x="152" y="415"/>
                </a:lnTo>
                <a:lnTo>
                  <a:pt x="144" y="416"/>
                </a:lnTo>
                <a:lnTo>
                  <a:pt x="144" y="352"/>
                </a:lnTo>
                <a:lnTo>
                  <a:pt x="144" y="352"/>
                </a:lnTo>
                <a:close/>
                <a:moveTo>
                  <a:pt x="144" y="325"/>
                </a:moveTo>
                <a:lnTo>
                  <a:pt x="144" y="141"/>
                </a:lnTo>
                <a:lnTo>
                  <a:pt x="144" y="141"/>
                </a:lnTo>
                <a:lnTo>
                  <a:pt x="154" y="149"/>
                </a:lnTo>
                <a:lnTo>
                  <a:pt x="163" y="160"/>
                </a:lnTo>
                <a:lnTo>
                  <a:pt x="169" y="174"/>
                </a:lnTo>
                <a:lnTo>
                  <a:pt x="175" y="189"/>
                </a:lnTo>
                <a:lnTo>
                  <a:pt x="175" y="189"/>
                </a:lnTo>
                <a:lnTo>
                  <a:pt x="188" y="243"/>
                </a:lnTo>
                <a:lnTo>
                  <a:pt x="188" y="243"/>
                </a:lnTo>
                <a:lnTo>
                  <a:pt x="192" y="251"/>
                </a:lnTo>
                <a:lnTo>
                  <a:pt x="198" y="256"/>
                </a:lnTo>
                <a:lnTo>
                  <a:pt x="205" y="260"/>
                </a:lnTo>
                <a:lnTo>
                  <a:pt x="211" y="263"/>
                </a:lnTo>
                <a:lnTo>
                  <a:pt x="225" y="264"/>
                </a:lnTo>
                <a:lnTo>
                  <a:pt x="230" y="264"/>
                </a:lnTo>
                <a:lnTo>
                  <a:pt x="240" y="300"/>
                </a:lnTo>
                <a:lnTo>
                  <a:pt x="144" y="325"/>
                </a:lnTo>
                <a:close/>
                <a:moveTo>
                  <a:pt x="135" y="352"/>
                </a:moveTo>
                <a:lnTo>
                  <a:pt x="135" y="352"/>
                </a:lnTo>
                <a:lnTo>
                  <a:pt x="144" y="352"/>
                </a:lnTo>
                <a:lnTo>
                  <a:pt x="144" y="416"/>
                </a:lnTo>
                <a:lnTo>
                  <a:pt x="144" y="416"/>
                </a:lnTo>
                <a:lnTo>
                  <a:pt x="138" y="416"/>
                </a:lnTo>
                <a:lnTo>
                  <a:pt x="134" y="415"/>
                </a:lnTo>
                <a:lnTo>
                  <a:pt x="129" y="412"/>
                </a:lnTo>
                <a:lnTo>
                  <a:pt x="125" y="409"/>
                </a:lnTo>
                <a:lnTo>
                  <a:pt x="121" y="407"/>
                </a:lnTo>
                <a:lnTo>
                  <a:pt x="118" y="403"/>
                </a:lnTo>
                <a:lnTo>
                  <a:pt x="115" y="397"/>
                </a:lnTo>
                <a:lnTo>
                  <a:pt x="112" y="392"/>
                </a:lnTo>
                <a:lnTo>
                  <a:pt x="112" y="392"/>
                </a:lnTo>
                <a:lnTo>
                  <a:pt x="112" y="386"/>
                </a:lnTo>
                <a:lnTo>
                  <a:pt x="112" y="380"/>
                </a:lnTo>
                <a:lnTo>
                  <a:pt x="114" y="374"/>
                </a:lnTo>
                <a:lnTo>
                  <a:pt x="117" y="367"/>
                </a:lnTo>
                <a:lnTo>
                  <a:pt x="121" y="363"/>
                </a:lnTo>
                <a:lnTo>
                  <a:pt x="125" y="359"/>
                </a:lnTo>
                <a:lnTo>
                  <a:pt x="130" y="355"/>
                </a:lnTo>
                <a:lnTo>
                  <a:pt x="135" y="352"/>
                </a:lnTo>
                <a:lnTo>
                  <a:pt x="135" y="352"/>
                </a:lnTo>
                <a:close/>
                <a:moveTo>
                  <a:pt x="144" y="141"/>
                </a:moveTo>
                <a:lnTo>
                  <a:pt x="144" y="141"/>
                </a:lnTo>
                <a:lnTo>
                  <a:pt x="133" y="134"/>
                </a:lnTo>
                <a:lnTo>
                  <a:pt x="122" y="130"/>
                </a:lnTo>
                <a:lnTo>
                  <a:pt x="110" y="128"/>
                </a:lnTo>
                <a:lnTo>
                  <a:pt x="98" y="126"/>
                </a:lnTo>
                <a:lnTo>
                  <a:pt x="69" y="19"/>
                </a:lnTo>
                <a:lnTo>
                  <a:pt x="69" y="19"/>
                </a:lnTo>
                <a:lnTo>
                  <a:pt x="68" y="15"/>
                </a:lnTo>
                <a:lnTo>
                  <a:pt x="65" y="10"/>
                </a:lnTo>
                <a:lnTo>
                  <a:pt x="61" y="7"/>
                </a:lnTo>
                <a:lnTo>
                  <a:pt x="58" y="4"/>
                </a:lnTo>
                <a:lnTo>
                  <a:pt x="53" y="2"/>
                </a:lnTo>
                <a:lnTo>
                  <a:pt x="49" y="0"/>
                </a:lnTo>
                <a:lnTo>
                  <a:pt x="43" y="0"/>
                </a:lnTo>
                <a:lnTo>
                  <a:pt x="39" y="2"/>
                </a:lnTo>
                <a:lnTo>
                  <a:pt x="39" y="2"/>
                </a:lnTo>
                <a:lnTo>
                  <a:pt x="34" y="3"/>
                </a:lnTo>
                <a:lnTo>
                  <a:pt x="30" y="6"/>
                </a:lnTo>
                <a:lnTo>
                  <a:pt x="26" y="10"/>
                </a:lnTo>
                <a:lnTo>
                  <a:pt x="23" y="13"/>
                </a:lnTo>
                <a:lnTo>
                  <a:pt x="22" y="18"/>
                </a:lnTo>
                <a:lnTo>
                  <a:pt x="20" y="22"/>
                </a:lnTo>
                <a:lnTo>
                  <a:pt x="20" y="27"/>
                </a:lnTo>
                <a:lnTo>
                  <a:pt x="20" y="32"/>
                </a:lnTo>
                <a:lnTo>
                  <a:pt x="49" y="139"/>
                </a:lnTo>
                <a:lnTo>
                  <a:pt x="49" y="139"/>
                </a:lnTo>
                <a:lnTo>
                  <a:pt x="38" y="145"/>
                </a:lnTo>
                <a:lnTo>
                  <a:pt x="28" y="155"/>
                </a:lnTo>
                <a:lnTo>
                  <a:pt x="20" y="164"/>
                </a:lnTo>
                <a:lnTo>
                  <a:pt x="15" y="175"/>
                </a:lnTo>
                <a:lnTo>
                  <a:pt x="11" y="187"/>
                </a:lnTo>
                <a:lnTo>
                  <a:pt x="8" y="201"/>
                </a:lnTo>
                <a:lnTo>
                  <a:pt x="8" y="216"/>
                </a:lnTo>
                <a:lnTo>
                  <a:pt x="11" y="232"/>
                </a:lnTo>
                <a:lnTo>
                  <a:pt x="11" y="232"/>
                </a:lnTo>
                <a:lnTo>
                  <a:pt x="26" y="285"/>
                </a:lnTo>
                <a:lnTo>
                  <a:pt x="26" y="285"/>
                </a:lnTo>
                <a:lnTo>
                  <a:pt x="26" y="285"/>
                </a:lnTo>
                <a:lnTo>
                  <a:pt x="26" y="294"/>
                </a:lnTo>
                <a:lnTo>
                  <a:pt x="24" y="301"/>
                </a:lnTo>
                <a:lnTo>
                  <a:pt x="20" y="308"/>
                </a:lnTo>
                <a:lnTo>
                  <a:pt x="15" y="313"/>
                </a:lnTo>
                <a:lnTo>
                  <a:pt x="5" y="321"/>
                </a:lnTo>
                <a:lnTo>
                  <a:pt x="0" y="324"/>
                </a:lnTo>
                <a:lnTo>
                  <a:pt x="10" y="361"/>
                </a:lnTo>
                <a:lnTo>
                  <a:pt x="144" y="325"/>
                </a:lnTo>
                <a:lnTo>
                  <a:pt x="144" y="141"/>
                </a:lnTo>
                <a:close/>
              </a:path>
            </a:pathLst>
          </a:custGeom>
          <a:solidFill>
            <a:srgbClr val="C160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52" name="Freeform 152"/>
          <p:cNvSpPr>
            <a:spLocks noEditPoints="1"/>
          </p:cNvSpPr>
          <p:nvPr/>
        </p:nvSpPr>
        <p:spPr bwMode="auto">
          <a:xfrm>
            <a:off x="3855410" y="1896264"/>
            <a:ext cx="547545" cy="595158"/>
          </a:xfrm>
          <a:custGeom>
            <a:avLst/>
            <a:gdLst>
              <a:gd name="T0" fmla="*/ 268 w 345"/>
              <a:gd name="T1" fmla="*/ 172 h 375"/>
              <a:gd name="T2" fmla="*/ 258 w 345"/>
              <a:gd name="T3" fmla="*/ 130 h 375"/>
              <a:gd name="T4" fmla="*/ 264 w 345"/>
              <a:gd name="T5" fmla="*/ 252 h 375"/>
              <a:gd name="T6" fmla="*/ 296 w 345"/>
              <a:gd name="T7" fmla="*/ 291 h 375"/>
              <a:gd name="T8" fmla="*/ 281 w 345"/>
              <a:gd name="T9" fmla="*/ 295 h 375"/>
              <a:gd name="T10" fmla="*/ 281 w 345"/>
              <a:gd name="T11" fmla="*/ 50 h 375"/>
              <a:gd name="T12" fmla="*/ 296 w 345"/>
              <a:gd name="T13" fmla="*/ 53 h 375"/>
              <a:gd name="T14" fmla="*/ 264 w 345"/>
              <a:gd name="T15" fmla="*/ 94 h 375"/>
              <a:gd name="T16" fmla="*/ 284 w 345"/>
              <a:gd name="T17" fmla="*/ 172 h 375"/>
              <a:gd name="T18" fmla="*/ 336 w 345"/>
              <a:gd name="T19" fmla="*/ 164 h 375"/>
              <a:gd name="T20" fmla="*/ 344 w 345"/>
              <a:gd name="T21" fmla="*/ 176 h 375"/>
              <a:gd name="T22" fmla="*/ 289 w 345"/>
              <a:gd name="T23" fmla="*/ 180 h 375"/>
              <a:gd name="T24" fmla="*/ 173 w 345"/>
              <a:gd name="T25" fmla="*/ 77 h 375"/>
              <a:gd name="T26" fmla="*/ 243 w 345"/>
              <a:gd name="T27" fmla="*/ 108 h 375"/>
              <a:gd name="T28" fmla="*/ 245 w 345"/>
              <a:gd name="T29" fmla="*/ 236 h 375"/>
              <a:gd name="T30" fmla="*/ 222 w 345"/>
              <a:gd name="T31" fmla="*/ 345 h 375"/>
              <a:gd name="T32" fmla="*/ 178 w 345"/>
              <a:gd name="T33" fmla="*/ 375 h 375"/>
              <a:gd name="T34" fmla="*/ 207 w 345"/>
              <a:gd name="T35" fmla="*/ 242 h 375"/>
              <a:gd name="T36" fmla="*/ 238 w 345"/>
              <a:gd name="T37" fmla="*/ 211 h 375"/>
              <a:gd name="T38" fmla="*/ 248 w 345"/>
              <a:gd name="T39" fmla="*/ 157 h 375"/>
              <a:gd name="T40" fmla="*/ 203 w 345"/>
              <a:gd name="T41" fmla="*/ 103 h 375"/>
              <a:gd name="T42" fmla="*/ 173 w 345"/>
              <a:gd name="T43" fmla="*/ 77 h 375"/>
              <a:gd name="T44" fmla="*/ 250 w 345"/>
              <a:gd name="T45" fmla="*/ 91 h 375"/>
              <a:gd name="T46" fmla="*/ 258 w 345"/>
              <a:gd name="T47" fmla="*/ 73 h 375"/>
              <a:gd name="T48" fmla="*/ 250 w 345"/>
              <a:gd name="T49" fmla="*/ 255 h 375"/>
              <a:gd name="T50" fmla="*/ 258 w 345"/>
              <a:gd name="T51" fmla="*/ 249 h 375"/>
              <a:gd name="T52" fmla="*/ 180 w 345"/>
              <a:gd name="T53" fmla="*/ 6 h 375"/>
              <a:gd name="T54" fmla="*/ 176 w 345"/>
              <a:gd name="T55" fmla="*/ 60 h 375"/>
              <a:gd name="T56" fmla="*/ 157 w 345"/>
              <a:gd name="T57" fmla="*/ 374 h 375"/>
              <a:gd name="T58" fmla="*/ 120 w 345"/>
              <a:gd name="T59" fmla="*/ 337 h 375"/>
              <a:gd name="T60" fmla="*/ 93 w 345"/>
              <a:gd name="T61" fmla="*/ 224 h 375"/>
              <a:gd name="T62" fmla="*/ 111 w 345"/>
              <a:gd name="T63" fmla="*/ 100 h 375"/>
              <a:gd name="T64" fmla="*/ 173 w 345"/>
              <a:gd name="T65" fmla="*/ 96 h 375"/>
              <a:gd name="T66" fmla="*/ 119 w 345"/>
              <a:gd name="T67" fmla="*/ 119 h 375"/>
              <a:gd name="T68" fmla="*/ 97 w 345"/>
              <a:gd name="T69" fmla="*/ 183 h 375"/>
              <a:gd name="T70" fmla="*/ 126 w 345"/>
              <a:gd name="T71" fmla="*/ 232 h 375"/>
              <a:gd name="T72" fmla="*/ 139 w 345"/>
              <a:gd name="T73" fmla="*/ 290 h 375"/>
              <a:gd name="T74" fmla="*/ 173 w 345"/>
              <a:gd name="T75" fmla="*/ 60 h 375"/>
              <a:gd name="T76" fmla="*/ 164 w 345"/>
              <a:gd name="T77" fmla="*/ 54 h 375"/>
              <a:gd name="T78" fmla="*/ 169 w 345"/>
              <a:gd name="T79" fmla="*/ 0 h 375"/>
              <a:gd name="T80" fmla="*/ 93 w 345"/>
              <a:gd name="T81" fmla="*/ 264 h 375"/>
              <a:gd name="T82" fmla="*/ 93 w 345"/>
              <a:gd name="T83" fmla="*/ 252 h 375"/>
              <a:gd name="T84" fmla="*/ 86 w 345"/>
              <a:gd name="T85" fmla="*/ 96 h 375"/>
              <a:gd name="T86" fmla="*/ 94 w 345"/>
              <a:gd name="T87" fmla="*/ 84 h 375"/>
              <a:gd name="T88" fmla="*/ 82 w 345"/>
              <a:gd name="T89" fmla="*/ 203 h 375"/>
              <a:gd name="T90" fmla="*/ 80 w 345"/>
              <a:gd name="T91" fmla="*/ 152 h 375"/>
              <a:gd name="T92" fmla="*/ 86 w 345"/>
              <a:gd name="T93" fmla="*/ 96 h 375"/>
              <a:gd name="T94" fmla="*/ 50 w 345"/>
              <a:gd name="T95" fmla="*/ 64 h 375"/>
              <a:gd name="T96" fmla="*/ 53 w 345"/>
              <a:gd name="T97" fmla="*/ 49 h 375"/>
              <a:gd name="T98" fmla="*/ 86 w 345"/>
              <a:gd name="T99" fmla="*/ 249 h 375"/>
              <a:gd name="T100" fmla="*/ 53 w 345"/>
              <a:gd name="T101" fmla="*/ 297 h 375"/>
              <a:gd name="T102" fmla="*/ 50 w 345"/>
              <a:gd name="T103" fmla="*/ 282 h 375"/>
              <a:gd name="T104" fmla="*/ 86 w 345"/>
              <a:gd name="T105" fmla="*/ 249 h 375"/>
              <a:gd name="T106" fmla="*/ 57 w 345"/>
              <a:gd name="T107" fmla="*/ 167 h 375"/>
              <a:gd name="T108" fmla="*/ 54 w 345"/>
              <a:gd name="T109" fmla="*/ 180 h 375"/>
              <a:gd name="T110" fmla="*/ 0 w 345"/>
              <a:gd name="T111" fmla="*/ 176 h 375"/>
              <a:gd name="T112" fmla="*/ 8 w 345"/>
              <a:gd name="T113" fmla="*/ 16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 h="375">
                <a:moveTo>
                  <a:pt x="258" y="130"/>
                </a:moveTo>
                <a:lnTo>
                  <a:pt x="258" y="130"/>
                </a:lnTo>
                <a:lnTo>
                  <a:pt x="262" y="141"/>
                </a:lnTo>
                <a:lnTo>
                  <a:pt x="266" y="150"/>
                </a:lnTo>
                <a:lnTo>
                  <a:pt x="268" y="161"/>
                </a:lnTo>
                <a:lnTo>
                  <a:pt x="268" y="172"/>
                </a:lnTo>
                <a:lnTo>
                  <a:pt x="268" y="172"/>
                </a:lnTo>
                <a:lnTo>
                  <a:pt x="268" y="184"/>
                </a:lnTo>
                <a:lnTo>
                  <a:pt x="266" y="194"/>
                </a:lnTo>
                <a:lnTo>
                  <a:pt x="262" y="205"/>
                </a:lnTo>
                <a:lnTo>
                  <a:pt x="258" y="214"/>
                </a:lnTo>
                <a:lnTo>
                  <a:pt x="258" y="130"/>
                </a:lnTo>
                <a:lnTo>
                  <a:pt x="258" y="130"/>
                </a:lnTo>
                <a:close/>
                <a:moveTo>
                  <a:pt x="258" y="272"/>
                </a:moveTo>
                <a:lnTo>
                  <a:pt x="258" y="249"/>
                </a:lnTo>
                <a:lnTo>
                  <a:pt x="258" y="249"/>
                </a:lnTo>
                <a:lnTo>
                  <a:pt x="261" y="251"/>
                </a:lnTo>
                <a:lnTo>
                  <a:pt x="264" y="252"/>
                </a:lnTo>
                <a:lnTo>
                  <a:pt x="264" y="252"/>
                </a:lnTo>
                <a:lnTo>
                  <a:pt x="295" y="282"/>
                </a:lnTo>
                <a:lnTo>
                  <a:pt x="295" y="282"/>
                </a:lnTo>
                <a:lnTo>
                  <a:pt x="296" y="286"/>
                </a:lnTo>
                <a:lnTo>
                  <a:pt x="296" y="289"/>
                </a:lnTo>
                <a:lnTo>
                  <a:pt x="296" y="291"/>
                </a:lnTo>
                <a:lnTo>
                  <a:pt x="295" y="295"/>
                </a:lnTo>
                <a:lnTo>
                  <a:pt x="295" y="295"/>
                </a:lnTo>
                <a:lnTo>
                  <a:pt x="291" y="297"/>
                </a:lnTo>
                <a:lnTo>
                  <a:pt x="288" y="298"/>
                </a:lnTo>
                <a:lnTo>
                  <a:pt x="284" y="297"/>
                </a:lnTo>
                <a:lnTo>
                  <a:pt x="281" y="295"/>
                </a:lnTo>
                <a:lnTo>
                  <a:pt x="258" y="272"/>
                </a:lnTo>
                <a:lnTo>
                  <a:pt x="258" y="272"/>
                </a:lnTo>
                <a:close/>
                <a:moveTo>
                  <a:pt x="258" y="96"/>
                </a:moveTo>
                <a:lnTo>
                  <a:pt x="258" y="73"/>
                </a:lnTo>
                <a:lnTo>
                  <a:pt x="281" y="50"/>
                </a:lnTo>
                <a:lnTo>
                  <a:pt x="281" y="50"/>
                </a:lnTo>
                <a:lnTo>
                  <a:pt x="284" y="49"/>
                </a:lnTo>
                <a:lnTo>
                  <a:pt x="288" y="48"/>
                </a:lnTo>
                <a:lnTo>
                  <a:pt x="291" y="49"/>
                </a:lnTo>
                <a:lnTo>
                  <a:pt x="295" y="50"/>
                </a:lnTo>
                <a:lnTo>
                  <a:pt x="295" y="50"/>
                </a:lnTo>
                <a:lnTo>
                  <a:pt x="296" y="53"/>
                </a:lnTo>
                <a:lnTo>
                  <a:pt x="296" y="57"/>
                </a:lnTo>
                <a:lnTo>
                  <a:pt x="296" y="60"/>
                </a:lnTo>
                <a:lnTo>
                  <a:pt x="295" y="64"/>
                </a:lnTo>
                <a:lnTo>
                  <a:pt x="264" y="94"/>
                </a:lnTo>
                <a:lnTo>
                  <a:pt x="264" y="94"/>
                </a:lnTo>
                <a:lnTo>
                  <a:pt x="264" y="94"/>
                </a:lnTo>
                <a:lnTo>
                  <a:pt x="261" y="95"/>
                </a:lnTo>
                <a:lnTo>
                  <a:pt x="258" y="96"/>
                </a:lnTo>
                <a:lnTo>
                  <a:pt x="258" y="96"/>
                </a:lnTo>
                <a:close/>
                <a:moveTo>
                  <a:pt x="284" y="172"/>
                </a:moveTo>
                <a:lnTo>
                  <a:pt x="284" y="172"/>
                </a:lnTo>
                <a:lnTo>
                  <a:pt x="284" y="172"/>
                </a:lnTo>
                <a:lnTo>
                  <a:pt x="285" y="169"/>
                </a:lnTo>
                <a:lnTo>
                  <a:pt x="287" y="167"/>
                </a:lnTo>
                <a:lnTo>
                  <a:pt x="289" y="164"/>
                </a:lnTo>
                <a:lnTo>
                  <a:pt x="294" y="164"/>
                </a:lnTo>
                <a:lnTo>
                  <a:pt x="336" y="164"/>
                </a:lnTo>
                <a:lnTo>
                  <a:pt x="336" y="164"/>
                </a:lnTo>
                <a:lnTo>
                  <a:pt x="340" y="164"/>
                </a:lnTo>
                <a:lnTo>
                  <a:pt x="342" y="167"/>
                </a:lnTo>
                <a:lnTo>
                  <a:pt x="344" y="169"/>
                </a:lnTo>
                <a:lnTo>
                  <a:pt x="345" y="172"/>
                </a:lnTo>
                <a:lnTo>
                  <a:pt x="345" y="172"/>
                </a:lnTo>
                <a:lnTo>
                  <a:pt x="344" y="176"/>
                </a:lnTo>
                <a:lnTo>
                  <a:pt x="342" y="179"/>
                </a:lnTo>
                <a:lnTo>
                  <a:pt x="340" y="180"/>
                </a:lnTo>
                <a:lnTo>
                  <a:pt x="336" y="182"/>
                </a:lnTo>
                <a:lnTo>
                  <a:pt x="294" y="182"/>
                </a:lnTo>
                <a:lnTo>
                  <a:pt x="294" y="182"/>
                </a:lnTo>
                <a:lnTo>
                  <a:pt x="289" y="180"/>
                </a:lnTo>
                <a:lnTo>
                  <a:pt x="287" y="179"/>
                </a:lnTo>
                <a:lnTo>
                  <a:pt x="285" y="176"/>
                </a:lnTo>
                <a:lnTo>
                  <a:pt x="284" y="172"/>
                </a:lnTo>
                <a:lnTo>
                  <a:pt x="284" y="172"/>
                </a:lnTo>
                <a:close/>
                <a:moveTo>
                  <a:pt x="173" y="77"/>
                </a:moveTo>
                <a:lnTo>
                  <a:pt x="173" y="77"/>
                </a:lnTo>
                <a:lnTo>
                  <a:pt x="187" y="79"/>
                </a:lnTo>
                <a:lnTo>
                  <a:pt x="200" y="81"/>
                </a:lnTo>
                <a:lnTo>
                  <a:pt x="212" y="85"/>
                </a:lnTo>
                <a:lnTo>
                  <a:pt x="224" y="92"/>
                </a:lnTo>
                <a:lnTo>
                  <a:pt x="235" y="100"/>
                </a:lnTo>
                <a:lnTo>
                  <a:pt x="243" y="108"/>
                </a:lnTo>
                <a:lnTo>
                  <a:pt x="252" y="119"/>
                </a:lnTo>
                <a:lnTo>
                  <a:pt x="258" y="130"/>
                </a:lnTo>
                <a:lnTo>
                  <a:pt x="258" y="214"/>
                </a:lnTo>
                <a:lnTo>
                  <a:pt x="258" y="214"/>
                </a:lnTo>
                <a:lnTo>
                  <a:pt x="252" y="225"/>
                </a:lnTo>
                <a:lnTo>
                  <a:pt x="245" y="236"/>
                </a:lnTo>
                <a:lnTo>
                  <a:pt x="235" y="245"/>
                </a:lnTo>
                <a:lnTo>
                  <a:pt x="224" y="252"/>
                </a:lnTo>
                <a:lnTo>
                  <a:pt x="224" y="328"/>
                </a:lnTo>
                <a:lnTo>
                  <a:pt x="224" y="328"/>
                </a:lnTo>
                <a:lnTo>
                  <a:pt x="224" y="337"/>
                </a:lnTo>
                <a:lnTo>
                  <a:pt x="222" y="345"/>
                </a:lnTo>
                <a:lnTo>
                  <a:pt x="216" y="354"/>
                </a:lnTo>
                <a:lnTo>
                  <a:pt x="211" y="360"/>
                </a:lnTo>
                <a:lnTo>
                  <a:pt x="204" y="367"/>
                </a:lnTo>
                <a:lnTo>
                  <a:pt x="196" y="371"/>
                </a:lnTo>
                <a:lnTo>
                  <a:pt x="188" y="374"/>
                </a:lnTo>
                <a:lnTo>
                  <a:pt x="178" y="375"/>
                </a:lnTo>
                <a:lnTo>
                  <a:pt x="173" y="375"/>
                </a:lnTo>
                <a:lnTo>
                  <a:pt x="173" y="290"/>
                </a:lnTo>
                <a:lnTo>
                  <a:pt x="206" y="290"/>
                </a:lnTo>
                <a:lnTo>
                  <a:pt x="206" y="247"/>
                </a:lnTo>
                <a:lnTo>
                  <a:pt x="206" y="247"/>
                </a:lnTo>
                <a:lnTo>
                  <a:pt x="207" y="242"/>
                </a:lnTo>
                <a:lnTo>
                  <a:pt x="211" y="238"/>
                </a:lnTo>
                <a:lnTo>
                  <a:pt x="211" y="238"/>
                </a:lnTo>
                <a:lnTo>
                  <a:pt x="219" y="233"/>
                </a:lnTo>
                <a:lnTo>
                  <a:pt x="226" y="226"/>
                </a:lnTo>
                <a:lnTo>
                  <a:pt x="233" y="219"/>
                </a:lnTo>
                <a:lnTo>
                  <a:pt x="238" y="211"/>
                </a:lnTo>
                <a:lnTo>
                  <a:pt x="242" y="202"/>
                </a:lnTo>
                <a:lnTo>
                  <a:pt x="246" y="192"/>
                </a:lnTo>
                <a:lnTo>
                  <a:pt x="248" y="183"/>
                </a:lnTo>
                <a:lnTo>
                  <a:pt x="249" y="172"/>
                </a:lnTo>
                <a:lnTo>
                  <a:pt x="249" y="172"/>
                </a:lnTo>
                <a:lnTo>
                  <a:pt x="248" y="157"/>
                </a:lnTo>
                <a:lnTo>
                  <a:pt x="242" y="144"/>
                </a:lnTo>
                <a:lnTo>
                  <a:pt x="235" y="130"/>
                </a:lnTo>
                <a:lnTo>
                  <a:pt x="226" y="119"/>
                </a:lnTo>
                <a:lnTo>
                  <a:pt x="226" y="119"/>
                </a:lnTo>
                <a:lnTo>
                  <a:pt x="215" y="110"/>
                </a:lnTo>
                <a:lnTo>
                  <a:pt x="203" y="103"/>
                </a:lnTo>
                <a:lnTo>
                  <a:pt x="188" y="99"/>
                </a:lnTo>
                <a:lnTo>
                  <a:pt x="173" y="96"/>
                </a:lnTo>
                <a:lnTo>
                  <a:pt x="173" y="96"/>
                </a:lnTo>
                <a:lnTo>
                  <a:pt x="173" y="77"/>
                </a:lnTo>
                <a:lnTo>
                  <a:pt x="173" y="77"/>
                </a:lnTo>
                <a:lnTo>
                  <a:pt x="173" y="77"/>
                </a:lnTo>
                <a:close/>
                <a:moveTo>
                  <a:pt x="258" y="73"/>
                </a:moveTo>
                <a:lnTo>
                  <a:pt x="252" y="81"/>
                </a:lnTo>
                <a:lnTo>
                  <a:pt x="252" y="81"/>
                </a:lnTo>
                <a:lnTo>
                  <a:pt x="250" y="84"/>
                </a:lnTo>
                <a:lnTo>
                  <a:pt x="249" y="87"/>
                </a:lnTo>
                <a:lnTo>
                  <a:pt x="250" y="91"/>
                </a:lnTo>
                <a:lnTo>
                  <a:pt x="252" y="94"/>
                </a:lnTo>
                <a:lnTo>
                  <a:pt x="252" y="94"/>
                </a:lnTo>
                <a:lnTo>
                  <a:pt x="254" y="95"/>
                </a:lnTo>
                <a:lnTo>
                  <a:pt x="258" y="96"/>
                </a:lnTo>
                <a:lnTo>
                  <a:pt x="258" y="73"/>
                </a:lnTo>
                <a:lnTo>
                  <a:pt x="258" y="73"/>
                </a:lnTo>
                <a:close/>
                <a:moveTo>
                  <a:pt x="258" y="249"/>
                </a:moveTo>
                <a:lnTo>
                  <a:pt x="258" y="249"/>
                </a:lnTo>
                <a:lnTo>
                  <a:pt x="254" y="251"/>
                </a:lnTo>
                <a:lnTo>
                  <a:pt x="252" y="252"/>
                </a:lnTo>
                <a:lnTo>
                  <a:pt x="252" y="252"/>
                </a:lnTo>
                <a:lnTo>
                  <a:pt x="250" y="255"/>
                </a:lnTo>
                <a:lnTo>
                  <a:pt x="249" y="259"/>
                </a:lnTo>
                <a:lnTo>
                  <a:pt x="250" y="261"/>
                </a:lnTo>
                <a:lnTo>
                  <a:pt x="252" y="264"/>
                </a:lnTo>
                <a:lnTo>
                  <a:pt x="258" y="272"/>
                </a:lnTo>
                <a:lnTo>
                  <a:pt x="258" y="249"/>
                </a:lnTo>
                <a:lnTo>
                  <a:pt x="258" y="249"/>
                </a:lnTo>
                <a:close/>
                <a:moveTo>
                  <a:pt x="173" y="60"/>
                </a:moveTo>
                <a:lnTo>
                  <a:pt x="173" y="0"/>
                </a:lnTo>
                <a:lnTo>
                  <a:pt x="173" y="0"/>
                </a:lnTo>
                <a:lnTo>
                  <a:pt x="176" y="1"/>
                </a:lnTo>
                <a:lnTo>
                  <a:pt x="178" y="3"/>
                </a:lnTo>
                <a:lnTo>
                  <a:pt x="180" y="6"/>
                </a:lnTo>
                <a:lnTo>
                  <a:pt x="181" y="8"/>
                </a:lnTo>
                <a:lnTo>
                  <a:pt x="181" y="52"/>
                </a:lnTo>
                <a:lnTo>
                  <a:pt x="181" y="52"/>
                </a:lnTo>
                <a:lnTo>
                  <a:pt x="180" y="54"/>
                </a:lnTo>
                <a:lnTo>
                  <a:pt x="178" y="57"/>
                </a:lnTo>
                <a:lnTo>
                  <a:pt x="176" y="60"/>
                </a:lnTo>
                <a:lnTo>
                  <a:pt x="173" y="60"/>
                </a:lnTo>
                <a:lnTo>
                  <a:pt x="173" y="60"/>
                </a:lnTo>
                <a:close/>
                <a:moveTo>
                  <a:pt x="173" y="375"/>
                </a:moveTo>
                <a:lnTo>
                  <a:pt x="166" y="375"/>
                </a:lnTo>
                <a:lnTo>
                  <a:pt x="166" y="375"/>
                </a:lnTo>
                <a:lnTo>
                  <a:pt x="157" y="374"/>
                </a:lnTo>
                <a:lnTo>
                  <a:pt x="147" y="371"/>
                </a:lnTo>
                <a:lnTo>
                  <a:pt x="139" y="367"/>
                </a:lnTo>
                <a:lnTo>
                  <a:pt x="132" y="360"/>
                </a:lnTo>
                <a:lnTo>
                  <a:pt x="127" y="354"/>
                </a:lnTo>
                <a:lnTo>
                  <a:pt x="123" y="345"/>
                </a:lnTo>
                <a:lnTo>
                  <a:pt x="120" y="337"/>
                </a:lnTo>
                <a:lnTo>
                  <a:pt x="119" y="328"/>
                </a:lnTo>
                <a:lnTo>
                  <a:pt x="119" y="252"/>
                </a:lnTo>
                <a:lnTo>
                  <a:pt x="119" y="252"/>
                </a:lnTo>
                <a:lnTo>
                  <a:pt x="109" y="244"/>
                </a:lnTo>
                <a:lnTo>
                  <a:pt x="100" y="234"/>
                </a:lnTo>
                <a:lnTo>
                  <a:pt x="93" y="224"/>
                </a:lnTo>
                <a:lnTo>
                  <a:pt x="86" y="213"/>
                </a:lnTo>
                <a:lnTo>
                  <a:pt x="86" y="131"/>
                </a:lnTo>
                <a:lnTo>
                  <a:pt x="86" y="131"/>
                </a:lnTo>
                <a:lnTo>
                  <a:pt x="93" y="121"/>
                </a:lnTo>
                <a:lnTo>
                  <a:pt x="101" y="110"/>
                </a:lnTo>
                <a:lnTo>
                  <a:pt x="111" y="100"/>
                </a:lnTo>
                <a:lnTo>
                  <a:pt x="122" y="92"/>
                </a:lnTo>
                <a:lnTo>
                  <a:pt x="132" y="85"/>
                </a:lnTo>
                <a:lnTo>
                  <a:pt x="146" y="81"/>
                </a:lnTo>
                <a:lnTo>
                  <a:pt x="158" y="79"/>
                </a:lnTo>
                <a:lnTo>
                  <a:pt x="173" y="77"/>
                </a:lnTo>
                <a:lnTo>
                  <a:pt x="173" y="96"/>
                </a:lnTo>
                <a:lnTo>
                  <a:pt x="173" y="96"/>
                </a:lnTo>
                <a:lnTo>
                  <a:pt x="158" y="99"/>
                </a:lnTo>
                <a:lnTo>
                  <a:pt x="143" y="103"/>
                </a:lnTo>
                <a:lnTo>
                  <a:pt x="131" y="110"/>
                </a:lnTo>
                <a:lnTo>
                  <a:pt x="119" y="119"/>
                </a:lnTo>
                <a:lnTo>
                  <a:pt x="119" y="119"/>
                </a:lnTo>
                <a:lnTo>
                  <a:pt x="109" y="130"/>
                </a:lnTo>
                <a:lnTo>
                  <a:pt x="103" y="144"/>
                </a:lnTo>
                <a:lnTo>
                  <a:pt x="99" y="157"/>
                </a:lnTo>
                <a:lnTo>
                  <a:pt x="97" y="172"/>
                </a:lnTo>
                <a:lnTo>
                  <a:pt x="97" y="172"/>
                </a:lnTo>
                <a:lnTo>
                  <a:pt x="97" y="183"/>
                </a:lnTo>
                <a:lnTo>
                  <a:pt x="100" y="192"/>
                </a:lnTo>
                <a:lnTo>
                  <a:pt x="103" y="202"/>
                </a:lnTo>
                <a:lnTo>
                  <a:pt x="107" y="210"/>
                </a:lnTo>
                <a:lnTo>
                  <a:pt x="112" y="218"/>
                </a:lnTo>
                <a:lnTo>
                  <a:pt x="119" y="226"/>
                </a:lnTo>
                <a:lnTo>
                  <a:pt x="126" y="232"/>
                </a:lnTo>
                <a:lnTo>
                  <a:pt x="134" y="237"/>
                </a:lnTo>
                <a:lnTo>
                  <a:pt x="134" y="237"/>
                </a:lnTo>
                <a:lnTo>
                  <a:pt x="134" y="237"/>
                </a:lnTo>
                <a:lnTo>
                  <a:pt x="138" y="241"/>
                </a:lnTo>
                <a:lnTo>
                  <a:pt x="139" y="247"/>
                </a:lnTo>
                <a:lnTo>
                  <a:pt x="139" y="290"/>
                </a:lnTo>
                <a:lnTo>
                  <a:pt x="173" y="290"/>
                </a:lnTo>
                <a:lnTo>
                  <a:pt x="173" y="375"/>
                </a:lnTo>
                <a:lnTo>
                  <a:pt x="173" y="375"/>
                </a:lnTo>
                <a:close/>
                <a:moveTo>
                  <a:pt x="173" y="0"/>
                </a:moveTo>
                <a:lnTo>
                  <a:pt x="173" y="60"/>
                </a:lnTo>
                <a:lnTo>
                  <a:pt x="173" y="60"/>
                </a:lnTo>
                <a:lnTo>
                  <a:pt x="172" y="60"/>
                </a:lnTo>
                <a:lnTo>
                  <a:pt x="172" y="60"/>
                </a:lnTo>
                <a:lnTo>
                  <a:pt x="172" y="60"/>
                </a:lnTo>
                <a:lnTo>
                  <a:pt x="169" y="60"/>
                </a:lnTo>
                <a:lnTo>
                  <a:pt x="166" y="58"/>
                </a:lnTo>
                <a:lnTo>
                  <a:pt x="164" y="54"/>
                </a:lnTo>
                <a:lnTo>
                  <a:pt x="164" y="52"/>
                </a:lnTo>
                <a:lnTo>
                  <a:pt x="164" y="8"/>
                </a:lnTo>
                <a:lnTo>
                  <a:pt x="164" y="8"/>
                </a:lnTo>
                <a:lnTo>
                  <a:pt x="164" y="6"/>
                </a:lnTo>
                <a:lnTo>
                  <a:pt x="166" y="3"/>
                </a:lnTo>
                <a:lnTo>
                  <a:pt x="169" y="0"/>
                </a:lnTo>
                <a:lnTo>
                  <a:pt x="172" y="0"/>
                </a:lnTo>
                <a:lnTo>
                  <a:pt x="172" y="0"/>
                </a:lnTo>
                <a:lnTo>
                  <a:pt x="173" y="0"/>
                </a:lnTo>
                <a:lnTo>
                  <a:pt x="173" y="0"/>
                </a:lnTo>
                <a:close/>
                <a:moveTo>
                  <a:pt x="86" y="271"/>
                </a:moveTo>
                <a:lnTo>
                  <a:pt x="93" y="264"/>
                </a:lnTo>
                <a:lnTo>
                  <a:pt x="93" y="264"/>
                </a:lnTo>
                <a:lnTo>
                  <a:pt x="94" y="261"/>
                </a:lnTo>
                <a:lnTo>
                  <a:pt x="96" y="259"/>
                </a:lnTo>
                <a:lnTo>
                  <a:pt x="94" y="255"/>
                </a:lnTo>
                <a:lnTo>
                  <a:pt x="93" y="252"/>
                </a:lnTo>
                <a:lnTo>
                  <a:pt x="93" y="252"/>
                </a:lnTo>
                <a:lnTo>
                  <a:pt x="90" y="251"/>
                </a:lnTo>
                <a:lnTo>
                  <a:pt x="86" y="249"/>
                </a:lnTo>
                <a:lnTo>
                  <a:pt x="86" y="271"/>
                </a:lnTo>
                <a:lnTo>
                  <a:pt x="86" y="271"/>
                </a:lnTo>
                <a:close/>
                <a:moveTo>
                  <a:pt x="86" y="96"/>
                </a:moveTo>
                <a:lnTo>
                  <a:pt x="86" y="96"/>
                </a:lnTo>
                <a:lnTo>
                  <a:pt x="90" y="95"/>
                </a:lnTo>
                <a:lnTo>
                  <a:pt x="93" y="94"/>
                </a:lnTo>
                <a:lnTo>
                  <a:pt x="93" y="94"/>
                </a:lnTo>
                <a:lnTo>
                  <a:pt x="94" y="91"/>
                </a:lnTo>
                <a:lnTo>
                  <a:pt x="96" y="87"/>
                </a:lnTo>
                <a:lnTo>
                  <a:pt x="94" y="84"/>
                </a:lnTo>
                <a:lnTo>
                  <a:pt x="93" y="81"/>
                </a:lnTo>
                <a:lnTo>
                  <a:pt x="86" y="75"/>
                </a:lnTo>
                <a:lnTo>
                  <a:pt x="86" y="96"/>
                </a:lnTo>
                <a:close/>
                <a:moveTo>
                  <a:pt x="86" y="213"/>
                </a:moveTo>
                <a:lnTo>
                  <a:pt x="86" y="213"/>
                </a:lnTo>
                <a:lnTo>
                  <a:pt x="82" y="203"/>
                </a:lnTo>
                <a:lnTo>
                  <a:pt x="80" y="194"/>
                </a:lnTo>
                <a:lnTo>
                  <a:pt x="78" y="183"/>
                </a:lnTo>
                <a:lnTo>
                  <a:pt x="77" y="172"/>
                </a:lnTo>
                <a:lnTo>
                  <a:pt x="77" y="172"/>
                </a:lnTo>
                <a:lnTo>
                  <a:pt x="78" y="161"/>
                </a:lnTo>
                <a:lnTo>
                  <a:pt x="80" y="152"/>
                </a:lnTo>
                <a:lnTo>
                  <a:pt x="82" y="141"/>
                </a:lnTo>
                <a:lnTo>
                  <a:pt x="86" y="131"/>
                </a:lnTo>
                <a:lnTo>
                  <a:pt x="86" y="213"/>
                </a:lnTo>
                <a:lnTo>
                  <a:pt x="86" y="213"/>
                </a:lnTo>
                <a:close/>
                <a:moveTo>
                  <a:pt x="86" y="75"/>
                </a:moveTo>
                <a:lnTo>
                  <a:pt x="86" y="96"/>
                </a:lnTo>
                <a:lnTo>
                  <a:pt x="86" y="96"/>
                </a:lnTo>
                <a:lnTo>
                  <a:pt x="84" y="95"/>
                </a:lnTo>
                <a:lnTo>
                  <a:pt x="80" y="94"/>
                </a:lnTo>
                <a:lnTo>
                  <a:pt x="80" y="94"/>
                </a:lnTo>
                <a:lnTo>
                  <a:pt x="50" y="64"/>
                </a:lnTo>
                <a:lnTo>
                  <a:pt x="50" y="64"/>
                </a:lnTo>
                <a:lnTo>
                  <a:pt x="48" y="60"/>
                </a:lnTo>
                <a:lnTo>
                  <a:pt x="47" y="57"/>
                </a:lnTo>
                <a:lnTo>
                  <a:pt x="48" y="53"/>
                </a:lnTo>
                <a:lnTo>
                  <a:pt x="50" y="50"/>
                </a:lnTo>
                <a:lnTo>
                  <a:pt x="50" y="50"/>
                </a:lnTo>
                <a:lnTo>
                  <a:pt x="53" y="49"/>
                </a:lnTo>
                <a:lnTo>
                  <a:pt x="57" y="48"/>
                </a:lnTo>
                <a:lnTo>
                  <a:pt x="59" y="49"/>
                </a:lnTo>
                <a:lnTo>
                  <a:pt x="62" y="50"/>
                </a:lnTo>
                <a:lnTo>
                  <a:pt x="86" y="75"/>
                </a:lnTo>
                <a:lnTo>
                  <a:pt x="86" y="75"/>
                </a:lnTo>
                <a:close/>
                <a:moveTo>
                  <a:pt x="86" y="249"/>
                </a:moveTo>
                <a:lnTo>
                  <a:pt x="86" y="271"/>
                </a:lnTo>
                <a:lnTo>
                  <a:pt x="62" y="295"/>
                </a:lnTo>
                <a:lnTo>
                  <a:pt x="62" y="295"/>
                </a:lnTo>
                <a:lnTo>
                  <a:pt x="59" y="297"/>
                </a:lnTo>
                <a:lnTo>
                  <a:pt x="57" y="298"/>
                </a:lnTo>
                <a:lnTo>
                  <a:pt x="53" y="297"/>
                </a:lnTo>
                <a:lnTo>
                  <a:pt x="50" y="295"/>
                </a:lnTo>
                <a:lnTo>
                  <a:pt x="50" y="295"/>
                </a:lnTo>
                <a:lnTo>
                  <a:pt x="48" y="291"/>
                </a:lnTo>
                <a:lnTo>
                  <a:pt x="47" y="289"/>
                </a:lnTo>
                <a:lnTo>
                  <a:pt x="48" y="286"/>
                </a:lnTo>
                <a:lnTo>
                  <a:pt x="50" y="282"/>
                </a:lnTo>
                <a:lnTo>
                  <a:pt x="80" y="252"/>
                </a:lnTo>
                <a:lnTo>
                  <a:pt x="80" y="252"/>
                </a:lnTo>
                <a:lnTo>
                  <a:pt x="80" y="252"/>
                </a:lnTo>
                <a:lnTo>
                  <a:pt x="84" y="251"/>
                </a:lnTo>
                <a:lnTo>
                  <a:pt x="86" y="249"/>
                </a:lnTo>
                <a:lnTo>
                  <a:pt x="86" y="249"/>
                </a:lnTo>
                <a:close/>
                <a:moveTo>
                  <a:pt x="8" y="164"/>
                </a:moveTo>
                <a:lnTo>
                  <a:pt x="8" y="164"/>
                </a:lnTo>
                <a:lnTo>
                  <a:pt x="51" y="164"/>
                </a:lnTo>
                <a:lnTo>
                  <a:pt x="51" y="164"/>
                </a:lnTo>
                <a:lnTo>
                  <a:pt x="54" y="164"/>
                </a:lnTo>
                <a:lnTo>
                  <a:pt x="57" y="167"/>
                </a:lnTo>
                <a:lnTo>
                  <a:pt x="59" y="169"/>
                </a:lnTo>
                <a:lnTo>
                  <a:pt x="59" y="172"/>
                </a:lnTo>
                <a:lnTo>
                  <a:pt x="59" y="172"/>
                </a:lnTo>
                <a:lnTo>
                  <a:pt x="59" y="176"/>
                </a:lnTo>
                <a:lnTo>
                  <a:pt x="57" y="179"/>
                </a:lnTo>
                <a:lnTo>
                  <a:pt x="54" y="180"/>
                </a:lnTo>
                <a:lnTo>
                  <a:pt x="51" y="182"/>
                </a:lnTo>
                <a:lnTo>
                  <a:pt x="8" y="182"/>
                </a:lnTo>
                <a:lnTo>
                  <a:pt x="8" y="182"/>
                </a:lnTo>
                <a:lnTo>
                  <a:pt x="5" y="180"/>
                </a:lnTo>
                <a:lnTo>
                  <a:pt x="2" y="179"/>
                </a:lnTo>
                <a:lnTo>
                  <a:pt x="0" y="176"/>
                </a:lnTo>
                <a:lnTo>
                  <a:pt x="0" y="172"/>
                </a:lnTo>
                <a:lnTo>
                  <a:pt x="0" y="172"/>
                </a:lnTo>
                <a:lnTo>
                  <a:pt x="0" y="169"/>
                </a:lnTo>
                <a:lnTo>
                  <a:pt x="2" y="167"/>
                </a:lnTo>
                <a:lnTo>
                  <a:pt x="5" y="164"/>
                </a:lnTo>
                <a:lnTo>
                  <a:pt x="8" y="164"/>
                </a:lnTo>
                <a:lnTo>
                  <a:pt x="8" y="164"/>
                </a:lnTo>
                <a:close/>
              </a:path>
            </a:pathLst>
          </a:custGeom>
          <a:solidFill>
            <a:srgbClr val="EDCD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53" name="Freeform 153"/>
          <p:cNvSpPr>
            <a:spLocks noEditPoints="1"/>
          </p:cNvSpPr>
          <p:nvPr/>
        </p:nvSpPr>
        <p:spPr bwMode="auto">
          <a:xfrm>
            <a:off x="1860442" y="352029"/>
            <a:ext cx="515804" cy="504694"/>
          </a:xfrm>
          <a:custGeom>
            <a:avLst/>
            <a:gdLst>
              <a:gd name="T0" fmla="*/ 200 w 325"/>
              <a:gd name="T1" fmla="*/ 35 h 318"/>
              <a:gd name="T2" fmla="*/ 214 w 325"/>
              <a:gd name="T3" fmla="*/ 29 h 318"/>
              <a:gd name="T4" fmla="*/ 215 w 325"/>
              <a:gd name="T5" fmla="*/ 16 h 318"/>
              <a:gd name="T6" fmla="*/ 321 w 325"/>
              <a:gd name="T7" fmla="*/ 177 h 318"/>
              <a:gd name="T8" fmla="*/ 325 w 325"/>
              <a:gd name="T9" fmla="*/ 196 h 318"/>
              <a:gd name="T10" fmla="*/ 314 w 325"/>
              <a:gd name="T11" fmla="*/ 218 h 318"/>
              <a:gd name="T12" fmla="*/ 291 w 325"/>
              <a:gd name="T13" fmla="*/ 158 h 318"/>
              <a:gd name="T14" fmla="*/ 293 w 325"/>
              <a:gd name="T15" fmla="*/ 154 h 318"/>
              <a:gd name="T16" fmla="*/ 194 w 325"/>
              <a:gd name="T17" fmla="*/ 174 h 318"/>
              <a:gd name="T18" fmla="*/ 276 w 325"/>
              <a:gd name="T19" fmla="*/ 126 h 318"/>
              <a:gd name="T20" fmla="*/ 194 w 325"/>
              <a:gd name="T21" fmla="*/ 168 h 318"/>
              <a:gd name="T22" fmla="*/ 261 w 325"/>
              <a:gd name="T23" fmla="*/ 98 h 318"/>
              <a:gd name="T24" fmla="*/ 257 w 325"/>
              <a:gd name="T25" fmla="*/ 96 h 318"/>
              <a:gd name="T26" fmla="*/ 244 w 325"/>
              <a:gd name="T27" fmla="*/ 73 h 318"/>
              <a:gd name="T28" fmla="*/ 244 w 325"/>
              <a:gd name="T29" fmla="*/ 67 h 318"/>
              <a:gd name="T30" fmla="*/ 15 w 325"/>
              <a:gd name="T31" fmla="*/ 116 h 318"/>
              <a:gd name="T32" fmla="*/ 16 w 325"/>
              <a:gd name="T33" fmla="*/ 126 h 318"/>
              <a:gd name="T34" fmla="*/ 34 w 325"/>
              <a:gd name="T35" fmla="*/ 131 h 318"/>
              <a:gd name="T36" fmla="*/ 41 w 325"/>
              <a:gd name="T37" fmla="*/ 117 h 318"/>
              <a:gd name="T38" fmla="*/ 31 w 325"/>
              <a:gd name="T39" fmla="*/ 107 h 318"/>
              <a:gd name="T40" fmla="*/ 51 w 325"/>
              <a:gd name="T41" fmla="*/ 107 h 318"/>
              <a:gd name="T42" fmla="*/ 64 w 325"/>
              <a:gd name="T43" fmla="*/ 113 h 318"/>
              <a:gd name="T44" fmla="*/ 76 w 325"/>
              <a:gd name="T45" fmla="*/ 104 h 318"/>
              <a:gd name="T46" fmla="*/ 70 w 325"/>
              <a:gd name="T47" fmla="*/ 89 h 318"/>
              <a:gd name="T48" fmla="*/ 85 w 325"/>
              <a:gd name="T49" fmla="*/ 81 h 318"/>
              <a:gd name="T50" fmla="*/ 95 w 325"/>
              <a:gd name="T51" fmla="*/ 93 h 318"/>
              <a:gd name="T52" fmla="*/ 108 w 325"/>
              <a:gd name="T53" fmla="*/ 88 h 318"/>
              <a:gd name="T54" fmla="*/ 110 w 325"/>
              <a:gd name="T55" fmla="*/ 74 h 318"/>
              <a:gd name="T56" fmla="*/ 121 w 325"/>
              <a:gd name="T57" fmla="*/ 56 h 318"/>
              <a:gd name="T58" fmla="*/ 125 w 325"/>
              <a:gd name="T59" fmla="*/ 71 h 318"/>
              <a:gd name="T60" fmla="*/ 140 w 325"/>
              <a:gd name="T61" fmla="*/ 73 h 318"/>
              <a:gd name="T62" fmla="*/ 145 w 325"/>
              <a:gd name="T63" fmla="*/ 54 h 318"/>
              <a:gd name="T64" fmla="*/ 156 w 325"/>
              <a:gd name="T65" fmla="*/ 38 h 318"/>
              <a:gd name="T66" fmla="*/ 157 w 325"/>
              <a:gd name="T67" fmla="*/ 47 h 318"/>
              <a:gd name="T68" fmla="*/ 175 w 325"/>
              <a:gd name="T69" fmla="*/ 52 h 318"/>
              <a:gd name="T70" fmla="*/ 181 w 325"/>
              <a:gd name="T71" fmla="*/ 40 h 318"/>
              <a:gd name="T72" fmla="*/ 172 w 325"/>
              <a:gd name="T73" fmla="*/ 28 h 318"/>
              <a:gd name="T74" fmla="*/ 192 w 325"/>
              <a:gd name="T75" fmla="*/ 28 h 318"/>
              <a:gd name="T76" fmla="*/ 47 w 325"/>
              <a:gd name="T77" fmla="*/ 174 h 318"/>
              <a:gd name="T78" fmla="*/ 46 w 325"/>
              <a:gd name="T79" fmla="*/ 178 h 318"/>
              <a:gd name="T80" fmla="*/ 194 w 325"/>
              <a:gd name="T81" fmla="*/ 100 h 318"/>
              <a:gd name="T82" fmla="*/ 62 w 325"/>
              <a:gd name="T83" fmla="*/ 204 h 318"/>
              <a:gd name="T84" fmla="*/ 66 w 325"/>
              <a:gd name="T85" fmla="*/ 208 h 318"/>
              <a:gd name="T86" fmla="*/ 80 w 325"/>
              <a:gd name="T87" fmla="*/ 231 h 318"/>
              <a:gd name="T88" fmla="*/ 79 w 325"/>
              <a:gd name="T89" fmla="*/ 235 h 318"/>
              <a:gd name="T90" fmla="*/ 194 w 325"/>
              <a:gd name="T91" fmla="*/ 174 h 318"/>
              <a:gd name="T92" fmla="*/ 93 w 325"/>
              <a:gd name="T93" fmla="*/ 261 h 318"/>
              <a:gd name="T94" fmla="*/ 98 w 325"/>
              <a:gd name="T95" fmla="*/ 265 h 318"/>
              <a:gd name="T96" fmla="*/ 142 w 325"/>
              <a:gd name="T97" fmla="*/ 314 h 318"/>
              <a:gd name="T98" fmla="*/ 123 w 325"/>
              <a:gd name="T99" fmla="*/ 318 h 318"/>
              <a:gd name="T100" fmla="*/ 102 w 325"/>
              <a:gd name="T101" fmla="*/ 30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5" h="318">
                <a:moveTo>
                  <a:pt x="194" y="31"/>
                </a:moveTo>
                <a:lnTo>
                  <a:pt x="194" y="31"/>
                </a:lnTo>
                <a:lnTo>
                  <a:pt x="196" y="33"/>
                </a:lnTo>
                <a:lnTo>
                  <a:pt x="200" y="35"/>
                </a:lnTo>
                <a:lnTo>
                  <a:pt x="206" y="35"/>
                </a:lnTo>
                <a:lnTo>
                  <a:pt x="210" y="33"/>
                </a:lnTo>
                <a:lnTo>
                  <a:pt x="210" y="33"/>
                </a:lnTo>
                <a:lnTo>
                  <a:pt x="214" y="29"/>
                </a:lnTo>
                <a:lnTo>
                  <a:pt x="215" y="25"/>
                </a:lnTo>
                <a:lnTo>
                  <a:pt x="217" y="20"/>
                </a:lnTo>
                <a:lnTo>
                  <a:pt x="215" y="16"/>
                </a:lnTo>
                <a:lnTo>
                  <a:pt x="215" y="16"/>
                </a:lnTo>
                <a:lnTo>
                  <a:pt x="211" y="12"/>
                </a:lnTo>
                <a:lnTo>
                  <a:pt x="207" y="9"/>
                </a:lnTo>
                <a:lnTo>
                  <a:pt x="223" y="0"/>
                </a:lnTo>
                <a:lnTo>
                  <a:pt x="321" y="177"/>
                </a:lnTo>
                <a:lnTo>
                  <a:pt x="321" y="177"/>
                </a:lnTo>
                <a:lnTo>
                  <a:pt x="324" y="182"/>
                </a:lnTo>
                <a:lnTo>
                  <a:pt x="325" y="189"/>
                </a:lnTo>
                <a:lnTo>
                  <a:pt x="325" y="196"/>
                </a:lnTo>
                <a:lnTo>
                  <a:pt x="324" y="201"/>
                </a:lnTo>
                <a:lnTo>
                  <a:pt x="322" y="208"/>
                </a:lnTo>
                <a:lnTo>
                  <a:pt x="318" y="212"/>
                </a:lnTo>
                <a:lnTo>
                  <a:pt x="314" y="218"/>
                </a:lnTo>
                <a:lnTo>
                  <a:pt x="309" y="222"/>
                </a:lnTo>
                <a:lnTo>
                  <a:pt x="194" y="285"/>
                </a:lnTo>
                <a:lnTo>
                  <a:pt x="194" y="212"/>
                </a:lnTo>
                <a:lnTo>
                  <a:pt x="291" y="158"/>
                </a:lnTo>
                <a:lnTo>
                  <a:pt x="291" y="158"/>
                </a:lnTo>
                <a:lnTo>
                  <a:pt x="293" y="155"/>
                </a:lnTo>
                <a:lnTo>
                  <a:pt x="293" y="154"/>
                </a:lnTo>
                <a:lnTo>
                  <a:pt x="293" y="154"/>
                </a:lnTo>
                <a:lnTo>
                  <a:pt x="291" y="153"/>
                </a:lnTo>
                <a:lnTo>
                  <a:pt x="288" y="153"/>
                </a:lnTo>
                <a:lnTo>
                  <a:pt x="194" y="205"/>
                </a:lnTo>
                <a:lnTo>
                  <a:pt x="194" y="174"/>
                </a:lnTo>
                <a:lnTo>
                  <a:pt x="275" y="130"/>
                </a:lnTo>
                <a:lnTo>
                  <a:pt x="275" y="130"/>
                </a:lnTo>
                <a:lnTo>
                  <a:pt x="276" y="127"/>
                </a:lnTo>
                <a:lnTo>
                  <a:pt x="276" y="126"/>
                </a:lnTo>
                <a:lnTo>
                  <a:pt x="276" y="126"/>
                </a:lnTo>
                <a:lnTo>
                  <a:pt x="275" y="124"/>
                </a:lnTo>
                <a:lnTo>
                  <a:pt x="272" y="124"/>
                </a:lnTo>
                <a:lnTo>
                  <a:pt x="194" y="168"/>
                </a:lnTo>
                <a:lnTo>
                  <a:pt x="194" y="138"/>
                </a:lnTo>
                <a:lnTo>
                  <a:pt x="260" y="101"/>
                </a:lnTo>
                <a:lnTo>
                  <a:pt x="260" y="101"/>
                </a:lnTo>
                <a:lnTo>
                  <a:pt x="261" y="98"/>
                </a:lnTo>
                <a:lnTo>
                  <a:pt x="261" y="97"/>
                </a:lnTo>
                <a:lnTo>
                  <a:pt x="261" y="97"/>
                </a:lnTo>
                <a:lnTo>
                  <a:pt x="259" y="96"/>
                </a:lnTo>
                <a:lnTo>
                  <a:pt x="257" y="96"/>
                </a:lnTo>
                <a:lnTo>
                  <a:pt x="194" y="131"/>
                </a:lnTo>
                <a:lnTo>
                  <a:pt x="194" y="100"/>
                </a:lnTo>
                <a:lnTo>
                  <a:pt x="244" y="73"/>
                </a:lnTo>
                <a:lnTo>
                  <a:pt x="244" y="73"/>
                </a:lnTo>
                <a:lnTo>
                  <a:pt x="245" y="70"/>
                </a:lnTo>
                <a:lnTo>
                  <a:pt x="245" y="69"/>
                </a:lnTo>
                <a:lnTo>
                  <a:pt x="245" y="69"/>
                </a:lnTo>
                <a:lnTo>
                  <a:pt x="244" y="67"/>
                </a:lnTo>
                <a:lnTo>
                  <a:pt x="241" y="67"/>
                </a:lnTo>
                <a:lnTo>
                  <a:pt x="194" y="93"/>
                </a:lnTo>
                <a:lnTo>
                  <a:pt x="194" y="31"/>
                </a:lnTo>
                <a:close/>
                <a:moveTo>
                  <a:pt x="15" y="116"/>
                </a:moveTo>
                <a:lnTo>
                  <a:pt x="15" y="116"/>
                </a:lnTo>
                <a:lnTo>
                  <a:pt x="15" y="120"/>
                </a:lnTo>
                <a:lnTo>
                  <a:pt x="16" y="126"/>
                </a:lnTo>
                <a:lnTo>
                  <a:pt x="16" y="126"/>
                </a:lnTo>
                <a:lnTo>
                  <a:pt x="19" y="130"/>
                </a:lnTo>
                <a:lnTo>
                  <a:pt x="24" y="132"/>
                </a:lnTo>
                <a:lnTo>
                  <a:pt x="28" y="132"/>
                </a:lnTo>
                <a:lnTo>
                  <a:pt x="34" y="131"/>
                </a:lnTo>
                <a:lnTo>
                  <a:pt x="34" y="131"/>
                </a:lnTo>
                <a:lnTo>
                  <a:pt x="38" y="127"/>
                </a:lnTo>
                <a:lnTo>
                  <a:pt x="41" y="123"/>
                </a:lnTo>
                <a:lnTo>
                  <a:pt x="41" y="117"/>
                </a:lnTo>
                <a:lnTo>
                  <a:pt x="39" y="113"/>
                </a:lnTo>
                <a:lnTo>
                  <a:pt x="39" y="113"/>
                </a:lnTo>
                <a:lnTo>
                  <a:pt x="35" y="109"/>
                </a:lnTo>
                <a:lnTo>
                  <a:pt x="31" y="107"/>
                </a:lnTo>
                <a:lnTo>
                  <a:pt x="50" y="96"/>
                </a:lnTo>
                <a:lnTo>
                  <a:pt x="50" y="96"/>
                </a:lnTo>
                <a:lnTo>
                  <a:pt x="50" y="101"/>
                </a:lnTo>
                <a:lnTo>
                  <a:pt x="51" y="107"/>
                </a:lnTo>
                <a:lnTo>
                  <a:pt x="51" y="107"/>
                </a:lnTo>
                <a:lnTo>
                  <a:pt x="54" y="111"/>
                </a:lnTo>
                <a:lnTo>
                  <a:pt x="60" y="112"/>
                </a:lnTo>
                <a:lnTo>
                  <a:pt x="64" y="113"/>
                </a:lnTo>
                <a:lnTo>
                  <a:pt x="69" y="111"/>
                </a:lnTo>
                <a:lnTo>
                  <a:pt x="69" y="111"/>
                </a:lnTo>
                <a:lnTo>
                  <a:pt x="73" y="108"/>
                </a:lnTo>
                <a:lnTo>
                  <a:pt x="76" y="104"/>
                </a:lnTo>
                <a:lnTo>
                  <a:pt x="76" y="98"/>
                </a:lnTo>
                <a:lnTo>
                  <a:pt x="75" y="93"/>
                </a:lnTo>
                <a:lnTo>
                  <a:pt x="75" y="93"/>
                </a:lnTo>
                <a:lnTo>
                  <a:pt x="70" y="89"/>
                </a:lnTo>
                <a:lnTo>
                  <a:pt x="66" y="88"/>
                </a:lnTo>
                <a:lnTo>
                  <a:pt x="85" y="77"/>
                </a:lnTo>
                <a:lnTo>
                  <a:pt x="85" y="77"/>
                </a:lnTo>
                <a:lnTo>
                  <a:pt x="85" y="81"/>
                </a:lnTo>
                <a:lnTo>
                  <a:pt x="87" y="86"/>
                </a:lnTo>
                <a:lnTo>
                  <a:pt x="87" y="86"/>
                </a:lnTo>
                <a:lnTo>
                  <a:pt x="89" y="90"/>
                </a:lnTo>
                <a:lnTo>
                  <a:pt x="95" y="93"/>
                </a:lnTo>
                <a:lnTo>
                  <a:pt x="99" y="93"/>
                </a:lnTo>
                <a:lnTo>
                  <a:pt x="104" y="92"/>
                </a:lnTo>
                <a:lnTo>
                  <a:pt x="104" y="92"/>
                </a:lnTo>
                <a:lnTo>
                  <a:pt x="108" y="88"/>
                </a:lnTo>
                <a:lnTo>
                  <a:pt x="111" y="84"/>
                </a:lnTo>
                <a:lnTo>
                  <a:pt x="111" y="78"/>
                </a:lnTo>
                <a:lnTo>
                  <a:pt x="110" y="74"/>
                </a:lnTo>
                <a:lnTo>
                  <a:pt x="110" y="74"/>
                </a:lnTo>
                <a:lnTo>
                  <a:pt x="106" y="70"/>
                </a:lnTo>
                <a:lnTo>
                  <a:pt x="102" y="67"/>
                </a:lnTo>
                <a:lnTo>
                  <a:pt x="121" y="56"/>
                </a:lnTo>
                <a:lnTo>
                  <a:pt x="121" y="56"/>
                </a:lnTo>
                <a:lnTo>
                  <a:pt x="121" y="62"/>
                </a:lnTo>
                <a:lnTo>
                  <a:pt x="122" y="67"/>
                </a:lnTo>
                <a:lnTo>
                  <a:pt x="122" y="67"/>
                </a:lnTo>
                <a:lnTo>
                  <a:pt x="125" y="71"/>
                </a:lnTo>
                <a:lnTo>
                  <a:pt x="130" y="73"/>
                </a:lnTo>
                <a:lnTo>
                  <a:pt x="134" y="74"/>
                </a:lnTo>
                <a:lnTo>
                  <a:pt x="140" y="73"/>
                </a:lnTo>
                <a:lnTo>
                  <a:pt x="140" y="73"/>
                </a:lnTo>
                <a:lnTo>
                  <a:pt x="144" y="69"/>
                </a:lnTo>
                <a:lnTo>
                  <a:pt x="146" y="65"/>
                </a:lnTo>
                <a:lnTo>
                  <a:pt x="146" y="59"/>
                </a:lnTo>
                <a:lnTo>
                  <a:pt x="145" y="54"/>
                </a:lnTo>
                <a:lnTo>
                  <a:pt x="145" y="54"/>
                </a:lnTo>
                <a:lnTo>
                  <a:pt x="141" y="50"/>
                </a:lnTo>
                <a:lnTo>
                  <a:pt x="137" y="48"/>
                </a:lnTo>
                <a:lnTo>
                  <a:pt x="156" y="38"/>
                </a:lnTo>
                <a:lnTo>
                  <a:pt x="156" y="38"/>
                </a:lnTo>
                <a:lnTo>
                  <a:pt x="154" y="43"/>
                </a:lnTo>
                <a:lnTo>
                  <a:pt x="157" y="47"/>
                </a:lnTo>
                <a:lnTo>
                  <a:pt x="157" y="47"/>
                </a:lnTo>
                <a:lnTo>
                  <a:pt x="160" y="51"/>
                </a:lnTo>
                <a:lnTo>
                  <a:pt x="164" y="54"/>
                </a:lnTo>
                <a:lnTo>
                  <a:pt x="169" y="54"/>
                </a:lnTo>
                <a:lnTo>
                  <a:pt x="175" y="52"/>
                </a:lnTo>
                <a:lnTo>
                  <a:pt x="175" y="52"/>
                </a:lnTo>
                <a:lnTo>
                  <a:pt x="179" y="50"/>
                </a:lnTo>
                <a:lnTo>
                  <a:pt x="180" y="44"/>
                </a:lnTo>
                <a:lnTo>
                  <a:pt x="181" y="40"/>
                </a:lnTo>
                <a:lnTo>
                  <a:pt x="180" y="35"/>
                </a:lnTo>
                <a:lnTo>
                  <a:pt x="180" y="35"/>
                </a:lnTo>
                <a:lnTo>
                  <a:pt x="176" y="31"/>
                </a:lnTo>
                <a:lnTo>
                  <a:pt x="172" y="28"/>
                </a:lnTo>
                <a:lnTo>
                  <a:pt x="191" y="19"/>
                </a:lnTo>
                <a:lnTo>
                  <a:pt x="191" y="19"/>
                </a:lnTo>
                <a:lnTo>
                  <a:pt x="190" y="23"/>
                </a:lnTo>
                <a:lnTo>
                  <a:pt x="192" y="28"/>
                </a:lnTo>
                <a:lnTo>
                  <a:pt x="192" y="28"/>
                </a:lnTo>
                <a:lnTo>
                  <a:pt x="194" y="31"/>
                </a:lnTo>
                <a:lnTo>
                  <a:pt x="194" y="93"/>
                </a:lnTo>
                <a:lnTo>
                  <a:pt x="47" y="174"/>
                </a:lnTo>
                <a:lnTo>
                  <a:pt x="47" y="174"/>
                </a:lnTo>
                <a:lnTo>
                  <a:pt x="46" y="176"/>
                </a:lnTo>
                <a:lnTo>
                  <a:pt x="46" y="178"/>
                </a:lnTo>
                <a:lnTo>
                  <a:pt x="46" y="178"/>
                </a:lnTo>
                <a:lnTo>
                  <a:pt x="49" y="180"/>
                </a:lnTo>
                <a:lnTo>
                  <a:pt x="50" y="180"/>
                </a:lnTo>
                <a:lnTo>
                  <a:pt x="50" y="180"/>
                </a:lnTo>
                <a:lnTo>
                  <a:pt x="194" y="100"/>
                </a:lnTo>
                <a:lnTo>
                  <a:pt x="194" y="131"/>
                </a:lnTo>
                <a:lnTo>
                  <a:pt x="64" y="203"/>
                </a:lnTo>
                <a:lnTo>
                  <a:pt x="64" y="203"/>
                </a:lnTo>
                <a:lnTo>
                  <a:pt x="62" y="204"/>
                </a:lnTo>
                <a:lnTo>
                  <a:pt x="62" y="207"/>
                </a:lnTo>
                <a:lnTo>
                  <a:pt x="62" y="207"/>
                </a:lnTo>
                <a:lnTo>
                  <a:pt x="64" y="208"/>
                </a:lnTo>
                <a:lnTo>
                  <a:pt x="66" y="208"/>
                </a:lnTo>
                <a:lnTo>
                  <a:pt x="66" y="208"/>
                </a:lnTo>
                <a:lnTo>
                  <a:pt x="194" y="138"/>
                </a:lnTo>
                <a:lnTo>
                  <a:pt x="194" y="168"/>
                </a:lnTo>
                <a:lnTo>
                  <a:pt x="80" y="231"/>
                </a:lnTo>
                <a:lnTo>
                  <a:pt x="80" y="231"/>
                </a:lnTo>
                <a:lnTo>
                  <a:pt x="77" y="233"/>
                </a:lnTo>
                <a:lnTo>
                  <a:pt x="79" y="235"/>
                </a:lnTo>
                <a:lnTo>
                  <a:pt x="79" y="235"/>
                </a:lnTo>
                <a:lnTo>
                  <a:pt x="80" y="237"/>
                </a:lnTo>
                <a:lnTo>
                  <a:pt x="83" y="237"/>
                </a:lnTo>
                <a:lnTo>
                  <a:pt x="83" y="237"/>
                </a:lnTo>
                <a:lnTo>
                  <a:pt x="194" y="174"/>
                </a:lnTo>
                <a:lnTo>
                  <a:pt x="194" y="205"/>
                </a:lnTo>
                <a:lnTo>
                  <a:pt x="95" y="260"/>
                </a:lnTo>
                <a:lnTo>
                  <a:pt x="95" y="260"/>
                </a:lnTo>
                <a:lnTo>
                  <a:pt x="93" y="261"/>
                </a:lnTo>
                <a:lnTo>
                  <a:pt x="93" y="264"/>
                </a:lnTo>
                <a:lnTo>
                  <a:pt x="93" y="264"/>
                </a:lnTo>
                <a:lnTo>
                  <a:pt x="96" y="265"/>
                </a:lnTo>
                <a:lnTo>
                  <a:pt x="98" y="265"/>
                </a:lnTo>
                <a:lnTo>
                  <a:pt x="98" y="265"/>
                </a:lnTo>
                <a:lnTo>
                  <a:pt x="194" y="212"/>
                </a:lnTo>
                <a:lnTo>
                  <a:pt x="194" y="285"/>
                </a:lnTo>
                <a:lnTo>
                  <a:pt x="142" y="314"/>
                </a:lnTo>
                <a:lnTo>
                  <a:pt x="142" y="314"/>
                </a:lnTo>
                <a:lnTo>
                  <a:pt x="137" y="316"/>
                </a:lnTo>
                <a:lnTo>
                  <a:pt x="130" y="318"/>
                </a:lnTo>
                <a:lnTo>
                  <a:pt x="123" y="318"/>
                </a:lnTo>
                <a:lnTo>
                  <a:pt x="118" y="316"/>
                </a:lnTo>
                <a:lnTo>
                  <a:pt x="111" y="314"/>
                </a:lnTo>
                <a:lnTo>
                  <a:pt x="107" y="311"/>
                </a:lnTo>
                <a:lnTo>
                  <a:pt x="102" y="306"/>
                </a:lnTo>
                <a:lnTo>
                  <a:pt x="98" y="300"/>
                </a:lnTo>
                <a:lnTo>
                  <a:pt x="0" y="124"/>
                </a:lnTo>
                <a:lnTo>
                  <a:pt x="15" y="116"/>
                </a:lnTo>
                <a:close/>
              </a:path>
            </a:pathLst>
          </a:custGeom>
          <a:solidFill>
            <a:srgbClr val="FF8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54" name="Freeform 154"/>
          <p:cNvSpPr>
            <a:spLocks noEditPoints="1"/>
          </p:cNvSpPr>
          <p:nvPr/>
        </p:nvSpPr>
        <p:spPr bwMode="auto">
          <a:xfrm>
            <a:off x="3672895" y="2504119"/>
            <a:ext cx="488823" cy="512629"/>
          </a:xfrm>
          <a:custGeom>
            <a:avLst/>
            <a:gdLst>
              <a:gd name="T0" fmla="*/ 306 w 308"/>
              <a:gd name="T1" fmla="*/ 96 h 323"/>
              <a:gd name="T2" fmla="*/ 218 w 308"/>
              <a:gd name="T3" fmla="*/ 308 h 323"/>
              <a:gd name="T4" fmla="*/ 227 w 308"/>
              <a:gd name="T5" fmla="*/ 224 h 323"/>
              <a:gd name="T6" fmla="*/ 233 w 308"/>
              <a:gd name="T7" fmla="*/ 209 h 323"/>
              <a:gd name="T8" fmla="*/ 246 w 308"/>
              <a:gd name="T9" fmla="*/ 184 h 323"/>
              <a:gd name="T10" fmla="*/ 250 w 308"/>
              <a:gd name="T11" fmla="*/ 159 h 323"/>
              <a:gd name="T12" fmla="*/ 280 w 308"/>
              <a:gd name="T13" fmla="*/ 109 h 323"/>
              <a:gd name="T14" fmla="*/ 218 w 308"/>
              <a:gd name="T15" fmla="*/ 75 h 323"/>
              <a:gd name="T16" fmla="*/ 201 w 308"/>
              <a:gd name="T17" fmla="*/ 320 h 323"/>
              <a:gd name="T18" fmla="*/ 197 w 308"/>
              <a:gd name="T19" fmla="*/ 289 h 323"/>
              <a:gd name="T20" fmla="*/ 208 w 308"/>
              <a:gd name="T21" fmla="*/ 262 h 323"/>
              <a:gd name="T22" fmla="*/ 218 w 308"/>
              <a:gd name="T23" fmla="*/ 248 h 323"/>
              <a:gd name="T24" fmla="*/ 203 w 308"/>
              <a:gd name="T25" fmla="*/ 161 h 323"/>
              <a:gd name="T26" fmla="*/ 189 w 308"/>
              <a:gd name="T27" fmla="*/ 184 h 323"/>
              <a:gd name="T28" fmla="*/ 186 w 308"/>
              <a:gd name="T29" fmla="*/ 202 h 323"/>
              <a:gd name="T30" fmla="*/ 185 w 308"/>
              <a:gd name="T31" fmla="*/ 155 h 323"/>
              <a:gd name="T32" fmla="*/ 180 w 308"/>
              <a:gd name="T33" fmla="*/ 26 h 323"/>
              <a:gd name="T34" fmla="*/ 174 w 308"/>
              <a:gd name="T35" fmla="*/ 318 h 323"/>
              <a:gd name="T36" fmla="*/ 147 w 308"/>
              <a:gd name="T37" fmla="*/ 218 h 323"/>
              <a:gd name="T38" fmla="*/ 166 w 308"/>
              <a:gd name="T39" fmla="*/ 199 h 323"/>
              <a:gd name="T40" fmla="*/ 147 w 308"/>
              <a:gd name="T41" fmla="*/ 170 h 323"/>
              <a:gd name="T42" fmla="*/ 180 w 308"/>
              <a:gd name="T43" fmla="*/ 170 h 323"/>
              <a:gd name="T44" fmla="*/ 170 w 308"/>
              <a:gd name="T45" fmla="*/ 225 h 323"/>
              <a:gd name="T46" fmla="*/ 168 w 308"/>
              <a:gd name="T47" fmla="*/ 243 h 323"/>
              <a:gd name="T48" fmla="*/ 151 w 308"/>
              <a:gd name="T49" fmla="*/ 263 h 323"/>
              <a:gd name="T50" fmla="*/ 180 w 308"/>
              <a:gd name="T51" fmla="*/ 321 h 323"/>
              <a:gd name="T52" fmla="*/ 147 w 308"/>
              <a:gd name="T53" fmla="*/ 10 h 323"/>
              <a:gd name="T54" fmla="*/ 119 w 308"/>
              <a:gd name="T55" fmla="*/ 0 h 323"/>
              <a:gd name="T56" fmla="*/ 132 w 308"/>
              <a:gd name="T57" fmla="*/ 260 h 323"/>
              <a:gd name="T58" fmla="*/ 147 w 308"/>
              <a:gd name="T59" fmla="*/ 306 h 323"/>
              <a:gd name="T60" fmla="*/ 139 w 308"/>
              <a:gd name="T61" fmla="*/ 134 h 323"/>
              <a:gd name="T62" fmla="*/ 128 w 308"/>
              <a:gd name="T63" fmla="*/ 159 h 323"/>
              <a:gd name="T64" fmla="*/ 121 w 308"/>
              <a:gd name="T65" fmla="*/ 174 h 323"/>
              <a:gd name="T66" fmla="*/ 123 w 308"/>
              <a:gd name="T67" fmla="*/ 125 h 323"/>
              <a:gd name="T68" fmla="*/ 147 w 308"/>
              <a:gd name="T69" fmla="*/ 235 h 323"/>
              <a:gd name="T70" fmla="*/ 98 w 308"/>
              <a:gd name="T71" fmla="*/ 283 h 323"/>
              <a:gd name="T72" fmla="*/ 103 w 308"/>
              <a:gd name="T73" fmla="*/ 4 h 323"/>
              <a:gd name="T74" fmla="*/ 111 w 308"/>
              <a:gd name="T75" fmla="*/ 34 h 323"/>
              <a:gd name="T76" fmla="*/ 119 w 308"/>
              <a:gd name="T77" fmla="*/ 122 h 323"/>
              <a:gd name="T78" fmla="*/ 119 w 308"/>
              <a:gd name="T79" fmla="*/ 141 h 323"/>
              <a:gd name="T80" fmla="*/ 109 w 308"/>
              <a:gd name="T81" fmla="*/ 197 h 323"/>
              <a:gd name="T82" fmla="*/ 107 w 308"/>
              <a:gd name="T83" fmla="*/ 214 h 323"/>
              <a:gd name="T84" fmla="*/ 105 w 308"/>
              <a:gd name="T85" fmla="*/ 171 h 323"/>
              <a:gd name="T86" fmla="*/ 98 w 308"/>
              <a:gd name="T87" fmla="*/ 147 h 323"/>
              <a:gd name="T88" fmla="*/ 119 w 308"/>
              <a:gd name="T89" fmla="*/ 141 h 323"/>
              <a:gd name="T90" fmla="*/ 86 w 308"/>
              <a:gd name="T91" fmla="*/ 206 h 323"/>
              <a:gd name="T92" fmla="*/ 97 w 308"/>
              <a:gd name="T93" fmla="*/ 188 h 323"/>
              <a:gd name="T94" fmla="*/ 90 w 308"/>
              <a:gd name="T95" fmla="*/ 239 h 323"/>
              <a:gd name="T96" fmla="*/ 86 w 308"/>
              <a:gd name="T97" fmla="*/ 22 h 323"/>
              <a:gd name="T98" fmla="*/ 93 w 308"/>
              <a:gd name="T99" fmla="*/ 68 h 323"/>
              <a:gd name="T100" fmla="*/ 86 w 308"/>
              <a:gd name="T101" fmla="*/ 22 h 323"/>
              <a:gd name="T102" fmla="*/ 86 w 308"/>
              <a:gd name="T103" fmla="*/ 278 h 323"/>
              <a:gd name="T104" fmla="*/ 77 w 308"/>
              <a:gd name="T105" fmla="*/ 230 h 323"/>
              <a:gd name="T106" fmla="*/ 86 w 308"/>
              <a:gd name="T107" fmla="*/ 107 h 323"/>
              <a:gd name="T108" fmla="*/ 67 w 308"/>
              <a:gd name="T109" fmla="*/ 126 h 323"/>
              <a:gd name="T110" fmla="*/ 86 w 308"/>
              <a:gd name="T111" fmla="*/ 141 h 323"/>
              <a:gd name="T112" fmla="*/ 58 w 308"/>
              <a:gd name="T113" fmla="*/ 83 h 323"/>
              <a:gd name="T114" fmla="*/ 86 w 308"/>
              <a:gd name="T115" fmla="*/ 190 h 323"/>
              <a:gd name="T116" fmla="*/ 2 w 308"/>
              <a:gd name="T117" fmla="*/ 226 h 323"/>
              <a:gd name="T118" fmla="*/ 58 w 308"/>
              <a:gd name="T119" fmla="*/ 147 h 323"/>
              <a:gd name="T120" fmla="*/ 50 w 308"/>
              <a:gd name="T121" fmla="*/ 172 h 323"/>
              <a:gd name="T122" fmla="*/ 42 w 308"/>
              <a:gd name="T123" fmla="*/ 186 h 323"/>
              <a:gd name="T124" fmla="*/ 29 w 308"/>
              <a:gd name="T125" fmla="*/ 21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323">
                <a:moveTo>
                  <a:pt x="218" y="44"/>
                </a:moveTo>
                <a:lnTo>
                  <a:pt x="288" y="76"/>
                </a:lnTo>
                <a:lnTo>
                  <a:pt x="288" y="76"/>
                </a:lnTo>
                <a:lnTo>
                  <a:pt x="293" y="80"/>
                </a:lnTo>
                <a:lnTo>
                  <a:pt x="299" y="84"/>
                </a:lnTo>
                <a:lnTo>
                  <a:pt x="303" y="90"/>
                </a:lnTo>
                <a:lnTo>
                  <a:pt x="306" y="96"/>
                </a:lnTo>
                <a:lnTo>
                  <a:pt x="308" y="103"/>
                </a:lnTo>
                <a:lnTo>
                  <a:pt x="308" y="110"/>
                </a:lnTo>
                <a:lnTo>
                  <a:pt x="307" y="117"/>
                </a:lnTo>
                <a:lnTo>
                  <a:pt x="304" y="124"/>
                </a:lnTo>
                <a:lnTo>
                  <a:pt x="222" y="301"/>
                </a:lnTo>
                <a:lnTo>
                  <a:pt x="222" y="301"/>
                </a:lnTo>
                <a:lnTo>
                  <a:pt x="218" y="308"/>
                </a:lnTo>
                <a:lnTo>
                  <a:pt x="218" y="248"/>
                </a:lnTo>
                <a:lnTo>
                  <a:pt x="218" y="248"/>
                </a:lnTo>
                <a:lnTo>
                  <a:pt x="219" y="245"/>
                </a:lnTo>
                <a:lnTo>
                  <a:pt x="227" y="228"/>
                </a:lnTo>
                <a:lnTo>
                  <a:pt x="227" y="228"/>
                </a:lnTo>
                <a:lnTo>
                  <a:pt x="228" y="226"/>
                </a:lnTo>
                <a:lnTo>
                  <a:pt x="227" y="224"/>
                </a:lnTo>
                <a:lnTo>
                  <a:pt x="227" y="222"/>
                </a:lnTo>
                <a:lnTo>
                  <a:pt x="224" y="221"/>
                </a:lnTo>
                <a:lnTo>
                  <a:pt x="218" y="217"/>
                </a:lnTo>
                <a:lnTo>
                  <a:pt x="218" y="202"/>
                </a:lnTo>
                <a:lnTo>
                  <a:pt x="230" y="209"/>
                </a:lnTo>
                <a:lnTo>
                  <a:pt x="230" y="209"/>
                </a:lnTo>
                <a:lnTo>
                  <a:pt x="233" y="209"/>
                </a:lnTo>
                <a:lnTo>
                  <a:pt x="235" y="209"/>
                </a:lnTo>
                <a:lnTo>
                  <a:pt x="237" y="207"/>
                </a:lnTo>
                <a:lnTo>
                  <a:pt x="238" y="206"/>
                </a:lnTo>
                <a:lnTo>
                  <a:pt x="246" y="188"/>
                </a:lnTo>
                <a:lnTo>
                  <a:pt x="246" y="188"/>
                </a:lnTo>
                <a:lnTo>
                  <a:pt x="247" y="186"/>
                </a:lnTo>
                <a:lnTo>
                  <a:pt x="246" y="184"/>
                </a:lnTo>
                <a:lnTo>
                  <a:pt x="246" y="182"/>
                </a:lnTo>
                <a:lnTo>
                  <a:pt x="243" y="180"/>
                </a:lnTo>
                <a:lnTo>
                  <a:pt x="218" y="168"/>
                </a:lnTo>
                <a:lnTo>
                  <a:pt x="218" y="145"/>
                </a:lnTo>
                <a:lnTo>
                  <a:pt x="243" y="157"/>
                </a:lnTo>
                <a:lnTo>
                  <a:pt x="243" y="157"/>
                </a:lnTo>
                <a:lnTo>
                  <a:pt x="250" y="159"/>
                </a:lnTo>
                <a:lnTo>
                  <a:pt x="257" y="157"/>
                </a:lnTo>
                <a:lnTo>
                  <a:pt x="262" y="155"/>
                </a:lnTo>
                <a:lnTo>
                  <a:pt x="266" y="149"/>
                </a:lnTo>
                <a:lnTo>
                  <a:pt x="279" y="122"/>
                </a:lnTo>
                <a:lnTo>
                  <a:pt x="279" y="122"/>
                </a:lnTo>
                <a:lnTo>
                  <a:pt x="280" y="115"/>
                </a:lnTo>
                <a:lnTo>
                  <a:pt x="280" y="109"/>
                </a:lnTo>
                <a:lnTo>
                  <a:pt x="276" y="103"/>
                </a:lnTo>
                <a:lnTo>
                  <a:pt x="270" y="99"/>
                </a:lnTo>
                <a:lnTo>
                  <a:pt x="218" y="75"/>
                </a:lnTo>
                <a:lnTo>
                  <a:pt x="218" y="44"/>
                </a:lnTo>
                <a:close/>
                <a:moveTo>
                  <a:pt x="180" y="26"/>
                </a:moveTo>
                <a:lnTo>
                  <a:pt x="218" y="44"/>
                </a:lnTo>
                <a:lnTo>
                  <a:pt x="218" y="75"/>
                </a:lnTo>
                <a:lnTo>
                  <a:pt x="180" y="57"/>
                </a:lnTo>
                <a:lnTo>
                  <a:pt x="180" y="26"/>
                </a:lnTo>
                <a:lnTo>
                  <a:pt x="180" y="26"/>
                </a:lnTo>
                <a:close/>
                <a:moveTo>
                  <a:pt x="218" y="308"/>
                </a:moveTo>
                <a:lnTo>
                  <a:pt x="218" y="308"/>
                </a:lnTo>
                <a:lnTo>
                  <a:pt x="211" y="316"/>
                </a:lnTo>
                <a:lnTo>
                  <a:pt x="201" y="320"/>
                </a:lnTo>
                <a:lnTo>
                  <a:pt x="191" y="323"/>
                </a:lnTo>
                <a:lnTo>
                  <a:pt x="180" y="321"/>
                </a:lnTo>
                <a:lnTo>
                  <a:pt x="180" y="283"/>
                </a:lnTo>
                <a:lnTo>
                  <a:pt x="193" y="289"/>
                </a:lnTo>
                <a:lnTo>
                  <a:pt x="193" y="289"/>
                </a:lnTo>
                <a:lnTo>
                  <a:pt x="195" y="289"/>
                </a:lnTo>
                <a:lnTo>
                  <a:pt x="197" y="289"/>
                </a:lnTo>
                <a:lnTo>
                  <a:pt x="199" y="287"/>
                </a:lnTo>
                <a:lnTo>
                  <a:pt x="200" y="286"/>
                </a:lnTo>
                <a:lnTo>
                  <a:pt x="208" y="268"/>
                </a:lnTo>
                <a:lnTo>
                  <a:pt x="208" y="268"/>
                </a:lnTo>
                <a:lnTo>
                  <a:pt x="209" y="266"/>
                </a:lnTo>
                <a:lnTo>
                  <a:pt x="209" y="264"/>
                </a:lnTo>
                <a:lnTo>
                  <a:pt x="208" y="262"/>
                </a:lnTo>
                <a:lnTo>
                  <a:pt x="205" y="260"/>
                </a:lnTo>
                <a:lnTo>
                  <a:pt x="180" y="249"/>
                </a:lnTo>
                <a:lnTo>
                  <a:pt x="180" y="235"/>
                </a:lnTo>
                <a:lnTo>
                  <a:pt x="212" y="248"/>
                </a:lnTo>
                <a:lnTo>
                  <a:pt x="212" y="248"/>
                </a:lnTo>
                <a:lnTo>
                  <a:pt x="215" y="249"/>
                </a:lnTo>
                <a:lnTo>
                  <a:pt x="218" y="248"/>
                </a:lnTo>
                <a:lnTo>
                  <a:pt x="218" y="308"/>
                </a:lnTo>
                <a:lnTo>
                  <a:pt x="218" y="308"/>
                </a:lnTo>
                <a:close/>
                <a:moveTo>
                  <a:pt x="218" y="145"/>
                </a:moveTo>
                <a:lnTo>
                  <a:pt x="218" y="168"/>
                </a:lnTo>
                <a:lnTo>
                  <a:pt x="205" y="163"/>
                </a:lnTo>
                <a:lnTo>
                  <a:pt x="205" y="163"/>
                </a:lnTo>
                <a:lnTo>
                  <a:pt x="203" y="161"/>
                </a:lnTo>
                <a:lnTo>
                  <a:pt x="201" y="163"/>
                </a:lnTo>
                <a:lnTo>
                  <a:pt x="199" y="164"/>
                </a:lnTo>
                <a:lnTo>
                  <a:pt x="197" y="165"/>
                </a:lnTo>
                <a:lnTo>
                  <a:pt x="189" y="183"/>
                </a:lnTo>
                <a:lnTo>
                  <a:pt x="189" y="183"/>
                </a:lnTo>
                <a:lnTo>
                  <a:pt x="189" y="183"/>
                </a:lnTo>
                <a:lnTo>
                  <a:pt x="189" y="184"/>
                </a:lnTo>
                <a:lnTo>
                  <a:pt x="189" y="187"/>
                </a:lnTo>
                <a:lnTo>
                  <a:pt x="191" y="190"/>
                </a:lnTo>
                <a:lnTo>
                  <a:pt x="192" y="191"/>
                </a:lnTo>
                <a:lnTo>
                  <a:pt x="218" y="202"/>
                </a:lnTo>
                <a:lnTo>
                  <a:pt x="218" y="217"/>
                </a:lnTo>
                <a:lnTo>
                  <a:pt x="186" y="202"/>
                </a:lnTo>
                <a:lnTo>
                  <a:pt x="186" y="202"/>
                </a:lnTo>
                <a:lnTo>
                  <a:pt x="184" y="202"/>
                </a:lnTo>
                <a:lnTo>
                  <a:pt x="180" y="203"/>
                </a:lnTo>
                <a:lnTo>
                  <a:pt x="180" y="170"/>
                </a:lnTo>
                <a:lnTo>
                  <a:pt x="185" y="160"/>
                </a:lnTo>
                <a:lnTo>
                  <a:pt x="185" y="160"/>
                </a:lnTo>
                <a:lnTo>
                  <a:pt x="185" y="157"/>
                </a:lnTo>
                <a:lnTo>
                  <a:pt x="185" y="155"/>
                </a:lnTo>
                <a:lnTo>
                  <a:pt x="184" y="153"/>
                </a:lnTo>
                <a:lnTo>
                  <a:pt x="182" y="152"/>
                </a:lnTo>
                <a:lnTo>
                  <a:pt x="180" y="151"/>
                </a:lnTo>
                <a:lnTo>
                  <a:pt x="180" y="128"/>
                </a:lnTo>
                <a:lnTo>
                  <a:pt x="218" y="145"/>
                </a:lnTo>
                <a:close/>
                <a:moveTo>
                  <a:pt x="147" y="10"/>
                </a:moveTo>
                <a:lnTo>
                  <a:pt x="180" y="26"/>
                </a:lnTo>
                <a:lnTo>
                  <a:pt x="180" y="57"/>
                </a:lnTo>
                <a:lnTo>
                  <a:pt x="147" y="41"/>
                </a:lnTo>
                <a:lnTo>
                  <a:pt x="147" y="10"/>
                </a:lnTo>
                <a:lnTo>
                  <a:pt x="147" y="10"/>
                </a:lnTo>
                <a:close/>
                <a:moveTo>
                  <a:pt x="180" y="321"/>
                </a:moveTo>
                <a:lnTo>
                  <a:pt x="180" y="321"/>
                </a:lnTo>
                <a:lnTo>
                  <a:pt x="174" y="318"/>
                </a:lnTo>
                <a:lnTo>
                  <a:pt x="147" y="306"/>
                </a:lnTo>
                <a:lnTo>
                  <a:pt x="147" y="240"/>
                </a:lnTo>
                <a:lnTo>
                  <a:pt x="147" y="240"/>
                </a:lnTo>
                <a:lnTo>
                  <a:pt x="147" y="240"/>
                </a:lnTo>
                <a:lnTo>
                  <a:pt x="149" y="237"/>
                </a:lnTo>
                <a:lnTo>
                  <a:pt x="147" y="235"/>
                </a:lnTo>
                <a:lnTo>
                  <a:pt x="147" y="218"/>
                </a:lnTo>
                <a:lnTo>
                  <a:pt x="150" y="220"/>
                </a:lnTo>
                <a:lnTo>
                  <a:pt x="150" y="220"/>
                </a:lnTo>
                <a:lnTo>
                  <a:pt x="153" y="221"/>
                </a:lnTo>
                <a:lnTo>
                  <a:pt x="155" y="220"/>
                </a:lnTo>
                <a:lnTo>
                  <a:pt x="157" y="218"/>
                </a:lnTo>
                <a:lnTo>
                  <a:pt x="158" y="217"/>
                </a:lnTo>
                <a:lnTo>
                  <a:pt x="166" y="199"/>
                </a:lnTo>
                <a:lnTo>
                  <a:pt x="166" y="199"/>
                </a:lnTo>
                <a:lnTo>
                  <a:pt x="166" y="198"/>
                </a:lnTo>
                <a:lnTo>
                  <a:pt x="166" y="195"/>
                </a:lnTo>
                <a:lnTo>
                  <a:pt x="165" y="193"/>
                </a:lnTo>
                <a:lnTo>
                  <a:pt x="163" y="191"/>
                </a:lnTo>
                <a:lnTo>
                  <a:pt x="147" y="184"/>
                </a:lnTo>
                <a:lnTo>
                  <a:pt x="147" y="170"/>
                </a:lnTo>
                <a:lnTo>
                  <a:pt x="169" y="180"/>
                </a:lnTo>
                <a:lnTo>
                  <a:pt x="169" y="180"/>
                </a:lnTo>
                <a:lnTo>
                  <a:pt x="172" y="180"/>
                </a:lnTo>
                <a:lnTo>
                  <a:pt x="173" y="180"/>
                </a:lnTo>
                <a:lnTo>
                  <a:pt x="176" y="179"/>
                </a:lnTo>
                <a:lnTo>
                  <a:pt x="177" y="176"/>
                </a:lnTo>
                <a:lnTo>
                  <a:pt x="180" y="170"/>
                </a:lnTo>
                <a:lnTo>
                  <a:pt x="180" y="203"/>
                </a:lnTo>
                <a:lnTo>
                  <a:pt x="180" y="203"/>
                </a:lnTo>
                <a:lnTo>
                  <a:pt x="178" y="206"/>
                </a:lnTo>
                <a:lnTo>
                  <a:pt x="170" y="222"/>
                </a:lnTo>
                <a:lnTo>
                  <a:pt x="170" y="222"/>
                </a:lnTo>
                <a:lnTo>
                  <a:pt x="170" y="222"/>
                </a:lnTo>
                <a:lnTo>
                  <a:pt x="170" y="225"/>
                </a:lnTo>
                <a:lnTo>
                  <a:pt x="170" y="228"/>
                </a:lnTo>
                <a:lnTo>
                  <a:pt x="172" y="229"/>
                </a:lnTo>
                <a:lnTo>
                  <a:pt x="173" y="230"/>
                </a:lnTo>
                <a:lnTo>
                  <a:pt x="180" y="235"/>
                </a:lnTo>
                <a:lnTo>
                  <a:pt x="180" y="249"/>
                </a:lnTo>
                <a:lnTo>
                  <a:pt x="168" y="243"/>
                </a:lnTo>
                <a:lnTo>
                  <a:pt x="168" y="243"/>
                </a:lnTo>
                <a:lnTo>
                  <a:pt x="166" y="243"/>
                </a:lnTo>
                <a:lnTo>
                  <a:pt x="163" y="243"/>
                </a:lnTo>
                <a:lnTo>
                  <a:pt x="162" y="244"/>
                </a:lnTo>
                <a:lnTo>
                  <a:pt x="161" y="245"/>
                </a:lnTo>
                <a:lnTo>
                  <a:pt x="151" y="263"/>
                </a:lnTo>
                <a:lnTo>
                  <a:pt x="151" y="263"/>
                </a:lnTo>
                <a:lnTo>
                  <a:pt x="151" y="263"/>
                </a:lnTo>
                <a:lnTo>
                  <a:pt x="151" y="266"/>
                </a:lnTo>
                <a:lnTo>
                  <a:pt x="151" y="267"/>
                </a:lnTo>
                <a:lnTo>
                  <a:pt x="153" y="270"/>
                </a:lnTo>
                <a:lnTo>
                  <a:pt x="155" y="271"/>
                </a:lnTo>
                <a:lnTo>
                  <a:pt x="180" y="283"/>
                </a:lnTo>
                <a:lnTo>
                  <a:pt x="180" y="321"/>
                </a:lnTo>
                <a:lnTo>
                  <a:pt x="180" y="321"/>
                </a:lnTo>
                <a:close/>
                <a:moveTo>
                  <a:pt x="180" y="128"/>
                </a:moveTo>
                <a:lnTo>
                  <a:pt x="180" y="151"/>
                </a:lnTo>
                <a:lnTo>
                  <a:pt x="147" y="136"/>
                </a:lnTo>
                <a:lnTo>
                  <a:pt x="147" y="113"/>
                </a:lnTo>
                <a:lnTo>
                  <a:pt x="180" y="128"/>
                </a:lnTo>
                <a:close/>
                <a:moveTo>
                  <a:pt x="135" y="4"/>
                </a:moveTo>
                <a:lnTo>
                  <a:pt x="147" y="10"/>
                </a:lnTo>
                <a:lnTo>
                  <a:pt x="147" y="41"/>
                </a:lnTo>
                <a:lnTo>
                  <a:pt x="128" y="33"/>
                </a:lnTo>
                <a:lnTo>
                  <a:pt x="128" y="33"/>
                </a:lnTo>
                <a:lnTo>
                  <a:pt x="124" y="31"/>
                </a:lnTo>
                <a:lnTo>
                  <a:pt x="119" y="31"/>
                </a:lnTo>
                <a:lnTo>
                  <a:pt x="119" y="0"/>
                </a:lnTo>
                <a:lnTo>
                  <a:pt x="119" y="0"/>
                </a:lnTo>
                <a:lnTo>
                  <a:pt x="127" y="2"/>
                </a:lnTo>
                <a:lnTo>
                  <a:pt x="135" y="4"/>
                </a:lnTo>
                <a:lnTo>
                  <a:pt x="135" y="4"/>
                </a:lnTo>
                <a:close/>
                <a:moveTo>
                  <a:pt x="147" y="306"/>
                </a:moveTo>
                <a:lnTo>
                  <a:pt x="119" y="293"/>
                </a:lnTo>
                <a:lnTo>
                  <a:pt x="119" y="253"/>
                </a:lnTo>
                <a:lnTo>
                  <a:pt x="132" y="260"/>
                </a:lnTo>
                <a:lnTo>
                  <a:pt x="132" y="260"/>
                </a:lnTo>
                <a:lnTo>
                  <a:pt x="134" y="260"/>
                </a:lnTo>
                <a:lnTo>
                  <a:pt x="136" y="260"/>
                </a:lnTo>
                <a:lnTo>
                  <a:pt x="138" y="259"/>
                </a:lnTo>
                <a:lnTo>
                  <a:pt x="139" y="258"/>
                </a:lnTo>
                <a:lnTo>
                  <a:pt x="147" y="240"/>
                </a:lnTo>
                <a:lnTo>
                  <a:pt x="147" y="306"/>
                </a:lnTo>
                <a:lnTo>
                  <a:pt x="147" y="306"/>
                </a:lnTo>
                <a:close/>
                <a:moveTo>
                  <a:pt x="147" y="113"/>
                </a:moveTo>
                <a:lnTo>
                  <a:pt x="147" y="136"/>
                </a:lnTo>
                <a:lnTo>
                  <a:pt x="144" y="134"/>
                </a:lnTo>
                <a:lnTo>
                  <a:pt x="144" y="134"/>
                </a:lnTo>
                <a:lnTo>
                  <a:pt x="142" y="133"/>
                </a:lnTo>
                <a:lnTo>
                  <a:pt x="139" y="134"/>
                </a:lnTo>
                <a:lnTo>
                  <a:pt x="138" y="134"/>
                </a:lnTo>
                <a:lnTo>
                  <a:pt x="136" y="137"/>
                </a:lnTo>
                <a:lnTo>
                  <a:pt x="128" y="155"/>
                </a:lnTo>
                <a:lnTo>
                  <a:pt x="128" y="155"/>
                </a:lnTo>
                <a:lnTo>
                  <a:pt x="128" y="155"/>
                </a:lnTo>
                <a:lnTo>
                  <a:pt x="128" y="156"/>
                </a:lnTo>
                <a:lnTo>
                  <a:pt x="128" y="159"/>
                </a:lnTo>
                <a:lnTo>
                  <a:pt x="130" y="160"/>
                </a:lnTo>
                <a:lnTo>
                  <a:pt x="131" y="161"/>
                </a:lnTo>
                <a:lnTo>
                  <a:pt x="147" y="170"/>
                </a:lnTo>
                <a:lnTo>
                  <a:pt x="147" y="184"/>
                </a:lnTo>
                <a:lnTo>
                  <a:pt x="126" y="174"/>
                </a:lnTo>
                <a:lnTo>
                  <a:pt x="126" y="174"/>
                </a:lnTo>
                <a:lnTo>
                  <a:pt x="121" y="174"/>
                </a:lnTo>
                <a:lnTo>
                  <a:pt x="119" y="175"/>
                </a:lnTo>
                <a:lnTo>
                  <a:pt x="119" y="141"/>
                </a:lnTo>
                <a:lnTo>
                  <a:pt x="124" y="130"/>
                </a:lnTo>
                <a:lnTo>
                  <a:pt x="124" y="130"/>
                </a:lnTo>
                <a:lnTo>
                  <a:pt x="124" y="129"/>
                </a:lnTo>
                <a:lnTo>
                  <a:pt x="124" y="126"/>
                </a:lnTo>
                <a:lnTo>
                  <a:pt x="123" y="125"/>
                </a:lnTo>
                <a:lnTo>
                  <a:pt x="121" y="124"/>
                </a:lnTo>
                <a:lnTo>
                  <a:pt x="119" y="122"/>
                </a:lnTo>
                <a:lnTo>
                  <a:pt x="119" y="99"/>
                </a:lnTo>
                <a:lnTo>
                  <a:pt x="147" y="113"/>
                </a:lnTo>
                <a:lnTo>
                  <a:pt x="147" y="113"/>
                </a:lnTo>
                <a:close/>
                <a:moveTo>
                  <a:pt x="147" y="218"/>
                </a:moveTo>
                <a:lnTo>
                  <a:pt x="147" y="235"/>
                </a:lnTo>
                <a:lnTo>
                  <a:pt x="147" y="235"/>
                </a:lnTo>
                <a:lnTo>
                  <a:pt x="144" y="232"/>
                </a:lnTo>
                <a:lnTo>
                  <a:pt x="119" y="220"/>
                </a:lnTo>
                <a:lnTo>
                  <a:pt x="119" y="205"/>
                </a:lnTo>
                <a:lnTo>
                  <a:pt x="147" y="218"/>
                </a:lnTo>
                <a:close/>
                <a:moveTo>
                  <a:pt x="119" y="293"/>
                </a:moveTo>
                <a:lnTo>
                  <a:pt x="98" y="283"/>
                </a:lnTo>
                <a:lnTo>
                  <a:pt x="98" y="244"/>
                </a:lnTo>
                <a:lnTo>
                  <a:pt x="119" y="253"/>
                </a:lnTo>
                <a:lnTo>
                  <a:pt x="119" y="293"/>
                </a:lnTo>
                <a:lnTo>
                  <a:pt x="119" y="293"/>
                </a:lnTo>
                <a:close/>
                <a:moveTo>
                  <a:pt x="98" y="7"/>
                </a:moveTo>
                <a:lnTo>
                  <a:pt x="98" y="7"/>
                </a:lnTo>
                <a:lnTo>
                  <a:pt x="103" y="4"/>
                </a:lnTo>
                <a:lnTo>
                  <a:pt x="108" y="3"/>
                </a:lnTo>
                <a:lnTo>
                  <a:pt x="113" y="2"/>
                </a:lnTo>
                <a:lnTo>
                  <a:pt x="119" y="0"/>
                </a:lnTo>
                <a:lnTo>
                  <a:pt x="119" y="31"/>
                </a:lnTo>
                <a:lnTo>
                  <a:pt x="119" y="31"/>
                </a:lnTo>
                <a:lnTo>
                  <a:pt x="115" y="33"/>
                </a:lnTo>
                <a:lnTo>
                  <a:pt x="111" y="34"/>
                </a:lnTo>
                <a:lnTo>
                  <a:pt x="108" y="37"/>
                </a:lnTo>
                <a:lnTo>
                  <a:pt x="105" y="41"/>
                </a:lnTo>
                <a:lnTo>
                  <a:pt x="98" y="56"/>
                </a:lnTo>
                <a:lnTo>
                  <a:pt x="98" y="7"/>
                </a:lnTo>
                <a:lnTo>
                  <a:pt x="98" y="7"/>
                </a:lnTo>
                <a:close/>
                <a:moveTo>
                  <a:pt x="119" y="99"/>
                </a:moveTo>
                <a:lnTo>
                  <a:pt x="119" y="122"/>
                </a:lnTo>
                <a:lnTo>
                  <a:pt x="98" y="113"/>
                </a:lnTo>
                <a:lnTo>
                  <a:pt x="98" y="90"/>
                </a:lnTo>
                <a:lnTo>
                  <a:pt x="98" y="90"/>
                </a:lnTo>
                <a:lnTo>
                  <a:pt x="101" y="91"/>
                </a:lnTo>
                <a:lnTo>
                  <a:pt x="119" y="99"/>
                </a:lnTo>
                <a:lnTo>
                  <a:pt x="119" y="99"/>
                </a:lnTo>
                <a:close/>
                <a:moveTo>
                  <a:pt x="119" y="141"/>
                </a:moveTo>
                <a:lnTo>
                  <a:pt x="119" y="175"/>
                </a:lnTo>
                <a:lnTo>
                  <a:pt x="119" y="175"/>
                </a:lnTo>
                <a:lnTo>
                  <a:pt x="117" y="176"/>
                </a:lnTo>
                <a:lnTo>
                  <a:pt x="109" y="194"/>
                </a:lnTo>
                <a:lnTo>
                  <a:pt x="109" y="194"/>
                </a:lnTo>
                <a:lnTo>
                  <a:pt x="109" y="194"/>
                </a:lnTo>
                <a:lnTo>
                  <a:pt x="109" y="197"/>
                </a:lnTo>
                <a:lnTo>
                  <a:pt x="109" y="199"/>
                </a:lnTo>
                <a:lnTo>
                  <a:pt x="111" y="201"/>
                </a:lnTo>
                <a:lnTo>
                  <a:pt x="112" y="202"/>
                </a:lnTo>
                <a:lnTo>
                  <a:pt x="119" y="205"/>
                </a:lnTo>
                <a:lnTo>
                  <a:pt x="119" y="220"/>
                </a:lnTo>
                <a:lnTo>
                  <a:pt x="107" y="214"/>
                </a:lnTo>
                <a:lnTo>
                  <a:pt x="107" y="214"/>
                </a:lnTo>
                <a:lnTo>
                  <a:pt x="104" y="214"/>
                </a:lnTo>
                <a:lnTo>
                  <a:pt x="103" y="214"/>
                </a:lnTo>
                <a:lnTo>
                  <a:pt x="100" y="216"/>
                </a:lnTo>
                <a:lnTo>
                  <a:pt x="98" y="217"/>
                </a:lnTo>
                <a:lnTo>
                  <a:pt x="98" y="218"/>
                </a:lnTo>
                <a:lnTo>
                  <a:pt x="98" y="186"/>
                </a:lnTo>
                <a:lnTo>
                  <a:pt x="105" y="171"/>
                </a:lnTo>
                <a:lnTo>
                  <a:pt x="105" y="171"/>
                </a:lnTo>
                <a:lnTo>
                  <a:pt x="105" y="168"/>
                </a:lnTo>
                <a:lnTo>
                  <a:pt x="105" y="167"/>
                </a:lnTo>
                <a:lnTo>
                  <a:pt x="104" y="164"/>
                </a:lnTo>
                <a:lnTo>
                  <a:pt x="103" y="163"/>
                </a:lnTo>
                <a:lnTo>
                  <a:pt x="98" y="161"/>
                </a:lnTo>
                <a:lnTo>
                  <a:pt x="98" y="147"/>
                </a:lnTo>
                <a:lnTo>
                  <a:pt x="108" y="152"/>
                </a:lnTo>
                <a:lnTo>
                  <a:pt x="108" y="152"/>
                </a:lnTo>
                <a:lnTo>
                  <a:pt x="111" y="152"/>
                </a:lnTo>
                <a:lnTo>
                  <a:pt x="112" y="152"/>
                </a:lnTo>
                <a:lnTo>
                  <a:pt x="115" y="151"/>
                </a:lnTo>
                <a:lnTo>
                  <a:pt x="116" y="148"/>
                </a:lnTo>
                <a:lnTo>
                  <a:pt x="119" y="141"/>
                </a:lnTo>
                <a:close/>
                <a:moveTo>
                  <a:pt x="98" y="283"/>
                </a:moveTo>
                <a:lnTo>
                  <a:pt x="86" y="278"/>
                </a:lnTo>
                <a:lnTo>
                  <a:pt x="86" y="212"/>
                </a:lnTo>
                <a:lnTo>
                  <a:pt x="86" y="212"/>
                </a:lnTo>
                <a:lnTo>
                  <a:pt x="86" y="212"/>
                </a:lnTo>
                <a:lnTo>
                  <a:pt x="86" y="209"/>
                </a:lnTo>
                <a:lnTo>
                  <a:pt x="86" y="206"/>
                </a:lnTo>
                <a:lnTo>
                  <a:pt x="86" y="190"/>
                </a:lnTo>
                <a:lnTo>
                  <a:pt x="89" y="191"/>
                </a:lnTo>
                <a:lnTo>
                  <a:pt x="89" y="191"/>
                </a:lnTo>
                <a:lnTo>
                  <a:pt x="92" y="191"/>
                </a:lnTo>
                <a:lnTo>
                  <a:pt x="93" y="191"/>
                </a:lnTo>
                <a:lnTo>
                  <a:pt x="96" y="190"/>
                </a:lnTo>
                <a:lnTo>
                  <a:pt x="97" y="188"/>
                </a:lnTo>
                <a:lnTo>
                  <a:pt x="98" y="186"/>
                </a:lnTo>
                <a:lnTo>
                  <a:pt x="98" y="218"/>
                </a:lnTo>
                <a:lnTo>
                  <a:pt x="90" y="235"/>
                </a:lnTo>
                <a:lnTo>
                  <a:pt x="90" y="235"/>
                </a:lnTo>
                <a:lnTo>
                  <a:pt x="90" y="235"/>
                </a:lnTo>
                <a:lnTo>
                  <a:pt x="90" y="237"/>
                </a:lnTo>
                <a:lnTo>
                  <a:pt x="90" y="239"/>
                </a:lnTo>
                <a:lnTo>
                  <a:pt x="92" y="241"/>
                </a:lnTo>
                <a:lnTo>
                  <a:pt x="93" y="243"/>
                </a:lnTo>
                <a:lnTo>
                  <a:pt x="98" y="244"/>
                </a:lnTo>
                <a:lnTo>
                  <a:pt x="98" y="283"/>
                </a:lnTo>
                <a:lnTo>
                  <a:pt x="98" y="283"/>
                </a:lnTo>
                <a:close/>
                <a:moveTo>
                  <a:pt x="86" y="22"/>
                </a:moveTo>
                <a:lnTo>
                  <a:pt x="86" y="22"/>
                </a:lnTo>
                <a:lnTo>
                  <a:pt x="86" y="22"/>
                </a:lnTo>
                <a:lnTo>
                  <a:pt x="92" y="14"/>
                </a:lnTo>
                <a:lnTo>
                  <a:pt x="98" y="7"/>
                </a:lnTo>
                <a:lnTo>
                  <a:pt x="98" y="56"/>
                </a:lnTo>
                <a:lnTo>
                  <a:pt x="93" y="68"/>
                </a:lnTo>
                <a:lnTo>
                  <a:pt x="93" y="68"/>
                </a:lnTo>
                <a:lnTo>
                  <a:pt x="93" y="68"/>
                </a:lnTo>
                <a:lnTo>
                  <a:pt x="92" y="73"/>
                </a:lnTo>
                <a:lnTo>
                  <a:pt x="92" y="79"/>
                </a:lnTo>
                <a:lnTo>
                  <a:pt x="94" y="84"/>
                </a:lnTo>
                <a:lnTo>
                  <a:pt x="98" y="90"/>
                </a:lnTo>
                <a:lnTo>
                  <a:pt x="98" y="113"/>
                </a:lnTo>
                <a:lnTo>
                  <a:pt x="86" y="107"/>
                </a:lnTo>
                <a:lnTo>
                  <a:pt x="86" y="22"/>
                </a:lnTo>
                <a:lnTo>
                  <a:pt x="86" y="22"/>
                </a:lnTo>
                <a:close/>
                <a:moveTo>
                  <a:pt x="98" y="147"/>
                </a:moveTo>
                <a:lnTo>
                  <a:pt x="98" y="161"/>
                </a:lnTo>
                <a:lnTo>
                  <a:pt x="86" y="156"/>
                </a:lnTo>
                <a:lnTo>
                  <a:pt x="86" y="141"/>
                </a:lnTo>
                <a:lnTo>
                  <a:pt x="98" y="147"/>
                </a:lnTo>
                <a:close/>
                <a:moveTo>
                  <a:pt x="86" y="278"/>
                </a:moveTo>
                <a:lnTo>
                  <a:pt x="58" y="264"/>
                </a:lnTo>
                <a:lnTo>
                  <a:pt x="58" y="225"/>
                </a:lnTo>
                <a:lnTo>
                  <a:pt x="70" y="232"/>
                </a:lnTo>
                <a:lnTo>
                  <a:pt x="70" y="232"/>
                </a:lnTo>
                <a:lnTo>
                  <a:pt x="73" y="232"/>
                </a:lnTo>
                <a:lnTo>
                  <a:pt x="75" y="232"/>
                </a:lnTo>
                <a:lnTo>
                  <a:pt x="77" y="230"/>
                </a:lnTo>
                <a:lnTo>
                  <a:pt x="78" y="229"/>
                </a:lnTo>
                <a:lnTo>
                  <a:pt x="86" y="212"/>
                </a:lnTo>
                <a:lnTo>
                  <a:pt x="86" y="278"/>
                </a:lnTo>
                <a:lnTo>
                  <a:pt x="86" y="278"/>
                </a:lnTo>
                <a:close/>
                <a:moveTo>
                  <a:pt x="58" y="83"/>
                </a:moveTo>
                <a:lnTo>
                  <a:pt x="86" y="22"/>
                </a:lnTo>
                <a:lnTo>
                  <a:pt x="86" y="107"/>
                </a:lnTo>
                <a:lnTo>
                  <a:pt x="82" y="106"/>
                </a:lnTo>
                <a:lnTo>
                  <a:pt x="82" y="106"/>
                </a:lnTo>
                <a:lnTo>
                  <a:pt x="81" y="105"/>
                </a:lnTo>
                <a:lnTo>
                  <a:pt x="78" y="105"/>
                </a:lnTo>
                <a:lnTo>
                  <a:pt x="77" y="106"/>
                </a:lnTo>
                <a:lnTo>
                  <a:pt x="75" y="109"/>
                </a:lnTo>
                <a:lnTo>
                  <a:pt x="67" y="126"/>
                </a:lnTo>
                <a:lnTo>
                  <a:pt x="67" y="126"/>
                </a:lnTo>
                <a:lnTo>
                  <a:pt x="67" y="126"/>
                </a:lnTo>
                <a:lnTo>
                  <a:pt x="66" y="128"/>
                </a:lnTo>
                <a:lnTo>
                  <a:pt x="67" y="130"/>
                </a:lnTo>
                <a:lnTo>
                  <a:pt x="67" y="132"/>
                </a:lnTo>
                <a:lnTo>
                  <a:pt x="70" y="133"/>
                </a:lnTo>
                <a:lnTo>
                  <a:pt x="86" y="141"/>
                </a:lnTo>
                <a:lnTo>
                  <a:pt x="86" y="156"/>
                </a:lnTo>
                <a:lnTo>
                  <a:pt x="65" y="145"/>
                </a:lnTo>
                <a:lnTo>
                  <a:pt x="65" y="145"/>
                </a:lnTo>
                <a:lnTo>
                  <a:pt x="61" y="145"/>
                </a:lnTo>
                <a:lnTo>
                  <a:pt x="58" y="147"/>
                </a:lnTo>
                <a:lnTo>
                  <a:pt x="58" y="83"/>
                </a:lnTo>
                <a:lnTo>
                  <a:pt x="58" y="83"/>
                </a:lnTo>
                <a:close/>
                <a:moveTo>
                  <a:pt x="86" y="190"/>
                </a:moveTo>
                <a:lnTo>
                  <a:pt x="86" y="206"/>
                </a:lnTo>
                <a:lnTo>
                  <a:pt x="86" y="206"/>
                </a:lnTo>
                <a:lnTo>
                  <a:pt x="84" y="203"/>
                </a:lnTo>
                <a:lnTo>
                  <a:pt x="58" y="191"/>
                </a:lnTo>
                <a:lnTo>
                  <a:pt x="58" y="176"/>
                </a:lnTo>
                <a:lnTo>
                  <a:pt x="86" y="190"/>
                </a:lnTo>
                <a:close/>
                <a:moveTo>
                  <a:pt x="58" y="264"/>
                </a:moveTo>
                <a:lnTo>
                  <a:pt x="21" y="247"/>
                </a:lnTo>
                <a:lnTo>
                  <a:pt x="21" y="247"/>
                </a:lnTo>
                <a:lnTo>
                  <a:pt x="14" y="243"/>
                </a:lnTo>
                <a:lnTo>
                  <a:pt x="9" y="239"/>
                </a:lnTo>
                <a:lnTo>
                  <a:pt x="5" y="233"/>
                </a:lnTo>
                <a:lnTo>
                  <a:pt x="2" y="226"/>
                </a:lnTo>
                <a:lnTo>
                  <a:pt x="1" y="220"/>
                </a:lnTo>
                <a:lnTo>
                  <a:pt x="0" y="213"/>
                </a:lnTo>
                <a:lnTo>
                  <a:pt x="1" y="206"/>
                </a:lnTo>
                <a:lnTo>
                  <a:pt x="4" y="199"/>
                </a:lnTo>
                <a:lnTo>
                  <a:pt x="58" y="83"/>
                </a:lnTo>
                <a:lnTo>
                  <a:pt x="58" y="147"/>
                </a:lnTo>
                <a:lnTo>
                  <a:pt x="58" y="147"/>
                </a:lnTo>
                <a:lnTo>
                  <a:pt x="56" y="148"/>
                </a:lnTo>
                <a:lnTo>
                  <a:pt x="48" y="165"/>
                </a:lnTo>
                <a:lnTo>
                  <a:pt x="48" y="165"/>
                </a:lnTo>
                <a:lnTo>
                  <a:pt x="48" y="165"/>
                </a:lnTo>
                <a:lnTo>
                  <a:pt x="48" y="168"/>
                </a:lnTo>
                <a:lnTo>
                  <a:pt x="48" y="170"/>
                </a:lnTo>
                <a:lnTo>
                  <a:pt x="50" y="172"/>
                </a:lnTo>
                <a:lnTo>
                  <a:pt x="51" y="174"/>
                </a:lnTo>
                <a:lnTo>
                  <a:pt x="58" y="176"/>
                </a:lnTo>
                <a:lnTo>
                  <a:pt x="58" y="191"/>
                </a:lnTo>
                <a:lnTo>
                  <a:pt x="46" y="186"/>
                </a:lnTo>
                <a:lnTo>
                  <a:pt x="46" y="186"/>
                </a:lnTo>
                <a:lnTo>
                  <a:pt x="43" y="184"/>
                </a:lnTo>
                <a:lnTo>
                  <a:pt x="42" y="186"/>
                </a:lnTo>
                <a:lnTo>
                  <a:pt x="39" y="187"/>
                </a:lnTo>
                <a:lnTo>
                  <a:pt x="38" y="188"/>
                </a:lnTo>
                <a:lnTo>
                  <a:pt x="29" y="206"/>
                </a:lnTo>
                <a:lnTo>
                  <a:pt x="29" y="206"/>
                </a:lnTo>
                <a:lnTo>
                  <a:pt x="29" y="206"/>
                </a:lnTo>
                <a:lnTo>
                  <a:pt x="29" y="207"/>
                </a:lnTo>
                <a:lnTo>
                  <a:pt x="29" y="210"/>
                </a:lnTo>
                <a:lnTo>
                  <a:pt x="31" y="212"/>
                </a:lnTo>
                <a:lnTo>
                  <a:pt x="32" y="213"/>
                </a:lnTo>
                <a:lnTo>
                  <a:pt x="58" y="225"/>
                </a:lnTo>
                <a:lnTo>
                  <a:pt x="58" y="264"/>
                </a:lnTo>
                <a:close/>
              </a:path>
            </a:pathLst>
          </a:custGeom>
          <a:solidFill>
            <a:srgbClr val="FF8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nvGrpSpPr>
          <p:cNvPr id="213" name="组合 212"/>
          <p:cNvGrpSpPr/>
          <p:nvPr/>
        </p:nvGrpSpPr>
        <p:grpSpPr>
          <a:xfrm>
            <a:off x="1636664" y="1383635"/>
            <a:ext cx="618964" cy="650706"/>
            <a:chOff x="1704976" y="2255838"/>
            <a:chExt cx="619125" cy="650875"/>
          </a:xfrm>
        </p:grpSpPr>
        <p:sp>
          <p:nvSpPr>
            <p:cNvPr id="155" name="Rectangle 155"/>
            <p:cNvSpPr>
              <a:spLocks noChangeArrowheads="1"/>
            </p:cNvSpPr>
            <p:nvPr/>
          </p:nvSpPr>
          <p:spPr bwMode="auto">
            <a:xfrm>
              <a:off x="1704976" y="2873375"/>
              <a:ext cx="619125" cy="33338"/>
            </a:xfrm>
            <a:prstGeom prst="rect">
              <a:avLst/>
            </a:prstGeom>
            <a:solidFill>
              <a:srgbClr val="5ABBC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56" name="Rectangle 156"/>
            <p:cNvSpPr>
              <a:spLocks noChangeArrowheads="1"/>
            </p:cNvSpPr>
            <p:nvPr/>
          </p:nvSpPr>
          <p:spPr bwMode="auto">
            <a:xfrm>
              <a:off x="1730376" y="2811463"/>
              <a:ext cx="568325" cy="33338"/>
            </a:xfrm>
            <a:prstGeom prst="rect">
              <a:avLst/>
            </a:prstGeom>
            <a:solidFill>
              <a:srgbClr val="5ABBC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57" name="Rectangle 157"/>
            <p:cNvSpPr>
              <a:spLocks noChangeArrowheads="1"/>
            </p:cNvSpPr>
            <p:nvPr/>
          </p:nvSpPr>
          <p:spPr bwMode="auto">
            <a:xfrm>
              <a:off x="1954213" y="2747963"/>
              <a:ext cx="120650" cy="31750"/>
            </a:xfrm>
            <a:prstGeom prst="rect">
              <a:avLst/>
            </a:prstGeom>
            <a:solidFill>
              <a:srgbClr val="5ABBC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58" name="Rectangle 158"/>
            <p:cNvSpPr>
              <a:spLocks noChangeArrowheads="1"/>
            </p:cNvSpPr>
            <p:nvPr/>
          </p:nvSpPr>
          <p:spPr bwMode="auto">
            <a:xfrm>
              <a:off x="1976438" y="2517775"/>
              <a:ext cx="77788" cy="250825"/>
            </a:xfrm>
            <a:prstGeom prst="rect">
              <a:avLst/>
            </a:prstGeom>
            <a:solidFill>
              <a:srgbClr val="5ABBC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59" name="Rectangle 159"/>
            <p:cNvSpPr>
              <a:spLocks noChangeArrowheads="1"/>
            </p:cNvSpPr>
            <p:nvPr/>
          </p:nvSpPr>
          <p:spPr bwMode="auto">
            <a:xfrm>
              <a:off x="1954213" y="2505075"/>
              <a:ext cx="120650" cy="31750"/>
            </a:xfrm>
            <a:prstGeom prst="rect">
              <a:avLst/>
            </a:prstGeom>
            <a:solidFill>
              <a:srgbClr val="5ABBC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60" name="Rectangle 160"/>
            <p:cNvSpPr>
              <a:spLocks noChangeArrowheads="1"/>
            </p:cNvSpPr>
            <p:nvPr/>
          </p:nvSpPr>
          <p:spPr bwMode="auto">
            <a:xfrm>
              <a:off x="1774826" y="2747963"/>
              <a:ext cx="119063" cy="31750"/>
            </a:xfrm>
            <a:prstGeom prst="rect">
              <a:avLst/>
            </a:prstGeom>
            <a:solidFill>
              <a:srgbClr val="5ABBC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61" name="Rectangle 161"/>
            <p:cNvSpPr>
              <a:spLocks noChangeArrowheads="1"/>
            </p:cNvSpPr>
            <p:nvPr/>
          </p:nvSpPr>
          <p:spPr bwMode="auto">
            <a:xfrm>
              <a:off x="1795463" y="2517775"/>
              <a:ext cx="77788" cy="250825"/>
            </a:xfrm>
            <a:prstGeom prst="rect">
              <a:avLst/>
            </a:prstGeom>
            <a:solidFill>
              <a:srgbClr val="5ABBC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62" name="Rectangle 162"/>
            <p:cNvSpPr>
              <a:spLocks noChangeArrowheads="1"/>
            </p:cNvSpPr>
            <p:nvPr/>
          </p:nvSpPr>
          <p:spPr bwMode="auto">
            <a:xfrm>
              <a:off x="1774826" y="2505075"/>
              <a:ext cx="119063" cy="31750"/>
            </a:xfrm>
            <a:prstGeom prst="rect">
              <a:avLst/>
            </a:prstGeom>
            <a:solidFill>
              <a:srgbClr val="5ABBC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63" name="Rectangle 163"/>
            <p:cNvSpPr>
              <a:spLocks noChangeArrowheads="1"/>
            </p:cNvSpPr>
            <p:nvPr/>
          </p:nvSpPr>
          <p:spPr bwMode="auto">
            <a:xfrm>
              <a:off x="2135188" y="2747963"/>
              <a:ext cx="120650" cy="31750"/>
            </a:xfrm>
            <a:prstGeom prst="rect">
              <a:avLst/>
            </a:prstGeom>
            <a:solidFill>
              <a:srgbClr val="5ABBC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64" name="Rectangle 164"/>
            <p:cNvSpPr>
              <a:spLocks noChangeArrowheads="1"/>
            </p:cNvSpPr>
            <p:nvPr/>
          </p:nvSpPr>
          <p:spPr bwMode="auto">
            <a:xfrm>
              <a:off x="2157413" y="2517775"/>
              <a:ext cx="76200" cy="250825"/>
            </a:xfrm>
            <a:prstGeom prst="rect">
              <a:avLst/>
            </a:prstGeom>
            <a:solidFill>
              <a:srgbClr val="5ABBC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65" name="Rectangle 165"/>
            <p:cNvSpPr>
              <a:spLocks noChangeArrowheads="1"/>
            </p:cNvSpPr>
            <p:nvPr/>
          </p:nvSpPr>
          <p:spPr bwMode="auto">
            <a:xfrm>
              <a:off x="2135188" y="2505075"/>
              <a:ext cx="120650" cy="31750"/>
            </a:xfrm>
            <a:prstGeom prst="rect">
              <a:avLst/>
            </a:prstGeom>
            <a:solidFill>
              <a:srgbClr val="5ABBC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66" name="Rectangle 166"/>
            <p:cNvSpPr>
              <a:spLocks noChangeArrowheads="1"/>
            </p:cNvSpPr>
            <p:nvPr/>
          </p:nvSpPr>
          <p:spPr bwMode="auto">
            <a:xfrm>
              <a:off x="1730376" y="2435225"/>
              <a:ext cx="568325" cy="33338"/>
            </a:xfrm>
            <a:prstGeom prst="rect">
              <a:avLst/>
            </a:prstGeom>
            <a:solidFill>
              <a:srgbClr val="5ABBC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67" name="Freeform 167"/>
            <p:cNvSpPr>
              <a:spLocks/>
            </p:cNvSpPr>
            <p:nvPr/>
          </p:nvSpPr>
          <p:spPr bwMode="auto">
            <a:xfrm>
              <a:off x="1730376" y="2255838"/>
              <a:ext cx="568325" cy="179388"/>
            </a:xfrm>
            <a:custGeom>
              <a:avLst/>
              <a:gdLst>
                <a:gd name="T0" fmla="*/ 179 w 358"/>
                <a:gd name="T1" fmla="*/ 0 h 113"/>
                <a:gd name="T2" fmla="*/ 0 w 358"/>
                <a:gd name="T3" fmla="*/ 113 h 113"/>
                <a:gd name="T4" fmla="*/ 358 w 358"/>
                <a:gd name="T5" fmla="*/ 113 h 113"/>
                <a:gd name="T6" fmla="*/ 179 w 358"/>
                <a:gd name="T7" fmla="*/ 0 h 113"/>
              </a:gdLst>
              <a:ahLst/>
              <a:cxnLst>
                <a:cxn ang="0">
                  <a:pos x="T0" y="T1"/>
                </a:cxn>
                <a:cxn ang="0">
                  <a:pos x="T2" y="T3"/>
                </a:cxn>
                <a:cxn ang="0">
                  <a:pos x="T4" y="T5"/>
                </a:cxn>
                <a:cxn ang="0">
                  <a:pos x="T6" y="T7"/>
                </a:cxn>
              </a:cxnLst>
              <a:rect l="0" t="0" r="r" b="b"/>
              <a:pathLst>
                <a:path w="358" h="113">
                  <a:moveTo>
                    <a:pt x="179" y="0"/>
                  </a:moveTo>
                  <a:lnTo>
                    <a:pt x="0" y="113"/>
                  </a:lnTo>
                  <a:lnTo>
                    <a:pt x="358" y="113"/>
                  </a:lnTo>
                  <a:lnTo>
                    <a:pt x="179" y="0"/>
                  </a:lnTo>
                  <a:close/>
                </a:path>
              </a:pathLst>
            </a:custGeom>
            <a:solidFill>
              <a:srgbClr val="5ABBC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168" name="Freeform 168"/>
          <p:cNvSpPr>
            <a:spLocks noEditPoints="1"/>
          </p:cNvSpPr>
          <p:nvPr/>
        </p:nvSpPr>
        <p:spPr bwMode="auto">
          <a:xfrm>
            <a:off x="3003144" y="1545517"/>
            <a:ext cx="788783" cy="515804"/>
          </a:xfrm>
          <a:custGeom>
            <a:avLst/>
            <a:gdLst>
              <a:gd name="T0" fmla="*/ 497 w 497"/>
              <a:gd name="T1" fmla="*/ 0 h 325"/>
              <a:gd name="T2" fmla="*/ 386 w 497"/>
              <a:gd name="T3" fmla="*/ 37 h 325"/>
              <a:gd name="T4" fmla="*/ 386 w 497"/>
              <a:gd name="T5" fmla="*/ 210 h 325"/>
              <a:gd name="T6" fmla="*/ 386 w 497"/>
              <a:gd name="T7" fmla="*/ 210 h 325"/>
              <a:gd name="T8" fmla="*/ 397 w 497"/>
              <a:gd name="T9" fmla="*/ 209 h 325"/>
              <a:gd name="T10" fmla="*/ 405 w 497"/>
              <a:gd name="T11" fmla="*/ 206 h 325"/>
              <a:gd name="T12" fmla="*/ 409 w 497"/>
              <a:gd name="T13" fmla="*/ 204 h 325"/>
              <a:gd name="T14" fmla="*/ 411 w 497"/>
              <a:gd name="T15" fmla="*/ 201 h 325"/>
              <a:gd name="T16" fmla="*/ 413 w 497"/>
              <a:gd name="T17" fmla="*/ 197 h 325"/>
              <a:gd name="T18" fmla="*/ 413 w 497"/>
              <a:gd name="T19" fmla="*/ 194 h 325"/>
              <a:gd name="T20" fmla="*/ 413 w 497"/>
              <a:gd name="T21" fmla="*/ 118 h 325"/>
              <a:gd name="T22" fmla="*/ 399 w 497"/>
              <a:gd name="T23" fmla="*/ 118 h 325"/>
              <a:gd name="T24" fmla="*/ 399 w 497"/>
              <a:gd name="T25" fmla="*/ 86 h 325"/>
              <a:gd name="T26" fmla="*/ 413 w 497"/>
              <a:gd name="T27" fmla="*/ 86 h 325"/>
              <a:gd name="T28" fmla="*/ 447 w 497"/>
              <a:gd name="T29" fmla="*/ 86 h 325"/>
              <a:gd name="T30" fmla="*/ 462 w 497"/>
              <a:gd name="T31" fmla="*/ 86 h 325"/>
              <a:gd name="T32" fmla="*/ 462 w 497"/>
              <a:gd name="T33" fmla="*/ 118 h 325"/>
              <a:gd name="T34" fmla="*/ 447 w 497"/>
              <a:gd name="T35" fmla="*/ 118 h 325"/>
              <a:gd name="T36" fmla="*/ 447 w 497"/>
              <a:gd name="T37" fmla="*/ 194 h 325"/>
              <a:gd name="T38" fmla="*/ 447 w 497"/>
              <a:gd name="T39" fmla="*/ 194 h 325"/>
              <a:gd name="T40" fmla="*/ 446 w 497"/>
              <a:gd name="T41" fmla="*/ 204 h 325"/>
              <a:gd name="T42" fmla="*/ 442 w 497"/>
              <a:gd name="T43" fmla="*/ 212 h 325"/>
              <a:gd name="T44" fmla="*/ 436 w 497"/>
              <a:gd name="T45" fmla="*/ 220 h 325"/>
              <a:gd name="T46" fmla="*/ 430 w 497"/>
              <a:gd name="T47" fmla="*/ 227 h 325"/>
              <a:gd name="T48" fmla="*/ 420 w 497"/>
              <a:gd name="T49" fmla="*/ 232 h 325"/>
              <a:gd name="T50" fmla="*/ 411 w 497"/>
              <a:gd name="T51" fmla="*/ 236 h 325"/>
              <a:gd name="T52" fmla="*/ 399 w 497"/>
              <a:gd name="T53" fmla="*/ 239 h 325"/>
              <a:gd name="T54" fmla="*/ 386 w 497"/>
              <a:gd name="T55" fmla="*/ 239 h 325"/>
              <a:gd name="T56" fmla="*/ 386 w 497"/>
              <a:gd name="T57" fmla="*/ 289 h 325"/>
              <a:gd name="T58" fmla="*/ 497 w 497"/>
              <a:gd name="T59" fmla="*/ 325 h 325"/>
              <a:gd name="T60" fmla="*/ 497 w 497"/>
              <a:gd name="T61" fmla="*/ 0 h 325"/>
              <a:gd name="T62" fmla="*/ 386 w 497"/>
              <a:gd name="T63" fmla="*/ 37 h 325"/>
              <a:gd name="T64" fmla="*/ 0 w 497"/>
              <a:gd name="T65" fmla="*/ 163 h 325"/>
              <a:gd name="T66" fmla="*/ 386 w 497"/>
              <a:gd name="T67" fmla="*/ 289 h 325"/>
              <a:gd name="T68" fmla="*/ 386 w 497"/>
              <a:gd name="T69" fmla="*/ 239 h 325"/>
              <a:gd name="T70" fmla="*/ 386 w 497"/>
              <a:gd name="T71" fmla="*/ 239 h 325"/>
              <a:gd name="T72" fmla="*/ 374 w 497"/>
              <a:gd name="T73" fmla="*/ 239 h 325"/>
              <a:gd name="T74" fmla="*/ 363 w 497"/>
              <a:gd name="T75" fmla="*/ 236 h 325"/>
              <a:gd name="T76" fmla="*/ 353 w 497"/>
              <a:gd name="T77" fmla="*/ 232 h 325"/>
              <a:gd name="T78" fmla="*/ 343 w 497"/>
              <a:gd name="T79" fmla="*/ 227 h 325"/>
              <a:gd name="T80" fmla="*/ 336 w 497"/>
              <a:gd name="T81" fmla="*/ 220 h 325"/>
              <a:gd name="T82" fmla="*/ 331 w 497"/>
              <a:gd name="T83" fmla="*/ 212 h 325"/>
              <a:gd name="T84" fmla="*/ 327 w 497"/>
              <a:gd name="T85" fmla="*/ 204 h 325"/>
              <a:gd name="T86" fmla="*/ 325 w 497"/>
              <a:gd name="T87" fmla="*/ 194 h 325"/>
              <a:gd name="T88" fmla="*/ 325 w 497"/>
              <a:gd name="T89" fmla="*/ 118 h 325"/>
              <a:gd name="T90" fmla="*/ 311 w 497"/>
              <a:gd name="T91" fmla="*/ 118 h 325"/>
              <a:gd name="T92" fmla="*/ 311 w 497"/>
              <a:gd name="T93" fmla="*/ 86 h 325"/>
              <a:gd name="T94" fmla="*/ 325 w 497"/>
              <a:gd name="T95" fmla="*/ 86 h 325"/>
              <a:gd name="T96" fmla="*/ 359 w 497"/>
              <a:gd name="T97" fmla="*/ 86 h 325"/>
              <a:gd name="T98" fmla="*/ 376 w 497"/>
              <a:gd name="T99" fmla="*/ 86 h 325"/>
              <a:gd name="T100" fmla="*/ 376 w 497"/>
              <a:gd name="T101" fmla="*/ 118 h 325"/>
              <a:gd name="T102" fmla="*/ 359 w 497"/>
              <a:gd name="T103" fmla="*/ 118 h 325"/>
              <a:gd name="T104" fmla="*/ 359 w 497"/>
              <a:gd name="T105" fmla="*/ 194 h 325"/>
              <a:gd name="T106" fmla="*/ 359 w 497"/>
              <a:gd name="T107" fmla="*/ 194 h 325"/>
              <a:gd name="T108" fmla="*/ 361 w 497"/>
              <a:gd name="T109" fmla="*/ 197 h 325"/>
              <a:gd name="T110" fmla="*/ 362 w 497"/>
              <a:gd name="T111" fmla="*/ 201 h 325"/>
              <a:gd name="T112" fmla="*/ 365 w 497"/>
              <a:gd name="T113" fmla="*/ 204 h 325"/>
              <a:gd name="T114" fmla="*/ 367 w 497"/>
              <a:gd name="T115" fmla="*/ 206 h 325"/>
              <a:gd name="T116" fmla="*/ 376 w 497"/>
              <a:gd name="T117" fmla="*/ 209 h 325"/>
              <a:gd name="T118" fmla="*/ 386 w 497"/>
              <a:gd name="T119" fmla="*/ 210 h 325"/>
              <a:gd name="T120" fmla="*/ 386 w 497"/>
              <a:gd name="T121" fmla="*/ 3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7" h="325">
                <a:moveTo>
                  <a:pt x="497" y="0"/>
                </a:moveTo>
                <a:lnTo>
                  <a:pt x="386" y="37"/>
                </a:lnTo>
                <a:lnTo>
                  <a:pt x="386" y="210"/>
                </a:lnTo>
                <a:lnTo>
                  <a:pt x="386" y="210"/>
                </a:lnTo>
                <a:lnTo>
                  <a:pt x="397" y="209"/>
                </a:lnTo>
                <a:lnTo>
                  <a:pt x="405" y="206"/>
                </a:lnTo>
                <a:lnTo>
                  <a:pt x="409" y="204"/>
                </a:lnTo>
                <a:lnTo>
                  <a:pt x="411" y="201"/>
                </a:lnTo>
                <a:lnTo>
                  <a:pt x="413" y="197"/>
                </a:lnTo>
                <a:lnTo>
                  <a:pt x="413" y="194"/>
                </a:lnTo>
                <a:lnTo>
                  <a:pt x="413" y="118"/>
                </a:lnTo>
                <a:lnTo>
                  <a:pt x="399" y="118"/>
                </a:lnTo>
                <a:lnTo>
                  <a:pt x="399" y="86"/>
                </a:lnTo>
                <a:lnTo>
                  <a:pt x="413" y="86"/>
                </a:lnTo>
                <a:lnTo>
                  <a:pt x="447" y="86"/>
                </a:lnTo>
                <a:lnTo>
                  <a:pt x="462" y="86"/>
                </a:lnTo>
                <a:lnTo>
                  <a:pt x="462" y="118"/>
                </a:lnTo>
                <a:lnTo>
                  <a:pt x="447" y="118"/>
                </a:lnTo>
                <a:lnTo>
                  <a:pt x="447" y="194"/>
                </a:lnTo>
                <a:lnTo>
                  <a:pt x="447" y="194"/>
                </a:lnTo>
                <a:lnTo>
                  <a:pt x="446" y="204"/>
                </a:lnTo>
                <a:lnTo>
                  <a:pt x="442" y="212"/>
                </a:lnTo>
                <a:lnTo>
                  <a:pt x="436" y="220"/>
                </a:lnTo>
                <a:lnTo>
                  <a:pt x="430" y="227"/>
                </a:lnTo>
                <a:lnTo>
                  <a:pt x="420" y="232"/>
                </a:lnTo>
                <a:lnTo>
                  <a:pt x="411" y="236"/>
                </a:lnTo>
                <a:lnTo>
                  <a:pt x="399" y="239"/>
                </a:lnTo>
                <a:lnTo>
                  <a:pt x="386" y="239"/>
                </a:lnTo>
                <a:lnTo>
                  <a:pt x="386" y="289"/>
                </a:lnTo>
                <a:lnTo>
                  <a:pt x="497" y="325"/>
                </a:lnTo>
                <a:lnTo>
                  <a:pt x="497" y="0"/>
                </a:lnTo>
                <a:close/>
                <a:moveTo>
                  <a:pt x="386" y="37"/>
                </a:moveTo>
                <a:lnTo>
                  <a:pt x="0" y="163"/>
                </a:lnTo>
                <a:lnTo>
                  <a:pt x="386" y="289"/>
                </a:lnTo>
                <a:lnTo>
                  <a:pt x="386" y="239"/>
                </a:lnTo>
                <a:lnTo>
                  <a:pt x="386" y="239"/>
                </a:lnTo>
                <a:lnTo>
                  <a:pt x="374" y="239"/>
                </a:lnTo>
                <a:lnTo>
                  <a:pt x="363" y="236"/>
                </a:lnTo>
                <a:lnTo>
                  <a:pt x="353" y="232"/>
                </a:lnTo>
                <a:lnTo>
                  <a:pt x="343" y="227"/>
                </a:lnTo>
                <a:lnTo>
                  <a:pt x="336" y="220"/>
                </a:lnTo>
                <a:lnTo>
                  <a:pt x="331" y="212"/>
                </a:lnTo>
                <a:lnTo>
                  <a:pt x="327" y="204"/>
                </a:lnTo>
                <a:lnTo>
                  <a:pt x="325" y="194"/>
                </a:lnTo>
                <a:lnTo>
                  <a:pt x="325" y="118"/>
                </a:lnTo>
                <a:lnTo>
                  <a:pt x="311" y="118"/>
                </a:lnTo>
                <a:lnTo>
                  <a:pt x="311" y="86"/>
                </a:lnTo>
                <a:lnTo>
                  <a:pt x="325" y="86"/>
                </a:lnTo>
                <a:lnTo>
                  <a:pt x="359" y="86"/>
                </a:lnTo>
                <a:lnTo>
                  <a:pt x="376" y="86"/>
                </a:lnTo>
                <a:lnTo>
                  <a:pt x="376" y="118"/>
                </a:lnTo>
                <a:lnTo>
                  <a:pt x="359" y="118"/>
                </a:lnTo>
                <a:lnTo>
                  <a:pt x="359" y="194"/>
                </a:lnTo>
                <a:lnTo>
                  <a:pt x="359" y="194"/>
                </a:lnTo>
                <a:lnTo>
                  <a:pt x="361" y="197"/>
                </a:lnTo>
                <a:lnTo>
                  <a:pt x="362" y="201"/>
                </a:lnTo>
                <a:lnTo>
                  <a:pt x="365" y="204"/>
                </a:lnTo>
                <a:lnTo>
                  <a:pt x="367" y="206"/>
                </a:lnTo>
                <a:lnTo>
                  <a:pt x="376" y="209"/>
                </a:lnTo>
                <a:lnTo>
                  <a:pt x="386" y="210"/>
                </a:lnTo>
                <a:lnTo>
                  <a:pt x="386" y="37"/>
                </a:lnTo>
                <a:close/>
              </a:path>
            </a:pathLst>
          </a:custGeom>
          <a:solidFill>
            <a:srgbClr val="EDCD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69" name="Freeform 169"/>
          <p:cNvSpPr>
            <a:spLocks noEditPoints="1"/>
          </p:cNvSpPr>
          <p:nvPr/>
        </p:nvSpPr>
        <p:spPr bwMode="auto">
          <a:xfrm>
            <a:off x="1866790" y="2113695"/>
            <a:ext cx="185690" cy="320591"/>
          </a:xfrm>
          <a:custGeom>
            <a:avLst/>
            <a:gdLst>
              <a:gd name="T0" fmla="*/ 71 w 117"/>
              <a:gd name="T1" fmla="*/ 170 h 202"/>
              <a:gd name="T2" fmla="*/ 80 w 117"/>
              <a:gd name="T3" fmla="*/ 173 h 202"/>
              <a:gd name="T4" fmla="*/ 85 w 117"/>
              <a:gd name="T5" fmla="*/ 181 h 202"/>
              <a:gd name="T6" fmla="*/ 85 w 117"/>
              <a:gd name="T7" fmla="*/ 188 h 202"/>
              <a:gd name="T8" fmla="*/ 80 w 117"/>
              <a:gd name="T9" fmla="*/ 199 h 202"/>
              <a:gd name="T10" fmla="*/ 75 w 117"/>
              <a:gd name="T11" fmla="*/ 202 h 202"/>
              <a:gd name="T12" fmla="*/ 71 w 117"/>
              <a:gd name="T13" fmla="*/ 170 h 202"/>
              <a:gd name="T14" fmla="*/ 71 w 117"/>
              <a:gd name="T15" fmla="*/ 157 h 202"/>
              <a:gd name="T16" fmla="*/ 71 w 117"/>
              <a:gd name="T17" fmla="*/ 68 h 202"/>
              <a:gd name="T18" fmla="*/ 80 w 117"/>
              <a:gd name="T19" fmla="*/ 77 h 202"/>
              <a:gd name="T20" fmla="*/ 85 w 117"/>
              <a:gd name="T21" fmla="*/ 91 h 202"/>
              <a:gd name="T22" fmla="*/ 92 w 117"/>
              <a:gd name="T23" fmla="*/ 116 h 202"/>
              <a:gd name="T24" fmla="*/ 94 w 117"/>
              <a:gd name="T25" fmla="*/ 120 h 202"/>
              <a:gd name="T26" fmla="*/ 100 w 117"/>
              <a:gd name="T27" fmla="*/ 126 h 202"/>
              <a:gd name="T28" fmla="*/ 110 w 117"/>
              <a:gd name="T29" fmla="*/ 127 h 202"/>
              <a:gd name="T30" fmla="*/ 117 w 117"/>
              <a:gd name="T31" fmla="*/ 145 h 202"/>
              <a:gd name="T32" fmla="*/ 66 w 117"/>
              <a:gd name="T33" fmla="*/ 170 h 202"/>
              <a:gd name="T34" fmla="*/ 71 w 117"/>
              <a:gd name="T35" fmla="*/ 170 h 202"/>
              <a:gd name="T36" fmla="*/ 71 w 117"/>
              <a:gd name="T37" fmla="*/ 202 h 202"/>
              <a:gd name="T38" fmla="*/ 61 w 117"/>
              <a:gd name="T39" fmla="*/ 199 h 202"/>
              <a:gd name="T40" fmla="*/ 56 w 117"/>
              <a:gd name="T41" fmla="*/ 189 h 202"/>
              <a:gd name="T42" fmla="*/ 56 w 117"/>
              <a:gd name="T43" fmla="*/ 184 h 202"/>
              <a:gd name="T44" fmla="*/ 61 w 117"/>
              <a:gd name="T45" fmla="*/ 173 h 202"/>
              <a:gd name="T46" fmla="*/ 66 w 117"/>
              <a:gd name="T47" fmla="*/ 170 h 202"/>
              <a:gd name="T48" fmla="*/ 71 w 117"/>
              <a:gd name="T49" fmla="*/ 68 h 202"/>
              <a:gd name="T50" fmla="*/ 60 w 117"/>
              <a:gd name="T51" fmla="*/ 62 h 202"/>
              <a:gd name="T52" fmla="*/ 47 w 117"/>
              <a:gd name="T53" fmla="*/ 61 h 202"/>
              <a:gd name="T54" fmla="*/ 34 w 117"/>
              <a:gd name="T55" fmla="*/ 8 h 202"/>
              <a:gd name="T56" fmla="*/ 29 w 117"/>
              <a:gd name="T57" fmla="*/ 1 h 202"/>
              <a:gd name="T58" fmla="*/ 19 w 117"/>
              <a:gd name="T59" fmla="*/ 0 h 202"/>
              <a:gd name="T60" fmla="*/ 15 w 117"/>
              <a:gd name="T61" fmla="*/ 1 h 202"/>
              <a:gd name="T62" fmla="*/ 10 w 117"/>
              <a:gd name="T63" fmla="*/ 9 h 202"/>
              <a:gd name="T64" fmla="*/ 24 w 117"/>
              <a:gd name="T65" fmla="*/ 66 h 202"/>
              <a:gd name="T66" fmla="*/ 19 w 117"/>
              <a:gd name="T67" fmla="*/ 70 h 202"/>
              <a:gd name="T68" fmla="*/ 11 w 117"/>
              <a:gd name="T69" fmla="*/ 78 h 202"/>
              <a:gd name="T70" fmla="*/ 6 w 117"/>
              <a:gd name="T71" fmla="*/ 91 h 202"/>
              <a:gd name="T72" fmla="*/ 4 w 117"/>
              <a:gd name="T73" fmla="*/ 104 h 202"/>
              <a:gd name="T74" fmla="*/ 6 w 117"/>
              <a:gd name="T75" fmla="*/ 111 h 202"/>
              <a:gd name="T76" fmla="*/ 12 w 117"/>
              <a:gd name="T77" fmla="*/ 138 h 202"/>
              <a:gd name="T78" fmla="*/ 12 w 117"/>
              <a:gd name="T79" fmla="*/ 142 h 202"/>
              <a:gd name="T80" fmla="*/ 10 w 117"/>
              <a:gd name="T81" fmla="*/ 149 h 202"/>
              <a:gd name="T82" fmla="*/ 3 w 117"/>
              <a:gd name="T83" fmla="*/ 156 h 202"/>
              <a:gd name="T84" fmla="*/ 6 w 117"/>
              <a:gd name="T85" fmla="*/ 175 h 202"/>
              <a:gd name="T86" fmla="*/ 71 w 117"/>
              <a:gd name="T87" fmla="*/ 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 h="202">
                <a:moveTo>
                  <a:pt x="71" y="170"/>
                </a:moveTo>
                <a:lnTo>
                  <a:pt x="71" y="170"/>
                </a:lnTo>
                <a:lnTo>
                  <a:pt x="76" y="170"/>
                </a:lnTo>
                <a:lnTo>
                  <a:pt x="80" y="173"/>
                </a:lnTo>
                <a:lnTo>
                  <a:pt x="84" y="177"/>
                </a:lnTo>
                <a:lnTo>
                  <a:pt x="85" y="181"/>
                </a:lnTo>
                <a:lnTo>
                  <a:pt x="85" y="181"/>
                </a:lnTo>
                <a:lnTo>
                  <a:pt x="85" y="188"/>
                </a:lnTo>
                <a:lnTo>
                  <a:pt x="84" y="193"/>
                </a:lnTo>
                <a:lnTo>
                  <a:pt x="80" y="199"/>
                </a:lnTo>
                <a:lnTo>
                  <a:pt x="75" y="202"/>
                </a:lnTo>
                <a:lnTo>
                  <a:pt x="75" y="202"/>
                </a:lnTo>
                <a:lnTo>
                  <a:pt x="71" y="202"/>
                </a:lnTo>
                <a:lnTo>
                  <a:pt x="71" y="170"/>
                </a:lnTo>
                <a:lnTo>
                  <a:pt x="71" y="170"/>
                </a:lnTo>
                <a:close/>
                <a:moveTo>
                  <a:pt x="71" y="157"/>
                </a:moveTo>
                <a:lnTo>
                  <a:pt x="71" y="68"/>
                </a:lnTo>
                <a:lnTo>
                  <a:pt x="71" y="68"/>
                </a:lnTo>
                <a:lnTo>
                  <a:pt x="76" y="72"/>
                </a:lnTo>
                <a:lnTo>
                  <a:pt x="80" y="77"/>
                </a:lnTo>
                <a:lnTo>
                  <a:pt x="83" y="84"/>
                </a:lnTo>
                <a:lnTo>
                  <a:pt x="85" y="91"/>
                </a:lnTo>
                <a:lnTo>
                  <a:pt x="85" y="91"/>
                </a:lnTo>
                <a:lnTo>
                  <a:pt x="92" y="116"/>
                </a:lnTo>
                <a:lnTo>
                  <a:pt x="92" y="116"/>
                </a:lnTo>
                <a:lnTo>
                  <a:pt x="94" y="120"/>
                </a:lnTo>
                <a:lnTo>
                  <a:pt x="96" y="123"/>
                </a:lnTo>
                <a:lnTo>
                  <a:pt x="100" y="126"/>
                </a:lnTo>
                <a:lnTo>
                  <a:pt x="103" y="127"/>
                </a:lnTo>
                <a:lnTo>
                  <a:pt x="110" y="127"/>
                </a:lnTo>
                <a:lnTo>
                  <a:pt x="112" y="127"/>
                </a:lnTo>
                <a:lnTo>
                  <a:pt x="117" y="145"/>
                </a:lnTo>
                <a:lnTo>
                  <a:pt x="71" y="157"/>
                </a:lnTo>
                <a:close/>
                <a:moveTo>
                  <a:pt x="66" y="170"/>
                </a:moveTo>
                <a:lnTo>
                  <a:pt x="66" y="170"/>
                </a:lnTo>
                <a:lnTo>
                  <a:pt x="71" y="170"/>
                </a:lnTo>
                <a:lnTo>
                  <a:pt x="71" y="202"/>
                </a:lnTo>
                <a:lnTo>
                  <a:pt x="71" y="202"/>
                </a:lnTo>
                <a:lnTo>
                  <a:pt x="65" y="200"/>
                </a:lnTo>
                <a:lnTo>
                  <a:pt x="61" y="199"/>
                </a:lnTo>
                <a:lnTo>
                  <a:pt x="57" y="195"/>
                </a:lnTo>
                <a:lnTo>
                  <a:pt x="56" y="189"/>
                </a:lnTo>
                <a:lnTo>
                  <a:pt x="56" y="189"/>
                </a:lnTo>
                <a:lnTo>
                  <a:pt x="56" y="184"/>
                </a:lnTo>
                <a:lnTo>
                  <a:pt x="57" y="179"/>
                </a:lnTo>
                <a:lnTo>
                  <a:pt x="61" y="173"/>
                </a:lnTo>
                <a:lnTo>
                  <a:pt x="66" y="170"/>
                </a:lnTo>
                <a:lnTo>
                  <a:pt x="66" y="170"/>
                </a:lnTo>
                <a:close/>
                <a:moveTo>
                  <a:pt x="71" y="68"/>
                </a:moveTo>
                <a:lnTo>
                  <a:pt x="71" y="68"/>
                </a:lnTo>
                <a:lnTo>
                  <a:pt x="65" y="65"/>
                </a:lnTo>
                <a:lnTo>
                  <a:pt x="60" y="62"/>
                </a:lnTo>
                <a:lnTo>
                  <a:pt x="54" y="61"/>
                </a:lnTo>
                <a:lnTo>
                  <a:pt x="47" y="61"/>
                </a:lnTo>
                <a:lnTo>
                  <a:pt x="34" y="8"/>
                </a:lnTo>
                <a:lnTo>
                  <a:pt x="34" y="8"/>
                </a:lnTo>
                <a:lnTo>
                  <a:pt x="31" y="4"/>
                </a:lnTo>
                <a:lnTo>
                  <a:pt x="29" y="1"/>
                </a:lnTo>
                <a:lnTo>
                  <a:pt x="24" y="0"/>
                </a:lnTo>
                <a:lnTo>
                  <a:pt x="19" y="0"/>
                </a:lnTo>
                <a:lnTo>
                  <a:pt x="19" y="0"/>
                </a:lnTo>
                <a:lnTo>
                  <a:pt x="15" y="1"/>
                </a:lnTo>
                <a:lnTo>
                  <a:pt x="12" y="5"/>
                </a:lnTo>
                <a:lnTo>
                  <a:pt x="10" y="9"/>
                </a:lnTo>
                <a:lnTo>
                  <a:pt x="11" y="15"/>
                </a:lnTo>
                <a:lnTo>
                  <a:pt x="24" y="66"/>
                </a:lnTo>
                <a:lnTo>
                  <a:pt x="24" y="66"/>
                </a:lnTo>
                <a:lnTo>
                  <a:pt x="19" y="70"/>
                </a:lnTo>
                <a:lnTo>
                  <a:pt x="15" y="74"/>
                </a:lnTo>
                <a:lnTo>
                  <a:pt x="11" y="78"/>
                </a:lnTo>
                <a:lnTo>
                  <a:pt x="7" y="84"/>
                </a:lnTo>
                <a:lnTo>
                  <a:pt x="6" y="91"/>
                </a:lnTo>
                <a:lnTo>
                  <a:pt x="4" y="96"/>
                </a:lnTo>
                <a:lnTo>
                  <a:pt x="4" y="104"/>
                </a:lnTo>
                <a:lnTo>
                  <a:pt x="6" y="111"/>
                </a:lnTo>
                <a:lnTo>
                  <a:pt x="6" y="111"/>
                </a:lnTo>
                <a:lnTo>
                  <a:pt x="12" y="138"/>
                </a:lnTo>
                <a:lnTo>
                  <a:pt x="12" y="138"/>
                </a:lnTo>
                <a:lnTo>
                  <a:pt x="12" y="138"/>
                </a:lnTo>
                <a:lnTo>
                  <a:pt x="12" y="142"/>
                </a:lnTo>
                <a:lnTo>
                  <a:pt x="12" y="146"/>
                </a:lnTo>
                <a:lnTo>
                  <a:pt x="10" y="149"/>
                </a:lnTo>
                <a:lnTo>
                  <a:pt x="8" y="152"/>
                </a:lnTo>
                <a:lnTo>
                  <a:pt x="3" y="156"/>
                </a:lnTo>
                <a:lnTo>
                  <a:pt x="0" y="157"/>
                </a:lnTo>
                <a:lnTo>
                  <a:pt x="6" y="175"/>
                </a:lnTo>
                <a:lnTo>
                  <a:pt x="71" y="157"/>
                </a:lnTo>
                <a:lnTo>
                  <a:pt x="71" y="68"/>
                </a:lnTo>
                <a:close/>
              </a:path>
            </a:pathLst>
          </a:custGeom>
          <a:solidFill>
            <a:srgbClr val="FF8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70" name="Freeform 170"/>
          <p:cNvSpPr>
            <a:spLocks noEditPoints="1"/>
          </p:cNvSpPr>
          <p:nvPr/>
        </p:nvSpPr>
        <p:spPr bwMode="auto">
          <a:xfrm>
            <a:off x="3299930" y="1004321"/>
            <a:ext cx="369792" cy="455494"/>
          </a:xfrm>
          <a:custGeom>
            <a:avLst/>
            <a:gdLst>
              <a:gd name="T0" fmla="*/ 164 w 233"/>
              <a:gd name="T1" fmla="*/ 0 h 287"/>
              <a:gd name="T2" fmla="*/ 233 w 233"/>
              <a:gd name="T3" fmla="*/ 248 h 287"/>
              <a:gd name="T4" fmla="*/ 216 w 233"/>
              <a:gd name="T5" fmla="*/ 280 h 287"/>
              <a:gd name="T6" fmla="*/ 164 w 233"/>
              <a:gd name="T7" fmla="*/ 226 h 287"/>
              <a:gd name="T8" fmla="*/ 179 w 233"/>
              <a:gd name="T9" fmla="*/ 218 h 287"/>
              <a:gd name="T10" fmla="*/ 194 w 233"/>
              <a:gd name="T11" fmla="*/ 191 h 287"/>
              <a:gd name="T12" fmla="*/ 194 w 233"/>
              <a:gd name="T13" fmla="*/ 157 h 287"/>
              <a:gd name="T14" fmla="*/ 178 w 233"/>
              <a:gd name="T15" fmla="*/ 148 h 287"/>
              <a:gd name="T16" fmla="*/ 164 w 233"/>
              <a:gd name="T17" fmla="*/ 118 h 287"/>
              <a:gd name="T18" fmla="*/ 167 w 233"/>
              <a:gd name="T19" fmla="*/ 210 h 287"/>
              <a:gd name="T20" fmla="*/ 180 w 233"/>
              <a:gd name="T21" fmla="*/ 175 h 287"/>
              <a:gd name="T22" fmla="*/ 175 w 233"/>
              <a:gd name="T23" fmla="*/ 160 h 287"/>
              <a:gd name="T24" fmla="*/ 164 w 233"/>
              <a:gd name="T25" fmla="*/ 160 h 287"/>
              <a:gd name="T26" fmla="*/ 133 w 233"/>
              <a:gd name="T27" fmla="*/ 14 h 287"/>
              <a:gd name="T28" fmla="*/ 164 w 233"/>
              <a:gd name="T29" fmla="*/ 118 h 287"/>
              <a:gd name="T30" fmla="*/ 136 w 233"/>
              <a:gd name="T31" fmla="*/ 111 h 287"/>
              <a:gd name="T32" fmla="*/ 133 w 233"/>
              <a:gd name="T33" fmla="*/ 287 h 287"/>
              <a:gd name="T34" fmla="*/ 140 w 233"/>
              <a:gd name="T35" fmla="*/ 224 h 287"/>
              <a:gd name="T36" fmla="*/ 164 w 233"/>
              <a:gd name="T37" fmla="*/ 287 h 287"/>
              <a:gd name="T38" fmla="*/ 153 w 233"/>
              <a:gd name="T39" fmla="*/ 201 h 287"/>
              <a:gd name="T40" fmla="*/ 156 w 233"/>
              <a:gd name="T41" fmla="*/ 210 h 287"/>
              <a:gd name="T42" fmla="*/ 164 w 233"/>
              <a:gd name="T43" fmla="*/ 160 h 287"/>
              <a:gd name="T44" fmla="*/ 96 w 233"/>
              <a:gd name="T45" fmla="*/ 0 h 287"/>
              <a:gd name="T46" fmla="*/ 133 w 233"/>
              <a:gd name="T47" fmla="*/ 110 h 287"/>
              <a:gd name="T48" fmla="*/ 103 w 233"/>
              <a:gd name="T49" fmla="*/ 115 h 287"/>
              <a:gd name="T50" fmla="*/ 96 w 233"/>
              <a:gd name="T51" fmla="*/ 287 h 287"/>
              <a:gd name="T52" fmla="*/ 132 w 233"/>
              <a:gd name="T53" fmla="*/ 198 h 287"/>
              <a:gd name="T54" fmla="*/ 133 w 233"/>
              <a:gd name="T55" fmla="*/ 218 h 287"/>
              <a:gd name="T56" fmla="*/ 101 w 233"/>
              <a:gd name="T57" fmla="*/ 169 h 287"/>
              <a:gd name="T58" fmla="*/ 96 w 233"/>
              <a:gd name="T59" fmla="*/ 160 h 287"/>
              <a:gd name="T60" fmla="*/ 96 w 233"/>
              <a:gd name="T61" fmla="*/ 133 h 287"/>
              <a:gd name="T62" fmla="*/ 82 w 233"/>
              <a:gd name="T63" fmla="*/ 14 h 287"/>
              <a:gd name="T64" fmla="*/ 96 w 233"/>
              <a:gd name="T65" fmla="*/ 121 h 287"/>
              <a:gd name="T66" fmla="*/ 82 w 233"/>
              <a:gd name="T67" fmla="*/ 50 h 287"/>
              <a:gd name="T68" fmla="*/ 82 w 233"/>
              <a:gd name="T69" fmla="*/ 164 h 287"/>
              <a:gd name="T70" fmla="*/ 96 w 233"/>
              <a:gd name="T71" fmla="*/ 226 h 287"/>
              <a:gd name="T72" fmla="*/ 90 w 233"/>
              <a:gd name="T73" fmla="*/ 144 h 287"/>
              <a:gd name="T74" fmla="*/ 40 w 233"/>
              <a:gd name="T75" fmla="*/ 0 h 287"/>
              <a:gd name="T76" fmla="*/ 27 w 233"/>
              <a:gd name="T77" fmla="*/ 15 h 287"/>
              <a:gd name="T78" fmla="*/ 17 w 233"/>
              <a:gd name="T79" fmla="*/ 31 h 287"/>
              <a:gd name="T80" fmla="*/ 82 w 233"/>
              <a:gd name="T81" fmla="*/ 50 h 287"/>
              <a:gd name="T82" fmla="*/ 61 w 233"/>
              <a:gd name="T83" fmla="*/ 155 h 287"/>
              <a:gd name="T84" fmla="*/ 38 w 233"/>
              <a:gd name="T85" fmla="*/ 160 h 287"/>
              <a:gd name="T86" fmla="*/ 29 w 233"/>
              <a:gd name="T87" fmla="*/ 174 h 287"/>
              <a:gd name="T88" fmla="*/ 40 w 233"/>
              <a:gd name="T89" fmla="*/ 183 h 287"/>
              <a:gd name="T90" fmla="*/ 46 w 233"/>
              <a:gd name="T91" fmla="*/ 179 h 287"/>
              <a:gd name="T92" fmla="*/ 45 w 233"/>
              <a:gd name="T93" fmla="*/ 172 h 287"/>
              <a:gd name="T94" fmla="*/ 57 w 233"/>
              <a:gd name="T95" fmla="*/ 164 h 287"/>
              <a:gd name="T96" fmla="*/ 48 w 233"/>
              <a:gd name="T97" fmla="*/ 195 h 287"/>
              <a:gd name="T98" fmla="*/ 41 w 233"/>
              <a:gd name="T99" fmla="*/ 233 h 287"/>
              <a:gd name="T100" fmla="*/ 53 w 233"/>
              <a:gd name="T101" fmla="*/ 244 h 287"/>
              <a:gd name="T102" fmla="*/ 60 w 233"/>
              <a:gd name="T103" fmla="*/ 236 h 287"/>
              <a:gd name="T104" fmla="*/ 73 w 233"/>
              <a:gd name="T105" fmla="*/ 179 h 287"/>
              <a:gd name="T106" fmla="*/ 40 w 233"/>
              <a:gd name="T107" fmla="*/ 287 h 287"/>
              <a:gd name="T108" fmla="*/ 13 w 233"/>
              <a:gd name="T109" fmla="*/ 275 h 287"/>
              <a:gd name="T110" fmla="*/ 0 w 233"/>
              <a:gd name="T111" fmla="*/ 39 h 287"/>
              <a:gd name="T112" fmla="*/ 13 w 233"/>
              <a:gd name="T113" fmla="*/ 12 h 287"/>
              <a:gd name="T114" fmla="*/ 40 w 233"/>
              <a:gd name="T11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3" h="287">
                <a:moveTo>
                  <a:pt x="164" y="0"/>
                </a:moveTo>
                <a:lnTo>
                  <a:pt x="233" y="0"/>
                </a:lnTo>
                <a:lnTo>
                  <a:pt x="233" y="14"/>
                </a:lnTo>
                <a:lnTo>
                  <a:pt x="164" y="14"/>
                </a:lnTo>
                <a:lnTo>
                  <a:pt x="164" y="0"/>
                </a:lnTo>
                <a:lnTo>
                  <a:pt x="164" y="0"/>
                </a:lnTo>
                <a:close/>
                <a:moveTo>
                  <a:pt x="164" y="50"/>
                </a:moveTo>
                <a:lnTo>
                  <a:pt x="233" y="50"/>
                </a:lnTo>
                <a:lnTo>
                  <a:pt x="233" y="248"/>
                </a:lnTo>
                <a:lnTo>
                  <a:pt x="233" y="248"/>
                </a:lnTo>
                <a:lnTo>
                  <a:pt x="232" y="256"/>
                </a:lnTo>
                <a:lnTo>
                  <a:pt x="229" y="263"/>
                </a:lnTo>
                <a:lnTo>
                  <a:pt x="226" y="270"/>
                </a:lnTo>
                <a:lnTo>
                  <a:pt x="221" y="275"/>
                </a:lnTo>
                <a:lnTo>
                  <a:pt x="216" y="280"/>
                </a:lnTo>
                <a:lnTo>
                  <a:pt x="209" y="285"/>
                </a:lnTo>
                <a:lnTo>
                  <a:pt x="202" y="286"/>
                </a:lnTo>
                <a:lnTo>
                  <a:pt x="194" y="287"/>
                </a:lnTo>
                <a:lnTo>
                  <a:pt x="164" y="287"/>
                </a:lnTo>
                <a:lnTo>
                  <a:pt x="164" y="226"/>
                </a:lnTo>
                <a:lnTo>
                  <a:pt x="164" y="226"/>
                </a:lnTo>
                <a:lnTo>
                  <a:pt x="168" y="225"/>
                </a:lnTo>
                <a:lnTo>
                  <a:pt x="168" y="225"/>
                </a:lnTo>
                <a:lnTo>
                  <a:pt x="174" y="222"/>
                </a:lnTo>
                <a:lnTo>
                  <a:pt x="179" y="218"/>
                </a:lnTo>
                <a:lnTo>
                  <a:pt x="183" y="213"/>
                </a:lnTo>
                <a:lnTo>
                  <a:pt x="187" y="207"/>
                </a:lnTo>
                <a:lnTo>
                  <a:pt x="187" y="207"/>
                </a:lnTo>
                <a:lnTo>
                  <a:pt x="191" y="199"/>
                </a:lnTo>
                <a:lnTo>
                  <a:pt x="194" y="191"/>
                </a:lnTo>
                <a:lnTo>
                  <a:pt x="195" y="183"/>
                </a:lnTo>
                <a:lnTo>
                  <a:pt x="195" y="175"/>
                </a:lnTo>
                <a:lnTo>
                  <a:pt x="195" y="175"/>
                </a:lnTo>
                <a:lnTo>
                  <a:pt x="195" y="163"/>
                </a:lnTo>
                <a:lnTo>
                  <a:pt x="194" y="157"/>
                </a:lnTo>
                <a:lnTo>
                  <a:pt x="191" y="155"/>
                </a:lnTo>
                <a:lnTo>
                  <a:pt x="189" y="151"/>
                </a:lnTo>
                <a:lnTo>
                  <a:pt x="186" y="149"/>
                </a:lnTo>
                <a:lnTo>
                  <a:pt x="182" y="148"/>
                </a:lnTo>
                <a:lnTo>
                  <a:pt x="178" y="148"/>
                </a:lnTo>
                <a:lnTo>
                  <a:pt x="178" y="148"/>
                </a:lnTo>
                <a:lnTo>
                  <a:pt x="171" y="149"/>
                </a:lnTo>
                <a:lnTo>
                  <a:pt x="164" y="152"/>
                </a:lnTo>
                <a:lnTo>
                  <a:pt x="172" y="117"/>
                </a:lnTo>
                <a:lnTo>
                  <a:pt x="164" y="118"/>
                </a:lnTo>
                <a:lnTo>
                  <a:pt x="164" y="50"/>
                </a:lnTo>
                <a:lnTo>
                  <a:pt x="164" y="50"/>
                </a:lnTo>
                <a:close/>
                <a:moveTo>
                  <a:pt x="164" y="211"/>
                </a:moveTo>
                <a:lnTo>
                  <a:pt x="164" y="211"/>
                </a:lnTo>
                <a:lnTo>
                  <a:pt x="167" y="210"/>
                </a:lnTo>
                <a:lnTo>
                  <a:pt x="170" y="207"/>
                </a:lnTo>
                <a:lnTo>
                  <a:pt x="175" y="199"/>
                </a:lnTo>
                <a:lnTo>
                  <a:pt x="175" y="199"/>
                </a:lnTo>
                <a:lnTo>
                  <a:pt x="179" y="187"/>
                </a:lnTo>
                <a:lnTo>
                  <a:pt x="180" y="175"/>
                </a:lnTo>
                <a:lnTo>
                  <a:pt x="180" y="175"/>
                </a:lnTo>
                <a:lnTo>
                  <a:pt x="179" y="165"/>
                </a:lnTo>
                <a:lnTo>
                  <a:pt x="178" y="163"/>
                </a:lnTo>
                <a:lnTo>
                  <a:pt x="175" y="160"/>
                </a:lnTo>
                <a:lnTo>
                  <a:pt x="175" y="160"/>
                </a:lnTo>
                <a:lnTo>
                  <a:pt x="172" y="159"/>
                </a:lnTo>
                <a:lnTo>
                  <a:pt x="172" y="159"/>
                </a:lnTo>
                <a:lnTo>
                  <a:pt x="167" y="159"/>
                </a:lnTo>
                <a:lnTo>
                  <a:pt x="167" y="159"/>
                </a:lnTo>
                <a:lnTo>
                  <a:pt x="164" y="160"/>
                </a:lnTo>
                <a:lnTo>
                  <a:pt x="164" y="211"/>
                </a:lnTo>
                <a:close/>
                <a:moveTo>
                  <a:pt x="133" y="0"/>
                </a:moveTo>
                <a:lnTo>
                  <a:pt x="164" y="0"/>
                </a:lnTo>
                <a:lnTo>
                  <a:pt x="164" y="14"/>
                </a:lnTo>
                <a:lnTo>
                  <a:pt x="133" y="14"/>
                </a:lnTo>
                <a:lnTo>
                  <a:pt x="133" y="0"/>
                </a:lnTo>
                <a:lnTo>
                  <a:pt x="133" y="0"/>
                </a:lnTo>
                <a:close/>
                <a:moveTo>
                  <a:pt x="133" y="50"/>
                </a:moveTo>
                <a:lnTo>
                  <a:pt x="164" y="50"/>
                </a:lnTo>
                <a:lnTo>
                  <a:pt x="164" y="118"/>
                </a:lnTo>
                <a:lnTo>
                  <a:pt x="149" y="119"/>
                </a:lnTo>
                <a:lnTo>
                  <a:pt x="133" y="192"/>
                </a:lnTo>
                <a:lnTo>
                  <a:pt x="133" y="122"/>
                </a:lnTo>
                <a:lnTo>
                  <a:pt x="136" y="111"/>
                </a:lnTo>
                <a:lnTo>
                  <a:pt x="136" y="111"/>
                </a:lnTo>
                <a:lnTo>
                  <a:pt x="133" y="110"/>
                </a:lnTo>
                <a:lnTo>
                  <a:pt x="133" y="50"/>
                </a:lnTo>
                <a:lnTo>
                  <a:pt x="133" y="50"/>
                </a:lnTo>
                <a:close/>
                <a:moveTo>
                  <a:pt x="164" y="287"/>
                </a:moveTo>
                <a:lnTo>
                  <a:pt x="133" y="287"/>
                </a:lnTo>
                <a:lnTo>
                  <a:pt x="133" y="218"/>
                </a:lnTo>
                <a:lnTo>
                  <a:pt x="133" y="218"/>
                </a:lnTo>
                <a:lnTo>
                  <a:pt x="137" y="222"/>
                </a:lnTo>
                <a:lnTo>
                  <a:pt x="137" y="222"/>
                </a:lnTo>
                <a:lnTo>
                  <a:pt x="140" y="224"/>
                </a:lnTo>
                <a:lnTo>
                  <a:pt x="143" y="226"/>
                </a:lnTo>
                <a:lnTo>
                  <a:pt x="152" y="228"/>
                </a:lnTo>
                <a:lnTo>
                  <a:pt x="152" y="228"/>
                </a:lnTo>
                <a:lnTo>
                  <a:pt x="164" y="226"/>
                </a:lnTo>
                <a:lnTo>
                  <a:pt x="164" y="287"/>
                </a:lnTo>
                <a:lnTo>
                  <a:pt x="164" y="287"/>
                </a:lnTo>
                <a:close/>
                <a:moveTo>
                  <a:pt x="164" y="160"/>
                </a:moveTo>
                <a:lnTo>
                  <a:pt x="164" y="160"/>
                </a:lnTo>
                <a:lnTo>
                  <a:pt x="163" y="161"/>
                </a:lnTo>
                <a:lnTo>
                  <a:pt x="153" y="201"/>
                </a:lnTo>
                <a:lnTo>
                  <a:pt x="153" y="201"/>
                </a:lnTo>
                <a:lnTo>
                  <a:pt x="153" y="205"/>
                </a:lnTo>
                <a:lnTo>
                  <a:pt x="153" y="205"/>
                </a:lnTo>
                <a:lnTo>
                  <a:pt x="153" y="207"/>
                </a:lnTo>
                <a:lnTo>
                  <a:pt x="156" y="210"/>
                </a:lnTo>
                <a:lnTo>
                  <a:pt x="159" y="211"/>
                </a:lnTo>
                <a:lnTo>
                  <a:pt x="161" y="211"/>
                </a:lnTo>
                <a:lnTo>
                  <a:pt x="161" y="211"/>
                </a:lnTo>
                <a:lnTo>
                  <a:pt x="164" y="211"/>
                </a:lnTo>
                <a:lnTo>
                  <a:pt x="164" y="160"/>
                </a:lnTo>
                <a:close/>
                <a:moveTo>
                  <a:pt x="96" y="0"/>
                </a:moveTo>
                <a:lnTo>
                  <a:pt x="133" y="0"/>
                </a:lnTo>
                <a:lnTo>
                  <a:pt x="133" y="14"/>
                </a:lnTo>
                <a:lnTo>
                  <a:pt x="96" y="14"/>
                </a:lnTo>
                <a:lnTo>
                  <a:pt x="96" y="0"/>
                </a:lnTo>
                <a:lnTo>
                  <a:pt x="96" y="0"/>
                </a:lnTo>
                <a:close/>
                <a:moveTo>
                  <a:pt x="96" y="50"/>
                </a:moveTo>
                <a:lnTo>
                  <a:pt x="133" y="50"/>
                </a:lnTo>
                <a:lnTo>
                  <a:pt x="133" y="110"/>
                </a:lnTo>
                <a:lnTo>
                  <a:pt x="133" y="110"/>
                </a:lnTo>
                <a:lnTo>
                  <a:pt x="124" y="109"/>
                </a:lnTo>
                <a:lnTo>
                  <a:pt x="124" y="109"/>
                </a:lnTo>
                <a:lnTo>
                  <a:pt x="117" y="110"/>
                </a:lnTo>
                <a:lnTo>
                  <a:pt x="110" y="111"/>
                </a:lnTo>
                <a:lnTo>
                  <a:pt x="103" y="115"/>
                </a:lnTo>
                <a:lnTo>
                  <a:pt x="96" y="121"/>
                </a:lnTo>
                <a:lnTo>
                  <a:pt x="96" y="50"/>
                </a:lnTo>
                <a:lnTo>
                  <a:pt x="96" y="50"/>
                </a:lnTo>
                <a:close/>
                <a:moveTo>
                  <a:pt x="133" y="287"/>
                </a:moveTo>
                <a:lnTo>
                  <a:pt x="96" y="287"/>
                </a:lnTo>
                <a:lnTo>
                  <a:pt x="96" y="226"/>
                </a:lnTo>
                <a:lnTo>
                  <a:pt x="111" y="226"/>
                </a:lnTo>
                <a:lnTo>
                  <a:pt x="133" y="122"/>
                </a:lnTo>
                <a:lnTo>
                  <a:pt x="133" y="192"/>
                </a:lnTo>
                <a:lnTo>
                  <a:pt x="132" y="198"/>
                </a:lnTo>
                <a:lnTo>
                  <a:pt x="132" y="198"/>
                </a:lnTo>
                <a:lnTo>
                  <a:pt x="132" y="207"/>
                </a:lnTo>
                <a:lnTo>
                  <a:pt x="132" y="207"/>
                </a:lnTo>
                <a:lnTo>
                  <a:pt x="132" y="213"/>
                </a:lnTo>
                <a:lnTo>
                  <a:pt x="133" y="218"/>
                </a:lnTo>
                <a:lnTo>
                  <a:pt x="133" y="287"/>
                </a:lnTo>
                <a:lnTo>
                  <a:pt x="133" y="287"/>
                </a:lnTo>
                <a:close/>
                <a:moveTo>
                  <a:pt x="96" y="186"/>
                </a:moveTo>
                <a:lnTo>
                  <a:pt x="101" y="169"/>
                </a:lnTo>
                <a:lnTo>
                  <a:pt x="101" y="169"/>
                </a:lnTo>
                <a:lnTo>
                  <a:pt x="96" y="168"/>
                </a:lnTo>
                <a:lnTo>
                  <a:pt x="96" y="186"/>
                </a:lnTo>
                <a:lnTo>
                  <a:pt x="96" y="186"/>
                </a:lnTo>
                <a:close/>
                <a:moveTo>
                  <a:pt x="96" y="160"/>
                </a:moveTo>
                <a:lnTo>
                  <a:pt x="96" y="160"/>
                </a:lnTo>
                <a:lnTo>
                  <a:pt x="102" y="163"/>
                </a:lnTo>
                <a:lnTo>
                  <a:pt x="111" y="119"/>
                </a:lnTo>
                <a:lnTo>
                  <a:pt x="111" y="119"/>
                </a:lnTo>
                <a:lnTo>
                  <a:pt x="105" y="125"/>
                </a:lnTo>
                <a:lnTo>
                  <a:pt x="96" y="133"/>
                </a:lnTo>
                <a:lnTo>
                  <a:pt x="96" y="160"/>
                </a:lnTo>
                <a:close/>
                <a:moveTo>
                  <a:pt x="82" y="0"/>
                </a:moveTo>
                <a:lnTo>
                  <a:pt x="96" y="0"/>
                </a:lnTo>
                <a:lnTo>
                  <a:pt x="96" y="14"/>
                </a:lnTo>
                <a:lnTo>
                  <a:pt x="82" y="14"/>
                </a:lnTo>
                <a:lnTo>
                  <a:pt x="82" y="0"/>
                </a:lnTo>
                <a:lnTo>
                  <a:pt x="82" y="0"/>
                </a:lnTo>
                <a:close/>
                <a:moveTo>
                  <a:pt x="82" y="50"/>
                </a:moveTo>
                <a:lnTo>
                  <a:pt x="96" y="50"/>
                </a:lnTo>
                <a:lnTo>
                  <a:pt x="96" y="121"/>
                </a:lnTo>
                <a:lnTo>
                  <a:pt x="96" y="121"/>
                </a:lnTo>
                <a:lnTo>
                  <a:pt x="96" y="122"/>
                </a:lnTo>
                <a:lnTo>
                  <a:pt x="96" y="122"/>
                </a:lnTo>
                <a:lnTo>
                  <a:pt x="82" y="137"/>
                </a:lnTo>
                <a:lnTo>
                  <a:pt x="82" y="50"/>
                </a:lnTo>
                <a:lnTo>
                  <a:pt x="82" y="50"/>
                </a:lnTo>
                <a:close/>
                <a:moveTo>
                  <a:pt x="96" y="287"/>
                </a:moveTo>
                <a:lnTo>
                  <a:pt x="82" y="287"/>
                </a:lnTo>
                <a:lnTo>
                  <a:pt x="82" y="164"/>
                </a:lnTo>
                <a:lnTo>
                  <a:pt x="82" y="164"/>
                </a:lnTo>
                <a:lnTo>
                  <a:pt x="90" y="165"/>
                </a:lnTo>
                <a:lnTo>
                  <a:pt x="96" y="168"/>
                </a:lnTo>
                <a:lnTo>
                  <a:pt x="96" y="186"/>
                </a:lnTo>
                <a:lnTo>
                  <a:pt x="88" y="226"/>
                </a:lnTo>
                <a:lnTo>
                  <a:pt x="96" y="226"/>
                </a:lnTo>
                <a:lnTo>
                  <a:pt x="96" y="287"/>
                </a:lnTo>
                <a:lnTo>
                  <a:pt x="96" y="287"/>
                </a:lnTo>
                <a:close/>
                <a:moveTo>
                  <a:pt x="96" y="133"/>
                </a:moveTo>
                <a:lnTo>
                  <a:pt x="96" y="133"/>
                </a:lnTo>
                <a:lnTo>
                  <a:pt x="90" y="144"/>
                </a:lnTo>
                <a:lnTo>
                  <a:pt x="83" y="157"/>
                </a:lnTo>
                <a:lnTo>
                  <a:pt x="83" y="157"/>
                </a:lnTo>
                <a:lnTo>
                  <a:pt x="96" y="160"/>
                </a:lnTo>
                <a:lnTo>
                  <a:pt x="96" y="133"/>
                </a:lnTo>
                <a:close/>
                <a:moveTo>
                  <a:pt x="40" y="0"/>
                </a:moveTo>
                <a:lnTo>
                  <a:pt x="82" y="0"/>
                </a:lnTo>
                <a:lnTo>
                  <a:pt x="82" y="14"/>
                </a:lnTo>
                <a:lnTo>
                  <a:pt x="36" y="14"/>
                </a:lnTo>
                <a:lnTo>
                  <a:pt x="36" y="14"/>
                </a:lnTo>
                <a:lnTo>
                  <a:pt x="27" y="15"/>
                </a:lnTo>
                <a:lnTo>
                  <a:pt x="22" y="19"/>
                </a:lnTo>
                <a:lnTo>
                  <a:pt x="18" y="25"/>
                </a:lnTo>
                <a:lnTo>
                  <a:pt x="17" y="31"/>
                </a:lnTo>
                <a:lnTo>
                  <a:pt x="17" y="31"/>
                </a:lnTo>
                <a:lnTo>
                  <a:pt x="17" y="31"/>
                </a:lnTo>
                <a:lnTo>
                  <a:pt x="18" y="39"/>
                </a:lnTo>
                <a:lnTo>
                  <a:pt x="22" y="45"/>
                </a:lnTo>
                <a:lnTo>
                  <a:pt x="27" y="49"/>
                </a:lnTo>
                <a:lnTo>
                  <a:pt x="36" y="50"/>
                </a:lnTo>
                <a:lnTo>
                  <a:pt x="82" y="50"/>
                </a:lnTo>
                <a:lnTo>
                  <a:pt x="82" y="137"/>
                </a:lnTo>
                <a:lnTo>
                  <a:pt x="82" y="137"/>
                </a:lnTo>
                <a:lnTo>
                  <a:pt x="69" y="155"/>
                </a:lnTo>
                <a:lnTo>
                  <a:pt x="69" y="155"/>
                </a:lnTo>
                <a:lnTo>
                  <a:pt x="61" y="155"/>
                </a:lnTo>
                <a:lnTo>
                  <a:pt x="61" y="155"/>
                </a:lnTo>
                <a:lnTo>
                  <a:pt x="48" y="156"/>
                </a:lnTo>
                <a:lnTo>
                  <a:pt x="42" y="157"/>
                </a:lnTo>
                <a:lnTo>
                  <a:pt x="38" y="160"/>
                </a:lnTo>
                <a:lnTo>
                  <a:pt x="38" y="160"/>
                </a:lnTo>
                <a:lnTo>
                  <a:pt x="34" y="163"/>
                </a:lnTo>
                <a:lnTo>
                  <a:pt x="31" y="167"/>
                </a:lnTo>
                <a:lnTo>
                  <a:pt x="29" y="169"/>
                </a:lnTo>
                <a:lnTo>
                  <a:pt x="29" y="174"/>
                </a:lnTo>
                <a:lnTo>
                  <a:pt x="29" y="174"/>
                </a:lnTo>
                <a:lnTo>
                  <a:pt x="29" y="178"/>
                </a:lnTo>
                <a:lnTo>
                  <a:pt x="31" y="180"/>
                </a:lnTo>
                <a:lnTo>
                  <a:pt x="31" y="180"/>
                </a:lnTo>
                <a:lnTo>
                  <a:pt x="34" y="182"/>
                </a:lnTo>
                <a:lnTo>
                  <a:pt x="40" y="183"/>
                </a:lnTo>
                <a:lnTo>
                  <a:pt x="40" y="183"/>
                </a:lnTo>
                <a:lnTo>
                  <a:pt x="42" y="183"/>
                </a:lnTo>
                <a:lnTo>
                  <a:pt x="45" y="182"/>
                </a:lnTo>
                <a:lnTo>
                  <a:pt x="45" y="182"/>
                </a:lnTo>
                <a:lnTo>
                  <a:pt x="46" y="179"/>
                </a:lnTo>
                <a:lnTo>
                  <a:pt x="48" y="178"/>
                </a:lnTo>
                <a:lnTo>
                  <a:pt x="48" y="178"/>
                </a:lnTo>
                <a:lnTo>
                  <a:pt x="46" y="174"/>
                </a:lnTo>
                <a:lnTo>
                  <a:pt x="46" y="174"/>
                </a:lnTo>
                <a:lnTo>
                  <a:pt x="45" y="172"/>
                </a:lnTo>
                <a:lnTo>
                  <a:pt x="45" y="172"/>
                </a:lnTo>
                <a:lnTo>
                  <a:pt x="48" y="168"/>
                </a:lnTo>
                <a:lnTo>
                  <a:pt x="52" y="165"/>
                </a:lnTo>
                <a:lnTo>
                  <a:pt x="52" y="165"/>
                </a:lnTo>
                <a:lnTo>
                  <a:pt x="57" y="164"/>
                </a:lnTo>
                <a:lnTo>
                  <a:pt x="64" y="164"/>
                </a:lnTo>
                <a:lnTo>
                  <a:pt x="64" y="164"/>
                </a:lnTo>
                <a:lnTo>
                  <a:pt x="54" y="182"/>
                </a:lnTo>
                <a:lnTo>
                  <a:pt x="54" y="182"/>
                </a:lnTo>
                <a:lnTo>
                  <a:pt x="48" y="195"/>
                </a:lnTo>
                <a:lnTo>
                  <a:pt x="44" y="207"/>
                </a:lnTo>
                <a:lnTo>
                  <a:pt x="41" y="218"/>
                </a:lnTo>
                <a:lnTo>
                  <a:pt x="41" y="228"/>
                </a:lnTo>
                <a:lnTo>
                  <a:pt x="41" y="228"/>
                </a:lnTo>
                <a:lnTo>
                  <a:pt x="41" y="233"/>
                </a:lnTo>
                <a:lnTo>
                  <a:pt x="42" y="237"/>
                </a:lnTo>
                <a:lnTo>
                  <a:pt x="45" y="240"/>
                </a:lnTo>
                <a:lnTo>
                  <a:pt x="49" y="243"/>
                </a:lnTo>
                <a:lnTo>
                  <a:pt x="49" y="243"/>
                </a:lnTo>
                <a:lnTo>
                  <a:pt x="53" y="244"/>
                </a:lnTo>
                <a:lnTo>
                  <a:pt x="61" y="244"/>
                </a:lnTo>
                <a:lnTo>
                  <a:pt x="61" y="244"/>
                </a:lnTo>
                <a:lnTo>
                  <a:pt x="60" y="240"/>
                </a:lnTo>
                <a:lnTo>
                  <a:pt x="60" y="236"/>
                </a:lnTo>
                <a:lnTo>
                  <a:pt x="60" y="236"/>
                </a:lnTo>
                <a:lnTo>
                  <a:pt x="61" y="221"/>
                </a:lnTo>
                <a:lnTo>
                  <a:pt x="61" y="221"/>
                </a:lnTo>
                <a:lnTo>
                  <a:pt x="64" y="207"/>
                </a:lnTo>
                <a:lnTo>
                  <a:pt x="68" y="194"/>
                </a:lnTo>
                <a:lnTo>
                  <a:pt x="73" y="179"/>
                </a:lnTo>
                <a:lnTo>
                  <a:pt x="80" y="164"/>
                </a:lnTo>
                <a:lnTo>
                  <a:pt x="80" y="164"/>
                </a:lnTo>
                <a:lnTo>
                  <a:pt x="82" y="164"/>
                </a:lnTo>
                <a:lnTo>
                  <a:pt x="82" y="287"/>
                </a:lnTo>
                <a:lnTo>
                  <a:pt x="40" y="287"/>
                </a:lnTo>
                <a:lnTo>
                  <a:pt x="40" y="287"/>
                </a:lnTo>
                <a:lnTo>
                  <a:pt x="31" y="286"/>
                </a:lnTo>
                <a:lnTo>
                  <a:pt x="25" y="285"/>
                </a:lnTo>
                <a:lnTo>
                  <a:pt x="18" y="280"/>
                </a:lnTo>
                <a:lnTo>
                  <a:pt x="13" y="275"/>
                </a:lnTo>
                <a:lnTo>
                  <a:pt x="7" y="270"/>
                </a:lnTo>
                <a:lnTo>
                  <a:pt x="4" y="263"/>
                </a:lnTo>
                <a:lnTo>
                  <a:pt x="2" y="256"/>
                </a:lnTo>
                <a:lnTo>
                  <a:pt x="0" y="248"/>
                </a:lnTo>
                <a:lnTo>
                  <a:pt x="0" y="39"/>
                </a:lnTo>
                <a:lnTo>
                  <a:pt x="0" y="39"/>
                </a:lnTo>
                <a:lnTo>
                  <a:pt x="2" y="31"/>
                </a:lnTo>
                <a:lnTo>
                  <a:pt x="4" y="25"/>
                </a:lnTo>
                <a:lnTo>
                  <a:pt x="7" y="18"/>
                </a:lnTo>
                <a:lnTo>
                  <a:pt x="13" y="12"/>
                </a:lnTo>
                <a:lnTo>
                  <a:pt x="18" y="7"/>
                </a:lnTo>
                <a:lnTo>
                  <a:pt x="25" y="4"/>
                </a:lnTo>
                <a:lnTo>
                  <a:pt x="31" y="2"/>
                </a:lnTo>
                <a:lnTo>
                  <a:pt x="40" y="0"/>
                </a:lnTo>
                <a:lnTo>
                  <a:pt x="40" y="0"/>
                </a:lnTo>
                <a:close/>
              </a:path>
            </a:pathLst>
          </a:custGeom>
          <a:solidFill>
            <a:srgbClr val="F246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71" name="Freeform 171"/>
          <p:cNvSpPr>
            <a:spLocks noEditPoints="1"/>
          </p:cNvSpPr>
          <p:nvPr/>
        </p:nvSpPr>
        <p:spPr bwMode="auto">
          <a:xfrm>
            <a:off x="2388943" y="1482034"/>
            <a:ext cx="561829" cy="565003"/>
          </a:xfrm>
          <a:custGeom>
            <a:avLst/>
            <a:gdLst>
              <a:gd name="T0" fmla="*/ 337 w 354"/>
              <a:gd name="T1" fmla="*/ 299 h 356"/>
              <a:gd name="T2" fmla="*/ 352 w 354"/>
              <a:gd name="T3" fmla="*/ 91 h 356"/>
              <a:gd name="T4" fmla="*/ 339 w 354"/>
              <a:gd name="T5" fmla="*/ 154 h 356"/>
              <a:gd name="T6" fmla="*/ 333 w 354"/>
              <a:gd name="T7" fmla="*/ 150 h 356"/>
              <a:gd name="T8" fmla="*/ 333 w 354"/>
              <a:gd name="T9" fmla="*/ 206 h 356"/>
              <a:gd name="T10" fmla="*/ 289 w 354"/>
              <a:gd name="T11" fmla="*/ 221 h 356"/>
              <a:gd name="T12" fmla="*/ 306 w 354"/>
              <a:gd name="T13" fmla="*/ 244 h 356"/>
              <a:gd name="T14" fmla="*/ 283 w 354"/>
              <a:gd name="T15" fmla="*/ 267 h 356"/>
              <a:gd name="T16" fmla="*/ 306 w 354"/>
              <a:gd name="T17" fmla="*/ 338 h 356"/>
              <a:gd name="T18" fmla="*/ 283 w 354"/>
              <a:gd name="T19" fmla="*/ 59 h 356"/>
              <a:gd name="T20" fmla="*/ 317 w 354"/>
              <a:gd name="T21" fmla="*/ 59 h 356"/>
              <a:gd name="T22" fmla="*/ 271 w 354"/>
              <a:gd name="T23" fmla="*/ 47 h 356"/>
              <a:gd name="T24" fmla="*/ 263 w 354"/>
              <a:gd name="T25" fmla="*/ 12 h 356"/>
              <a:gd name="T26" fmla="*/ 272 w 354"/>
              <a:gd name="T27" fmla="*/ 223 h 356"/>
              <a:gd name="T28" fmla="*/ 283 w 354"/>
              <a:gd name="T29" fmla="*/ 68 h 356"/>
              <a:gd name="T30" fmla="*/ 272 w 354"/>
              <a:gd name="T31" fmla="*/ 264 h 356"/>
              <a:gd name="T32" fmla="*/ 274 w 354"/>
              <a:gd name="T33" fmla="*/ 356 h 356"/>
              <a:gd name="T34" fmla="*/ 263 w 354"/>
              <a:gd name="T35" fmla="*/ 28 h 356"/>
              <a:gd name="T36" fmla="*/ 259 w 354"/>
              <a:gd name="T37" fmla="*/ 50 h 356"/>
              <a:gd name="T38" fmla="*/ 236 w 354"/>
              <a:gd name="T39" fmla="*/ 50 h 356"/>
              <a:gd name="T40" fmla="*/ 230 w 354"/>
              <a:gd name="T41" fmla="*/ 28 h 356"/>
              <a:gd name="T42" fmla="*/ 263 w 354"/>
              <a:gd name="T43" fmla="*/ 68 h 356"/>
              <a:gd name="T44" fmla="*/ 263 w 354"/>
              <a:gd name="T45" fmla="*/ 231 h 356"/>
              <a:gd name="T46" fmla="*/ 228 w 354"/>
              <a:gd name="T47" fmla="*/ 269 h 356"/>
              <a:gd name="T48" fmla="*/ 228 w 354"/>
              <a:gd name="T49" fmla="*/ 216 h 356"/>
              <a:gd name="T50" fmla="*/ 263 w 354"/>
              <a:gd name="T51" fmla="*/ 348 h 356"/>
              <a:gd name="T52" fmla="*/ 228 w 354"/>
              <a:gd name="T53" fmla="*/ 28 h 356"/>
              <a:gd name="T54" fmla="*/ 225 w 354"/>
              <a:gd name="T55" fmla="*/ 49 h 356"/>
              <a:gd name="T56" fmla="*/ 228 w 354"/>
              <a:gd name="T57" fmla="*/ 4 h 356"/>
              <a:gd name="T58" fmla="*/ 179 w 354"/>
              <a:gd name="T59" fmla="*/ 68 h 356"/>
              <a:gd name="T60" fmla="*/ 228 w 354"/>
              <a:gd name="T61" fmla="*/ 216 h 356"/>
              <a:gd name="T62" fmla="*/ 228 w 354"/>
              <a:gd name="T63" fmla="*/ 299 h 356"/>
              <a:gd name="T64" fmla="*/ 133 w 354"/>
              <a:gd name="T65" fmla="*/ 43 h 356"/>
              <a:gd name="T66" fmla="*/ 126 w 354"/>
              <a:gd name="T67" fmla="*/ 4 h 356"/>
              <a:gd name="T68" fmla="*/ 179 w 354"/>
              <a:gd name="T69" fmla="*/ 68 h 356"/>
              <a:gd name="T70" fmla="*/ 179 w 354"/>
              <a:gd name="T71" fmla="*/ 242 h 356"/>
              <a:gd name="T72" fmla="*/ 171 w 354"/>
              <a:gd name="T73" fmla="*/ 162 h 356"/>
              <a:gd name="T74" fmla="*/ 115 w 354"/>
              <a:gd name="T75" fmla="*/ 31 h 356"/>
              <a:gd name="T76" fmla="*/ 123 w 354"/>
              <a:gd name="T77" fmla="*/ 50 h 356"/>
              <a:gd name="T78" fmla="*/ 100 w 354"/>
              <a:gd name="T79" fmla="*/ 43 h 356"/>
              <a:gd name="T80" fmla="*/ 90 w 354"/>
              <a:gd name="T81" fmla="*/ 12 h 356"/>
              <a:gd name="T82" fmla="*/ 126 w 354"/>
              <a:gd name="T83" fmla="*/ 96 h 356"/>
              <a:gd name="T84" fmla="*/ 90 w 354"/>
              <a:gd name="T85" fmla="*/ 256 h 356"/>
              <a:gd name="T86" fmla="*/ 126 w 354"/>
              <a:gd name="T87" fmla="*/ 162 h 356"/>
              <a:gd name="T88" fmla="*/ 90 w 354"/>
              <a:gd name="T89" fmla="*/ 348 h 356"/>
              <a:gd name="T90" fmla="*/ 79 w 354"/>
              <a:gd name="T91" fmla="*/ 39 h 356"/>
              <a:gd name="T92" fmla="*/ 71 w 354"/>
              <a:gd name="T93" fmla="*/ 20 h 356"/>
              <a:gd name="T94" fmla="*/ 90 w 354"/>
              <a:gd name="T95" fmla="*/ 162 h 356"/>
              <a:gd name="T96" fmla="*/ 90 w 354"/>
              <a:gd name="T97" fmla="*/ 68 h 356"/>
              <a:gd name="T98" fmla="*/ 81 w 354"/>
              <a:gd name="T99" fmla="*/ 264 h 356"/>
              <a:gd name="T100" fmla="*/ 84 w 354"/>
              <a:gd name="T101" fmla="*/ 353 h 356"/>
              <a:gd name="T102" fmla="*/ 37 w 354"/>
              <a:gd name="T103" fmla="*/ 59 h 356"/>
              <a:gd name="T104" fmla="*/ 71 w 354"/>
              <a:gd name="T105" fmla="*/ 20 h 356"/>
              <a:gd name="T106" fmla="*/ 54 w 354"/>
              <a:gd name="T107" fmla="*/ 227 h 356"/>
              <a:gd name="T108" fmla="*/ 50 w 354"/>
              <a:gd name="T109" fmla="*/ 257 h 356"/>
              <a:gd name="T110" fmla="*/ 16 w 354"/>
              <a:gd name="T111" fmla="*/ 299 h 356"/>
              <a:gd name="T112" fmla="*/ 71 w 354"/>
              <a:gd name="T113" fmla="*/ 68 h 356"/>
              <a:gd name="T114" fmla="*/ 49 w 354"/>
              <a:gd name="T115" fmla="*/ 345 h 356"/>
              <a:gd name="T116" fmla="*/ 20 w 354"/>
              <a:gd name="T117" fmla="*/ 150 h 356"/>
              <a:gd name="T118" fmla="*/ 16 w 354"/>
              <a:gd name="T119" fmla="*/ 154 h 356"/>
              <a:gd name="T120" fmla="*/ 0 w 354"/>
              <a:gd name="T121" fmla="*/ 95 h 356"/>
              <a:gd name="T122" fmla="*/ 16 w 354"/>
              <a:gd name="T123" fmla="*/ 96 h 356"/>
              <a:gd name="T124" fmla="*/ 16 w 354"/>
              <a:gd name="T125" fmla="*/ 21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4" h="356">
                <a:moveTo>
                  <a:pt x="337" y="299"/>
                </a:moveTo>
                <a:lnTo>
                  <a:pt x="337" y="210"/>
                </a:lnTo>
                <a:lnTo>
                  <a:pt x="337" y="210"/>
                </a:lnTo>
                <a:lnTo>
                  <a:pt x="340" y="215"/>
                </a:lnTo>
                <a:lnTo>
                  <a:pt x="341" y="222"/>
                </a:lnTo>
                <a:lnTo>
                  <a:pt x="341" y="299"/>
                </a:lnTo>
                <a:lnTo>
                  <a:pt x="337" y="299"/>
                </a:lnTo>
                <a:lnTo>
                  <a:pt x="337" y="299"/>
                </a:lnTo>
                <a:close/>
                <a:moveTo>
                  <a:pt x="337" y="154"/>
                </a:moveTo>
                <a:lnTo>
                  <a:pt x="337" y="96"/>
                </a:lnTo>
                <a:lnTo>
                  <a:pt x="337" y="96"/>
                </a:lnTo>
                <a:lnTo>
                  <a:pt x="339" y="95"/>
                </a:lnTo>
                <a:lnTo>
                  <a:pt x="348" y="91"/>
                </a:lnTo>
                <a:lnTo>
                  <a:pt x="348" y="91"/>
                </a:lnTo>
                <a:lnTo>
                  <a:pt x="350" y="91"/>
                </a:lnTo>
                <a:lnTo>
                  <a:pt x="352" y="91"/>
                </a:lnTo>
                <a:lnTo>
                  <a:pt x="354" y="93"/>
                </a:lnTo>
                <a:lnTo>
                  <a:pt x="354" y="95"/>
                </a:lnTo>
                <a:lnTo>
                  <a:pt x="354" y="142"/>
                </a:lnTo>
                <a:lnTo>
                  <a:pt x="354" y="142"/>
                </a:lnTo>
                <a:lnTo>
                  <a:pt x="352" y="147"/>
                </a:lnTo>
                <a:lnTo>
                  <a:pt x="350" y="149"/>
                </a:lnTo>
                <a:lnTo>
                  <a:pt x="348" y="150"/>
                </a:lnTo>
                <a:lnTo>
                  <a:pt x="339" y="154"/>
                </a:lnTo>
                <a:lnTo>
                  <a:pt x="339" y="154"/>
                </a:lnTo>
                <a:lnTo>
                  <a:pt x="337" y="154"/>
                </a:lnTo>
                <a:lnTo>
                  <a:pt x="337" y="154"/>
                </a:lnTo>
                <a:close/>
                <a:moveTo>
                  <a:pt x="337" y="96"/>
                </a:moveTo>
                <a:lnTo>
                  <a:pt x="337" y="154"/>
                </a:lnTo>
                <a:lnTo>
                  <a:pt x="337" y="154"/>
                </a:lnTo>
                <a:lnTo>
                  <a:pt x="335" y="153"/>
                </a:lnTo>
                <a:lnTo>
                  <a:pt x="333" y="150"/>
                </a:lnTo>
                <a:lnTo>
                  <a:pt x="333" y="103"/>
                </a:lnTo>
                <a:lnTo>
                  <a:pt x="333" y="103"/>
                </a:lnTo>
                <a:lnTo>
                  <a:pt x="335" y="99"/>
                </a:lnTo>
                <a:lnTo>
                  <a:pt x="337" y="96"/>
                </a:lnTo>
                <a:lnTo>
                  <a:pt x="337" y="96"/>
                </a:lnTo>
                <a:close/>
                <a:moveTo>
                  <a:pt x="337" y="210"/>
                </a:moveTo>
                <a:lnTo>
                  <a:pt x="337" y="210"/>
                </a:lnTo>
                <a:lnTo>
                  <a:pt x="333" y="206"/>
                </a:lnTo>
                <a:lnTo>
                  <a:pt x="329" y="202"/>
                </a:lnTo>
                <a:lnTo>
                  <a:pt x="324" y="199"/>
                </a:lnTo>
                <a:lnTo>
                  <a:pt x="317" y="199"/>
                </a:lnTo>
                <a:lnTo>
                  <a:pt x="317" y="68"/>
                </a:lnTo>
                <a:lnTo>
                  <a:pt x="283" y="68"/>
                </a:lnTo>
                <a:lnTo>
                  <a:pt x="283" y="221"/>
                </a:lnTo>
                <a:lnTo>
                  <a:pt x="283" y="221"/>
                </a:lnTo>
                <a:lnTo>
                  <a:pt x="289" y="221"/>
                </a:lnTo>
                <a:lnTo>
                  <a:pt x="293" y="222"/>
                </a:lnTo>
                <a:lnTo>
                  <a:pt x="297" y="225"/>
                </a:lnTo>
                <a:lnTo>
                  <a:pt x="299" y="227"/>
                </a:lnTo>
                <a:lnTo>
                  <a:pt x="302" y="230"/>
                </a:lnTo>
                <a:lnTo>
                  <a:pt x="305" y="234"/>
                </a:lnTo>
                <a:lnTo>
                  <a:pt x="306" y="239"/>
                </a:lnTo>
                <a:lnTo>
                  <a:pt x="306" y="244"/>
                </a:lnTo>
                <a:lnTo>
                  <a:pt x="306" y="244"/>
                </a:lnTo>
                <a:lnTo>
                  <a:pt x="306" y="248"/>
                </a:lnTo>
                <a:lnTo>
                  <a:pt x="305" y="253"/>
                </a:lnTo>
                <a:lnTo>
                  <a:pt x="302" y="257"/>
                </a:lnTo>
                <a:lnTo>
                  <a:pt x="299" y="260"/>
                </a:lnTo>
                <a:lnTo>
                  <a:pt x="297" y="262"/>
                </a:lnTo>
                <a:lnTo>
                  <a:pt x="293" y="265"/>
                </a:lnTo>
                <a:lnTo>
                  <a:pt x="289" y="267"/>
                </a:lnTo>
                <a:lnTo>
                  <a:pt x="283" y="267"/>
                </a:lnTo>
                <a:lnTo>
                  <a:pt x="283" y="299"/>
                </a:lnTo>
                <a:lnTo>
                  <a:pt x="337" y="299"/>
                </a:lnTo>
                <a:lnTo>
                  <a:pt x="337" y="210"/>
                </a:lnTo>
                <a:lnTo>
                  <a:pt x="337" y="210"/>
                </a:lnTo>
                <a:close/>
                <a:moveTo>
                  <a:pt x="283" y="356"/>
                </a:moveTo>
                <a:lnTo>
                  <a:pt x="283" y="314"/>
                </a:lnTo>
                <a:lnTo>
                  <a:pt x="306" y="314"/>
                </a:lnTo>
                <a:lnTo>
                  <a:pt x="306" y="338"/>
                </a:lnTo>
                <a:lnTo>
                  <a:pt x="306" y="338"/>
                </a:lnTo>
                <a:lnTo>
                  <a:pt x="305" y="345"/>
                </a:lnTo>
                <a:lnTo>
                  <a:pt x="301" y="350"/>
                </a:lnTo>
                <a:lnTo>
                  <a:pt x="295" y="355"/>
                </a:lnTo>
                <a:lnTo>
                  <a:pt x="289" y="356"/>
                </a:lnTo>
                <a:lnTo>
                  <a:pt x="283" y="356"/>
                </a:lnTo>
                <a:lnTo>
                  <a:pt x="283" y="356"/>
                </a:lnTo>
                <a:close/>
                <a:moveTo>
                  <a:pt x="283" y="59"/>
                </a:moveTo>
                <a:lnTo>
                  <a:pt x="283" y="20"/>
                </a:lnTo>
                <a:lnTo>
                  <a:pt x="283" y="20"/>
                </a:lnTo>
                <a:lnTo>
                  <a:pt x="298" y="30"/>
                </a:lnTo>
                <a:lnTo>
                  <a:pt x="309" y="38"/>
                </a:lnTo>
                <a:lnTo>
                  <a:pt x="313" y="43"/>
                </a:lnTo>
                <a:lnTo>
                  <a:pt x="316" y="49"/>
                </a:lnTo>
                <a:lnTo>
                  <a:pt x="317" y="54"/>
                </a:lnTo>
                <a:lnTo>
                  <a:pt x="317" y="59"/>
                </a:lnTo>
                <a:lnTo>
                  <a:pt x="283" y="59"/>
                </a:lnTo>
                <a:close/>
                <a:moveTo>
                  <a:pt x="283" y="20"/>
                </a:moveTo>
                <a:lnTo>
                  <a:pt x="283" y="59"/>
                </a:lnTo>
                <a:lnTo>
                  <a:pt x="263" y="59"/>
                </a:lnTo>
                <a:lnTo>
                  <a:pt x="263" y="50"/>
                </a:lnTo>
                <a:lnTo>
                  <a:pt x="263" y="50"/>
                </a:lnTo>
                <a:lnTo>
                  <a:pt x="268" y="50"/>
                </a:lnTo>
                <a:lnTo>
                  <a:pt x="271" y="47"/>
                </a:lnTo>
                <a:lnTo>
                  <a:pt x="274" y="43"/>
                </a:lnTo>
                <a:lnTo>
                  <a:pt x="275" y="39"/>
                </a:lnTo>
                <a:lnTo>
                  <a:pt x="275" y="39"/>
                </a:lnTo>
                <a:lnTo>
                  <a:pt x="274" y="35"/>
                </a:lnTo>
                <a:lnTo>
                  <a:pt x="271" y="31"/>
                </a:lnTo>
                <a:lnTo>
                  <a:pt x="268" y="28"/>
                </a:lnTo>
                <a:lnTo>
                  <a:pt x="263" y="28"/>
                </a:lnTo>
                <a:lnTo>
                  <a:pt x="263" y="12"/>
                </a:lnTo>
                <a:lnTo>
                  <a:pt x="263" y="12"/>
                </a:lnTo>
                <a:lnTo>
                  <a:pt x="283" y="20"/>
                </a:lnTo>
                <a:lnTo>
                  <a:pt x="283" y="20"/>
                </a:lnTo>
                <a:close/>
                <a:moveTo>
                  <a:pt x="283" y="68"/>
                </a:moveTo>
                <a:lnTo>
                  <a:pt x="283" y="221"/>
                </a:lnTo>
                <a:lnTo>
                  <a:pt x="283" y="221"/>
                </a:lnTo>
                <a:lnTo>
                  <a:pt x="278" y="221"/>
                </a:lnTo>
                <a:lnTo>
                  <a:pt x="272" y="223"/>
                </a:lnTo>
                <a:lnTo>
                  <a:pt x="267" y="227"/>
                </a:lnTo>
                <a:lnTo>
                  <a:pt x="263" y="231"/>
                </a:lnTo>
                <a:lnTo>
                  <a:pt x="263" y="162"/>
                </a:lnTo>
                <a:lnTo>
                  <a:pt x="272" y="162"/>
                </a:lnTo>
                <a:lnTo>
                  <a:pt x="272" y="96"/>
                </a:lnTo>
                <a:lnTo>
                  <a:pt x="263" y="96"/>
                </a:lnTo>
                <a:lnTo>
                  <a:pt x="263" y="68"/>
                </a:lnTo>
                <a:lnTo>
                  <a:pt x="283" y="68"/>
                </a:lnTo>
                <a:lnTo>
                  <a:pt x="283" y="68"/>
                </a:lnTo>
                <a:close/>
                <a:moveTo>
                  <a:pt x="283" y="267"/>
                </a:moveTo>
                <a:lnTo>
                  <a:pt x="283" y="299"/>
                </a:lnTo>
                <a:lnTo>
                  <a:pt x="263" y="299"/>
                </a:lnTo>
                <a:lnTo>
                  <a:pt x="263" y="256"/>
                </a:lnTo>
                <a:lnTo>
                  <a:pt x="263" y="256"/>
                </a:lnTo>
                <a:lnTo>
                  <a:pt x="267" y="260"/>
                </a:lnTo>
                <a:lnTo>
                  <a:pt x="272" y="264"/>
                </a:lnTo>
                <a:lnTo>
                  <a:pt x="278" y="267"/>
                </a:lnTo>
                <a:lnTo>
                  <a:pt x="283" y="267"/>
                </a:lnTo>
                <a:lnTo>
                  <a:pt x="283" y="267"/>
                </a:lnTo>
                <a:close/>
                <a:moveTo>
                  <a:pt x="283" y="314"/>
                </a:moveTo>
                <a:lnTo>
                  <a:pt x="283" y="356"/>
                </a:lnTo>
                <a:lnTo>
                  <a:pt x="278" y="356"/>
                </a:lnTo>
                <a:lnTo>
                  <a:pt x="278" y="356"/>
                </a:lnTo>
                <a:lnTo>
                  <a:pt x="274" y="356"/>
                </a:lnTo>
                <a:lnTo>
                  <a:pt x="270" y="353"/>
                </a:lnTo>
                <a:lnTo>
                  <a:pt x="267" y="352"/>
                </a:lnTo>
                <a:lnTo>
                  <a:pt x="263" y="348"/>
                </a:lnTo>
                <a:lnTo>
                  <a:pt x="263" y="314"/>
                </a:lnTo>
                <a:lnTo>
                  <a:pt x="283" y="314"/>
                </a:lnTo>
                <a:close/>
                <a:moveTo>
                  <a:pt x="263" y="12"/>
                </a:moveTo>
                <a:lnTo>
                  <a:pt x="263" y="28"/>
                </a:lnTo>
                <a:lnTo>
                  <a:pt x="263" y="28"/>
                </a:lnTo>
                <a:lnTo>
                  <a:pt x="259" y="28"/>
                </a:lnTo>
                <a:lnTo>
                  <a:pt x="256" y="31"/>
                </a:lnTo>
                <a:lnTo>
                  <a:pt x="253" y="35"/>
                </a:lnTo>
                <a:lnTo>
                  <a:pt x="252" y="39"/>
                </a:lnTo>
                <a:lnTo>
                  <a:pt x="252" y="39"/>
                </a:lnTo>
                <a:lnTo>
                  <a:pt x="253" y="43"/>
                </a:lnTo>
                <a:lnTo>
                  <a:pt x="256" y="47"/>
                </a:lnTo>
                <a:lnTo>
                  <a:pt x="259" y="50"/>
                </a:lnTo>
                <a:lnTo>
                  <a:pt x="263" y="50"/>
                </a:lnTo>
                <a:lnTo>
                  <a:pt x="263" y="59"/>
                </a:lnTo>
                <a:lnTo>
                  <a:pt x="228" y="59"/>
                </a:lnTo>
                <a:lnTo>
                  <a:pt x="228" y="50"/>
                </a:lnTo>
                <a:lnTo>
                  <a:pt x="228" y="50"/>
                </a:lnTo>
                <a:lnTo>
                  <a:pt x="230" y="50"/>
                </a:lnTo>
                <a:lnTo>
                  <a:pt x="230" y="50"/>
                </a:lnTo>
                <a:lnTo>
                  <a:pt x="236" y="50"/>
                </a:lnTo>
                <a:lnTo>
                  <a:pt x="238" y="47"/>
                </a:lnTo>
                <a:lnTo>
                  <a:pt x="241" y="43"/>
                </a:lnTo>
                <a:lnTo>
                  <a:pt x="243" y="39"/>
                </a:lnTo>
                <a:lnTo>
                  <a:pt x="243" y="39"/>
                </a:lnTo>
                <a:lnTo>
                  <a:pt x="241" y="35"/>
                </a:lnTo>
                <a:lnTo>
                  <a:pt x="238" y="31"/>
                </a:lnTo>
                <a:lnTo>
                  <a:pt x="236" y="28"/>
                </a:lnTo>
                <a:lnTo>
                  <a:pt x="230" y="28"/>
                </a:lnTo>
                <a:lnTo>
                  <a:pt x="230" y="28"/>
                </a:lnTo>
                <a:lnTo>
                  <a:pt x="228" y="28"/>
                </a:lnTo>
                <a:lnTo>
                  <a:pt x="228" y="4"/>
                </a:lnTo>
                <a:lnTo>
                  <a:pt x="228" y="4"/>
                </a:lnTo>
                <a:lnTo>
                  <a:pt x="247" y="8"/>
                </a:lnTo>
                <a:lnTo>
                  <a:pt x="263" y="12"/>
                </a:lnTo>
                <a:lnTo>
                  <a:pt x="263" y="12"/>
                </a:lnTo>
                <a:close/>
                <a:moveTo>
                  <a:pt x="263" y="68"/>
                </a:moveTo>
                <a:lnTo>
                  <a:pt x="263" y="96"/>
                </a:lnTo>
                <a:lnTo>
                  <a:pt x="228" y="96"/>
                </a:lnTo>
                <a:lnTo>
                  <a:pt x="228" y="68"/>
                </a:lnTo>
                <a:lnTo>
                  <a:pt x="263" y="68"/>
                </a:lnTo>
                <a:lnTo>
                  <a:pt x="263" y="68"/>
                </a:lnTo>
                <a:close/>
                <a:moveTo>
                  <a:pt x="263" y="162"/>
                </a:moveTo>
                <a:lnTo>
                  <a:pt x="263" y="231"/>
                </a:lnTo>
                <a:lnTo>
                  <a:pt x="263" y="231"/>
                </a:lnTo>
                <a:lnTo>
                  <a:pt x="262" y="237"/>
                </a:lnTo>
                <a:lnTo>
                  <a:pt x="260" y="244"/>
                </a:lnTo>
                <a:lnTo>
                  <a:pt x="260" y="244"/>
                </a:lnTo>
                <a:lnTo>
                  <a:pt x="262" y="250"/>
                </a:lnTo>
                <a:lnTo>
                  <a:pt x="263" y="256"/>
                </a:lnTo>
                <a:lnTo>
                  <a:pt x="263" y="299"/>
                </a:lnTo>
                <a:lnTo>
                  <a:pt x="228" y="299"/>
                </a:lnTo>
                <a:lnTo>
                  <a:pt x="228" y="269"/>
                </a:lnTo>
                <a:lnTo>
                  <a:pt x="229" y="269"/>
                </a:lnTo>
                <a:lnTo>
                  <a:pt x="229" y="253"/>
                </a:lnTo>
                <a:lnTo>
                  <a:pt x="228" y="253"/>
                </a:lnTo>
                <a:lnTo>
                  <a:pt x="228" y="242"/>
                </a:lnTo>
                <a:lnTo>
                  <a:pt x="229" y="242"/>
                </a:lnTo>
                <a:lnTo>
                  <a:pt x="229" y="227"/>
                </a:lnTo>
                <a:lnTo>
                  <a:pt x="228" y="227"/>
                </a:lnTo>
                <a:lnTo>
                  <a:pt x="228" y="216"/>
                </a:lnTo>
                <a:lnTo>
                  <a:pt x="229" y="216"/>
                </a:lnTo>
                <a:lnTo>
                  <a:pt x="229" y="200"/>
                </a:lnTo>
                <a:lnTo>
                  <a:pt x="228" y="200"/>
                </a:lnTo>
                <a:lnTo>
                  <a:pt x="228" y="162"/>
                </a:lnTo>
                <a:lnTo>
                  <a:pt x="263" y="162"/>
                </a:lnTo>
                <a:lnTo>
                  <a:pt x="263" y="162"/>
                </a:lnTo>
                <a:close/>
                <a:moveTo>
                  <a:pt x="263" y="314"/>
                </a:moveTo>
                <a:lnTo>
                  <a:pt x="263" y="348"/>
                </a:lnTo>
                <a:lnTo>
                  <a:pt x="263" y="348"/>
                </a:lnTo>
                <a:lnTo>
                  <a:pt x="262" y="344"/>
                </a:lnTo>
                <a:lnTo>
                  <a:pt x="260" y="338"/>
                </a:lnTo>
                <a:lnTo>
                  <a:pt x="260" y="314"/>
                </a:lnTo>
                <a:lnTo>
                  <a:pt x="263" y="314"/>
                </a:lnTo>
                <a:close/>
                <a:moveTo>
                  <a:pt x="228" y="4"/>
                </a:moveTo>
                <a:lnTo>
                  <a:pt x="228" y="28"/>
                </a:lnTo>
                <a:lnTo>
                  <a:pt x="228" y="28"/>
                </a:lnTo>
                <a:lnTo>
                  <a:pt x="225" y="30"/>
                </a:lnTo>
                <a:lnTo>
                  <a:pt x="222" y="32"/>
                </a:lnTo>
                <a:lnTo>
                  <a:pt x="221" y="35"/>
                </a:lnTo>
                <a:lnTo>
                  <a:pt x="220" y="39"/>
                </a:lnTo>
                <a:lnTo>
                  <a:pt x="220" y="39"/>
                </a:lnTo>
                <a:lnTo>
                  <a:pt x="221" y="43"/>
                </a:lnTo>
                <a:lnTo>
                  <a:pt x="222" y="46"/>
                </a:lnTo>
                <a:lnTo>
                  <a:pt x="225" y="49"/>
                </a:lnTo>
                <a:lnTo>
                  <a:pt x="228" y="50"/>
                </a:lnTo>
                <a:lnTo>
                  <a:pt x="228" y="59"/>
                </a:lnTo>
                <a:lnTo>
                  <a:pt x="179" y="59"/>
                </a:lnTo>
                <a:lnTo>
                  <a:pt x="179" y="0"/>
                </a:lnTo>
                <a:lnTo>
                  <a:pt x="179" y="0"/>
                </a:lnTo>
                <a:lnTo>
                  <a:pt x="203" y="1"/>
                </a:lnTo>
                <a:lnTo>
                  <a:pt x="228" y="4"/>
                </a:lnTo>
                <a:lnTo>
                  <a:pt x="228" y="4"/>
                </a:lnTo>
                <a:close/>
                <a:moveTo>
                  <a:pt x="228" y="68"/>
                </a:moveTo>
                <a:lnTo>
                  <a:pt x="228" y="96"/>
                </a:lnTo>
                <a:lnTo>
                  <a:pt x="183" y="96"/>
                </a:lnTo>
                <a:lnTo>
                  <a:pt x="183" y="162"/>
                </a:lnTo>
                <a:lnTo>
                  <a:pt x="228" y="162"/>
                </a:lnTo>
                <a:lnTo>
                  <a:pt x="228" y="200"/>
                </a:lnTo>
                <a:lnTo>
                  <a:pt x="179" y="200"/>
                </a:lnTo>
                <a:lnTo>
                  <a:pt x="179" y="68"/>
                </a:lnTo>
                <a:lnTo>
                  <a:pt x="228" y="68"/>
                </a:lnTo>
                <a:lnTo>
                  <a:pt x="228" y="68"/>
                </a:lnTo>
                <a:close/>
                <a:moveTo>
                  <a:pt x="228" y="216"/>
                </a:moveTo>
                <a:lnTo>
                  <a:pt x="228" y="227"/>
                </a:lnTo>
                <a:lnTo>
                  <a:pt x="179" y="227"/>
                </a:lnTo>
                <a:lnTo>
                  <a:pt x="179" y="216"/>
                </a:lnTo>
                <a:lnTo>
                  <a:pt x="228" y="216"/>
                </a:lnTo>
                <a:lnTo>
                  <a:pt x="228" y="216"/>
                </a:lnTo>
                <a:close/>
                <a:moveTo>
                  <a:pt x="228" y="242"/>
                </a:moveTo>
                <a:lnTo>
                  <a:pt x="228" y="253"/>
                </a:lnTo>
                <a:lnTo>
                  <a:pt x="179" y="253"/>
                </a:lnTo>
                <a:lnTo>
                  <a:pt x="179" y="242"/>
                </a:lnTo>
                <a:lnTo>
                  <a:pt x="228" y="242"/>
                </a:lnTo>
                <a:lnTo>
                  <a:pt x="228" y="242"/>
                </a:lnTo>
                <a:close/>
                <a:moveTo>
                  <a:pt x="228" y="269"/>
                </a:moveTo>
                <a:lnTo>
                  <a:pt x="228" y="299"/>
                </a:lnTo>
                <a:lnTo>
                  <a:pt x="179" y="299"/>
                </a:lnTo>
                <a:lnTo>
                  <a:pt x="179" y="269"/>
                </a:lnTo>
                <a:lnTo>
                  <a:pt x="228" y="269"/>
                </a:lnTo>
                <a:close/>
                <a:moveTo>
                  <a:pt x="126" y="50"/>
                </a:moveTo>
                <a:lnTo>
                  <a:pt x="126" y="50"/>
                </a:lnTo>
                <a:lnTo>
                  <a:pt x="129" y="49"/>
                </a:lnTo>
                <a:lnTo>
                  <a:pt x="132" y="46"/>
                </a:lnTo>
                <a:lnTo>
                  <a:pt x="133" y="43"/>
                </a:lnTo>
                <a:lnTo>
                  <a:pt x="134" y="39"/>
                </a:lnTo>
                <a:lnTo>
                  <a:pt x="134" y="39"/>
                </a:lnTo>
                <a:lnTo>
                  <a:pt x="133" y="35"/>
                </a:lnTo>
                <a:lnTo>
                  <a:pt x="132" y="32"/>
                </a:lnTo>
                <a:lnTo>
                  <a:pt x="129" y="30"/>
                </a:lnTo>
                <a:lnTo>
                  <a:pt x="126" y="28"/>
                </a:lnTo>
                <a:lnTo>
                  <a:pt x="126" y="4"/>
                </a:lnTo>
                <a:lnTo>
                  <a:pt x="126" y="4"/>
                </a:lnTo>
                <a:lnTo>
                  <a:pt x="150" y="1"/>
                </a:lnTo>
                <a:lnTo>
                  <a:pt x="176" y="0"/>
                </a:lnTo>
                <a:lnTo>
                  <a:pt x="179" y="0"/>
                </a:lnTo>
                <a:lnTo>
                  <a:pt x="179" y="59"/>
                </a:lnTo>
                <a:lnTo>
                  <a:pt x="126" y="59"/>
                </a:lnTo>
                <a:lnTo>
                  <a:pt x="126" y="50"/>
                </a:lnTo>
                <a:lnTo>
                  <a:pt x="126" y="50"/>
                </a:lnTo>
                <a:close/>
                <a:moveTo>
                  <a:pt x="179" y="68"/>
                </a:moveTo>
                <a:lnTo>
                  <a:pt x="179" y="200"/>
                </a:lnTo>
                <a:lnTo>
                  <a:pt x="127" y="200"/>
                </a:lnTo>
                <a:lnTo>
                  <a:pt x="127" y="216"/>
                </a:lnTo>
                <a:lnTo>
                  <a:pt x="179" y="216"/>
                </a:lnTo>
                <a:lnTo>
                  <a:pt x="179" y="227"/>
                </a:lnTo>
                <a:lnTo>
                  <a:pt x="127" y="227"/>
                </a:lnTo>
                <a:lnTo>
                  <a:pt x="127" y="242"/>
                </a:lnTo>
                <a:lnTo>
                  <a:pt x="179" y="242"/>
                </a:lnTo>
                <a:lnTo>
                  <a:pt x="179" y="253"/>
                </a:lnTo>
                <a:lnTo>
                  <a:pt x="127" y="253"/>
                </a:lnTo>
                <a:lnTo>
                  <a:pt x="127" y="269"/>
                </a:lnTo>
                <a:lnTo>
                  <a:pt x="179" y="269"/>
                </a:lnTo>
                <a:lnTo>
                  <a:pt x="179" y="299"/>
                </a:lnTo>
                <a:lnTo>
                  <a:pt x="126" y="299"/>
                </a:lnTo>
                <a:lnTo>
                  <a:pt x="126" y="162"/>
                </a:lnTo>
                <a:lnTo>
                  <a:pt x="171" y="162"/>
                </a:lnTo>
                <a:lnTo>
                  <a:pt x="171" y="96"/>
                </a:lnTo>
                <a:lnTo>
                  <a:pt x="126" y="96"/>
                </a:lnTo>
                <a:lnTo>
                  <a:pt x="126" y="68"/>
                </a:lnTo>
                <a:lnTo>
                  <a:pt x="179" y="68"/>
                </a:lnTo>
                <a:close/>
                <a:moveTo>
                  <a:pt x="123" y="28"/>
                </a:moveTo>
                <a:lnTo>
                  <a:pt x="123" y="28"/>
                </a:lnTo>
                <a:lnTo>
                  <a:pt x="118" y="28"/>
                </a:lnTo>
                <a:lnTo>
                  <a:pt x="115" y="31"/>
                </a:lnTo>
                <a:lnTo>
                  <a:pt x="113" y="35"/>
                </a:lnTo>
                <a:lnTo>
                  <a:pt x="111" y="39"/>
                </a:lnTo>
                <a:lnTo>
                  <a:pt x="111" y="39"/>
                </a:lnTo>
                <a:lnTo>
                  <a:pt x="113" y="43"/>
                </a:lnTo>
                <a:lnTo>
                  <a:pt x="115" y="47"/>
                </a:lnTo>
                <a:lnTo>
                  <a:pt x="118" y="50"/>
                </a:lnTo>
                <a:lnTo>
                  <a:pt x="123" y="50"/>
                </a:lnTo>
                <a:lnTo>
                  <a:pt x="123" y="50"/>
                </a:lnTo>
                <a:lnTo>
                  <a:pt x="126" y="50"/>
                </a:lnTo>
                <a:lnTo>
                  <a:pt x="126" y="59"/>
                </a:lnTo>
                <a:lnTo>
                  <a:pt x="90" y="59"/>
                </a:lnTo>
                <a:lnTo>
                  <a:pt x="90" y="50"/>
                </a:lnTo>
                <a:lnTo>
                  <a:pt x="90" y="50"/>
                </a:lnTo>
                <a:lnTo>
                  <a:pt x="95" y="50"/>
                </a:lnTo>
                <a:lnTo>
                  <a:pt x="98" y="47"/>
                </a:lnTo>
                <a:lnTo>
                  <a:pt x="100" y="43"/>
                </a:lnTo>
                <a:lnTo>
                  <a:pt x="102" y="39"/>
                </a:lnTo>
                <a:lnTo>
                  <a:pt x="102" y="39"/>
                </a:lnTo>
                <a:lnTo>
                  <a:pt x="100" y="35"/>
                </a:lnTo>
                <a:lnTo>
                  <a:pt x="98" y="31"/>
                </a:lnTo>
                <a:lnTo>
                  <a:pt x="95" y="28"/>
                </a:lnTo>
                <a:lnTo>
                  <a:pt x="90" y="28"/>
                </a:lnTo>
                <a:lnTo>
                  <a:pt x="90" y="12"/>
                </a:lnTo>
                <a:lnTo>
                  <a:pt x="90" y="12"/>
                </a:lnTo>
                <a:lnTo>
                  <a:pt x="107" y="8"/>
                </a:lnTo>
                <a:lnTo>
                  <a:pt x="126" y="4"/>
                </a:lnTo>
                <a:lnTo>
                  <a:pt x="126" y="28"/>
                </a:lnTo>
                <a:lnTo>
                  <a:pt x="126" y="28"/>
                </a:lnTo>
                <a:lnTo>
                  <a:pt x="123" y="28"/>
                </a:lnTo>
                <a:lnTo>
                  <a:pt x="123" y="28"/>
                </a:lnTo>
                <a:close/>
                <a:moveTo>
                  <a:pt x="126" y="68"/>
                </a:moveTo>
                <a:lnTo>
                  <a:pt x="126" y="96"/>
                </a:lnTo>
                <a:lnTo>
                  <a:pt x="90" y="96"/>
                </a:lnTo>
                <a:lnTo>
                  <a:pt x="90" y="68"/>
                </a:lnTo>
                <a:lnTo>
                  <a:pt x="126" y="68"/>
                </a:lnTo>
                <a:lnTo>
                  <a:pt x="126" y="68"/>
                </a:lnTo>
                <a:close/>
                <a:moveTo>
                  <a:pt x="126" y="162"/>
                </a:moveTo>
                <a:lnTo>
                  <a:pt x="126" y="299"/>
                </a:lnTo>
                <a:lnTo>
                  <a:pt x="90" y="299"/>
                </a:lnTo>
                <a:lnTo>
                  <a:pt x="90" y="256"/>
                </a:lnTo>
                <a:lnTo>
                  <a:pt x="90" y="256"/>
                </a:lnTo>
                <a:lnTo>
                  <a:pt x="92" y="250"/>
                </a:lnTo>
                <a:lnTo>
                  <a:pt x="94" y="244"/>
                </a:lnTo>
                <a:lnTo>
                  <a:pt x="94" y="244"/>
                </a:lnTo>
                <a:lnTo>
                  <a:pt x="92" y="237"/>
                </a:lnTo>
                <a:lnTo>
                  <a:pt x="90" y="231"/>
                </a:lnTo>
                <a:lnTo>
                  <a:pt x="90" y="162"/>
                </a:lnTo>
                <a:lnTo>
                  <a:pt x="126" y="162"/>
                </a:lnTo>
                <a:lnTo>
                  <a:pt x="126" y="162"/>
                </a:lnTo>
                <a:close/>
                <a:moveTo>
                  <a:pt x="90" y="348"/>
                </a:moveTo>
                <a:lnTo>
                  <a:pt x="90" y="314"/>
                </a:lnTo>
                <a:lnTo>
                  <a:pt x="94" y="314"/>
                </a:lnTo>
                <a:lnTo>
                  <a:pt x="94" y="338"/>
                </a:lnTo>
                <a:lnTo>
                  <a:pt x="94" y="338"/>
                </a:lnTo>
                <a:lnTo>
                  <a:pt x="92" y="344"/>
                </a:lnTo>
                <a:lnTo>
                  <a:pt x="90" y="348"/>
                </a:lnTo>
                <a:lnTo>
                  <a:pt x="90" y="348"/>
                </a:lnTo>
                <a:close/>
                <a:moveTo>
                  <a:pt x="90" y="12"/>
                </a:moveTo>
                <a:lnTo>
                  <a:pt x="90" y="28"/>
                </a:lnTo>
                <a:lnTo>
                  <a:pt x="90" y="28"/>
                </a:lnTo>
                <a:lnTo>
                  <a:pt x="85" y="28"/>
                </a:lnTo>
                <a:lnTo>
                  <a:pt x="83" y="31"/>
                </a:lnTo>
                <a:lnTo>
                  <a:pt x="80" y="35"/>
                </a:lnTo>
                <a:lnTo>
                  <a:pt x="79" y="39"/>
                </a:lnTo>
                <a:lnTo>
                  <a:pt x="79" y="39"/>
                </a:lnTo>
                <a:lnTo>
                  <a:pt x="80" y="43"/>
                </a:lnTo>
                <a:lnTo>
                  <a:pt x="83" y="47"/>
                </a:lnTo>
                <a:lnTo>
                  <a:pt x="85" y="50"/>
                </a:lnTo>
                <a:lnTo>
                  <a:pt x="90" y="50"/>
                </a:lnTo>
                <a:lnTo>
                  <a:pt x="90" y="59"/>
                </a:lnTo>
                <a:lnTo>
                  <a:pt x="71" y="59"/>
                </a:lnTo>
                <a:lnTo>
                  <a:pt x="71" y="20"/>
                </a:lnTo>
                <a:lnTo>
                  <a:pt x="71" y="20"/>
                </a:lnTo>
                <a:lnTo>
                  <a:pt x="90" y="12"/>
                </a:lnTo>
                <a:lnTo>
                  <a:pt x="90" y="12"/>
                </a:lnTo>
                <a:close/>
                <a:moveTo>
                  <a:pt x="90" y="68"/>
                </a:moveTo>
                <a:lnTo>
                  <a:pt x="90" y="96"/>
                </a:lnTo>
                <a:lnTo>
                  <a:pt x="81" y="96"/>
                </a:lnTo>
                <a:lnTo>
                  <a:pt x="81" y="162"/>
                </a:lnTo>
                <a:lnTo>
                  <a:pt x="90" y="162"/>
                </a:lnTo>
                <a:lnTo>
                  <a:pt x="90" y="231"/>
                </a:lnTo>
                <a:lnTo>
                  <a:pt x="90" y="231"/>
                </a:lnTo>
                <a:lnTo>
                  <a:pt x="87" y="227"/>
                </a:lnTo>
                <a:lnTo>
                  <a:pt x="81" y="223"/>
                </a:lnTo>
                <a:lnTo>
                  <a:pt x="76" y="221"/>
                </a:lnTo>
                <a:lnTo>
                  <a:pt x="71" y="221"/>
                </a:lnTo>
                <a:lnTo>
                  <a:pt x="71" y="68"/>
                </a:lnTo>
                <a:lnTo>
                  <a:pt x="90" y="68"/>
                </a:lnTo>
                <a:lnTo>
                  <a:pt x="90" y="68"/>
                </a:lnTo>
                <a:close/>
                <a:moveTo>
                  <a:pt x="90" y="256"/>
                </a:moveTo>
                <a:lnTo>
                  <a:pt x="90" y="299"/>
                </a:lnTo>
                <a:lnTo>
                  <a:pt x="71" y="299"/>
                </a:lnTo>
                <a:lnTo>
                  <a:pt x="71" y="267"/>
                </a:lnTo>
                <a:lnTo>
                  <a:pt x="71" y="267"/>
                </a:lnTo>
                <a:lnTo>
                  <a:pt x="76" y="267"/>
                </a:lnTo>
                <a:lnTo>
                  <a:pt x="81" y="264"/>
                </a:lnTo>
                <a:lnTo>
                  <a:pt x="87" y="260"/>
                </a:lnTo>
                <a:lnTo>
                  <a:pt x="90" y="256"/>
                </a:lnTo>
                <a:lnTo>
                  <a:pt x="90" y="256"/>
                </a:lnTo>
                <a:close/>
                <a:moveTo>
                  <a:pt x="90" y="314"/>
                </a:moveTo>
                <a:lnTo>
                  <a:pt x="90" y="348"/>
                </a:lnTo>
                <a:lnTo>
                  <a:pt x="90" y="348"/>
                </a:lnTo>
                <a:lnTo>
                  <a:pt x="87" y="352"/>
                </a:lnTo>
                <a:lnTo>
                  <a:pt x="84" y="353"/>
                </a:lnTo>
                <a:lnTo>
                  <a:pt x="80" y="356"/>
                </a:lnTo>
                <a:lnTo>
                  <a:pt x="75" y="356"/>
                </a:lnTo>
                <a:lnTo>
                  <a:pt x="71" y="356"/>
                </a:lnTo>
                <a:lnTo>
                  <a:pt x="71" y="314"/>
                </a:lnTo>
                <a:lnTo>
                  <a:pt x="90" y="314"/>
                </a:lnTo>
                <a:close/>
                <a:moveTo>
                  <a:pt x="71" y="20"/>
                </a:moveTo>
                <a:lnTo>
                  <a:pt x="71" y="59"/>
                </a:lnTo>
                <a:lnTo>
                  <a:pt x="37" y="59"/>
                </a:lnTo>
                <a:lnTo>
                  <a:pt x="37" y="59"/>
                </a:lnTo>
                <a:lnTo>
                  <a:pt x="37" y="54"/>
                </a:lnTo>
                <a:lnTo>
                  <a:pt x="38" y="49"/>
                </a:lnTo>
                <a:lnTo>
                  <a:pt x="41" y="43"/>
                </a:lnTo>
                <a:lnTo>
                  <a:pt x="45" y="38"/>
                </a:lnTo>
                <a:lnTo>
                  <a:pt x="56" y="30"/>
                </a:lnTo>
                <a:lnTo>
                  <a:pt x="71" y="20"/>
                </a:lnTo>
                <a:lnTo>
                  <a:pt x="71" y="20"/>
                </a:lnTo>
                <a:close/>
                <a:moveTo>
                  <a:pt x="71" y="68"/>
                </a:moveTo>
                <a:lnTo>
                  <a:pt x="71" y="221"/>
                </a:lnTo>
                <a:lnTo>
                  <a:pt x="71" y="221"/>
                </a:lnTo>
                <a:lnTo>
                  <a:pt x="71" y="221"/>
                </a:lnTo>
                <a:lnTo>
                  <a:pt x="65" y="221"/>
                </a:lnTo>
                <a:lnTo>
                  <a:pt x="61" y="222"/>
                </a:lnTo>
                <a:lnTo>
                  <a:pt x="57" y="225"/>
                </a:lnTo>
                <a:lnTo>
                  <a:pt x="54" y="227"/>
                </a:lnTo>
                <a:lnTo>
                  <a:pt x="50" y="230"/>
                </a:lnTo>
                <a:lnTo>
                  <a:pt x="49" y="234"/>
                </a:lnTo>
                <a:lnTo>
                  <a:pt x="48" y="239"/>
                </a:lnTo>
                <a:lnTo>
                  <a:pt x="48" y="244"/>
                </a:lnTo>
                <a:lnTo>
                  <a:pt x="48" y="244"/>
                </a:lnTo>
                <a:lnTo>
                  <a:pt x="48" y="248"/>
                </a:lnTo>
                <a:lnTo>
                  <a:pt x="49" y="253"/>
                </a:lnTo>
                <a:lnTo>
                  <a:pt x="50" y="257"/>
                </a:lnTo>
                <a:lnTo>
                  <a:pt x="54" y="260"/>
                </a:lnTo>
                <a:lnTo>
                  <a:pt x="57" y="262"/>
                </a:lnTo>
                <a:lnTo>
                  <a:pt x="61" y="265"/>
                </a:lnTo>
                <a:lnTo>
                  <a:pt x="65" y="267"/>
                </a:lnTo>
                <a:lnTo>
                  <a:pt x="71" y="267"/>
                </a:lnTo>
                <a:lnTo>
                  <a:pt x="71" y="267"/>
                </a:lnTo>
                <a:lnTo>
                  <a:pt x="71" y="299"/>
                </a:lnTo>
                <a:lnTo>
                  <a:pt x="16" y="299"/>
                </a:lnTo>
                <a:lnTo>
                  <a:pt x="16" y="210"/>
                </a:lnTo>
                <a:lnTo>
                  <a:pt x="16" y="210"/>
                </a:lnTo>
                <a:lnTo>
                  <a:pt x="20" y="206"/>
                </a:lnTo>
                <a:lnTo>
                  <a:pt x="25" y="202"/>
                </a:lnTo>
                <a:lnTo>
                  <a:pt x="30" y="199"/>
                </a:lnTo>
                <a:lnTo>
                  <a:pt x="37" y="199"/>
                </a:lnTo>
                <a:lnTo>
                  <a:pt x="37" y="68"/>
                </a:lnTo>
                <a:lnTo>
                  <a:pt x="71" y="68"/>
                </a:lnTo>
                <a:lnTo>
                  <a:pt x="71" y="68"/>
                </a:lnTo>
                <a:close/>
                <a:moveTo>
                  <a:pt x="71" y="314"/>
                </a:moveTo>
                <a:lnTo>
                  <a:pt x="71" y="356"/>
                </a:lnTo>
                <a:lnTo>
                  <a:pt x="65" y="356"/>
                </a:lnTo>
                <a:lnTo>
                  <a:pt x="65" y="356"/>
                </a:lnTo>
                <a:lnTo>
                  <a:pt x="58" y="355"/>
                </a:lnTo>
                <a:lnTo>
                  <a:pt x="53" y="350"/>
                </a:lnTo>
                <a:lnTo>
                  <a:pt x="49" y="345"/>
                </a:lnTo>
                <a:lnTo>
                  <a:pt x="48" y="338"/>
                </a:lnTo>
                <a:lnTo>
                  <a:pt x="48" y="314"/>
                </a:lnTo>
                <a:lnTo>
                  <a:pt x="71" y="314"/>
                </a:lnTo>
                <a:lnTo>
                  <a:pt x="71" y="314"/>
                </a:lnTo>
                <a:close/>
                <a:moveTo>
                  <a:pt x="16" y="154"/>
                </a:moveTo>
                <a:lnTo>
                  <a:pt x="16" y="154"/>
                </a:lnTo>
                <a:lnTo>
                  <a:pt x="19" y="153"/>
                </a:lnTo>
                <a:lnTo>
                  <a:pt x="20" y="150"/>
                </a:lnTo>
                <a:lnTo>
                  <a:pt x="20" y="103"/>
                </a:lnTo>
                <a:lnTo>
                  <a:pt x="20" y="103"/>
                </a:lnTo>
                <a:lnTo>
                  <a:pt x="19" y="99"/>
                </a:lnTo>
                <a:lnTo>
                  <a:pt x="16" y="96"/>
                </a:lnTo>
                <a:lnTo>
                  <a:pt x="16" y="154"/>
                </a:lnTo>
                <a:close/>
                <a:moveTo>
                  <a:pt x="16" y="96"/>
                </a:moveTo>
                <a:lnTo>
                  <a:pt x="16" y="154"/>
                </a:lnTo>
                <a:lnTo>
                  <a:pt x="16" y="154"/>
                </a:lnTo>
                <a:lnTo>
                  <a:pt x="15" y="154"/>
                </a:lnTo>
                <a:lnTo>
                  <a:pt x="6" y="150"/>
                </a:lnTo>
                <a:lnTo>
                  <a:pt x="6" y="150"/>
                </a:lnTo>
                <a:lnTo>
                  <a:pt x="4" y="149"/>
                </a:lnTo>
                <a:lnTo>
                  <a:pt x="2" y="147"/>
                </a:lnTo>
                <a:lnTo>
                  <a:pt x="0" y="142"/>
                </a:lnTo>
                <a:lnTo>
                  <a:pt x="0" y="95"/>
                </a:lnTo>
                <a:lnTo>
                  <a:pt x="0" y="95"/>
                </a:lnTo>
                <a:lnTo>
                  <a:pt x="0" y="93"/>
                </a:lnTo>
                <a:lnTo>
                  <a:pt x="2" y="91"/>
                </a:lnTo>
                <a:lnTo>
                  <a:pt x="4" y="91"/>
                </a:lnTo>
                <a:lnTo>
                  <a:pt x="6" y="91"/>
                </a:lnTo>
                <a:lnTo>
                  <a:pt x="15" y="95"/>
                </a:lnTo>
                <a:lnTo>
                  <a:pt x="15" y="95"/>
                </a:lnTo>
                <a:lnTo>
                  <a:pt x="16" y="96"/>
                </a:lnTo>
                <a:lnTo>
                  <a:pt x="16" y="96"/>
                </a:lnTo>
                <a:close/>
                <a:moveTo>
                  <a:pt x="16" y="210"/>
                </a:moveTo>
                <a:lnTo>
                  <a:pt x="16" y="299"/>
                </a:lnTo>
                <a:lnTo>
                  <a:pt x="12" y="299"/>
                </a:lnTo>
                <a:lnTo>
                  <a:pt x="12" y="222"/>
                </a:lnTo>
                <a:lnTo>
                  <a:pt x="12" y="222"/>
                </a:lnTo>
                <a:lnTo>
                  <a:pt x="14" y="215"/>
                </a:lnTo>
                <a:lnTo>
                  <a:pt x="16" y="210"/>
                </a:lnTo>
                <a:lnTo>
                  <a:pt x="16" y="210"/>
                </a:lnTo>
                <a:close/>
              </a:path>
            </a:pathLst>
          </a:custGeom>
          <a:solidFill>
            <a:srgbClr val="F246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72" name="Freeform 172"/>
          <p:cNvSpPr>
            <a:spLocks noEditPoints="1"/>
          </p:cNvSpPr>
          <p:nvPr/>
        </p:nvSpPr>
        <p:spPr bwMode="auto">
          <a:xfrm>
            <a:off x="2804759" y="2207332"/>
            <a:ext cx="633248" cy="482474"/>
          </a:xfrm>
          <a:custGeom>
            <a:avLst/>
            <a:gdLst>
              <a:gd name="T0" fmla="*/ 396 w 399"/>
              <a:gd name="T1" fmla="*/ 285 h 304"/>
              <a:gd name="T2" fmla="*/ 390 w 399"/>
              <a:gd name="T3" fmla="*/ 10 h 304"/>
              <a:gd name="T4" fmla="*/ 349 w 399"/>
              <a:gd name="T5" fmla="*/ 22 h 304"/>
              <a:gd name="T6" fmla="*/ 376 w 399"/>
              <a:gd name="T7" fmla="*/ 48 h 304"/>
              <a:gd name="T8" fmla="*/ 360 w 399"/>
              <a:gd name="T9" fmla="*/ 281 h 304"/>
              <a:gd name="T10" fmla="*/ 304 w 399"/>
              <a:gd name="T11" fmla="*/ 256 h 304"/>
              <a:gd name="T12" fmla="*/ 345 w 399"/>
              <a:gd name="T13" fmla="*/ 42 h 304"/>
              <a:gd name="T14" fmla="*/ 357 w 399"/>
              <a:gd name="T15" fmla="*/ 251 h 304"/>
              <a:gd name="T16" fmla="*/ 254 w 399"/>
              <a:gd name="T17" fmla="*/ 22 h 304"/>
              <a:gd name="T18" fmla="*/ 254 w 399"/>
              <a:gd name="T19" fmla="*/ 304 h 304"/>
              <a:gd name="T20" fmla="*/ 254 w 399"/>
              <a:gd name="T21" fmla="*/ 264 h 304"/>
              <a:gd name="T22" fmla="*/ 277 w 399"/>
              <a:gd name="T23" fmla="*/ 167 h 304"/>
              <a:gd name="T24" fmla="*/ 274 w 399"/>
              <a:gd name="T25" fmla="*/ 133 h 304"/>
              <a:gd name="T26" fmla="*/ 273 w 399"/>
              <a:gd name="T27" fmla="*/ 109 h 304"/>
              <a:gd name="T28" fmla="*/ 254 w 399"/>
              <a:gd name="T29" fmla="*/ 41 h 304"/>
              <a:gd name="T30" fmla="*/ 260 w 399"/>
              <a:gd name="T31" fmla="*/ 171 h 304"/>
              <a:gd name="T32" fmla="*/ 254 w 399"/>
              <a:gd name="T33" fmla="*/ 137 h 304"/>
              <a:gd name="T34" fmla="*/ 257 w 399"/>
              <a:gd name="T35" fmla="*/ 103 h 304"/>
              <a:gd name="T36" fmla="*/ 200 w 399"/>
              <a:gd name="T37" fmla="*/ 0 h 304"/>
              <a:gd name="T38" fmla="*/ 200 w 399"/>
              <a:gd name="T39" fmla="*/ 282 h 304"/>
              <a:gd name="T40" fmla="*/ 241 w 399"/>
              <a:gd name="T41" fmla="*/ 93 h 304"/>
              <a:gd name="T42" fmla="*/ 226 w 399"/>
              <a:gd name="T43" fmla="*/ 121 h 304"/>
              <a:gd name="T44" fmla="*/ 230 w 399"/>
              <a:gd name="T45" fmla="*/ 144 h 304"/>
              <a:gd name="T46" fmla="*/ 232 w 399"/>
              <a:gd name="T47" fmla="*/ 178 h 304"/>
              <a:gd name="T48" fmla="*/ 200 w 399"/>
              <a:gd name="T49" fmla="*/ 186 h 304"/>
              <a:gd name="T50" fmla="*/ 254 w 399"/>
              <a:gd name="T51" fmla="*/ 41 h 304"/>
              <a:gd name="T52" fmla="*/ 242 w 399"/>
              <a:gd name="T53" fmla="*/ 103 h 304"/>
              <a:gd name="T54" fmla="*/ 251 w 399"/>
              <a:gd name="T55" fmla="*/ 128 h 304"/>
              <a:gd name="T56" fmla="*/ 251 w 399"/>
              <a:gd name="T57" fmla="*/ 136 h 304"/>
              <a:gd name="T58" fmla="*/ 246 w 399"/>
              <a:gd name="T59" fmla="*/ 170 h 304"/>
              <a:gd name="T60" fmla="*/ 135 w 399"/>
              <a:gd name="T61" fmla="*/ 22 h 304"/>
              <a:gd name="T62" fmla="*/ 135 w 399"/>
              <a:gd name="T63" fmla="*/ 304 h 304"/>
              <a:gd name="T64" fmla="*/ 173 w 399"/>
              <a:gd name="T65" fmla="*/ 178 h 304"/>
              <a:gd name="T66" fmla="*/ 139 w 399"/>
              <a:gd name="T67" fmla="*/ 213 h 304"/>
              <a:gd name="T68" fmla="*/ 162 w 399"/>
              <a:gd name="T69" fmla="*/ 183 h 304"/>
              <a:gd name="T70" fmla="*/ 148 w 399"/>
              <a:gd name="T71" fmla="*/ 153 h 304"/>
              <a:gd name="T72" fmla="*/ 136 w 399"/>
              <a:gd name="T73" fmla="*/ 126 h 304"/>
              <a:gd name="T74" fmla="*/ 143 w 399"/>
              <a:gd name="T75" fmla="*/ 136 h 304"/>
              <a:gd name="T76" fmla="*/ 150 w 399"/>
              <a:gd name="T77" fmla="*/ 122 h 304"/>
              <a:gd name="T78" fmla="*/ 200 w 399"/>
              <a:gd name="T79" fmla="*/ 41 h 304"/>
              <a:gd name="T80" fmla="*/ 147 w 399"/>
              <a:gd name="T81" fmla="*/ 193 h 304"/>
              <a:gd name="T82" fmla="*/ 139 w 399"/>
              <a:gd name="T83" fmla="*/ 164 h 304"/>
              <a:gd name="T84" fmla="*/ 25 w 399"/>
              <a:gd name="T85" fmla="*/ 2 h 304"/>
              <a:gd name="T86" fmla="*/ 0 w 399"/>
              <a:gd name="T87" fmla="*/ 273 h 304"/>
              <a:gd name="T88" fmla="*/ 25 w 399"/>
              <a:gd name="T89" fmla="*/ 304 h 304"/>
              <a:gd name="T90" fmla="*/ 40 w 399"/>
              <a:gd name="T91" fmla="*/ 281 h 304"/>
              <a:gd name="T92" fmla="*/ 24 w 399"/>
              <a:gd name="T93" fmla="*/ 48 h 304"/>
              <a:gd name="T94" fmla="*/ 50 w 399"/>
              <a:gd name="T95" fmla="*/ 22 h 304"/>
              <a:gd name="T96" fmla="*/ 124 w 399"/>
              <a:gd name="T97" fmla="*/ 125 h 304"/>
              <a:gd name="T98" fmla="*/ 106 w 399"/>
              <a:gd name="T99" fmla="*/ 175 h 304"/>
              <a:gd name="T100" fmla="*/ 117 w 399"/>
              <a:gd name="T101" fmla="*/ 209 h 304"/>
              <a:gd name="T102" fmla="*/ 54 w 399"/>
              <a:gd name="T103" fmla="*/ 262 h 304"/>
              <a:gd name="T104" fmla="*/ 43 w 399"/>
              <a:gd name="T105" fmla="*/ 53 h 304"/>
              <a:gd name="T106" fmla="*/ 135 w 399"/>
              <a:gd name="T107" fmla="*/ 156 h 304"/>
              <a:gd name="T108" fmla="*/ 131 w 399"/>
              <a:gd name="T109" fmla="*/ 176 h 304"/>
              <a:gd name="T110" fmla="*/ 128 w 399"/>
              <a:gd name="T111" fmla="*/ 199 h 304"/>
              <a:gd name="T112" fmla="*/ 127 w 399"/>
              <a:gd name="T113" fmla="*/ 13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9" h="304">
                <a:moveTo>
                  <a:pt x="368" y="304"/>
                </a:moveTo>
                <a:lnTo>
                  <a:pt x="368" y="304"/>
                </a:lnTo>
                <a:lnTo>
                  <a:pt x="373" y="304"/>
                </a:lnTo>
                <a:lnTo>
                  <a:pt x="380" y="302"/>
                </a:lnTo>
                <a:lnTo>
                  <a:pt x="385" y="298"/>
                </a:lnTo>
                <a:lnTo>
                  <a:pt x="390" y="294"/>
                </a:lnTo>
                <a:lnTo>
                  <a:pt x="394" y="290"/>
                </a:lnTo>
                <a:lnTo>
                  <a:pt x="396" y="285"/>
                </a:lnTo>
                <a:lnTo>
                  <a:pt x="399" y="279"/>
                </a:lnTo>
                <a:lnTo>
                  <a:pt x="399" y="273"/>
                </a:lnTo>
                <a:lnTo>
                  <a:pt x="399" y="33"/>
                </a:lnTo>
                <a:lnTo>
                  <a:pt x="399" y="33"/>
                </a:lnTo>
                <a:lnTo>
                  <a:pt x="399" y="26"/>
                </a:lnTo>
                <a:lnTo>
                  <a:pt x="396" y="21"/>
                </a:lnTo>
                <a:lnTo>
                  <a:pt x="394" y="15"/>
                </a:lnTo>
                <a:lnTo>
                  <a:pt x="390" y="10"/>
                </a:lnTo>
                <a:lnTo>
                  <a:pt x="385" y="6"/>
                </a:lnTo>
                <a:lnTo>
                  <a:pt x="380" y="3"/>
                </a:lnTo>
                <a:lnTo>
                  <a:pt x="373" y="2"/>
                </a:lnTo>
                <a:lnTo>
                  <a:pt x="368" y="0"/>
                </a:lnTo>
                <a:lnTo>
                  <a:pt x="304" y="0"/>
                </a:lnTo>
                <a:lnTo>
                  <a:pt x="304" y="22"/>
                </a:lnTo>
                <a:lnTo>
                  <a:pt x="349" y="22"/>
                </a:lnTo>
                <a:lnTo>
                  <a:pt x="349" y="22"/>
                </a:lnTo>
                <a:lnTo>
                  <a:pt x="354" y="22"/>
                </a:lnTo>
                <a:lnTo>
                  <a:pt x="360" y="25"/>
                </a:lnTo>
                <a:lnTo>
                  <a:pt x="364" y="26"/>
                </a:lnTo>
                <a:lnTo>
                  <a:pt x="368" y="30"/>
                </a:lnTo>
                <a:lnTo>
                  <a:pt x="371" y="34"/>
                </a:lnTo>
                <a:lnTo>
                  <a:pt x="373" y="38"/>
                </a:lnTo>
                <a:lnTo>
                  <a:pt x="375" y="42"/>
                </a:lnTo>
                <a:lnTo>
                  <a:pt x="376" y="48"/>
                </a:lnTo>
                <a:lnTo>
                  <a:pt x="376" y="256"/>
                </a:lnTo>
                <a:lnTo>
                  <a:pt x="376" y="256"/>
                </a:lnTo>
                <a:lnTo>
                  <a:pt x="375" y="262"/>
                </a:lnTo>
                <a:lnTo>
                  <a:pt x="373" y="267"/>
                </a:lnTo>
                <a:lnTo>
                  <a:pt x="371" y="271"/>
                </a:lnTo>
                <a:lnTo>
                  <a:pt x="368" y="275"/>
                </a:lnTo>
                <a:lnTo>
                  <a:pt x="364" y="278"/>
                </a:lnTo>
                <a:lnTo>
                  <a:pt x="360" y="281"/>
                </a:lnTo>
                <a:lnTo>
                  <a:pt x="354" y="282"/>
                </a:lnTo>
                <a:lnTo>
                  <a:pt x="349" y="282"/>
                </a:lnTo>
                <a:lnTo>
                  <a:pt x="304" y="282"/>
                </a:lnTo>
                <a:lnTo>
                  <a:pt x="304" y="304"/>
                </a:lnTo>
                <a:lnTo>
                  <a:pt x="368" y="304"/>
                </a:lnTo>
                <a:lnTo>
                  <a:pt x="368" y="304"/>
                </a:lnTo>
                <a:close/>
                <a:moveTo>
                  <a:pt x="304" y="264"/>
                </a:moveTo>
                <a:lnTo>
                  <a:pt x="304" y="256"/>
                </a:lnTo>
                <a:lnTo>
                  <a:pt x="337" y="256"/>
                </a:lnTo>
                <a:lnTo>
                  <a:pt x="337" y="243"/>
                </a:lnTo>
                <a:lnTo>
                  <a:pt x="304" y="243"/>
                </a:lnTo>
                <a:lnTo>
                  <a:pt x="304" y="41"/>
                </a:lnTo>
                <a:lnTo>
                  <a:pt x="337" y="41"/>
                </a:lnTo>
                <a:lnTo>
                  <a:pt x="337" y="41"/>
                </a:lnTo>
                <a:lnTo>
                  <a:pt x="341" y="41"/>
                </a:lnTo>
                <a:lnTo>
                  <a:pt x="345" y="42"/>
                </a:lnTo>
                <a:lnTo>
                  <a:pt x="352" y="46"/>
                </a:lnTo>
                <a:lnTo>
                  <a:pt x="357" y="53"/>
                </a:lnTo>
                <a:lnTo>
                  <a:pt x="357" y="57"/>
                </a:lnTo>
                <a:lnTo>
                  <a:pt x="358" y="61"/>
                </a:lnTo>
                <a:lnTo>
                  <a:pt x="358" y="243"/>
                </a:lnTo>
                <a:lnTo>
                  <a:pt x="358" y="243"/>
                </a:lnTo>
                <a:lnTo>
                  <a:pt x="357" y="247"/>
                </a:lnTo>
                <a:lnTo>
                  <a:pt x="357" y="251"/>
                </a:lnTo>
                <a:lnTo>
                  <a:pt x="352" y="258"/>
                </a:lnTo>
                <a:lnTo>
                  <a:pt x="345" y="262"/>
                </a:lnTo>
                <a:lnTo>
                  <a:pt x="341" y="263"/>
                </a:lnTo>
                <a:lnTo>
                  <a:pt x="337" y="264"/>
                </a:lnTo>
                <a:lnTo>
                  <a:pt x="304" y="264"/>
                </a:lnTo>
                <a:close/>
                <a:moveTo>
                  <a:pt x="304" y="0"/>
                </a:moveTo>
                <a:lnTo>
                  <a:pt x="254" y="0"/>
                </a:lnTo>
                <a:lnTo>
                  <a:pt x="254" y="22"/>
                </a:lnTo>
                <a:lnTo>
                  <a:pt x="304" y="22"/>
                </a:lnTo>
                <a:lnTo>
                  <a:pt x="304" y="0"/>
                </a:lnTo>
                <a:lnTo>
                  <a:pt x="304" y="0"/>
                </a:lnTo>
                <a:close/>
                <a:moveTo>
                  <a:pt x="254" y="304"/>
                </a:moveTo>
                <a:lnTo>
                  <a:pt x="304" y="304"/>
                </a:lnTo>
                <a:lnTo>
                  <a:pt x="304" y="282"/>
                </a:lnTo>
                <a:lnTo>
                  <a:pt x="254" y="282"/>
                </a:lnTo>
                <a:lnTo>
                  <a:pt x="254" y="304"/>
                </a:lnTo>
                <a:lnTo>
                  <a:pt x="254" y="304"/>
                </a:lnTo>
                <a:close/>
                <a:moveTo>
                  <a:pt x="304" y="41"/>
                </a:moveTo>
                <a:lnTo>
                  <a:pt x="304" y="243"/>
                </a:lnTo>
                <a:lnTo>
                  <a:pt x="270" y="243"/>
                </a:lnTo>
                <a:lnTo>
                  <a:pt x="270" y="256"/>
                </a:lnTo>
                <a:lnTo>
                  <a:pt x="304" y="256"/>
                </a:lnTo>
                <a:lnTo>
                  <a:pt x="304" y="264"/>
                </a:lnTo>
                <a:lnTo>
                  <a:pt x="254" y="264"/>
                </a:lnTo>
                <a:lnTo>
                  <a:pt x="254" y="183"/>
                </a:lnTo>
                <a:lnTo>
                  <a:pt x="254" y="183"/>
                </a:lnTo>
                <a:lnTo>
                  <a:pt x="257" y="183"/>
                </a:lnTo>
                <a:lnTo>
                  <a:pt x="257" y="183"/>
                </a:lnTo>
                <a:lnTo>
                  <a:pt x="265" y="179"/>
                </a:lnTo>
                <a:lnTo>
                  <a:pt x="272" y="174"/>
                </a:lnTo>
                <a:lnTo>
                  <a:pt x="272" y="174"/>
                </a:lnTo>
                <a:lnTo>
                  <a:pt x="277" y="167"/>
                </a:lnTo>
                <a:lnTo>
                  <a:pt x="281" y="159"/>
                </a:lnTo>
                <a:lnTo>
                  <a:pt x="281" y="159"/>
                </a:lnTo>
                <a:lnTo>
                  <a:pt x="281" y="151"/>
                </a:lnTo>
                <a:lnTo>
                  <a:pt x="281" y="151"/>
                </a:lnTo>
                <a:lnTo>
                  <a:pt x="281" y="143"/>
                </a:lnTo>
                <a:lnTo>
                  <a:pt x="281" y="143"/>
                </a:lnTo>
                <a:lnTo>
                  <a:pt x="278" y="137"/>
                </a:lnTo>
                <a:lnTo>
                  <a:pt x="274" y="133"/>
                </a:lnTo>
                <a:lnTo>
                  <a:pt x="274" y="133"/>
                </a:lnTo>
                <a:lnTo>
                  <a:pt x="269" y="130"/>
                </a:lnTo>
                <a:lnTo>
                  <a:pt x="262" y="129"/>
                </a:lnTo>
                <a:lnTo>
                  <a:pt x="262" y="129"/>
                </a:lnTo>
                <a:lnTo>
                  <a:pt x="268" y="122"/>
                </a:lnTo>
                <a:lnTo>
                  <a:pt x="272" y="116"/>
                </a:lnTo>
                <a:lnTo>
                  <a:pt x="272" y="116"/>
                </a:lnTo>
                <a:lnTo>
                  <a:pt x="273" y="109"/>
                </a:lnTo>
                <a:lnTo>
                  <a:pt x="273" y="102"/>
                </a:lnTo>
                <a:lnTo>
                  <a:pt x="273" y="102"/>
                </a:lnTo>
                <a:lnTo>
                  <a:pt x="270" y="97"/>
                </a:lnTo>
                <a:lnTo>
                  <a:pt x="264" y="93"/>
                </a:lnTo>
                <a:lnTo>
                  <a:pt x="264" y="93"/>
                </a:lnTo>
                <a:lnTo>
                  <a:pt x="260" y="90"/>
                </a:lnTo>
                <a:lnTo>
                  <a:pt x="254" y="90"/>
                </a:lnTo>
                <a:lnTo>
                  <a:pt x="254" y="41"/>
                </a:lnTo>
                <a:lnTo>
                  <a:pt x="304" y="41"/>
                </a:lnTo>
                <a:lnTo>
                  <a:pt x="304" y="41"/>
                </a:lnTo>
                <a:close/>
                <a:moveTo>
                  <a:pt x="254" y="175"/>
                </a:moveTo>
                <a:lnTo>
                  <a:pt x="254" y="175"/>
                </a:lnTo>
                <a:lnTo>
                  <a:pt x="254" y="175"/>
                </a:lnTo>
                <a:lnTo>
                  <a:pt x="254" y="175"/>
                </a:lnTo>
                <a:lnTo>
                  <a:pt x="257" y="174"/>
                </a:lnTo>
                <a:lnTo>
                  <a:pt x="260" y="171"/>
                </a:lnTo>
                <a:lnTo>
                  <a:pt x="264" y="166"/>
                </a:lnTo>
                <a:lnTo>
                  <a:pt x="264" y="166"/>
                </a:lnTo>
                <a:lnTo>
                  <a:pt x="265" y="159"/>
                </a:lnTo>
                <a:lnTo>
                  <a:pt x="264" y="151"/>
                </a:lnTo>
                <a:lnTo>
                  <a:pt x="264" y="151"/>
                </a:lnTo>
                <a:lnTo>
                  <a:pt x="260" y="143"/>
                </a:lnTo>
                <a:lnTo>
                  <a:pt x="257" y="140"/>
                </a:lnTo>
                <a:lnTo>
                  <a:pt x="254" y="137"/>
                </a:lnTo>
                <a:lnTo>
                  <a:pt x="254" y="175"/>
                </a:lnTo>
                <a:lnTo>
                  <a:pt x="254" y="175"/>
                </a:lnTo>
                <a:close/>
                <a:moveTo>
                  <a:pt x="254" y="124"/>
                </a:moveTo>
                <a:lnTo>
                  <a:pt x="254" y="124"/>
                </a:lnTo>
                <a:lnTo>
                  <a:pt x="257" y="117"/>
                </a:lnTo>
                <a:lnTo>
                  <a:pt x="258" y="109"/>
                </a:lnTo>
                <a:lnTo>
                  <a:pt x="258" y="109"/>
                </a:lnTo>
                <a:lnTo>
                  <a:pt x="257" y="103"/>
                </a:lnTo>
                <a:lnTo>
                  <a:pt x="257" y="103"/>
                </a:lnTo>
                <a:lnTo>
                  <a:pt x="255" y="99"/>
                </a:lnTo>
                <a:lnTo>
                  <a:pt x="254" y="98"/>
                </a:lnTo>
                <a:lnTo>
                  <a:pt x="254" y="98"/>
                </a:lnTo>
                <a:lnTo>
                  <a:pt x="254" y="97"/>
                </a:lnTo>
                <a:lnTo>
                  <a:pt x="254" y="124"/>
                </a:lnTo>
                <a:close/>
                <a:moveTo>
                  <a:pt x="254" y="0"/>
                </a:moveTo>
                <a:lnTo>
                  <a:pt x="200" y="0"/>
                </a:lnTo>
                <a:lnTo>
                  <a:pt x="200" y="22"/>
                </a:lnTo>
                <a:lnTo>
                  <a:pt x="254" y="22"/>
                </a:lnTo>
                <a:lnTo>
                  <a:pt x="254" y="0"/>
                </a:lnTo>
                <a:lnTo>
                  <a:pt x="254" y="0"/>
                </a:lnTo>
                <a:close/>
                <a:moveTo>
                  <a:pt x="200" y="304"/>
                </a:moveTo>
                <a:lnTo>
                  <a:pt x="254" y="304"/>
                </a:lnTo>
                <a:lnTo>
                  <a:pt x="254" y="282"/>
                </a:lnTo>
                <a:lnTo>
                  <a:pt x="200" y="282"/>
                </a:lnTo>
                <a:lnTo>
                  <a:pt x="200" y="304"/>
                </a:lnTo>
                <a:lnTo>
                  <a:pt x="200" y="304"/>
                </a:lnTo>
                <a:close/>
                <a:moveTo>
                  <a:pt x="254" y="41"/>
                </a:moveTo>
                <a:lnTo>
                  <a:pt x="254" y="90"/>
                </a:lnTo>
                <a:lnTo>
                  <a:pt x="254" y="90"/>
                </a:lnTo>
                <a:lnTo>
                  <a:pt x="246" y="91"/>
                </a:lnTo>
                <a:lnTo>
                  <a:pt x="246" y="91"/>
                </a:lnTo>
                <a:lnTo>
                  <a:pt x="241" y="93"/>
                </a:lnTo>
                <a:lnTo>
                  <a:pt x="236" y="95"/>
                </a:lnTo>
                <a:lnTo>
                  <a:pt x="232" y="99"/>
                </a:lnTo>
                <a:lnTo>
                  <a:pt x="230" y="103"/>
                </a:lnTo>
                <a:lnTo>
                  <a:pt x="230" y="103"/>
                </a:lnTo>
                <a:lnTo>
                  <a:pt x="227" y="107"/>
                </a:lnTo>
                <a:lnTo>
                  <a:pt x="226" y="111"/>
                </a:lnTo>
                <a:lnTo>
                  <a:pt x="226" y="117"/>
                </a:lnTo>
                <a:lnTo>
                  <a:pt x="226" y="121"/>
                </a:lnTo>
                <a:lnTo>
                  <a:pt x="226" y="121"/>
                </a:lnTo>
                <a:lnTo>
                  <a:pt x="228" y="125"/>
                </a:lnTo>
                <a:lnTo>
                  <a:pt x="231" y="129"/>
                </a:lnTo>
                <a:lnTo>
                  <a:pt x="235" y="132"/>
                </a:lnTo>
                <a:lnTo>
                  <a:pt x="241" y="134"/>
                </a:lnTo>
                <a:lnTo>
                  <a:pt x="241" y="134"/>
                </a:lnTo>
                <a:lnTo>
                  <a:pt x="232" y="141"/>
                </a:lnTo>
                <a:lnTo>
                  <a:pt x="230" y="144"/>
                </a:lnTo>
                <a:lnTo>
                  <a:pt x="227" y="148"/>
                </a:lnTo>
                <a:lnTo>
                  <a:pt x="227" y="148"/>
                </a:lnTo>
                <a:lnTo>
                  <a:pt x="226" y="158"/>
                </a:lnTo>
                <a:lnTo>
                  <a:pt x="226" y="166"/>
                </a:lnTo>
                <a:lnTo>
                  <a:pt x="226" y="166"/>
                </a:lnTo>
                <a:lnTo>
                  <a:pt x="227" y="171"/>
                </a:lnTo>
                <a:lnTo>
                  <a:pt x="230" y="174"/>
                </a:lnTo>
                <a:lnTo>
                  <a:pt x="232" y="178"/>
                </a:lnTo>
                <a:lnTo>
                  <a:pt x="236" y="181"/>
                </a:lnTo>
                <a:lnTo>
                  <a:pt x="236" y="181"/>
                </a:lnTo>
                <a:lnTo>
                  <a:pt x="241" y="182"/>
                </a:lnTo>
                <a:lnTo>
                  <a:pt x="245" y="183"/>
                </a:lnTo>
                <a:lnTo>
                  <a:pt x="254" y="183"/>
                </a:lnTo>
                <a:lnTo>
                  <a:pt x="254" y="264"/>
                </a:lnTo>
                <a:lnTo>
                  <a:pt x="200" y="264"/>
                </a:lnTo>
                <a:lnTo>
                  <a:pt x="200" y="186"/>
                </a:lnTo>
                <a:lnTo>
                  <a:pt x="201" y="186"/>
                </a:lnTo>
                <a:lnTo>
                  <a:pt x="200" y="171"/>
                </a:lnTo>
                <a:lnTo>
                  <a:pt x="216" y="167"/>
                </a:lnTo>
                <a:lnTo>
                  <a:pt x="215" y="153"/>
                </a:lnTo>
                <a:lnTo>
                  <a:pt x="200" y="158"/>
                </a:lnTo>
                <a:lnTo>
                  <a:pt x="200" y="145"/>
                </a:lnTo>
                <a:lnTo>
                  <a:pt x="200" y="41"/>
                </a:lnTo>
                <a:lnTo>
                  <a:pt x="254" y="41"/>
                </a:lnTo>
                <a:lnTo>
                  <a:pt x="254" y="41"/>
                </a:lnTo>
                <a:close/>
                <a:moveTo>
                  <a:pt x="254" y="97"/>
                </a:moveTo>
                <a:lnTo>
                  <a:pt x="254" y="97"/>
                </a:lnTo>
                <a:lnTo>
                  <a:pt x="251" y="97"/>
                </a:lnTo>
                <a:lnTo>
                  <a:pt x="249" y="97"/>
                </a:lnTo>
                <a:lnTo>
                  <a:pt x="249" y="97"/>
                </a:lnTo>
                <a:lnTo>
                  <a:pt x="245" y="99"/>
                </a:lnTo>
                <a:lnTo>
                  <a:pt x="242" y="103"/>
                </a:lnTo>
                <a:lnTo>
                  <a:pt x="242" y="103"/>
                </a:lnTo>
                <a:lnTo>
                  <a:pt x="241" y="109"/>
                </a:lnTo>
                <a:lnTo>
                  <a:pt x="241" y="114"/>
                </a:lnTo>
                <a:lnTo>
                  <a:pt x="241" y="114"/>
                </a:lnTo>
                <a:lnTo>
                  <a:pt x="242" y="118"/>
                </a:lnTo>
                <a:lnTo>
                  <a:pt x="245" y="122"/>
                </a:lnTo>
                <a:lnTo>
                  <a:pt x="247" y="125"/>
                </a:lnTo>
                <a:lnTo>
                  <a:pt x="251" y="128"/>
                </a:lnTo>
                <a:lnTo>
                  <a:pt x="251" y="128"/>
                </a:lnTo>
                <a:lnTo>
                  <a:pt x="254" y="124"/>
                </a:lnTo>
                <a:lnTo>
                  <a:pt x="254" y="97"/>
                </a:lnTo>
                <a:lnTo>
                  <a:pt x="254" y="97"/>
                </a:lnTo>
                <a:close/>
                <a:moveTo>
                  <a:pt x="254" y="137"/>
                </a:moveTo>
                <a:lnTo>
                  <a:pt x="254" y="137"/>
                </a:lnTo>
                <a:lnTo>
                  <a:pt x="251" y="136"/>
                </a:lnTo>
                <a:lnTo>
                  <a:pt x="251" y="136"/>
                </a:lnTo>
                <a:lnTo>
                  <a:pt x="247" y="141"/>
                </a:lnTo>
                <a:lnTo>
                  <a:pt x="245" y="147"/>
                </a:lnTo>
                <a:lnTo>
                  <a:pt x="243" y="152"/>
                </a:lnTo>
                <a:lnTo>
                  <a:pt x="243" y="159"/>
                </a:lnTo>
                <a:lnTo>
                  <a:pt x="243" y="159"/>
                </a:lnTo>
                <a:lnTo>
                  <a:pt x="243" y="164"/>
                </a:lnTo>
                <a:lnTo>
                  <a:pt x="243" y="164"/>
                </a:lnTo>
                <a:lnTo>
                  <a:pt x="246" y="170"/>
                </a:lnTo>
                <a:lnTo>
                  <a:pt x="249" y="172"/>
                </a:lnTo>
                <a:lnTo>
                  <a:pt x="249" y="172"/>
                </a:lnTo>
                <a:lnTo>
                  <a:pt x="251" y="174"/>
                </a:lnTo>
                <a:lnTo>
                  <a:pt x="254" y="175"/>
                </a:lnTo>
                <a:lnTo>
                  <a:pt x="254" y="137"/>
                </a:lnTo>
                <a:close/>
                <a:moveTo>
                  <a:pt x="200" y="0"/>
                </a:moveTo>
                <a:lnTo>
                  <a:pt x="135" y="0"/>
                </a:lnTo>
                <a:lnTo>
                  <a:pt x="135" y="22"/>
                </a:lnTo>
                <a:lnTo>
                  <a:pt x="200" y="22"/>
                </a:lnTo>
                <a:lnTo>
                  <a:pt x="200" y="0"/>
                </a:lnTo>
                <a:lnTo>
                  <a:pt x="200" y="0"/>
                </a:lnTo>
                <a:close/>
                <a:moveTo>
                  <a:pt x="135" y="304"/>
                </a:moveTo>
                <a:lnTo>
                  <a:pt x="200" y="304"/>
                </a:lnTo>
                <a:lnTo>
                  <a:pt x="200" y="282"/>
                </a:lnTo>
                <a:lnTo>
                  <a:pt x="135" y="282"/>
                </a:lnTo>
                <a:lnTo>
                  <a:pt x="135" y="304"/>
                </a:lnTo>
                <a:lnTo>
                  <a:pt x="135" y="304"/>
                </a:lnTo>
                <a:close/>
                <a:moveTo>
                  <a:pt x="200" y="41"/>
                </a:moveTo>
                <a:lnTo>
                  <a:pt x="200" y="145"/>
                </a:lnTo>
                <a:lnTo>
                  <a:pt x="200" y="143"/>
                </a:lnTo>
                <a:lnTo>
                  <a:pt x="186" y="145"/>
                </a:lnTo>
                <a:lnTo>
                  <a:pt x="186" y="160"/>
                </a:lnTo>
                <a:lnTo>
                  <a:pt x="171" y="164"/>
                </a:lnTo>
                <a:lnTo>
                  <a:pt x="173" y="178"/>
                </a:lnTo>
                <a:lnTo>
                  <a:pt x="188" y="174"/>
                </a:lnTo>
                <a:lnTo>
                  <a:pt x="188" y="190"/>
                </a:lnTo>
                <a:lnTo>
                  <a:pt x="200" y="186"/>
                </a:lnTo>
                <a:lnTo>
                  <a:pt x="200" y="264"/>
                </a:lnTo>
                <a:lnTo>
                  <a:pt x="135" y="264"/>
                </a:lnTo>
                <a:lnTo>
                  <a:pt x="135" y="214"/>
                </a:lnTo>
                <a:lnTo>
                  <a:pt x="135" y="214"/>
                </a:lnTo>
                <a:lnTo>
                  <a:pt x="139" y="213"/>
                </a:lnTo>
                <a:lnTo>
                  <a:pt x="139" y="213"/>
                </a:lnTo>
                <a:lnTo>
                  <a:pt x="144" y="210"/>
                </a:lnTo>
                <a:lnTo>
                  <a:pt x="150" y="208"/>
                </a:lnTo>
                <a:lnTo>
                  <a:pt x="155" y="202"/>
                </a:lnTo>
                <a:lnTo>
                  <a:pt x="158" y="197"/>
                </a:lnTo>
                <a:lnTo>
                  <a:pt x="158" y="197"/>
                </a:lnTo>
                <a:lnTo>
                  <a:pt x="161" y="190"/>
                </a:lnTo>
                <a:lnTo>
                  <a:pt x="162" y="183"/>
                </a:lnTo>
                <a:lnTo>
                  <a:pt x="162" y="176"/>
                </a:lnTo>
                <a:lnTo>
                  <a:pt x="162" y="170"/>
                </a:lnTo>
                <a:lnTo>
                  <a:pt x="162" y="170"/>
                </a:lnTo>
                <a:lnTo>
                  <a:pt x="158" y="163"/>
                </a:lnTo>
                <a:lnTo>
                  <a:pt x="154" y="158"/>
                </a:lnTo>
                <a:lnTo>
                  <a:pt x="154" y="158"/>
                </a:lnTo>
                <a:lnTo>
                  <a:pt x="148" y="153"/>
                </a:lnTo>
                <a:lnTo>
                  <a:pt x="148" y="153"/>
                </a:lnTo>
                <a:lnTo>
                  <a:pt x="144" y="153"/>
                </a:lnTo>
                <a:lnTo>
                  <a:pt x="139" y="155"/>
                </a:lnTo>
                <a:lnTo>
                  <a:pt x="139" y="155"/>
                </a:lnTo>
                <a:lnTo>
                  <a:pt x="135" y="156"/>
                </a:lnTo>
                <a:lnTo>
                  <a:pt x="135" y="128"/>
                </a:lnTo>
                <a:lnTo>
                  <a:pt x="135" y="128"/>
                </a:lnTo>
                <a:lnTo>
                  <a:pt x="136" y="126"/>
                </a:lnTo>
                <a:lnTo>
                  <a:pt x="136" y="126"/>
                </a:lnTo>
                <a:lnTo>
                  <a:pt x="139" y="126"/>
                </a:lnTo>
                <a:lnTo>
                  <a:pt x="140" y="128"/>
                </a:lnTo>
                <a:lnTo>
                  <a:pt x="140" y="128"/>
                </a:lnTo>
                <a:lnTo>
                  <a:pt x="143" y="129"/>
                </a:lnTo>
                <a:lnTo>
                  <a:pt x="143" y="132"/>
                </a:lnTo>
                <a:lnTo>
                  <a:pt x="143" y="132"/>
                </a:lnTo>
                <a:lnTo>
                  <a:pt x="143" y="134"/>
                </a:lnTo>
                <a:lnTo>
                  <a:pt x="143" y="136"/>
                </a:lnTo>
                <a:lnTo>
                  <a:pt x="143" y="136"/>
                </a:lnTo>
                <a:lnTo>
                  <a:pt x="147" y="134"/>
                </a:lnTo>
                <a:lnTo>
                  <a:pt x="150" y="132"/>
                </a:lnTo>
                <a:lnTo>
                  <a:pt x="150" y="132"/>
                </a:lnTo>
                <a:lnTo>
                  <a:pt x="151" y="129"/>
                </a:lnTo>
                <a:lnTo>
                  <a:pt x="151" y="125"/>
                </a:lnTo>
                <a:lnTo>
                  <a:pt x="151" y="125"/>
                </a:lnTo>
                <a:lnTo>
                  <a:pt x="150" y="122"/>
                </a:lnTo>
                <a:lnTo>
                  <a:pt x="146" y="120"/>
                </a:lnTo>
                <a:lnTo>
                  <a:pt x="146" y="120"/>
                </a:lnTo>
                <a:lnTo>
                  <a:pt x="140" y="120"/>
                </a:lnTo>
                <a:lnTo>
                  <a:pt x="135" y="120"/>
                </a:lnTo>
                <a:lnTo>
                  <a:pt x="135" y="120"/>
                </a:lnTo>
                <a:lnTo>
                  <a:pt x="135" y="41"/>
                </a:lnTo>
                <a:lnTo>
                  <a:pt x="200" y="41"/>
                </a:lnTo>
                <a:lnTo>
                  <a:pt x="200" y="41"/>
                </a:lnTo>
                <a:close/>
                <a:moveTo>
                  <a:pt x="135" y="204"/>
                </a:moveTo>
                <a:lnTo>
                  <a:pt x="135" y="204"/>
                </a:lnTo>
                <a:lnTo>
                  <a:pt x="138" y="204"/>
                </a:lnTo>
                <a:lnTo>
                  <a:pt x="138" y="204"/>
                </a:lnTo>
                <a:lnTo>
                  <a:pt x="140" y="202"/>
                </a:lnTo>
                <a:lnTo>
                  <a:pt x="143" y="199"/>
                </a:lnTo>
                <a:lnTo>
                  <a:pt x="146" y="197"/>
                </a:lnTo>
                <a:lnTo>
                  <a:pt x="147" y="193"/>
                </a:lnTo>
                <a:lnTo>
                  <a:pt x="147" y="193"/>
                </a:lnTo>
                <a:lnTo>
                  <a:pt x="150" y="185"/>
                </a:lnTo>
                <a:lnTo>
                  <a:pt x="148" y="175"/>
                </a:lnTo>
                <a:lnTo>
                  <a:pt x="148" y="175"/>
                </a:lnTo>
                <a:lnTo>
                  <a:pt x="147" y="170"/>
                </a:lnTo>
                <a:lnTo>
                  <a:pt x="144" y="167"/>
                </a:lnTo>
                <a:lnTo>
                  <a:pt x="142" y="164"/>
                </a:lnTo>
                <a:lnTo>
                  <a:pt x="139" y="164"/>
                </a:lnTo>
                <a:lnTo>
                  <a:pt x="139" y="164"/>
                </a:lnTo>
                <a:lnTo>
                  <a:pt x="136" y="166"/>
                </a:lnTo>
                <a:lnTo>
                  <a:pt x="135" y="168"/>
                </a:lnTo>
                <a:lnTo>
                  <a:pt x="135" y="204"/>
                </a:lnTo>
                <a:close/>
                <a:moveTo>
                  <a:pt x="135" y="0"/>
                </a:moveTo>
                <a:lnTo>
                  <a:pt x="32" y="0"/>
                </a:lnTo>
                <a:lnTo>
                  <a:pt x="32" y="0"/>
                </a:lnTo>
                <a:lnTo>
                  <a:pt x="25" y="2"/>
                </a:lnTo>
                <a:lnTo>
                  <a:pt x="20" y="3"/>
                </a:lnTo>
                <a:lnTo>
                  <a:pt x="14" y="6"/>
                </a:lnTo>
                <a:lnTo>
                  <a:pt x="9" y="10"/>
                </a:lnTo>
                <a:lnTo>
                  <a:pt x="5" y="15"/>
                </a:lnTo>
                <a:lnTo>
                  <a:pt x="2" y="21"/>
                </a:lnTo>
                <a:lnTo>
                  <a:pt x="1" y="26"/>
                </a:lnTo>
                <a:lnTo>
                  <a:pt x="0" y="33"/>
                </a:lnTo>
                <a:lnTo>
                  <a:pt x="0" y="273"/>
                </a:lnTo>
                <a:lnTo>
                  <a:pt x="0" y="273"/>
                </a:lnTo>
                <a:lnTo>
                  <a:pt x="1" y="279"/>
                </a:lnTo>
                <a:lnTo>
                  <a:pt x="2" y="285"/>
                </a:lnTo>
                <a:lnTo>
                  <a:pt x="5" y="290"/>
                </a:lnTo>
                <a:lnTo>
                  <a:pt x="9" y="294"/>
                </a:lnTo>
                <a:lnTo>
                  <a:pt x="14" y="298"/>
                </a:lnTo>
                <a:lnTo>
                  <a:pt x="20" y="302"/>
                </a:lnTo>
                <a:lnTo>
                  <a:pt x="25" y="304"/>
                </a:lnTo>
                <a:lnTo>
                  <a:pt x="32" y="304"/>
                </a:lnTo>
                <a:lnTo>
                  <a:pt x="135" y="304"/>
                </a:lnTo>
                <a:lnTo>
                  <a:pt x="135" y="282"/>
                </a:lnTo>
                <a:lnTo>
                  <a:pt x="50" y="282"/>
                </a:lnTo>
                <a:lnTo>
                  <a:pt x="50" y="282"/>
                </a:lnTo>
                <a:lnTo>
                  <a:pt x="50" y="282"/>
                </a:lnTo>
                <a:lnTo>
                  <a:pt x="44" y="282"/>
                </a:lnTo>
                <a:lnTo>
                  <a:pt x="40" y="281"/>
                </a:lnTo>
                <a:lnTo>
                  <a:pt x="35" y="278"/>
                </a:lnTo>
                <a:lnTo>
                  <a:pt x="32" y="275"/>
                </a:lnTo>
                <a:lnTo>
                  <a:pt x="28" y="271"/>
                </a:lnTo>
                <a:lnTo>
                  <a:pt x="25" y="267"/>
                </a:lnTo>
                <a:lnTo>
                  <a:pt x="24" y="262"/>
                </a:lnTo>
                <a:lnTo>
                  <a:pt x="24" y="256"/>
                </a:lnTo>
                <a:lnTo>
                  <a:pt x="24" y="48"/>
                </a:lnTo>
                <a:lnTo>
                  <a:pt x="24" y="48"/>
                </a:lnTo>
                <a:lnTo>
                  <a:pt x="24" y="42"/>
                </a:lnTo>
                <a:lnTo>
                  <a:pt x="25" y="38"/>
                </a:lnTo>
                <a:lnTo>
                  <a:pt x="28" y="34"/>
                </a:lnTo>
                <a:lnTo>
                  <a:pt x="32" y="30"/>
                </a:lnTo>
                <a:lnTo>
                  <a:pt x="35" y="26"/>
                </a:lnTo>
                <a:lnTo>
                  <a:pt x="40" y="25"/>
                </a:lnTo>
                <a:lnTo>
                  <a:pt x="44" y="22"/>
                </a:lnTo>
                <a:lnTo>
                  <a:pt x="50" y="22"/>
                </a:lnTo>
                <a:lnTo>
                  <a:pt x="135" y="22"/>
                </a:lnTo>
                <a:lnTo>
                  <a:pt x="135" y="0"/>
                </a:lnTo>
                <a:lnTo>
                  <a:pt x="135" y="0"/>
                </a:lnTo>
                <a:close/>
                <a:moveTo>
                  <a:pt x="135" y="41"/>
                </a:moveTo>
                <a:lnTo>
                  <a:pt x="135" y="120"/>
                </a:lnTo>
                <a:lnTo>
                  <a:pt x="135" y="120"/>
                </a:lnTo>
                <a:lnTo>
                  <a:pt x="130" y="122"/>
                </a:lnTo>
                <a:lnTo>
                  <a:pt x="124" y="125"/>
                </a:lnTo>
                <a:lnTo>
                  <a:pt x="120" y="129"/>
                </a:lnTo>
                <a:lnTo>
                  <a:pt x="116" y="133"/>
                </a:lnTo>
                <a:lnTo>
                  <a:pt x="116" y="133"/>
                </a:lnTo>
                <a:lnTo>
                  <a:pt x="112" y="139"/>
                </a:lnTo>
                <a:lnTo>
                  <a:pt x="111" y="144"/>
                </a:lnTo>
                <a:lnTo>
                  <a:pt x="106" y="159"/>
                </a:lnTo>
                <a:lnTo>
                  <a:pt x="106" y="159"/>
                </a:lnTo>
                <a:lnTo>
                  <a:pt x="106" y="175"/>
                </a:lnTo>
                <a:lnTo>
                  <a:pt x="106" y="175"/>
                </a:lnTo>
                <a:lnTo>
                  <a:pt x="108" y="185"/>
                </a:lnTo>
                <a:lnTo>
                  <a:pt x="109" y="194"/>
                </a:lnTo>
                <a:lnTo>
                  <a:pt x="111" y="195"/>
                </a:lnTo>
                <a:lnTo>
                  <a:pt x="111" y="195"/>
                </a:lnTo>
                <a:lnTo>
                  <a:pt x="113" y="205"/>
                </a:lnTo>
                <a:lnTo>
                  <a:pt x="113" y="205"/>
                </a:lnTo>
                <a:lnTo>
                  <a:pt x="117" y="209"/>
                </a:lnTo>
                <a:lnTo>
                  <a:pt x="121" y="213"/>
                </a:lnTo>
                <a:lnTo>
                  <a:pt x="128" y="214"/>
                </a:lnTo>
                <a:lnTo>
                  <a:pt x="135" y="214"/>
                </a:lnTo>
                <a:lnTo>
                  <a:pt x="135" y="264"/>
                </a:lnTo>
                <a:lnTo>
                  <a:pt x="62" y="264"/>
                </a:lnTo>
                <a:lnTo>
                  <a:pt x="62" y="264"/>
                </a:lnTo>
                <a:lnTo>
                  <a:pt x="58" y="263"/>
                </a:lnTo>
                <a:lnTo>
                  <a:pt x="54" y="262"/>
                </a:lnTo>
                <a:lnTo>
                  <a:pt x="47" y="258"/>
                </a:lnTo>
                <a:lnTo>
                  <a:pt x="43" y="251"/>
                </a:lnTo>
                <a:lnTo>
                  <a:pt x="41" y="247"/>
                </a:lnTo>
                <a:lnTo>
                  <a:pt x="41" y="243"/>
                </a:lnTo>
                <a:lnTo>
                  <a:pt x="41" y="61"/>
                </a:lnTo>
                <a:lnTo>
                  <a:pt x="41" y="61"/>
                </a:lnTo>
                <a:lnTo>
                  <a:pt x="41" y="57"/>
                </a:lnTo>
                <a:lnTo>
                  <a:pt x="43" y="53"/>
                </a:lnTo>
                <a:lnTo>
                  <a:pt x="47" y="46"/>
                </a:lnTo>
                <a:lnTo>
                  <a:pt x="54" y="42"/>
                </a:lnTo>
                <a:lnTo>
                  <a:pt x="58" y="41"/>
                </a:lnTo>
                <a:lnTo>
                  <a:pt x="62" y="41"/>
                </a:lnTo>
                <a:lnTo>
                  <a:pt x="135" y="41"/>
                </a:lnTo>
                <a:lnTo>
                  <a:pt x="135" y="41"/>
                </a:lnTo>
                <a:close/>
                <a:moveTo>
                  <a:pt x="135" y="128"/>
                </a:moveTo>
                <a:lnTo>
                  <a:pt x="135" y="156"/>
                </a:lnTo>
                <a:lnTo>
                  <a:pt x="135" y="156"/>
                </a:lnTo>
                <a:lnTo>
                  <a:pt x="130" y="160"/>
                </a:lnTo>
                <a:lnTo>
                  <a:pt x="130" y="160"/>
                </a:lnTo>
                <a:lnTo>
                  <a:pt x="127" y="166"/>
                </a:lnTo>
                <a:lnTo>
                  <a:pt x="127" y="171"/>
                </a:lnTo>
                <a:lnTo>
                  <a:pt x="127" y="171"/>
                </a:lnTo>
                <a:lnTo>
                  <a:pt x="128" y="174"/>
                </a:lnTo>
                <a:lnTo>
                  <a:pt x="131" y="176"/>
                </a:lnTo>
                <a:lnTo>
                  <a:pt x="131" y="176"/>
                </a:lnTo>
                <a:lnTo>
                  <a:pt x="132" y="171"/>
                </a:lnTo>
                <a:lnTo>
                  <a:pt x="135" y="168"/>
                </a:lnTo>
                <a:lnTo>
                  <a:pt x="135" y="204"/>
                </a:lnTo>
                <a:lnTo>
                  <a:pt x="135" y="204"/>
                </a:lnTo>
                <a:lnTo>
                  <a:pt x="131" y="202"/>
                </a:lnTo>
                <a:lnTo>
                  <a:pt x="131" y="202"/>
                </a:lnTo>
                <a:lnTo>
                  <a:pt x="128" y="199"/>
                </a:lnTo>
                <a:lnTo>
                  <a:pt x="127" y="194"/>
                </a:lnTo>
                <a:lnTo>
                  <a:pt x="127" y="194"/>
                </a:lnTo>
                <a:lnTo>
                  <a:pt x="124" y="181"/>
                </a:lnTo>
                <a:lnTo>
                  <a:pt x="124" y="181"/>
                </a:lnTo>
                <a:lnTo>
                  <a:pt x="123" y="163"/>
                </a:lnTo>
                <a:lnTo>
                  <a:pt x="123" y="163"/>
                </a:lnTo>
                <a:lnTo>
                  <a:pt x="123" y="148"/>
                </a:lnTo>
                <a:lnTo>
                  <a:pt x="127" y="137"/>
                </a:lnTo>
                <a:lnTo>
                  <a:pt x="127" y="137"/>
                </a:lnTo>
                <a:lnTo>
                  <a:pt x="131" y="130"/>
                </a:lnTo>
                <a:lnTo>
                  <a:pt x="135" y="128"/>
                </a:lnTo>
                <a:lnTo>
                  <a:pt x="135" y="128"/>
                </a:lnTo>
                <a:close/>
              </a:path>
            </a:pathLst>
          </a:custGeom>
          <a:solidFill>
            <a:srgbClr val="F246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nvGrpSpPr>
          <p:cNvPr id="211" name="组合 210"/>
          <p:cNvGrpSpPr/>
          <p:nvPr/>
        </p:nvGrpSpPr>
        <p:grpSpPr>
          <a:xfrm>
            <a:off x="3023777" y="1464576"/>
            <a:ext cx="209495" cy="199973"/>
            <a:chOff x="3092451" y="2336800"/>
            <a:chExt cx="209550" cy="200025"/>
          </a:xfrm>
        </p:grpSpPr>
        <p:sp>
          <p:nvSpPr>
            <p:cNvPr id="173" name="Freeform 173"/>
            <p:cNvSpPr>
              <a:spLocks/>
            </p:cNvSpPr>
            <p:nvPr/>
          </p:nvSpPr>
          <p:spPr bwMode="auto">
            <a:xfrm>
              <a:off x="3092451" y="2378075"/>
              <a:ext cx="209550" cy="158750"/>
            </a:xfrm>
            <a:custGeom>
              <a:avLst/>
              <a:gdLst>
                <a:gd name="T0" fmla="*/ 39 w 132"/>
                <a:gd name="T1" fmla="*/ 0 h 100"/>
                <a:gd name="T2" fmla="*/ 39 w 132"/>
                <a:gd name="T3" fmla="*/ 0 h 100"/>
                <a:gd name="T4" fmla="*/ 47 w 132"/>
                <a:gd name="T5" fmla="*/ 0 h 100"/>
                <a:gd name="T6" fmla="*/ 54 w 132"/>
                <a:gd name="T7" fmla="*/ 2 h 100"/>
                <a:gd name="T8" fmla="*/ 61 w 132"/>
                <a:gd name="T9" fmla="*/ 5 h 100"/>
                <a:gd name="T10" fmla="*/ 66 w 132"/>
                <a:gd name="T11" fmla="*/ 9 h 100"/>
                <a:gd name="T12" fmla="*/ 66 w 132"/>
                <a:gd name="T13" fmla="*/ 9 h 100"/>
                <a:gd name="T14" fmla="*/ 71 w 132"/>
                <a:gd name="T15" fmla="*/ 5 h 100"/>
                <a:gd name="T16" fmla="*/ 78 w 132"/>
                <a:gd name="T17" fmla="*/ 2 h 100"/>
                <a:gd name="T18" fmla="*/ 85 w 132"/>
                <a:gd name="T19" fmla="*/ 0 h 100"/>
                <a:gd name="T20" fmla="*/ 93 w 132"/>
                <a:gd name="T21" fmla="*/ 0 h 100"/>
                <a:gd name="T22" fmla="*/ 93 w 132"/>
                <a:gd name="T23" fmla="*/ 0 h 100"/>
                <a:gd name="T24" fmla="*/ 101 w 132"/>
                <a:gd name="T25" fmla="*/ 0 h 100"/>
                <a:gd name="T26" fmla="*/ 108 w 132"/>
                <a:gd name="T27" fmla="*/ 2 h 100"/>
                <a:gd name="T28" fmla="*/ 115 w 132"/>
                <a:gd name="T29" fmla="*/ 6 h 100"/>
                <a:gd name="T30" fmla="*/ 120 w 132"/>
                <a:gd name="T31" fmla="*/ 11 h 100"/>
                <a:gd name="T32" fmla="*/ 126 w 132"/>
                <a:gd name="T33" fmla="*/ 16 h 100"/>
                <a:gd name="T34" fmla="*/ 130 w 132"/>
                <a:gd name="T35" fmla="*/ 23 h 100"/>
                <a:gd name="T36" fmla="*/ 131 w 132"/>
                <a:gd name="T37" fmla="*/ 31 h 100"/>
                <a:gd name="T38" fmla="*/ 132 w 132"/>
                <a:gd name="T39" fmla="*/ 38 h 100"/>
                <a:gd name="T40" fmla="*/ 132 w 132"/>
                <a:gd name="T41" fmla="*/ 38 h 100"/>
                <a:gd name="T42" fmla="*/ 131 w 132"/>
                <a:gd name="T43" fmla="*/ 47 h 100"/>
                <a:gd name="T44" fmla="*/ 128 w 132"/>
                <a:gd name="T45" fmla="*/ 58 h 100"/>
                <a:gd name="T46" fmla="*/ 123 w 132"/>
                <a:gd name="T47" fmla="*/ 69 h 100"/>
                <a:gd name="T48" fmla="*/ 116 w 132"/>
                <a:gd name="T49" fmla="*/ 78 h 100"/>
                <a:gd name="T50" fmla="*/ 107 w 132"/>
                <a:gd name="T51" fmla="*/ 86 h 100"/>
                <a:gd name="T52" fmla="*/ 94 w 132"/>
                <a:gd name="T53" fmla="*/ 93 h 100"/>
                <a:gd name="T54" fmla="*/ 88 w 132"/>
                <a:gd name="T55" fmla="*/ 96 h 100"/>
                <a:gd name="T56" fmla="*/ 81 w 132"/>
                <a:gd name="T57" fmla="*/ 99 h 100"/>
                <a:gd name="T58" fmla="*/ 73 w 132"/>
                <a:gd name="T59" fmla="*/ 99 h 100"/>
                <a:gd name="T60" fmla="*/ 63 w 132"/>
                <a:gd name="T61" fmla="*/ 100 h 100"/>
                <a:gd name="T62" fmla="*/ 63 w 132"/>
                <a:gd name="T63" fmla="*/ 100 h 100"/>
                <a:gd name="T64" fmla="*/ 55 w 132"/>
                <a:gd name="T65" fmla="*/ 99 h 100"/>
                <a:gd name="T66" fmla="*/ 47 w 132"/>
                <a:gd name="T67" fmla="*/ 97 h 100"/>
                <a:gd name="T68" fmla="*/ 39 w 132"/>
                <a:gd name="T69" fmla="*/ 96 h 100"/>
                <a:gd name="T70" fmla="*/ 32 w 132"/>
                <a:gd name="T71" fmla="*/ 93 h 100"/>
                <a:gd name="T72" fmla="*/ 27 w 132"/>
                <a:gd name="T73" fmla="*/ 90 h 100"/>
                <a:gd name="T74" fmla="*/ 21 w 132"/>
                <a:gd name="T75" fmla="*/ 86 h 100"/>
                <a:gd name="T76" fmla="*/ 13 w 132"/>
                <a:gd name="T77" fmla="*/ 77 h 100"/>
                <a:gd name="T78" fmla="*/ 6 w 132"/>
                <a:gd name="T79" fmla="*/ 67 h 100"/>
                <a:gd name="T80" fmla="*/ 2 w 132"/>
                <a:gd name="T81" fmla="*/ 57 h 100"/>
                <a:gd name="T82" fmla="*/ 0 w 132"/>
                <a:gd name="T83" fmla="*/ 47 h 100"/>
                <a:gd name="T84" fmla="*/ 0 w 132"/>
                <a:gd name="T85" fmla="*/ 38 h 100"/>
                <a:gd name="T86" fmla="*/ 0 w 132"/>
                <a:gd name="T87" fmla="*/ 38 h 100"/>
                <a:gd name="T88" fmla="*/ 0 w 132"/>
                <a:gd name="T89" fmla="*/ 31 h 100"/>
                <a:gd name="T90" fmla="*/ 2 w 132"/>
                <a:gd name="T91" fmla="*/ 23 h 100"/>
                <a:gd name="T92" fmla="*/ 6 w 132"/>
                <a:gd name="T93" fmla="*/ 16 h 100"/>
                <a:gd name="T94" fmla="*/ 12 w 132"/>
                <a:gd name="T95" fmla="*/ 11 h 100"/>
                <a:gd name="T96" fmla="*/ 17 w 132"/>
                <a:gd name="T97" fmla="*/ 6 h 100"/>
                <a:gd name="T98" fmla="*/ 24 w 132"/>
                <a:gd name="T99" fmla="*/ 2 h 100"/>
                <a:gd name="T100" fmla="*/ 31 w 132"/>
                <a:gd name="T101" fmla="*/ 0 h 100"/>
                <a:gd name="T102" fmla="*/ 39 w 132"/>
                <a:gd name="T103" fmla="*/ 0 h 100"/>
                <a:gd name="T104" fmla="*/ 39 w 132"/>
                <a:gd name="T10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 h="100">
                  <a:moveTo>
                    <a:pt x="39" y="0"/>
                  </a:moveTo>
                  <a:lnTo>
                    <a:pt x="39" y="0"/>
                  </a:lnTo>
                  <a:lnTo>
                    <a:pt x="47" y="0"/>
                  </a:lnTo>
                  <a:lnTo>
                    <a:pt x="54" y="2"/>
                  </a:lnTo>
                  <a:lnTo>
                    <a:pt x="61" y="5"/>
                  </a:lnTo>
                  <a:lnTo>
                    <a:pt x="66" y="9"/>
                  </a:lnTo>
                  <a:lnTo>
                    <a:pt x="66" y="9"/>
                  </a:lnTo>
                  <a:lnTo>
                    <a:pt x="71" y="5"/>
                  </a:lnTo>
                  <a:lnTo>
                    <a:pt x="78" y="2"/>
                  </a:lnTo>
                  <a:lnTo>
                    <a:pt x="85" y="0"/>
                  </a:lnTo>
                  <a:lnTo>
                    <a:pt x="93" y="0"/>
                  </a:lnTo>
                  <a:lnTo>
                    <a:pt x="93" y="0"/>
                  </a:lnTo>
                  <a:lnTo>
                    <a:pt x="101" y="0"/>
                  </a:lnTo>
                  <a:lnTo>
                    <a:pt x="108" y="2"/>
                  </a:lnTo>
                  <a:lnTo>
                    <a:pt x="115" y="6"/>
                  </a:lnTo>
                  <a:lnTo>
                    <a:pt x="120" y="11"/>
                  </a:lnTo>
                  <a:lnTo>
                    <a:pt x="126" y="16"/>
                  </a:lnTo>
                  <a:lnTo>
                    <a:pt x="130" y="23"/>
                  </a:lnTo>
                  <a:lnTo>
                    <a:pt x="131" y="31"/>
                  </a:lnTo>
                  <a:lnTo>
                    <a:pt x="132" y="38"/>
                  </a:lnTo>
                  <a:lnTo>
                    <a:pt x="132" y="38"/>
                  </a:lnTo>
                  <a:lnTo>
                    <a:pt x="131" y="47"/>
                  </a:lnTo>
                  <a:lnTo>
                    <a:pt x="128" y="58"/>
                  </a:lnTo>
                  <a:lnTo>
                    <a:pt x="123" y="69"/>
                  </a:lnTo>
                  <a:lnTo>
                    <a:pt x="116" y="78"/>
                  </a:lnTo>
                  <a:lnTo>
                    <a:pt x="107" y="86"/>
                  </a:lnTo>
                  <a:lnTo>
                    <a:pt x="94" y="93"/>
                  </a:lnTo>
                  <a:lnTo>
                    <a:pt x="88" y="96"/>
                  </a:lnTo>
                  <a:lnTo>
                    <a:pt x="81" y="99"/>
                  </a:lnTo>
                  <a:lnTo>
                    <a:pt x="73" y="99"/>
                  </a:lnTo>
                  <a:lnTo>
                    <a:pt x="63" y="100"/>
                  </a:lnTo>
                  <a:lnTo>
                    <a:pt x="63" y="100"/>
                  </a:lnTo>
                  <a:lnTo>
                    <a:pt x="55" y="99"/>
                  </a:lnTo>
                  <a:lnTo>
                    <a:pt x="47" y="97"/>
                  </a:lnTo>
                  <a:lnTo>
                    <a:pt x="39" y="96"/>
                  </a:lnTo>
                  <a:lnTo>
                    <a:pt x="32" y="93"/>
                  </a:lnTo>
                  <a:lnTo>
                    <a:pt x="27" y="90"/>
                  </a:lnTo>
                  <a:lnTo>
                    <a:pt x="21" y="86"/>
                  </a:lnTo>
                  <a:lnTo>
                    <a:pt x="13" y="77"/>
                  </a:lnTo>
                  <a:lnTo>
                    <a:pt x="6" y="67"/>
                  </a:lnTo>
                  <a:lnTo>
                    <a:pt x="2" y="57"/>
                  </a:lnTo>
                  <a:lnTo>
                    <a:pt x="0" y="47"/>
                  </a:lnTo>
                  <a:lnTo>
                    <a:pt x="0" y="38"/>
                  </a:lnTo>
                  <a:lnTo>
                    <a:pt x="0" y="38"/>
                  </a:lnTo>
                  <a:lnTo>
                    <a:pt x="0" y="31"/>
                  </a:lnTo>
                  <a:lnTo>
                    <a:pt x="2" y="23"/>
                  </a:lnTo>
                  <a:lnTo>
                    <a:pt x="6" y="16"/>
                  </a:lnTo>
                  <a:lnTo>
                    <a:pt x="12" y="11"/>
                  </a:lnTo>
                  <a:lnTo>
                    <a:pt x="17" y="6"/>
                  </a:lnTo>
                  <a:lnTo>
                    <a:pt x="24" y="2"/>
                  </a:lnTo>
                  <a:lnTo>
                    <a:pt x="31" y="0"/>
                  </a:lnTo>
                  <a:lnTo>
                    <a:pt x="39" y="0"/>
                  </a:lnTo>
                  <a:lnTo>
                    <a:pt x="39" y="0"/>
                  </a:lnTo>
                  <a:close/>
                </a:path>
              </a:pathLst>
            </a:custGeom>
            <a:solidFill>
              <a:srgbClr val="FF8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74" name="Freeform 174"/>
            <p:cNvSpPr>
              <a:spLocks/>
            </p:cNvSpPr>
            <p:nvPr/>
          </p:nvSpPr>
          <p:spPr bwMode="auto">
            <a:xfrm>
              <a:off x="3149601" y="2336800"/>
              <a:ext cx="52388" cy="73025"/>
            </a:xfrm>
            <a:custGeom>
              <a:avLst/>
              <a:gdLst>
                <a:gd name="T0" fmla="*/ 29 w 33"/>
                <a:gd name="T1" fmla="*/ 46 h 46"/>
                <a:gd name="T2" fmla="*/ 29 w 33"/>
                <a:gd name="T3" fmla="*/ 46 h 46"/>
                <a:gd name="T4" fmla="*/ 31 w 33"/>
                <a:gd name="T5" fmla="*/ 39 h 46"/>
                <a:gd name="T6" fmla="*/ 33 w 33"/>
                <a:gd name="T7" fmla="*/ 34 h 46"/>
                <a:gd name="T8" fmla="*/ 33 w 33"/>
                <a:gd name="T9" fmla="*/ 27 h 46"/>
                <a:gd name="T10" fmla="*/ 33 w 33"/>
                <a:gd name="T11" fmla="*/ 22 h 46"/>
                <a:gd name="T12" fmla="*/ 30 w 33"/>
                <a:gd name="T13" fmla="*/ 15 h 46"/>
                <a:gd name="T14" fmla="*/ 27 w 33"/>
                <a:gd name="T15" fmla="*/ 9 h 46"/>
                <a:gd name="T16" fmla="*/ 25 w 33"/>
                <a:gd name="T17" fmla="*/ 4 h 46"/>
                <a:gd name="T18" fmla="*/ 19 w 33"/>
                <a:gd name="T19" fmla="*/ 0 h 46"/>
                <a:gd name="T20" fmla="*/ 0 w 33"/>
                <a:gd name="T21" fmla="*/ 3 h 46"/>
                <a:gd name="T22" fmla="*/ 0 w 33"/>
                <a:gd name="T23" fmla="*/ 3 h 46"/>
                <a:gd name="T24" fmla="*/ 12 w 33"/>
                <a:gd name="T25" fmla="*/ 11 h 46"/>
                <a:gd name="T26" fmla="*/ 18 w 33"/>
                <a:gd name="T27" fmla="*/ 15 h 46"/>
                <a:gd name="T28" fmla="*/ 22 w 33"/>
                <a:gd name="T29" fmla="*/ 19 h 46"/>
                <a:gd name="T30" fmla="*/ 25 w 33"/>
                <a:gd name="T31" fmla="*/ 24 h 46"/>
                <a:gd name="T32" fmla="*/ 27 w 33"/>
                <a:gd name="T33" fmla="*/ 31 h 46"/>
                <a:gd name="T34" fmla="*/ 29 w 33"/>
                <a:gd name="T35" fmla="*/ 38 h 46"/>
                <a:gd name="T36" fmla="*/ 29 w 33"/>
                <a:gd name="T37" fmla="*/ 46 h 46"/>
                <a:gd name="T38" fmla="*/ 29 w 33"/>
                <a:gd name="T3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46">
                  <a:moveTo>
                    <a:pt x="29" y="46"/>
                  </a:moveTo>
                  <a:lnTo>
                    <a:pt x="29" y="46"/>
                  </a:lnTo>
                  <a:lnTo>
                    <a:pt x="31" y="39"/>
                  </a:lnTo>
                  <a:lnTo>
                    <a:pt x="33" y="34"/>
                  </a:lnTo>
                  <a:lnTo>
                    <a:pt x="33" y="27"/>
                  </a:lnTo>
                  <a:lnTo>
                    <a:pt x="33" y="22"/>
                  </a:lnTo>
                  <a:lnTo>
                    <a:pt x="30" y="15"/>
                  </a:lnTo>
                  <a:lnTo>
                    <a:pt x="27" y="9"/>
                  </a:lnTo>
                  <a:lnTo>
                    <a:pt x="25" y="4"/>
                  </a:lnTo>
                  <a:lnTo>
                    <a:pt x="19" y="0"/>
                  </a:lnTo>
                  <a:lnTo>
                    <a:pt x="0" y="3"/>
                  </a:lnTo>
                  <a:lnTo>
                    <a:pt x="0" y="3"/>
                  </a:lnTo>
                  <a:lnTo>
                    <a:pt x="12" y="11"/>
                  </a:lnTo>
                  <a:lnTo>
                    <a:pt x="18" y="15"/>
                  </a:lnTo>
                  <a:lnTo>
                    <a:pt x="22" y="19"/>
                  </a:lnTo>
                  <a:lnTo>
                    <a:pt x="25" y="24"/>
                  </a:lnTo>
                  <a:lnTo>
                    <a:pt x="27" y="31"/>
                  </a:lnTo>
                  <a:lnTo>
                    <a:pt x="29" y="38"/>
                  </a:lnTo>
                  <a:lnTo>
                    <a:pt x="29" y="46"/>
                  </a:lnTo>
                  <a:lnTo>
                    <a:pt x="29" y="46"/>
                  </a:lnTo>
                  <a:close/>
                </a:path>
              </a:pathLst>
            </a:custGeom>
            <a:solidFill>
              <a:srgbClr val="FF8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175" name="Freeform 175"/>
          <p:cNvSpPr>
            <a:spLocks noEditPoints="1"/>
          </p:cNvSpPr>
          <p:nvPr/>
        </p:nvSpPr>
        <p:spPr bwMode="auto">
          <a:xfrm>
            <a:off x="3245969" y="2786620"/>
            <a:ext cx="217431" cy="303134"/>
          </a:xfrm>
          <a:custGeom>
            <a:avLst/>
            <a:gdLst>
              <a:gd name="T0" fmla="*/ 125 w 137"/>
              <a:gd name="T1" fmla="*/ 55 h 191"/>
              <a:gd name="T2" fmla="*/ 126 w 137"/>
              <a:gd name="T3" fmla="*/ 51 h 191"/>
              <a:gd name="T4" fmla="*/ 133 w 137"/>
              <a:gd name="T5" fmla="*/ 34 h 191"/>
              <a:gd name="T6" fmla="*/ 136 w 137"/>
              <a:gd name="T7" fmla="*/ 29 h 191"/>
              <a:gd name="T8" fmla="*/ 137 w 137"/>
              <a:gd name="T9" fmla="*/ 21 h 191"/>
              <a:gd name="T10" fmla="*/ 136 w 137"/>
              <a:gd name="T11" fmla="*/ 13 h 191"/>
              <a:gd name="T12" fmla="*/ 132 w 137"/>
              <a:gd name="T13" fmla="*/ 6 h 191"/>
              <a:gd name="T14" fmla="*/ 128 w 137"/>
              <a:gd name="T15" fmla="*/ 4 h 191"/>
              <a:gd name="T16" fmla="*/ 116 w 137"/>
              <a:gd name="T17" fmla="*/ 0 h 191"/>
              <a:gd name="T18" fmla="*/ 103 w 137"/>
              <a:gd name="T19" fmla="*/ 4 h 191"/>
              <a:gd name="T20" fmla="*/ 113 w 137"/>
              <a:gd name="T21" fmla="*/ 39 h 191"/>
              <a:gd name="T22" fmla="*/ 103 w 137"/>
              <a:gd name="T23" fmla="*/ 59 h 191"/>
              <a:gd name="T24" fmla="*/ 110 w 137"/>
              <a:gd name="T25" fmla="*/ 48 h 191"/>
              <a:gd name="T26" fmla="*/ 110 w 137"/>
              <a:gd name="T27" fmla="*/ 42 h 191"/>
              <a:gd name="T28" fmla="*/ 120 w 137"/>
              <a:gd name="T29" fmla="*/ 48 h 191"/>
              <a:gd name="T30" fmla="*/ 121 w 137"/>
              <a:gd name="T31" fmla="*/ 52 h 191"/>
              <a:gd name="T32" fmla="*/ 121 w 137"/>
              <a:gd name="T33" fmla="*/ 57 h 191"/>
              <a:gd name="T34" fmla="*/ 103 w 137"/>
              <a:gd name="T35" fmla="*/ 89 h 191"/>
              <a:gd name="T36" fmla="*/ 97 w 137"/>
              <a:gd name="T37" fmla="*/ 93 h 191"/>
              <a:gd name="T38" fmla="*/ 99 w 137"/>
              <a:gd name="T39" fmla="*/ 92 h 191"/>
              <a:gd name="T40" fmla="*/ 103 w 137"/>
              <a:gd name="T41" fmla="*/ 89 h 191"/>
              <a:gd name="T42" fmla="*/ 101 w 137"/>
              <a:gd name="T43" fmla="*/ 85 h 191"/>
              <a:gd name="T44" fmla="*/ 99 w 137"/>
              <a:gd name="T45" fmla="*/ 86 h 191"/>
              <a:gd name="T46" fmla="*/ 95 w 137"/>
              <a:gd name="T47" fmla="*/ 88 h 191"/>
              <a:gd name="T48" fmla="*/ 84 w 137"/>
              <a:gd name="T49" fmla="*/ 81 h 191"/>
              <a:gd name="T50" fmla="*/ 84 w 137"/>
              <a:gd name="T51" fmla="*/ 81 h 191"/>
              <a:gd name="T52" fmla="*/ 90 w 137"/>
              <a:gd name="T53" fmla="*/ 78 h 191"/>
              <a:gd name="T54" fmla="*/ 103 w 137"/>
              <a:gd name="T55" fmla="*/ 34 h 191"/>
              <a:gd name="T56" fmla="*/ 88 w 137"/>
              <a:gd name="T57" fmla="*/ 23 h 191"/>
              <a:gd name="T58" fmla="*/ 80 w 137"/>
              <a:gd name="T59" fmla="*/ 25 h 191"/>
              <a:gd name="T60" fmla="*/ 57 w 137"/>
              <a:gd name="T61" fmla="*/ 59 h 191"/>
              <a:gd name="T62" fmla="*/ 57 w 137"/>
              <a:gd name="T63" fmla="*/ 66 h 191"/>
              <a:gd name="T64" fmla="*/ 22 w 137"/>
              <a:gd name="T65" fmla="*/ 153 h 191"/>
              <a:gd name="T66" fmla="*/ 26 w 137"/>
              <a:gd name="T67" fmla="*/ 154 h 191"/>
              <a:gd name="T68" fmla="*/ 29 w 137"/>
              <a:gd name="T69" fmla="*/ 155 h 191"/>
              <a:gd name="T70" fmla="*/ 29 w 137"/>
              <a:gd name="T71" fmla="*/ 162 h 191"/>
              <a:gd name="T72" fmla="*/ 33 w 137"/>
              <a:gd name="T73" fmla="*/ 161 h 191"/>
              <a:gd name="T74" fmla="*/ 38 w 137"/>
              <a:gd name="T75" fmla="*/ 162 h 191"/>
              <a:gd name="T76" fmla="*/ 40 w 137"/>
              <a:gd name="T77" fmla="*/ 163 h 191"/>
              <a:gd name="T78" fmla="*/ 41 w 137"/>
              <a:gd name="T79" fmla="*/ 169 h 191"/>
              <a:gd name="T80" fmla="*/ 38 w 137"/>
              <a:gd name="T81" fmla="*/ 173 h 191"/>
              <a:gd name="T82" fmla="*/ 22 w 137"/>
              <a:gd name="T83" fmla="*/ 182 h 191"/>
              <a:gd name="T84" fmla="*/ 41 w 137"/>
              <a:gd name="T85" fmla="*/ 176 h 191"/>
              <a:gd name="T86" fmla="*/ 103 w 137"/>
              <a:gd name="T87" fmla="*/ 29 h 191"/>
              <a:gd name="T88" fmla="*/ 97 w 137"/>
              <a:gd name="T89" fmla="*/ 9 h 191"/>
              <a:gd name="T90" fmla="*/ 103 w 137"/>
              <a:gd name="T91" fmla="*/ 4 h 191"/>
              <a:gd name="T92" fmla="*/ 22 w 137"/>
              <a:gd name="T93" fmla="*/ 117 h 191"/>
              <a:gd name="T94" fmla="*/ 2 w 137"/>
              <a:gd name="T95" fmla="*/ 191 h 191"/>
              <a:gd name="T96" fmla="*/ 22 w 137"/>
              <a:gd name="T97" fmla="*/ 180 h 191"/>
              <a:gd name="T98" fmla="*/ 5 w 137"/>
              <a:gd name="T99" fmla="*/ 174 h 191"/>
              <a:gd name="T100" fmla="*/ 5 w 137"/>
              <a:gd name="T101" fmla="*/ 150 h 191"/>
              <a:gd name="T102" fmla="*/ 6 w 137"/>
              <a:gd name="T103" fmla="*/ 149 h 191"/>
              <a:gd name="T104" fmla="*/ 10 w 137"/>
              <a:gd name="T105" fmla="*/ 146 h 191"/>
              <a:gd name="T106" fmla="*/ 15 w 137"/>
              <a:gd name="T107" fmla="*/ 146 h 191"/>
              <a:gd name="T108" fmla="*/ 17 w 137"/>
              <a:gd name="T109" fmla="*/ 149 h 191"/>
              <a:gd name="T110" fmla="*/ 18 w 137"/>
              <a:gd name="T111" fmla="*/ 155 h 191"/>
              <a:gd name="T112" fmla="*/ 19 w 137"/>
              <a:gd name="T113" fmla="*/ 154 h 191"/>
              <a:gd name="T114" fmla="*/ 22 w 137"/>
              <a:gd name="T115" fmla="*/ 11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91">
                <a:moveTo>
                  <a:pt x="103" y="89"/>
                </a:moveTo>
                <a:lnTo>
                  <a:pt x="125" y="55"/>
                </a:lnTo>
                <a:lnTo>
                  <a:pt x="125" y="55"/>
                </a:lnTo>
                <a:lnTo>
                  <a:pt x="126" y="51"/>
                </a:lnTo>
                <a:lnTo>
                  <a:pt x="125" y="47"/>
                </a:lnTo>
                <a:lnTo>
                  <a:pt x="133" y="34"/>
                </a:lnTo>
                <a:lnTo>
                  <a:pt x="133" y="34"/>
                </a:lnTo>
                <a:lnTo>
                  <a:pt x="136" y="29"/>
                </a:lnTo>
                <a:lnTo>
                  <a:pt x="137" y="25"/>
                </a:lnTo>
                <a:lnTo>
                  <a:pt x="137" y="21"/>
                </a:lnTo>
                <a:lnTo>
                  <a:pt x="137" y="17"/>
                </a:lnTo>
                <a:lnTo>
                  <a:pt x="136" y="13"/>
                </a:lnTo>
                <a:lnTo>
                  <a:pt x="135" y="9"/>
                </a:lnTo>
                <a:lnTo>
                  <a:pt x="132" y="6"/>
                </a:lnTo>
                <a:lnTo>
                  <a:pt x="128" y="4"/>
                </a:lnTo>
                <a:lnTo>
                  <a:pt x="128" y="4"/>
                </a:lnTo>
                <a:lnTo>
                  <a:pt x="121" y="0"/>
                </a:lnTo>
                <a:lnTo>
                  <a:pt x="116" y="0"/>
                </a:lnTo>
                <a:lnTo>
                  <a:pt x="109" y="1"/>
                </a:lnTo>
                <a:lnTo>
                  <a:pt x="103" y="4"/>
                </a:lnTo>
                <a:lnTo>
                  <a:pt x="103" y="29"/>
                </a:lnTo>
                <a:lnTo>
                  <a:pt x="113" y="39"/>
                </a:lnTo>
                <a:lnTo>
                  <a:pt x="103" y="34"/>
                </a:lnTo>
                <a:lnTo>
                  <a:pt x="103" y="59"/>
                </a:lnTo>
                <a:lnTo>
                  <a:pt x="110" y="48"/>
                </a:lnTo>
                <a:lnTo>
                  <a:pt x="110" y="48"/>
                </a:lnTo>
                <a:lnTo>
                  <a:pt x="110" y="46"/>
                </a:lnTo>
                <a:lnTo>
                  <a:pt x="110" y="42"/>
                </a:lnTo>
                <a:lnTo>
                  <a:pt x="120" y="48"/>
                </a:lnTo>
                <a:lnTo>
                  <a:pt x="120" y="48"/>
                </a:lnTo>
                <a:lnTo>
                  <a:pt x="121" y="50"/>
                </a:lnTo>
                <a:lnTo>
                  <a:pt x="121" y="52"/>
                </a:lnTo>
                <a:lnTo>
                  <a:pt x="121" y="54"/>
                </a:lnTo>
                <a:lnTo>
                  <a:pt x="121" y="57"/>
                </a:lnTo>
                <a:lnTo>
                  <a:pt x="103" y="82"/>
                </a:lnTo>
                <a:lnTo>
                  <a:pt x="103" y="89"/>
                </a:lnTo>
                <a:close/>
                <a:moveTo>
                  <a:pt x="41" y="176"/>
                </a:moveTo>
                <a:lnTo>
                  <a:pt x="97" y="93"/>
                </a:lnTo>
                <a:lnTo>
                  <a:pt x="97" y="93"/>
                </a:lnTo>
                <a:lnTo>
                  <a:pt x="99" y="92"/>
                </a:lnTo>
                <a:lnTo>
                  <a:pt x="102" y="89"/>
                </a:lnTo>
                <a:lnTo>
                  <a:pt x="103" y="89"/>
                </a:lnTo>
                <a:lnTo>
                  <a:pt x="103" y="82"/>
                </a:lnTo>
                <a:lnTo>
                  <a:pt x="101" y="85"/>
                </a:lnTo>
                <a:lnTo>
                  <a:pt x="101" y="85"/>
                </a:lnTo>
                <a:lnTo>
                  <a:pt x="99" y="86"/>
                </a:lnTo>
                <a:lnTo>
                  <a:pt x="98" y="88"/>
                </a:lnTo>
                <a:lnTo>
                  <a:pt x="95" y="88"/>
                </a:lnTo>
                <a:lnTo>
                  <a:pt x="94" y="86"/>
                </a:lnTo>
                <a:lnTo>
                  <a:pt x="84" y="81"/>
                </a:lnTo>
                <a:lnTo>
                  <a:pt x="84" y="81"/>
                </a:lnTo>
                <a:lnTo>
                  <a:pt x="84" y="81"/>
                </a:lnTo>
                <a:lnTo>
                  <a:pt x="87" y="80"/>
                </a:lnTo>
                <a:lnTo>
                  <a:pt x="90" y="78"/>
                </a:lnTo>
                <a:lnTo>
                  <a:pt x="103" y="59"/>
                </a:lnTo>
                <a:lnTo>
                  <a:pt x="103" y="34"/>
                </a:lnTo>
                <a:lnTo>
                  <a:pt x="88" y="23"/>
                </a:lnTo>
                <a:lnTo>
                  <a:pt x="88" y="23"/>
                </a:lnTo>
                <a:lnTo>
                  <a:pt x="83" y="23"/>
                </a:lnTo>
                <a:lnTo>
                  <a:pt x="80" y="25"/>
                </a:lnTo>
                <a:lnTo>
                  <a:pt x="57" y="59"/>
                </a:lnTo>
                <a:lnTo>
                  <a:pt x="57" y="59"/>
                </a:lnTo>
                <a:lnTo>
                  <a:pt x="56" y="63"/>
                </a:lnTo>
                <a:lnTo>
                  <a:pt x="57" y="66"/>
                </a:lnTo>
                <a:lnTo>
                  <a:pt x="22" y="117"/>
                </a:lnTo>
                <a:lnTo>
                  <a:pt x="22" y="153"/>
                </a:lnTo>
                <a:lnTo>
                  <a:pt x="22" y="153"/>
                </a:lnTo>
                <a:lnTo>
                  <a:pt x="26" y="154"/>
                </a:lnTo>
                <a:lnTo>
                  <a:pt x="26" y="154"/>
                </a:lnTo>
                <a:lnTo>
                  <a:pt x="29" y="155"/>
                </a:lnTo>
                <a:lnTo>
                  <a:pt x="29" y="158"/>
                </a:lnTo>
                <a:lnTo>
                  <a:pt x="29" y="162"/>
                </a:lnTo>
                <a:lnTo>
                  <a:pt x="29" y="162"/>
                </a:lnTo>
                <a:lnTo>
                  <a:pt x="33" y="161"/>
                </a:lnTo>
                <a:lnTo>
                  <a:pt x="36" y="161"/>
                </a:lnTo>
                <a:lnTo>
                  <a:pt x="38" y="162"/>
                </a:lnTo>
                <a:lnTo>
                  <a:pt x="38" y="162"/>
                </a:lnTo>
                <a:lnTo>
                  <a:pt x="40" y="163"/>
                </a:lnTo>
                <a:lnTo>
                  <a:pt x="41" y="166"/>
                </a:lnTo>
                <a:lnTo>
                  <a:pt x="41" y="169"/>
                </a:lnTo>
                <a:lnTo>
                  <a:pt x="40" y="172"/>
                </a:lnTo>
                <a:lnTo>
                  <a:pt x="38" y="173"/>
                </a:lnTo>
                <a:lnTo>
                  <a:pt x="22" y="180"/>
                </a:lnTo>
                <a:lnTo>
                  <a:pt x="22" y="182"/>
                </a:lnTo>
                <a:lnTo>
                  <a:pt x="41" y="176"/>
                </a:lnTo>
                <a:lnTo>
                  <a:pt x="41" y="176"/>
                </a:lnTo>
                <a:close/>
                <a:moveTo>
                  <a:pt x="103" y="4"/>
                </a:moveTo>
                <a:lnTo>
                  <a:pt x="103" y="29"/>
                </a:lnTo>
                <a:lnTo>
                  <a:pt x="91" y="17"/>
                </a:lnTo>
                <a:lnTo>
                  <a:pt x="97" y="9"/>
                </a:lnTo>
                <a:lnTo>
                  <a:pt x="97" y="9"/>
                </a:lnTo>
                <a:lnTo>
                  <a:pt x="103" y="4"/>
                </a:lnTo>
                <a:lnTo>
                  <a:pt x="103" y="4"/>
                </a:lnTo>
                <a:close/>
                <a:moveTo>
                  <a:pt x="22" y="117"/>
                </a:moveTo>
                <a:lnTo>
                  <a:pt x="0" y="150"/>
                </a:lnTo>
                <a:lnTo>
                  <a:pt x="2" y="191"/>
                </a:lnTo>
                <a:lnTo>
                  <a:pt x="22" y="182"/>
                </a:lnTo>
                <a:lnTo>
                  <a:pt x="22" y="180"/>
                </a:lnTo>
                <a:lnTo>
                  <a:pt x="17" y="182"/>
                </a:lnTo>
                <a:lnTo>
                  <a:pt x="5" y="174"/>
                </a:lnTo>
                <a:lnTo>
                  <a:pt x="5" y="150"/>
                </a:lnTo>
                <a:lnTo>
                  <a:pt x="5" y="150"/>
                </a:lnTo>
                <a:lnTo>
                  <a:pt x="6" y="149"/>
                </a:lnTo>
                <a:lnTo>
                  <a:pt x="6" y="149"/>
                </a:lnTo>
                <a:lnTo>
                  <a:pt x="7" y="146"/>
                </a:lnTo>
                <a:lnTo>
                  <a:pt x="10" y="146"/>
                </a:lnTo>
                <a:lnTo>
                  <a:pt x="13" y="146"/>
                </a:lnTo>
                <a:lnTo>
                  <a:pt x="15" y="146"/>
                </a:lnTo>
                <a:lnTo>
                  <a:pt x="15" y="146"/>
                </a:lnTo>
                <a:lnTo>
                  <a:pt x="17" y="149"/>
                </a:lnTo>
                <a:lnTo>
                  <a:pt x="18" y="150"/>
                </a:lnTo>
                <a:lnTo>
                  <a:pt x="18" y="155"/>
                </a:lnTo>
                <a:lnTo>
                  <a:pt x="18" y="155"/>
                </a:lnTo>
                <a:lnTo>
                  <a:pt x="19" y="154"/>
                </a:lnTo>
                <a:lnTo>
                  <a:pt x="22" y="153"/>
                </a:lnTo>
                <a:lnTo>
                  <a:pt x="22" y="117"/>
                </a:lnTo>
                <a:close/>
              </a:path>
            </a:pathLst>
          </a:custGeom>
          <a:solidFill>
            <a:srgbClr val="C160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76" name="Freeform 176"/>
          <p:cNvSpPr>
            <a:spLocks noEditPoints="1"/>
          </p:cNvSpPr>
          <p:nvPr/>
        </p:nvSpPr>
        <p:spPr bwMode="auto">
          <a:xfrm>
            <a:off x="1482715" y="1202707"/>
            <a:ext cx="279327" cy="303134"/>
          </a:xfrm>
          <a:custGeom>
            <a:avLst/>
            <a:gdLst>
              <a:gd name="T0" fmla="*/ 138 w 176"/>
              <a:gd name="T1" fmla="*/ 88 h 191"/>
              <a:gd name="T2" fmla="*/ 132 w 176"/>
              <a:gd name="T3" fmla="*/ 138 h 191"/>
              <a:gd name="T4" fmla="*/ 150 w 176"/>
              <a:gd name="T5" fmla="*/ 143 h 191"/>
              <a:gd name="T6" fmla="*/ 147 w 176"/>
              <a:gd name="T7" fmla="*/ 151 h 191"/>
              <a:gd name="T8" fmla="*/ 132 w 176"/>
              <a:gd name="T9" fmla="*/ 36 h 191"/>
              <a:gd name="T10" fmla="*/ 150 w 176"/>
              <a:gd name="T11" fmla="*/ 26 h 191"/>
              <a:gd name="T12" fmla="*/ 135 w 176"/>
              <a:gd name="T13" fmla="*/ 47 h 191"/>
              <a:gd name="T14" fmla="*/ 146 w 176"/>
              <a:gd name="T15" fmla="*/ 88 h 191"/>
              <a:gd name="T16" fmla="*/ 174 w 176"/>
              <a:gd name="T17" fmla="*/ 85 h 191"/>
              <a:gd name="T18" fmla="*/ 150 w 176"/>
              <a:gd name="T19" fmla="*/ 92 h 191"/>
              <a:gd name="T20" fmla="*/ 88 w 176"/>
              <a:gd name="T21" fmla="*/ 39 h 191"/>
              <a:gd name="T22" fmla="*/ 115 w 176"/>
              <a:gd name="T23" fmla="*/ 46 h 191"/>
              <a:gd name="T24" fmla="*/ 132 w 176"/>
              <a:gd name="T25" fmla="*/ 109 h 191"/>
              <a:gd name="T26" fmla="*/ 115 w 176"/>
              <a:gd name="T27" fmla="*/ 128 h 191"/>
              <a:gd name="T28" fmla="*/ 111 w 176"/>
              <a:gd name="T29" fmla="*/ 180 h 191"/>
              <a:gd name="T30" fmla="*/ 90 w 176"/>
              <a:gd name="T31" fmla="*/ 191 h 191"/>
              <a:gd name="T32" fmla="*/ 105 w 176"/>
              <a:gd name="T33" fmla="*/ 126 h 191"/>
              <a:gd name="T34" fmla="*/ 122 w 176"/>
              <a:gd name="T35" fmla="*/ 107 h 191"/>
              <a:gd name="T36" fmla="*/ 124 w 176"/>
              <a:gd name="T37" fmla="*/ 73 h 191"/>
              <a:gd name="T38" fmla="*/ 104 w 176"/>
              <a:gd name="T39" fmla="*/ 51 h 191"/>
              <a:gd name="T40" fmla="*/ 88 w 176"/>
              <a:gd name="T41" fmla="*/ 39 h 191"/>
              <a:gd name="T42" fmla="*/ 127 w 176"/>
              <a:gd name="T43" fmla="*/ 43 h 191"/>
              <a:gd name="T44" fmla="*/ 132 w 176"/>
              <a:gd name="T45" fmla="*/ 36 h 191"/>
              <a:gd name="T46" fmla="*/ 128 w 176"/>
              <a:gd name="T47" fmla="*/ 128 h 191"/>
              <a:gd name="T48" fmla="*/ 132 w 176"/>
              <a:gd name="T49" fmla="*/ 127 h 191"/>
              <a:gd name="T50" fmla="*/ 92 w 176"/>
              <a:gd name="T51" fmla="*/ 1 h 191"/>
              <a:gd name="T52" fmla="*/ 88 w 176"/>
              <a:gd name="T53" fmla="*/ 30 h 191"/>
              <a:gd name="T54" fmla="*/ 80 w 176"/>
              <a:gd name="T55" fmla="*/ 191 h 191"/>
              <a:gd name="T56" fmla="*/ 62 w 176"/>
              <a:gd name="T57" fmla="*/ 176 h 191"/>
              <a:gd name="T58" fmla="*/ 55 w 176"/>
              <a:gd name="T59" fmla="*/ 124 h 191"/>
              <a:gd name="T60" fmla="*/ 44 w 176"/>
              <a:gd name="T61" fmla="*/ 67 h 191"/>
              <a:gd name="T62" fmla="*/ 67 w 176"/>
              <a:gd name="T63" fmla="*/ 43 h 191"/>
              <a:gd name="T64" fmla="*/ 88 w 176"/>
              <a:gd name="T65" fmla="*/ 49 h 191"/>
              <a:gd name="T66" fmla="*/ 61 w 176"/>
              <a:gd name="T67" fmla="*/ 61 h 191"/>
              <a:gd name="T68" fmla="*/ 50 w 176"/>
              <a:gd name="T69" fmla="*/ 88 h 191"/>
              <a:gd name="T70" fmla="*/ 69 w 176"/>
              <a:gd name="T71" fmla="*/ 120 h 191"/>
              <a:gd name="T72" fmla="*/ 88 w 176"/>
              <a:gd name="T73" fmla="*/ 147 h 191"/>
              <a:gd name="T74" fmla="*/ 88 w 176"/>
              <a:gd name="T75" fmla="*/ 30 h 191"/>
              <a:gd name="T76" fmla="*/ 84 w 176"/>
              <a:gd name="T77" fmla="*/ 26 h 191"/>
              <a:gd name="T78" fmla="*/ 88 w 176"/>
              <a:gd name="T79" fmla="*/ 0 h 191"/>
              <a:gd name="T80" fmla="*/ 47 w 176"/>
              <a:gd name="T81" fmla="*/ 135 h 191"/>
              <a:gd name="T82" fmla="*/ 44 w 176"/>
              <a:gd name="T83" fmla="*/ 138 h 191"/>
              <a:gd name="T84" fmla="*/ 47 w 176"/>
              <a:gd name="T85" fmla="*/ 47 h 191"/>
              <a:gd name="T86" fmla="*/ 44 w 176"/>
              <a:gd name="T87" fmla="*/ 108 h 191"/>
              <a:gd name="T88" fmla="*/ 40 w 176"/>
              <a:gd name="T89" fmla="*/ 77 h 191"/>
              <a:gd name="T90" fmla="*/ 44 w 176"/>
              <a:gd name="T91" fmla="*/ 49 h 191"/>
              <a:gd name="T92" fmla="*/ 25 w 176"/>
              <a:gd name="T93" fmla="*/ 31 h 191"/>
              <a:gd name="T94" fmla="*/ 32 w 176"/>
              <a:gd name="T95" fmla="*/ 26 h 191"/>
              <a:gd name="T96" fmla="*/ 32 w 176"/>
              <a:gd name="T97" fmla="*/ 150 h 191"/>
              <a:gd name="T98" fmla="*/ 24 w 176"/>
              <a:gd name="T99" fmla="*/ 147 h 191"/>
              <a:gd name="T100" fmla="*/ 44 w 176"/>
              <a:gd name="T101" fmla="*/ 127 h 191"/>
              <a:gd name="T102" fmla="*/ 25 w 176"/>
              <a:gd name="T103" fmla="*/ 84 h 191"/>
              <a:gd name="T104" fmla="*/ 25 w 176"/>
              <a:gd name="T105" fmla="*/ 92 h 191"/>
              <a:gd name="T106" fmla="*/ 0 w 176"/>
              <a:gd name="T107" fmla="*/ 8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91">
                <a:moveTo>
                  <a:pt x="132" y="66"/>
                </a:moveTo>
                <a:lnTo>
                  <a:pt x="132" y="66"/>
                </a:lnTo>
                <a:lnTo>
                  <a:pt x="136" y="77"/>
                </a:lnTo>
                <a:lnTo>
                  <a:pt x="138" y="88"/>
                </a:lnTo>
                <a:lnTo>
                  <a:pt x="138" y="88"/>
                </a:lnTo>
                <a:lnTo>
                  <a:pt x="136" y="99"/>
                </a:lnTo>
                <a:lnTo>
                  <a:pt x="132" y="109"/>
                </a:lnTo>
                <a:lnTo>
                  <a:pt x="132" y="66"/>
                </a:lnTo>
                <a:lnTo>
                  <a:pt x="132" y="66"/>
                </a:lnTo>
                <a:close/>
                <a:moveTo>
                  <a:pt x="132" y="138"/>
                </a:moveTo>
                <a:lnTo>
                  <a:pt x="132" y="127"/>
                </a:lnTo>
                <a:lnTo>
                  <a:pt x="132" y="127"/>
                </a:lnTo>
                <a:lnTo>
                  <a:pt x="135" y="128"/>
                </a:lnTo>
                <a:lnTo>
                  <a:pt x="135" y="128"/>
                </a:lnTo>
                <a:lnTo>
                  <a:pt x="150" y="143"/>
                </a:lnTo>
                <a:lnTo>
                  <a:pt x="150" y="143"/>
                </a:lnTo>
                <a:lnTo>
                  <a:pt x="151" y="147"/>
                </a:lnTo>
                <a:lnTo>
                  <a:pt x="150" y="150"/>
                </a:lnTo>
                <a:lnTo>
                  <a:pt x="150" y="150"/>
                </a:lnTo>
                <a:lnTo>
                  <a:pt x="147" y="151"/>
                </a:lnTo>
                <a:lnTo>
                  <a:pt x="145" y="150"/>
                </a:lnTo>
                <a:lnTo>
                  <a:pt x="132" y="138"/>
                </a:lnTo>
                <a:lnTo>
                  <a:pt x="132" y="138"/>
                </a:lnTo>
                <a:close/>
                <a:moveTo>
                  <a:pt x="132" y="49"/>
                </a:moveTo>
                <a:lnTo>
                  <a:pt x="132" y="36"/>
                </a:lnTo>
                <a:lnTo>
                  <a:pt x="145" y="26"/>
                </a:lnTo>
                <a:lnTo>
                  <a:pt x="145" y="26"/>
                </a:lnTo>
                <a:lnTo>
                  <a:pt x="147" y="24"/>
                </a:lnTo>
                <a:lnTo>
                  <a:pt x="150" y="26"/>
                </a:lnTo>
                <a:lnTo>
                  <a:pt x="150" y="26"/>
                </a:lnTo>
                <a:lnTo>
                  <a:pt x="151" y="28"/>
                </a:lnTo>
                <a:lnTo>
                  <a:pt x="150" y="31"/>
                </a:lnTo>
                <a:lnTo>
                  <a:pt x="135" y="47"/>
                </a:lnTo>
                <a:lnTo>
                  <a:pt x="135" y="47"/>
                </a:lnTo>
                <a:lnTo>
                  <a:pt x="135" y="47"/>
                </a:lnTo>
                <a:lnTo>
                  <a:pt x="132" y="49"/>
                </a:lnTo>
                <a:lnTo>
                  <a:pt x="132" y="49"/>
                </a:lnTo>
                <a:close/>
                <a:moveTo>
                  <a:pt x="146" y="88"/>
                </a:moveTo>
                <a:lnTo>
                  <a:pt x="146" y="88"/>
                </a:lnTo>
                <a:lnTo>
                  <a:pt x="146" y="88"/>
                </a:lnTo>
                <a:lnTo>
                  <a:pt x="147" y="85"/>
                </a:lnTo>
                <a:lnTo>
                  <a:pt x="150" y="84"/>
                </a:lnTo>
                <a:lnTo>
                  <a:pt x="172" y="84"/>
                </a:lnTo>
                <a:lnTo>
                  <a:pt x="172" y="84"/>
                </a:lnTo>
                <a:lnTo>
                  <a:pt x="174" y="85"/>
                </a:lnTo>
                <a:lnTo>
                  <a:pt x="176" y="88"/>
                </a:lnTo>
                <a:lnTo>
                  <a:pt x="176" y="88"/>
                </a:lnTo>
                <a:lnTo>
                  <a:pt x="174" y="91"/>
                </a:lnTo>
                <a:lnTo>
                  <a:pt x="172" y="92"/>
                </a:lnTo>
                <a:lnTo>
                  <a:pt x="150" y="92"/>
                </a:lnTo>
                <a:lnTo>
                  <a:pt x="150" y="92"/>
                </a:lnTo>
                <a:lnTo>
                  <a:pt x="147" y="91"/>
                </a:lnTo>
                <a:lnTo>
                  <a:pt x="146" y="88"/>
                </a:lnTo>
                <a:lnTo>
                  <a:pt x="146" y="88"/>
                </a:lnTo>
                <a:close/>
                <a:moveTo>
                  <a:pt x="88" y="39"/>
                </a:moveTo>
                <a:lnTo>
                  <a:pt x="88" y="39"/>
                </a:lnTo>
                <a:lnTo>
                  <a:pt x="96" y="39"/>
                </a:lnTo>
                <a:lnTo>
                  <a:pt x="103" y="40"/>
                </a:lnTo>
                <a:lnTo>
                  <a:pt x="108" y="43"/>
                </a:lnTo>
                <a:lnTo>
                  <a:pt x="115" y="46"/>
                </a:lnTo>
                <a:lnTo>
                  <a:pt x="120" y="50"/>
                </a:lnTo>
                <a:lnTo>
                  <a:pt x="124" y="55"/>
                </a:lnTo>
                <a:lnTo>
                  <a:pt x="128" y="61"/>
                </a:lnTo>
                <a:lnTo>
                  <a:pt x="132" y="66"/>
                </a:lnTo>
                <a:lnTo>
                  <a:pt x="132" y="109"/>
                </a:lnTo>
                <a:lnTo>
                  <a:pt x="132" y="109"/>
                </a:lnTo>
                <a:lnTo>
                  <a:pt x="128" y="115"/>
                </a:lnTo>
                <a:lnTo>
                  <a:pt x="124" y="120"/>
                </a:lnTo>
                <a:lnTo>
                  <a:pt x="120" y="124"/>
                </a:lnTo>
                <a:lnTo>
                  <a:pt x="115" y="128"/>
                </a:lnTo>
                <a:lnTo>
                  <a:pt x="115" y="166"/>
                </a:lnTo>
                <a:lnTo>
                  <a:pt x="115" y="166"/>
                </a:lnTo>
                <a:lnTo>
                  <a:pt x="115" y="172"/>
                </a:lnTo>
                <a:lnTo>
                  <a:pt x="113" y="176"/>
                </a:lnTo>
                <a:lnTo>
                  <a:pt x="111" y="180"/>
                </a:lnTo>
                <a:lnTo>
                  <a:pt x="108" y="184"/>
                </a:lnTo>
                <a:lnTo>
                  <a:pt x="104" y="187"/>
                </a:lnTo>
                <a:lnTo>
                  <a:pt x="100" y="189"/>
                </a:lnTo>
                <a:lnTo>
                  <a:pt x="96" y="191"/>
                </a:lnTo>
                <a:lnTo>
                  <a:pt x="90" y="191"/>
                </a:lnTo>
                <a:lnTo>
                  <a:pt x="88" y="191"/>
                </a:lnTo>
                <a:lnTo>
                  <a:pt x="88" y="147"/>
                </a:lnTo>
                <a:lnTo>
                  <a:pt x="105" y="147"/>
                </a:lnTo>
                <a:lnTo>
                  <a:pt x="105" y="126"/>
                </a:lnTo>
                <a:lnTo>
                  <a:pt x="105" y="126"/>
                </a:lnTo>
                <a:lnTo>
                  <a:pt x="105" y="123"/>
                </a:lnTo>
                <a:lnTo>
                  <a:pt x="108" y="122"/>
                </a:lnTo>
                <a:lnTo>
                  <a:pt x="108" y="122"/>
                </a:lnTo>
                <a:lnTo>
                  <a:pt x="115" y="115"/>
                </a:lnTo>
                <a:lnTo>
                  <a:pt x="122" y="107"/>
                </a:lnTo>
                <a:lnTo>
                  <a:pt x="126" y="99"/>
                </a:lnTo>
                <a:lnTo>
                  <a:pt x="127" y="88"/>
                </a:lnTo>
                <a:lnTo>
                  <a:pt x="127" y="88"/>
                </a:lnTo>
                <a:lnTo>
                  <a:pt x="126" y="80"/>
                </a:lnTo>
                <a:lnTo>
                  <a:pt x="124" y="73"/>
                </a:lnTo>
                <a:lnTo>
                  <a:pt x="120" y="66"/>
                </a:lnTo>
                <a:lnTo>
                  <a:pt x="116" y="61"/>
                </a:lnTo>
                <a:lnTo>
                  <a:pt x="116" y="61"/>
                </a:lnTo>
                <a:lnTo>
                  <a:pt x="109" y="55"/>
                </a:lnTo>
                <a:lnTo>
                  <a:pt x="104" y="51"/>
                </a:lnTo>
                <a:lnTo>
                  <a:pt x="96" y="50"/>
                </a:lnTo>
                <a:lnTo>
                  <a:pt x="88" y="49"/>
                </a:lnTo>
                <a:lnTo>
                  <a:pt x="88" y="49"/>
                </a:lnTo>
                <a:lnTo>
                  <a:pt x="88" y="39"/>
                </a:lnTo>
                <a:lnTo>
                  <a:pt x="88" y="39"/>
                </a:lnTo>
                <a:lnTo>
                  <a:pt x="88" y="39"/>
                </a:lnTo>
                <a:close/>
                <a:moveTo>
                  <a:pt x="132" y="36"/>
                </a:moveTo>
                <a:lnTo>
                  <a:pt x="128" y="40"/>
                </a:lnTo>
                <a:lnTo>
                  <a:pt x="128" y="40"/>
                </a:lnTo>
                <a:lnTo>
                  <a:pt x="127" y="43"/>
                </a:lnTo>
                <a:lnTo>
                  <a:pt x="128" y="47"/>
                </a:lnTo>
                <a:lnTo>
                  <a:pt x="128" y="47"/>
                </a:lnTo>
                <a:lnTo>
                  <a:pt x="130" y="49"/>
                </a:lnTo>
                <a:lnTo>
                  <a:pt x="132" y="49"/>
                </a:lnTo>
                <a:lnTo>
                  <a:pt x="132" y="36"/>
                </a:lnTo>
                <a:lnTo>
                  <a:pt x="132" y="36"/>
                </a:lnTo>
                <a:close/>
                <a:moveTo>
                  <a:pt x="132" y="127"/>
                </a:moveTo>
                <a:lnTo>
                  <a:pt x="132" y="127"/>
                </a:lnTo>
                <a:lnTo>
                  <a:pt x="130" y="127"/>
                </a:lnTo>
                <a:lnTo>
                  <a:pt x="128" y="128"/>
                </a:lnTo>
                <a:lnTo>
                  <a:pt x="128" y="128"/>
                </a:lnTo>
                <a:lnTo>
                  <a:pt x="127" y="131"/>
                </a:lnTo>
                <a:lnTo>
                  <a:pt x="128" y="135"/>
                </a:lnTo>
                <a:lnTo>
                  <a:pt x="132" y="138"/>
                </a:lnTo>
                <a:lnTo>
                  <a:pt x="132" y="127"/>
                </a:lnTo>
                <a:lnTo>
                  <a:pt x="132" y="127"/>
                </a:lnTo>
                <a:close/>
                <a:moveTo>
                  <a:pt x="88" y="30"/>
                </a:moveTo>
                <a:lnTo>
                  <a:pt x="88" y="0"/>
                </a:lnTo>
                <a:lnTo>
                  <a:pt x="88" y="0"/>
                </a:lnTo>
                <a:lnTo>
                  <a:pt x="92" y="1"/>
                </a:lnTo>
                <a:lnTo>
                  <a:pt x="92" y="4"/>
                </a:lnTo>
                <a:lnTo>
                  <a:pt x="92" y="26"/>
                </a:lnTo>
                <a:lnTo>
                  <a:pt x="92" y="26"/>
                </a:lnTo>
                <a:lnTo>
                  <a:pt x="92" y="28"/>
                </a:lnTo>
                <a:lnTo>
                  <a:pt x="88" y="30"/>
                </a:lnTo>
                <a:lnTo>
                  <a:pt x="88" y="30"/>
                </a:lnTo>
                <a:close/>
                <a:moveTo>
                  <a:pt x="88" y="191"/>
                </a:moveTo>
                <a:lnTo>
                  <a:pt x="85" y="191"/>
                </a:lnTo>
                <a:lnTo>
                  <a:pt x="85" y="191"/>
                </a:lnTo>
                <a:lnTo>
                  <a:pt x="80" y="191"/>
                </a:lnTo>
                <a:lnTo>
                  <a:pt x="76" y="189"/>
                </a:lnTo>
                <a:lnTo>
                  <a:pt x="71" y="187"/>
                </a:lnTo>
                <a:lnTo>
                  <a:pt x="67" y="184"/>
                </a:lnTo>
                <a:lnTo>
                  <a:pt x="65" y="180"/>
                </a:lnTo>
                <a:lnTo>
                  <a:pt x="62" y="176"/>
                </a:lnTo>
                <a:lnTo>
                  <a:pt x="61" y="172"/>
                </a:lnTo>
                <a:lnTo>
                  <a:pt x="61" y="166"/>
                </a:lnTo>
                <a:lnTo>
                  <a:pt x="61" y="128"/>
                </a:lnTo>
                <a:lnTo>
                  <a:pt x="61" y="128"/>
                </a:lnTo>
                <a:lnTo>
                  <a:pt x="55" y="124"/>
                </a:lnTo>
                <a:lnTo>
                  <a:pt x="51" y="119"/>
                </a:lnTo>
                <a:lnTo>
                  <a:pt x="47" y="114"/>
                </a:lnTo>
                <a:lnTo>
                  <a:pt x="44" y="108"/>
                </a:lnTo>
                <a:lnTo>
                  <a:pt x="44" y="67"/>
                </a:lnTo>
                <a:lnTo>
                  <a:pt x="44" y="67"/>
                </a:lnTo>
                <a:lnTo>
                  <a:pt x="47" y="61"/>
                </a:lnTo>
                <a:lnTo>
                  <a:pt x="51" y="55"/>
                </a:lnTo>
                <a:lnTo>
                  <a:pt x="57" y="51"/>
                </a:lnTo>
                <a:lnTo>
                  <a:pt x="62" y="47"/>
                </a:lnTo>
                <a:lnTo>
                  <a:pt x="67" y="43"/>
                </a:lnTo>
                <a:lnTo>
                  <a:pt x="74" y="40"/>
                </a:lnTo>
                <a:lnTo>
                  <a:pt x="81" y="39"/>
                </a:lnTo>
                <a:lnTo>
                  <a:pt x="88" y="39"/>
                </a:lnTo>
                <a:lnTo>
                  <a:pt x="88" y="49"/>
                </a:lnTo>
                <a:lnTo>
                  <a:pt x="88" y="49"/>
                </a:lnTo>
                <a:lnTo>
                  <a:pt x="81" y="50"/>
                </a:lnTo>
                <a:lnTo>
                  <a:pt x="73" y="51"/>
                </a:lnTo>
                <a:lnTo>
                  <a:pt x="66" y="55"/>
                </a:lnTo>
                <a:lnTo>
                  <a:pt x="61" y="61"/>
                </a:lnTo>
                <a:lnTo>
                  <a:pt x="61" y="61"/>
                </a:lnTo>
                <a:lnTo>
                  <a:pt x="57" y="66"/>
                </a:lnTo>
                <a:lnTo>
                  <a:pt x="53" y="73"/>
                </a:lnTo>
                <a:lnTo>
                  <a:pt x="50" y="80"/>
                </a:lnTo>
                <a:lnTo>
                  <a:pt x="50" y="88"/>
                </a:lnTo>
                <a:lnTo>
                  <a:pt x="50" y="88"/>
                </a:lnTo>
                <a:lnTo>
                  <a:pt x="51" y="97"/>
                </a:lnTo>
                <a:lnTo>
                  <a:pt x="55" y="107"/>
                </a:lnTo>
                <a:lnTo>
                  <a:pt x="61" y="115"/>
                </a:lnTo>
                <a:lnTo>
                  <a:pt x="69" y="120"/>
                </a:lnTo>
                <a:lnTo>
                  <a:pt x="69" y="120"/>
                </a:lnTo>
                <a:lnTo>
                  <a:pt x="69" y="120"/>
                </a:lnTo>
                <a:lnTo>
                  <a:pt x="70" y="123"/>
                </a:lnTo>
                <a:lnTo>
                  <a:pt x="70" y="126"/>
                </a:lnTo>
                <a:lnTo>
                  <a:pt x="70" y="147"/>
                </a:lnTo>
                <a:lnTo>
                  <a:pt x="88" y="147"/>
                </a:lnTo>
                <a:lnTo>
                  <a:pt x="88" y="191"/>
                </a:lnTo>
                <a:lnTo>
                  <a:pt x="88" y="191"/>
                </a:lnTo>
                <a:close/>
                <a:moveTo>
                  <a:pt x="88" y="0"/>
                </a:moveTo>
                <a:lnTo>
                  <a:pt x="88" y="30"/>
                </a:lnTo>
                <a:lnTo>
                  <a:pt x="88" y="30"/>
                </a:lnTo>
                <a:lnTo>
                  <a:pt x="88" y="30"/>
                </a:lnTo>
                <a:lnTo>
                  <a:pt x="88" y="30"/>
                </a:lnTo>
                <a:lnTo>
                  <a:pt x="88" y="30"/>
                </a:lnTo>
                <a:lnTo>
                  <a:pt x="85" y="28"/>
                </a:lnTo>
                <a:lnTo>
                  <a:pt x="84" y="26"/>
                </a:lnTo>
                <a:lnTo>
                  <a:pt x="84" y="4"/>
                </a:lnTo>
                <a:lnTo>
                  <a:pt x="84" y="4"/>
                </a:lnTo>
                <a:lnTo>
                  <a:pt x="85" y="1"/>
                </a:lnTo>
                <a:lnTo>
                  <a:pt x="88" y="0"/>
                </a:lnTo>
                <a:lnTo>
                  <a:pt x="88" y="0"/>
                </a:lnTo>
                <a:lnTo>
                  <a:pt x="88" y="0"/>
                </a:lnTo>
                <a:lnTo>
                  <a:pt x="88" y="0"/>
                </a:lnTo>
                <a:close/>
                <a:moveTo>
                  <a:pt x="44" y="138"/>
                </a:moveTo>
                <a:lnTo>
                  <a:pt x="47" y="135"/>
                </a:lnTo>
                <a:lnTo>
                  <a:pt x="47" y="135"/>
                </a:lnTo>
                <a:lnTo>
                  <a:pt x="48" y="131"/>
                </a:lnTo>
                <a:lnTo>
                  <a:pt x="47" y="128"/>
                </a:lnTo>
                <a:lnTo>
                  <a:pt x="47" y="128"/>
                </a:lnTo>
                <a:lnTo>
                  <a:pt x="44" y="127"/>
                </a:lnTo>
                <a:lnTo>
                  <a:pt x="44" y="138"/>
                </a:lnTo>
                <a:lnTo>
                  <a:pt x="44" y="138"/>
                </a:lnTo>
                <a:close/>
                <a:moveTo>
                  <a:pt x="44" y="49"/>
                </a:moveTo>
                <a:lnTo>
                  <a:pt x="44" y="49"/>
                </a:lnTo>
                <a:lnTo>
                  <a:pt x="47" y="47"/>
                </a:lnTo>
                <a:lnTo>
                  <a:pt x="47" y="47"/>
                </a:lnTo>
                <a:lnTo>
                  <a:pt x="48" y="43"/>
                </a:lnTo>
                <a:lnTo>
                  <a:pt x="47" y="40"/>
                </a:lnTo>
                <a:lnTo>
                  <a:pt x="44" y="38"/>
                </a:lnTo>
                <a:lnTo>
                  <a:pt x="44" y="49"/>
                </a:lnTo>
                <a:close/>
                <a:moveTo>
                  <a:pt x="44" y="108"/>
                </a:moveTo>
                <a:lnTo>
                  <a:pt x="44" y="108"/>
                </a:lnTo>
                <a:lnTo>
                  <a:pt x="40" y="99"/>
                </a:lnTo>
                <a:lnTo>
                  <a:pt x="39" y="88"/>
                </a:lnTo>
                <a:lnTo>
                  <a:pt x="39" y="88"/>
                </a:lnTo>
                <a:lnTo>
                  <a:pt x="40" y="77"/>
                </a:lnTo>
                <a:lnTo>
                  <a:pt x="44" y="67"/>
                </a:lnTo>
                <a:lnTo>
                  <a:pt x="44" y="108"/>
                </a:lnTo>
                <a:lnTo>
                  <a:pt x="44" y="108"/>
                </a:lnTo>
                <a:close/>
                <a:moveTo>
                  <a:pt x="44" y="38"/>
                </a:moveTo>
                <a:lnTo>
                  <a:pt x="44" y="49"/>
                </a:lnTo>
                <a:lnTo>
                  <a:pt x="44" y="49"/>
                </a:lnTo>
                <a:lnTo>
                  <a:pt x="40" y="47"/>
                </a:lnTo>
                <a:lnTo>
                  <a:pt x="40" y="47"/>
                </a:lnTo>
                <a:lnTo>
                  <a:pt x="25" y="31"/>
                </a:lnTo>
                <a:lnTo>
                  <a:pt x="25" y="31"/>
                </a:lnTo>
                <a:lnTo>
                  <a:pt x="24" y="28"/>
                </a:lnTo>
                <a:lnTo>
                  <a:pt x="25" y="26"/>
                </a:lnTo>
                <a:lnTo>
                  <a:pt x="25" y="26"/>
                </a:lnTo>
                <a:lnTo>
                  <a:pt x="28" y="24"/>
                </a:lnTo>
                <a:lnTo>
                  <a:pt x="32" y="26"/>
                </a:lnTo>
                <a:lnTo>
                  <a:pt x="44" y="38"/>
                </a:lnTo>
                <a:lnTo>
                  <a:pt x="44" y="38"/>
                </a:lnTo>
                <a:close/>
                <a:moveTo>
                  <a:pt x="44" y="127"/>
                </a:moveTo>
                <a:lnTo>
                  <a:pt x="44" y="138"/>
                </a:lnTo>
                <a:lnTo>
                  <a:pt x="32" y="150"/>
                </a:lnTo>
                <a:lnTo>
                  <a:pt x="32" y="150"/>
                </a:lnTo>
                <a:lnTo>
                  <a:pt x="28" y="151"/>
                </a:lnTo>
                <a:lnTo>
                  <a:pt x="25" y="150"/>
                </a:lnTo>
                <a:lnTo>
                  <a:pt x="25" y="150"/>
                </a:lnTo>
                <a:lnTo>
                  <a:pt x="24" y="147"/>
                </a:lnTo>
                <a:lnTo>
                  <a:pt x="25" y="143"/>
                </a:lnTo>
                <a:lnTo>
                  <a:pt x="40" y="128"/>
                </a:lnTo>
                <a:lnTo>
                  <a:pt x="40" y="128"/>
                </a:lnTo>
                <a:lnTo>
                  <a:pt x="40" y="128"/>
                </a:lnTo>
                <a:lnTo>
                  <a:pt x="44" y="127"/>
                </a:lnTo>
                <a:lnTo>
                  <a:pt x="44" y="127"/>
                </a:lnTo>
                <a:close/>
                <a:moveTo>
                  <a:pt x="4" y="84"/>
                </a:moveTo>
                <a:lnTo>
                  <a:pt x="4" y="84"/>
                </a:lnTo>
                <a:lnTo>
                  <a:pt x="25" y="84"/>
                </a:lnTo>
                <a:lnTo>
                  <a:pt x="25" y="84"/>
                </a:lnTo>
                <a:lnTo>
                  <a:pt x="29" y="85"/>
                </a:lnTo>
                <a:lnTo>
                  <a:pt x="31" y="88"/>
                </a:lnTo>
                <a:lnTo>
                  <a:pt x="31" y="88"/>
                </a:lnTo>
                <a:lnTo>
                  <a:pt x="29" y="91"/>
                </a:lnTo>
                <a:lnTo>
                  <a:pt x="25" y="92"/>
                </a:lnTo>
                <a:lnTo>
                  <a:pt x="4" y="92"/>
                </a:lnTo>
                <a:lnTo>
                  <a:pt x="4" y="92"/>
                </a:lnTo>
                <a:lnTo>
                  <a:pt x="1" y="91"/>
                </a:lnTo>
                <a:lnTo>
                  <a:pt x="0" y="88"/>
                </a:lnTo>
                <a:lnTo>
                  <a:pt x="0" y="88"/>
                </a:lnTo>
                <a:lnTo>
                  <a:pt x="1" y="85"/>
                </a:lnTo>
                <a:lnTo>
                  <a:pt x="4" y="84"/>
                </a:lnTo>
                <a:lnTo>
                  <a:pt x="4" y="84"/>
                </a:lnTo>
                <a:close/>
              </a:path>
            </a:pathLst>
          </a:custGeom>
          <a:solidFill>
            <a:srgbClr val="FF8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77" name="Freeform 177"/>
          <p:cNvSpPr>
            <a:spLocks noEditPoints="1"/>
          </p:cNvSpPr>
          <p:nvPr/>
        </p:nvSpPr>
        <p:spPr bwMode="auto">
          <a:xfrm>
            <a:off x="2734927" y="790065"/>
            <a:ext cx="418991" cy="606267"/>
          </a:xfrm>
          <a:custGeom>
            <a:avLst/>
            <a:gdLst>
              <a:gd name="T0" fmla="*/ 132 w 264"/>
              <a:gd name="T1" fmla="*/ 7 h 382"/>
              <a:gd name="T2" fmla="*/ 140 w 264"/>
              <a:gd name="T3" fmla="*/ 126 h 382"/>
              <a:gd name="T4" fmla="*/ 156 w 264"/>
              <a:gd name="T5" fmla="*/ 128 h 382"/>
              <a:gd name="T6" fmla="*/ 186 w 264"/>
              <a:gd name="T7" fmla="*/ 142 h 382"/>
              <a:gd name="T8" fmla="*/ 206 w 264"/>
              <a:gd name="T9" fmla="*/ 166 h 382"/>
              <a:gd name="T10" fmla="*/ 218 w 264"/>
              <a:gd name="T11" fmla="*/ 196 h 382"/>
              <a:gd name="T12" fmla="*/ 220 w 264"/>
              <a:gd name="T13" fmla="*/ 212 h 382"/>
              <a:gd name="T14" fmla="*/ 220 w 264"/>
              <a:gd name="T15" fmla="*/ 222 h 382"/>
              <a:gd name="T16" fmla="*/ 215 w 264"/>
              <a:gd name="T17" fmla="*/ 239 h 382"/>
              <a:gd name="T18" fmla="*/ 210 w 264"/>
              <a:gd name="T19" fmla="*/ 254 h 382"/>
              <a:gd name="T20" fmla="*/ 194 w 264"/>
              <a:gd name="T21" fmla="*/ 275 h 382"/>
              <a:gd name="T22" fmla="*/ 174 w 264"/>
              <a:gd name="T23" fmla="*/ 290 h 382"/>
              <a:gd name="T24" fmla="*/ 159 w 264"/>
              <a:gd name="T25" fmla="*/ 296 h 382"/>
              <a:gd name="T26" fmla="*/ 141 w 264"/>
              <a:gd name="T27" fmla="*/ 300 h 382"/>
              <a:gd name="T28" fmla="*/ 132 w 264"/>
              <a:gd name="T29" fmla="*/ 300 h 382"/>
              <a:gd name="T30" fmla="*/ 132 w 264"/>
              <a:gd name="T31" fmla="*/ 327 h 382"/>
              <a:gd name="T32" fmla="*/ 144 w 264"/>
              <a:gd name="T33" fmla="*/ 333 h 382"/>
              <a:gd name="T34" fmla="*/ 149 w 264"/>
              <a:gd name="T35" fmla="*/ 345 h 382"/>
              <a:gd name="T36" fmla="*/ 148 w 264"/>
              <a:gd name="T37" fmla="*/ 353 h 382"/>
              <a:gd name="T38" fmla="*/ 138 w 264"/>
              <a:gd name="T39" fmla="*/ 363 h 382"/>
              <a:gd name="T40" fmla="*/ 132 w 264"/>
              <a:gd name="T41" fmla="*/ 382 h 382"/>
              <a:gd name="T42" fmla="*/ 228 w 264"/>
              <a:gd name="T43" fmla="*/ 361 h 382"/>
              <a:gd name="T44" fmla="*/ 228 w 264"/>
              <a:gd name="T45" fmla="*/ 357 h 382"/>
              <a:gd name="T46" fmla="*/ 221 w 264"/>
              <a:gd name="T47" fmla="*/ 349 h 382"/>
              <a:gd name="T48" fmla="*/ 201 w 264"/>
              <a:gd name="T49" fmla="*/ 340 h 382"/>
              <a:gd name="T50" fmla="*/ 182 w 264"/>
              <a:gd name="T51" fmla="*/ 336 h 382"/>
              <a:gd name="T52" fmla="*/ 214 w 264"/>
              <a:gd name="T53" fmla="*/ 315 h 382"/>
              <a:gd name="T54" fmla="*/ 241 w 264"/>
              <a:gd name="T55" fmla="*/ 287 h 382"/>
              <a:gd name="T56" fmla="*/ 257 w 264"/>
              <a:gd name="T57" fmla="*/ 253 h 382"/>
              <a:gd name="T58" fmla="*/ 264 w 264"/>
              <a:gd name="T59" fmla="*/ 212 h 382"/>
              <a:gd name="T60" fmla="*/ 263 w 264"/>
              <a:gd name="T61" fmla="*/ 200 h 382"/>
              <a:gd name="T62" fmla="*/ 259 w 264"/>
              <a:gd name="T63" fmla="*/ 177 h 382"/>
              <a:gd name="T64" fmla="*/ 251 w 264"/>
              <a:gd name="T65" fmla="*/ 156 h 382"/>
              <a:gd name="T66" fmla="*/ 240 w 264"/>
              <a:gd name="T67" fmla="*/ 137 h 382"/>
              <a:gd name="T68" fmla="*/ 225 w 264"/>
              <a:gd name="T69" fmla="*/ 119 h 382"/>
              <a:gd name="T70" fmla="*/ 207 w 264"/>
              <a:gd name="T71" fmla="*/ 104 h 382"/>
              <a:gd name="T72" fmla="*/ 187 w 264"/>
              <a:gd name="T73" fmla="*/ 93 h 382"/>
              <a:gd name="T74" fmla="*/ 165 w 264"/>
              <a:gd name="T75" fmla="*/ 85 h 382"/>
              <a:gd name="T76" fmla="*/ 174 w 264"/>
              <a:gd name="T77" fmla="*/ 20 h 382"/>
              <a:gd name="T78" fmla="*/ 111 w 264"/>
              <a:gd name="T79" fmla="*/ 0 h 382"/>
              <a:gd name="T80" fmla="*/ 118 w 264"/>
              <a:gd name="T81" fmla="*/ 195 h 382"/>
              <a:gd name="T82" fmla="*/ 132 w 264"/>
              <a:gd name="T83" fmla="*/ 7 h 382"/>
              <a:gd name="T84" fmla="*/ 132 w 264"/>
              <a:gd name="T85" fmla="*/ 300 h 382"/>
              <a:gd name="T86" fmla="*/ 118 w 264"/>
              <a:gd name="T87" fmla="*/ 299 h 382"/>
              <a:gd name="T88" fmla="*/ 92 w 264"/>
              <a:gd name="T89" fmla="*/ 291 h 382"/>
              <a:gd name="T90" fmla="*/ 119 w 264"/>
              <a:gd name="T91" fmla="*/ 284 h 382"/>
              <a:gd name="T92" fmla="*/ 58 w 264"/>
              <a:gd name="T93" fmla="*/ 260 h 382"/>
              <a:gd name="T94" fmla="*/ 0 w 264"/>
              <a:gd name="T95" fmla="*/ 260 h 382"/>
              <a:gd name="T96" fmla="*/ 22 w 264"/>
              <a:gd name="T97" fmla="*/ 284 h 382"/>
              <a:gd name="T98" fmla="*/ 34 w 264"/>
              <a:gd name="T99" fmla="*/ 300 h 382"/>
              <a:gd name="T100" fmla="*/ 65 w 264"/>
              <a:gd name="T101" fmla="*/ 326 h 382"/>
              <a:gd name="T102" fmla="*/ 83 w 264"/>
              <a:gd name="T103" fmla="*/ 336 h 382"/>
              <a:gd name="T104" fmla="*/ 49 w 264"/>
              <a:gd name="T105" fmla="*/ 345 h 382"/>
              <a:gd name="T106" fmla="*/ 39 w 264"/>
              <a:gd name="T107" fmla="*/ 353 h 382"/>
              <a:gd name="T108" fmla="*/ 35 w 264"/>
              <a:gd name="T109" fmla="*/ 361 h 382"/>
              <a:gd name="T110" fmla="*/ 132 w 264"/>
              <a:gd name="T111" fmla="*/ 382 h 382"/>
              <a:gd name="T112" fmla="*/ 132 w 264"/>
              <a:gd name="T113" fmla="*/ 364 h 382"/>
              <a:gd name="T114" fmla="*/ 119 w 264"/>
              <a:gd name="T115" fmla="*/ 359 h 382"/>
              <a:gd name="T116" fmla="*/ 114 w 264"/>
              <a:gd name="T117" fmla="*/ 345 h 382"/>
              <a:gd name="T118" fmla="*/ 115 w 264"/>
              <a:gd name="T119" fmla="*/ 338 h 382"/>
              <a:gd name="T120" fmla="*/ 125 w 264"/>
              <a:gd name="T121" fmla="*/ 329 h 382"/>
              <a:gd name="T122" fmla="*/ 132 w 264"/>
              <a:gd name="T123" fmla="*/ 30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4" h="382">
                <a:moveTo>
                  <a:pt x="174" y="20"/>
                </a:moveTo>
                <a:lnTo>
                  <a:pt x="132" y="7"/>
                </a:lnTo>
                <a:lnTo>
                  <a:pt x="132" y="151"/>
                </a:lnTo>
                <a:lnTo>
                  <a:pt x="140" y="126"/>
                </a:lnTo>
                <a:lnTo>
                  <a:pt x="140" y="126"/>
                </a:lnTo>
                <a:lnTo>
                  <a:pt x="156" y="128"/>
                </a:lnTo>
                <a:lnTo>
                  <a:pt x="172" y="134"/>
                </a:lnTo>
                <a:lnTo>
                  <a:pt x="186" y="142"/>
                </a:lnTo>
                <a:lnTo>
                  <a:pt x="197" y="153"/>
                </a:lnTo>
                <a:lnTo>
                  <a:pt x="206" y="166"/>
                </a:lnTo>
                <a:lnTo>
                  <a:pt x="214" y="180"/>
                </a:lnTo>
                <a:lnTo>
                  <a:pt x="218" y="196"/>
                </a:lnTo>
                <a:lnTo>
                  <a:pt x="220" y="204"/>
                </a:lnTo>
                <a:lnTo>
                  <a:pt x="220" y="212"/>
                </a:lnTo>
                <a:lnTo>
                  <a:pt x="220" y="212"/>
                </a:lnTo>
                <a:lnTo>
                  <a:pt x="220" y="222"/>
                </a:lnTo>
                <a:lnTo>
                  <a:pt x="218" y="230"/>
                </a:lnTo>
                <a:lnTo>
                  <a:pt x="215" y="239"/>
                </a:lnTo>
                <a:lnTo>
                  <a:pt x="213" y="246"/>
                </a:lnTo>
                <a:lnTo>
                  <a:pt x="210" y="254"/>
                </a:lnTo>
                <a:lnTo>
                  <a:pt x="205" y="262"/>
                </a:lnTo>
                <a:lnTo>
                  <a:pt x="194" y="275"/>
                </a:lnTo>
                <a:lnTo>
                  <a:pt x="182" y="286"/>
                </a:lnTo>
                <a:lnTo>
                  <a:pt x="174" y="290"/>
                </a:lnTo>
                <a:lnTo>
                  <a:pt x="167" y="294"/>
                </a:lnTo>
                <a:lnTo>
                  <a:pt x="159" y="296"/>
                </a:lnTo>
                <a:lnTo>
                  <a:pt x="150" y="299"/>
                </a:lnTo>
                <a:lnTo>
                  <a:pt x="141" y="300"/>
                </a:lnTo>
                <a:lnTo>
                  <a:pt x="132" y="300"/>
                </a:lnTo>
                <a:lnTo>
                  <a:pt x="132" y="300"/>
                </a:lnTo>
                <a:lnTo>
                  <a:pt x="132" y="327"/>
                </a:lnTo>
                <a:lnTo>
                  <a:pt x="132" y="327"/>
                </a:lnTo>
                <a:lnTo>
                  <a:pt x="138" y="329"/>
                </a:lnTo>
                <a:lnTo>
                  <a:pt x="144" y="333"/>
                </a:lnTo>
                <a:lnTo>
                  <a:pt x="148" y="338"/>
                </a:lnTo>
                <a:lnTo>
                  <a:pt x="149" y="345"/>
                </a:lnTo>
                <a:lnTo>
                  <a:pt x="149" y="345"/>
                </a:lnTo>
                <a:lnTo>
                  <a:pt x="148" y="353"/>
                </a:lnTo>
                <a:lnTo>
                  <a:pt x="144" y="359"/>
                </a:lnTo>
                <a:lnTo>
                  <a:pt x="138" y="363"/>
                </a:lnTo>
                <a:lnTo>
                  <a:pt x="132" y="364"/>
                </a:lnTo>
                <a:lnTo>
                  <a:pt x="132" y="382"/>
                </a:lnTo>
                <a:lnTo>
                  <a:pt x="228" y="382"/>
                </a:lnTo>
                <a:lnTo>
                  <a:pt x="228" y="361"/>
                </a:lnTo>
                <a:lnTo>
                  <a:pt x="228" y="361"/>
                </a:lnTo>
                <a:lnTo>
                  <a:pt x="228" y="357"/>
                </a:lnTo>
                <a:lnTo>
                  <a:pt x="225" y="353"/>
                </a:lnTo>
                <a:lnTo>
                  <a:pt x="221" y="349"/>
                </a:lnTo>
                <a:lnTo>
                  <a:pt x="215" y="345"/>
                </a:lnTo>
                <a:lnTo>
                  <a:pt x="201" y="340"/>
                </a:lnTo>
                <a:lnTo>
                  <a:pt x="182" y="336"/>
                </a:lnTo>
                <a:lnTo>
                  <a:pt x="182" y="336"/>
                </a:lnTo>
                <a:lnTo>
                  <a:pt x="199" y="326"/>
                </a:lnTo>
                <a:lnTo>
                  <a:pt x="214" y="315"/>
                </a:lnTo>
                <a:lnTo>
                  <a:pt x="229" y="302"/>
                </a:lnTo>
                <a:lnTo>
                  <a:pt x="241" y="287"/>
                </a:lnTo>
                <a:lnTo>
                  <a:pt x="251" y="271"/>
                </a:lnTo>
                <a:lnTo>
                  <a:pt x="257" y="253"/>
                </a:lnTo>
                <a:lnTo>
                  <a:pt x="263" y="233"/>
                </a:lnTo>
                <a:lnTo>
                  <a:pt x="264" y="212"/>
                </a:lnTo>
                <a:lnTo>
                  <a:pt x="264" y="212"/>
                </a:lnTo>
                <a:lnTo>
                  <a:pt x="263" y="200"/>
                </a:lnTo>
                <a:lnTo>
                  <a:pt x="262" y="189"/>
                </a:lnTo>
                <a:lnTo>
                  <a:pt x="259" y="177"/>
                </a:lnTo>
                <a:lnTo>
                  <a:pt x="256" y="166"/>
                </a:lnTo>
                <a:lnTo>
                  <a:pt x="251" y="156"/>
                </a:lnTo>
                <a:lnTo>
                  <a:pt x="245" y="146"/>
                </a:lnTo>
                <a:lnTo>
                  <a:pt x="240" y="137"/>
                </a:lnTo>
                <a:lnTo>
                  <a:pt x="232" y="127"/>
                </a:lnTo>
                <a:lnTo>
                  <a:pt x="225" y="119"/>
                </a:lnTo>
                <a:lnTo>
                  <a:pt x="215" y="111"/>
                </a:lnTo>
                <a:lnTo>
                  <a:pt x="207" y="104"/>
                </a:lnTo>
                <a:lnTo>
                  <a:pt x="198" y="99"/>
                </a:lnTo>
                <a:lnTo>
                  <a:pt x="187" y="93"/>
                </a:lnTo>
                <a:lnTo>
                  <a:pt x="176" y="88"/>
                </a:lnTo>
                <a:lnTo>
                  <a:pt x="165" y="85"/>
                </a:lnTo>
                <a:lnTo>
                  <a:pt x="153" y="82"/>
                </a:lnTo>
                <a:lnTo>
                  <a:pt x="174" y="20"/>
                </a:lnTo>
                <a:close/>
                <a:moveTo>
                  <a:pt x="132" y="7"/>
                </a:moveTo>
                <a:lnTo>
                  <a:pt x="111" y="0"/>
                </a:lnTo>
                <a:lnTo>
                  <a:pt x="56" y="174"/>
                </a:lnTo>
                <a:lnTo>
                  <a:pt x="118" y="195"/>
                </a:lnTo>
                <a:lnTo>
                  <a:pt x="132" y="151"/>
                </a:lnTo>
                <a:lnTo>
                  <a:pt x="132" y="7"/>
                </a:lnTo>
                <a:lnTo>
                  <a:pt x="132" y="7"/>
                </a:lnTo>
                <a:close/>
                <a:moveTo>
                  <a:pt x="132" y="300"/>
                </a:moveTo>
                <a:lnTo>
                  <a:pt x="132" y="300"/>
                </a:lnTo>
                <a:lnTo>
                  <a:pt x="118" y="299"/>
                </a:lnTo>
                <a:lnTo>
                  <a:pt x="104" y="296"/>
                </a:lnTo>
                <a:lnTo>
                  <a:pt x="92" y="291"/>
                </a:lnTo>
                <a:lnTo>
                  <a:pt x="80" y="284"/>
                </a:lnTo>
                <a:lnTo>
                  <a:pt x="119" y="284"/>
                </a:lnTo>
                <a:lnTo>
                  <a:pt x="119" y="260"/>
                </a:lnTo>
                <a:lnTo>
                  <a:pt x="58" y="260"/>
                </a:lnTo>
                <a:lnTo>
                  <a:pt x="10" y="260"/>
                </a:lnTo>
                <a:lnTo>
                  <a:pt x="0" y="260"/>
                </a:lnTo>
                <a:lnTo>
                  <a:pt x="0" y="284"/>
                </a:lnTo>
                <a:lnTo>
                  <a:pt x="22" y="284"/>
                </a:lnTo>
                <a:lnTo>
                  <a:pt x="22" y="284"/>
                </a:lnTo>
                <a:lnTo>
                  <a:pt x="34" y="300"/>
                </a:lnTo>
                <a:lnTo>
                  <a:pt x="48" y="314"/>
                </a:lnTo>
                <a:lnTo>
                  <a:pt x="65" y="326"/>
                </a:lnTo>
                <a:lnTo>
                  <a:pt x="83" y="336"/>
                </a:lnTo>
                <a:lnTo>
                  <a:pt x="83" y="336"/>
                </a:lnTo>
                <a:lnTo>
                  <a:pt x="64" y="340"/>
                </a:lnTo>
                <a:lnTo>
                  <a:pt x="49" y="345"/>
                </a:lnTo>
                <a:lnTo>
                  <a:pt x="44" y="349"/>
                </a:lnTo>
                <a:lnTo>
                  <a:pt x="39" y="353"/>
                </a:lnTo>
                <a:lnTo>
                  <a:pt x="37" y="357"/>
                </a:lnTo>
                <a:lnTo>
                  <a:pt x="35" y="361"/>
                </a:lnTo>
                <a:lnTo>
                  <a:pt x="35" y="382"/>
                </a:lnTo>
                <a:lnTo>
                  <a:pt x="132" y="382"/>
                </a:lnTo>
                <a:lnTo>
                  <a:pt x="132" y="364"/>
                </a:lnTo>
                <a:lnTo>
                  <a:pt x="132" y="364"/>
                </a:lnTo>
                <a:lnTo>
                  <a:pt x="125" y="363"/>
                </a:lnTo>
                <a:lnTo>
                  <a:pt x="119" y="359"/>
                </a:lnTo>
                <a:lnTo>
                  <a:pt x="115" y="353"/>
                </a:lnTo>
                <a:lnTo>
                  <a:pt x="114" y="345"/>
                </a:lnTo>
                <a:lnTo>
                  <a:pt x="114" y="345"/>
                </a:lnTo>
                <a:lnTo>
                  <a:pt x="115" y="338"/>
                </a:lnTo>
                <a:lnTo>
                  <a:pt x="119" y="333"/>
                </a:lnTo>
                <a:lnTo>
                  <a:pt x="125" y="329"/>
                </a:lnTo>
                <a:lnTo>
                  <a:pt x="132" y="327"/>
                </a:lnTo>
                <a:lnTo>
                  <a:pt x="132" y="300"/>
                </a:lnTo>
                <a:close/>
              </a:path>
            </a:pathLst>
          </a:custGeom>
          <a:solidFill>
            <a:srgbClr val="5ABBC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nvGrpSpPr>
          <p:cNvPr id="198" name="组合 197"/>
          <p:cNvGrpSpPr/>
          <p:nvPr/>
        </p:nvGrpSpPr>
        <p:grpSpPr>
          <a:xfrm>
            <a:off x="3074564" y="705949"/>
            <a:ext cx="363443" cy="220606"/>
            <a:chOff x="3143251" y="1577975"/>
            <a:chExt cx="363538" cy="220663"/>
          </a:xfrm>
        </p:grpSpPr>
        <p:sp>
          <p:nvSpPr>
            <p:cNvPr id="178" name="Freeform 178"/>
            <p:cNvSpPr>
              <a:spLocks noEditPoints="1"/>
            </p:cNvSpPr>
            <p:nvPr/>
          </p:nvSpPr>
          <p:spPr bwMode="auto">
            <a:xfrm>
              <a:off x="3143251" y="1577975"/>
              <a:ext cx="215900" cy="212725"/>
            </a:xfrm>
            <a:custGeom>
              <a:avLst/>
              <a:gdLst>
                <a:gd name="T0" fmla="*/ 68 w 136"/>
                <a:gd name="T1" fmla="*/ 0 h 134"/>
                <a:gd name="T2" fmla="*/ 94 w 136"/>
                <a:gd name="T3" fmla="*/ 4 h 134"/>
                <a:gd name="T4" fmla="*/ 106 w 136"/>
                <a:gd name="T5" fmla="*/ 11 h 134"/>
                <a:gd name="T6" fmla="*/ 125 w 136"/>
                <a:gd name="T7" fmla="*/ 28 h 134"/>
                <a:gd name="T8" fmla="*/ 134 w 136"/>
                <a:gd name="T9" fmla="*/ 53 h 134"/>
                <a:gd name="T10" fmla="*/ 134 w 136"/>
                <a:gd name="T11" fmla="*/ 79 h 134"/>
                <a:gd name="T12" fmla="*/ 131 w 136"/>
                <a:gd name="T13" fmla="*/ 92 h 134"/>
                <a:gd name="T14" fmla="*/ 121 w 136"/>
                <a:gd name="T15" fmla="*/ 110 h 134"/>
                <a:gd name="T16" fmla="*/ 106 w 136"/>
                <a:gd name="T17" fmla="*/ 123 h 134"/>
                <a:gd name="T18" fmla="*/ 88 w 136"/>
                <a:gd name="T19" fmla="*/ 131 h 134"/>
                <a:gd name="T20" fmla="*/ 68 w 136"/>
                <a:gd name="T21" fmla="*/ 134 h 134"/>
                <a:gd name="T22" fmla="*/ 68 w 136"/>
                <a:gd name="T23" fmla="*/ 122 h 134"/>
                <a:gd name="T24" fmla="*/ 84 w 136"/>
                <a:gd name="T25" fmla="*/ 119 h 134"/>
                <a:gd name="T26" fmla="*/ 99 w 136"/>
                <a:gd name="T27" fmla="*/ 112 h 134"/>
                <a:gd name="T28" fmla="*/ 111 w 136"/>
                <a:gd name="T29" fmla="*/ 102 h 134"/>
                <a:gd name="T30" fmla="*/ 119 w 136"/>
                <a:gd name="T31" fmla="*/ 87 h 134"/>
                <a:gd name="T32" fmla="*/ 119 w 136"/>
                <a:gd name="T33" fmla="*/ 87 h 134"/>
                <a:gd name="T34" fmla="*/ 123 w 136"/>
                <a:gd name="T35" fmla="*/ 66 h 134"/>
                <a:gd name="T36" fmla="*/ 119 w 136"/>
                <a:gd name="T37" fmla="*/ 45 h 134"/>
                <a:gd name="T38" fmla="*/ 107 w 136"/>
                <a:gd name="T39" fmla="*/ 28 h 134"/>
                <a:gd name="T40" fmla="*/ 88 w 136"/>
                <a:gd name="T41" fmla="*/ 16 h 134"/>
                <a:gd name="T42" fmla="*/ 79 w 136"/>
                <a:gd name="T43" fmla="*/ 14 h 134"/>
                <a:gd name="T44" fmla="*/ 68 w 136"/>
                <a:gd name="T45" fmla="*/ 0 h 134"/>
                <a:gd name="T46" fmla="*/ 6 w 136"/>
                <a:gd name="T47" fmla="*/ 42 h 134"/>
                <a:gd name="T48" fmla="*/ 16 w 136"/>
                <a:gd name="T49" fmla="*/ 24 h 134"/>
                <a:gd name="T50" fmla="*/ 31 w 136"/>
                <a:gd name="T51" fmla="*/ 11 h 134"/>
                <a:gd name="T52" fmla="*/ 49 w 136"/>
                <a:gd name="T53" fmla="*/ 3 h 134"/>
                <a:gd name="T54" fmla="*/ 68 w 136"/>
                <a:gd name="T55" fmla="*/ 0 h 134"/>
                <a:gd name="T56" fmla="*/ 68 w 136"/>
                <a:gd name="T57" fmla="*/ 12 h 134"/>
                <a:gd name="T58" fmla="*/ 52 w 136"/>
                <a:gd name="T59" fmla="*/ 15 h 134"/>
                <a:gd name="T60" fmla="*/ 38 w 136"/>
                <a:gd name="T61" fmla="*/ 22 h 134"/>
                <a:gd name="T62" fmla="*/ 26 w 136"/>
                <a:gd name="T63" fmla="*/ 33 h 134"/>
                <a:gd name="T64" fmla="*/ 18 w 136"/>
                <a:gd name="T65" fmla="*/ 46 h 134"/>
                <a:gd name="T66" fmla="*/ 14 w 136"/>
                <a:gd name="T67" fmla="*/ 57 h 134"/>
                <a:gd name="T68" fmla="*/ 15 w 136"/>
                <a:gd name="T69" fmla="*/ 79 h 134"/>
                <a:gd name="T70" fmla="*/ 23 w 136"/>
                <a:gd name="T71" fmla="*/ 98 h 134"/>
                <a:gd name="T72" fmla="*/ 38 w 136"/>
                <a:gd name="T73" fmla="*/ 112 h 134"/>
                <a:gd name="T74" fmla="*/ 48 w 136"/>
                <a:gd name="T75" fmla="*/ 118 h 134"/>
                <a:gd name="T76" fmla="*/ 68 w 136"/>
                <a:gd name="T77" fmla="*/ 122 h 134"/>
                <a:gd name="T78" fmla="*/ 68 w 136"/>
                <a:gd name="T79" fmla="*/ 134 h 134"/>
                <a:gd name="T80" fmla="*/ 43 w 136"/>
                <a:gd name="T81" fmla="*/ 130 h 134"/>
                <a:gd name="T82" fmla="*/ 31 w 136"/>
                <a:gd name="T83" fmla="*/ 123 h 134"/>
                <a:gd name="T84" fmla="*/ 12 w 136"/>
                <a:gd name="T85" fmla="*/ 104 h 134"/>
                <a:gd name="T86" fmla="*/ 3 w 136"/>
                <a:gd name="T87" fmla="*/ 81 h 134"/>
                <a:gd name="T88" fmla="*/ 1 w 136"/>
                <a:gd name="T89" fmla="*/ 56 h 134"/>
                <a:gd name="T90" fmla="*/ 6 w 136"/>
                <a:gd name="T91" fmla="*/ 4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 h="134">
                  <a:moveTo>
                    <a:pt x="68" y="0"/>
                  </a:moveTo>
                  <a:lnTo>
                    <a:pt x="68" y="0"/>
                  </a:lnTo>
                  <a:lnTo>
                    <a:pt x="81" y="0"/>
                  </a:lnTo>
                  <a:lnTo>
                    <a:pt x="94" y="4"/>
                  </a:lnTo>
                  <a:lnTo>
                    <a:pt x="94" y="4"/>
                  </a:lnTo>
                  <a:lnTo>
                    <a:pt x="106" y="11"/>
                  </a:lnTo>
                  <a:lnTo>
                    <a:pt x="115" y="19"/>
                  </a:lnTo>
                  <a:lnTo>
                    <a:pt x="125" y="28"/>
                  </a:lnTo>
                  <a:lnTo>
                    <a:pt x="130" y="41"/>
                  </a:lnTo>
                  <a:lnTo>
                    <a:pt x="134" y="53"/>
                  </a:lnTo>
                  <a:lnTo>
                    <a:pt x="136" y="65"/>
                  </a:lnTo>
                  <a:lnTo>
                    <a:pt x="134" y="79"/>
                  </a:lnTo>
                  <a:lnTo>
                    <a:pt x="131" y="92"/>
                  </a:lnTo>
                  <a:lnTo>
                    <a:pt x="131" y="92"/>
                  </a:lnTo>
                  <a:lnTo>
                    <a:pt x="126" y="102"/>
                  </a:lnTo>
                  <a:lnTo>
                    <a:pt x="121" y="110"/>
                  </a:lnTo>
                  <a:lnTo>
                    <a:pt x="114" y="116"/>
                  </a:lnTo>
                  <a:lnTo>
                    <a:pt x="106" y="123"/>
                  </a:lnTo>
                  <a:lnTo>
                    <a:pt x="98" y="129"/>
                  </a:lnTo>
                  <a:lnTo>
                    <a:pt x="88" y="131"/>
                  </a:lnTo>
                  <a:lnTo>
                    <a:pt x="79" y="134"/>
                  </a:lnTo>
                  <a:lnTo>
                    <a:pt x="68" y="134"/>
                  </a:lnTo>
                  <a:lnTo>
                    <a:pt x="68" y="122"/>
                  </a:lnTo>
                  <a:lnTo>
                    <a:pt x="68" y="122"/>
                  </a:lnTo>
                  <a:lnTo>
                    <a:pt x="76" y="122"/>
                  </a:lnTo>
                  <a:lnTo>
                    <a:pt x="84" y="119"/>
                  </a:lnTo>
                  <a:lnTo>
                    <a:pt x="92" y="116"/>
                  </a:lnTo>
                  <a:lnTo>
                    <a:pt x="99" y="112"/>
                  </a:lnTo>
                  <a:lnTo>
                    <a:pt x="104" y="108"/>
                  </a:lnTo>
                  <a:lnTo>
                    <a:pt x="111" y="102"/>
                  </a:lnTo>
                  <a:lnTo>
                    <a:pt x="115" y="95"/>
                  </a:lnTo>
                  <a:lnTo>
                    <a:pt x="119" y="87"/>
                  </a:lnTo>
                  <a:lnTo>
                    <a:pt x="119" y="87"/>
                  </a:lnTo>
                  <a:lnTo>
                    <a:pt x="119" y="87"/>
                  </a:lnTo>
                  <a:lnTo>
                    <a:pt x="122" y="77"/>
                  </a:lnTo>
                  <a:lnTo>
                    <a:pt x="123" y="66"/>
                  </a:lnTo>
                  <a:lnTo>
                    <a:pt x="122" y="56"/>
                  </a:lnTo>
                  <a:lnTo>
                    <a:pt x="119" y="45"/>
                  </a:lnTo>
                  <a:lnTo>
                    <a:pt x="114" y="37"/>
                  </a:lnTo>
                  <a:lnTo>
                    <a:pt x="107" y="28"/>
                  </a:lnTo>
                  <a:lnTo>
                    <a:pt x="99" y="22"/>
                  </a:lnTo>
                  <a:lnTo>
                    <a:pt x="88" y="16"/>
                  </a:lnTo>
                  <a:lnTo>
                    <a:pt x="88" y="16"/>
                  </a:lnTo>
                  <a:lnTo>
                    <a:pt x="79" y="14"/>
                  </a:lnTo>
                  <a:lnTo>
                    <a:pt x="68" y="12"/>
                  </a:lnTo>
                  <a:lnTo>
                    <a:pt x="68" y="0"/>
                  </a:lnTo>
                  <a:close/>
                  <a:moveTo>
                    <a:pt x="6" y="42"/>
                  </a:moveTo>
                  <a:lnTo>
                    <a:pt x="6" y="42"/>
                  </a:lnTo>
                  <a:lnTo>
                    <a:pt x="10" y="33"/>
                  </a:lnTo>
                  <a:lnTo>
                    <a:pt x="16" y="24"/>
                  </a:lnTo>
                  <a:lnTo>
                    <a:pt x="23" y="16"/>
                  </a:lnTo>
                  <a:lnTo>
                    <a:pt x="31" y="11"/>
                  </a:lnTo>
                  <a:lnTo>
                    <a:pt x="39" y="5"/>
                  </a:lnTo>
                  <a:lnTo>
                    <a:pt x="49" y="3"/>
                  </a:lnTo>
                  <a:lnTo>
                    <a:pt x="58" y="0"/>
                  </a:lnTo>
                  <a:lnTo>
                    <a:pt x="68" y="0"/>
                  </a:lnTo>
                  <a:lnTo>
                    <a:pt x="68" y="12"/>
                  </a:lnTo>
                  <a:lnTo>
                    <a:pt x="68" y="12"/>
                  </a:lnTo>
                  <a:lnTo>
                    <a:pt x="60" y="12"/>
                  </a:lnTo>
                  <a:lnTo>
                    <a:pt x="52" y="15"/>
                  </a:lnTo>
                  <a:lnTo>
                    <a:pt x="45" y="18"/>
                  </a:lnTo>
                  <a:lnTo>
                    <a:pt x="38" y="22"/>
                  </a:lnTo>
                  <a:lnTo>
                    <a:pt x="31" y="26"/>
                  </a:lnTo>
                  <a:lnTo>
                    <a:pt x="26" y="33"/>
                  </a:lnTo>
                  <a:lnTo>
                    <a:pt x="20" y="39"/>
                  </a:lnTo>
                  <a:lnTo>
                    <a:pt x="18" y="46"/>
                  </a:lnTo>
                  <a:lnTo>
                    <a:pt x="18" y="46"/>
                  </a:lnTo>
                  <a:lnTo>
                    <a:pt x="14" y="57"/>
                  </a:lnTo>
                  <a:lnTo>
                    <a:pt x="14" y="68"/>
                  </a:lnTo>
                  <a:lnTo>
                    <a:pt x="15" y="79"/>
                  </a:lnTo>
                  <a:lnTo>
                    <a:pt x="18" y="88"/>
                  </a:lnTo>
                  <a:lnTo>
                    <a:pt x="23" y="98"/>
                  </a:lnTo>
                  <a:lnTo>
                    <a:pt x="30" y="106"/>
                  </a:lnTo>
                  <a:lnTo>
                    <a:pt x="38" y="112"/>
                  </a:lnTo>
                  <a:lnTo>
                    <a:pt x="48" y="118"/>
                  </a:lnTo>
                  <a:lnTo>
                    <a:pt x="48" y="118"/>
                  </a:lnTo>
                  <a:lnTo>
                    <a:pt x="58" y="121"/>
                  </a:lnTo>
                  <a:lnTo>
                    <a:pt x="68" y="122"/>
                  </a:lnTo>
                  <a:lnTo>
                    <a:pt x="68" y="134"/>
                  </a:lnTo>
                  <a:lnTo>
                    <a:pt x="68" y="134"/>
                  </a:lnTo>
                  <a:lnTo>
                    <a:pt x="56" y="133"/>
                  </a:lnTo>
                  <a:lnTo>
                    <a:pt x="43" y="130"/>
                  </a:lnTo>
                  <a:lnTo>
                    <a:pt x="43" y="130"/>
                  </a:lnTo>
                  <a:lnTo>
                    <a:pt x="31" y="123"/>
                  </a:lnTo>
                  <a:lnTo>
                    <a:pt x="20" y="115"/>
                  </a:lnTo>
                  <a:lnTo>
                    <a:pt x="12" y="104"/>
                  </a:lnTo>
                  <a:lnTo>
                    <a:pt x="6" y="93"/>
                  </a:lnTo>
                  <a:lnTo>
                    <a:pt x="3" y="81"/>
                  </a:lnTo>
                  <a:lnTo>
                    <a:pt x="0" y="68"/>
                  </a:lnTo>
                  <a:lnTo>
                    <a:pt x="1" y="56"/>
                  </a:lnTo>
                  <a:lnTo>
                    <a:pt x="6" y="42"/>
                  </a:lnTo>
                  <a:lnTo>
                    <a:pt x="6" y="42"/>
                  </a:lnTo>
                  <a:close/>
                </a:path>
              </a:pathLst>
            </a:custGeom>
            <a:solidFill>
              <a:srgbClr val="FF8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79" name="Freeform 179"/>
            <p:cNvSpPr>
              <a:spLocks/>
            </p:cNvSpPr>
            <p:nvPr/>
          </p:nvSpPr>
          <p:spPr bwMode="auto">
            <a:xfrm>
              <a:off x="3335338" y="1706563"/>
              <a:ext cx="106363" cy="65088"/>
            </a:xfrm>
            <a:custGeom>
              <a:avLst/>
              <a:gdLst>
                <a:gd name="T0" fmla="*/ 61 w 67"/>
                <a:gd name="T1" fmla="*/ 41 h 41"/>
                <a:gd name="T2" fmla="*/ 67 w 67"/>
                <a:gd name="T3" fmla="*/ 25 h 41"/>
                <a:gd name="T4" fmla="*/ 6 w 67"/>
                <a:gd name="T5" fmla="*/ 0 h 41"/>
                <a:gd name="T6" fmla="*/ 0 w 67"/>
                <a:gd name="T7" fmla="*/ 17 h 41"/>
                <a:gd name="T8" fmla="*/ 61 w 67"/>
                <a:gd name="T9" fmla="*/ 41 h 41"/>
              </a:gdLst>
              <a:ahLst/>
              <a:cxnLst>
                <a:cxn ang="0">
                  <a:pos x="T0" y="T1"/>
                </a:cxn>
                <a:cxn ang="0">
                  <a:pos x="T2" y="T3"/>
                </a:cxn>
                <a:cxn ang="0">
                  <a:pos x="T4" y="T5"/>
                </a:cxn>
                <a:cxn ang="0">
                  <a:pos x="T6" y="T7"/>
                </a:cxn>
                <a:cxn ang="0">
                  <a:pos x="T8" y="T9"/>
                </a:cxn>
              </a:cxnLst>
              <a:rect l="0" t="0" r="r" b="b"/>
              <a:pathLst>
                <a:path w="67" h="41">
                  <a:moveTo>
                    <a:pt x="61" y="41"/>
                  </a:moveTo>
                  <a:lnTo>
                    <a:pt x="67" y="25"/>
                  </a:lnTo>
                  <a:lnTo>
                    <a:pt x="6" y="0"/>
                  </a:lnTo>
                  <a:lnTo>
                    <a:pt x="0" y="17"/>
                  </a:lnTo>
                  <a:lnTo>
                    <a:pt x="61" y="41"/>
                  </a:lnTo>
                  <a:close/>
                </a:path>
              </a:pathLst>
            </a:custGeom>
            <a:solidFill>
              <a:srgbClr val="FF8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80" name="Freeform 180"/>
            <p:cNvSpPr>
              <a:spLocks/>
            </p:cNvSpPr>
            <p:nvPr/>
          </p:nvSpPr>
          <p:spPr bwMode="auto">
            <a:xfrm>
              <a:off x="3368676" y="1717675"/>
              <a:ext cx="138113" cy="80963"/>
            </a:xfrm>
            <a:custGeom>
              <a:avLst/>
              <a:gdLst>
                <a:gd name="T0" fmla="*/ 67 w 87"/>
                <a:gd name="T1" fmla="*/ 51 h 51"/>
                <a:gd name="T2" fmla="*/ 67 w 87"/>
                <a:gd name="T3" fmla="*/ 51 h 51"/>
                <a:gd name="T4" fmla="*/ 73 w 87"/>
                <a:gd name="T5" fmla="*/ 51 h 51"/>
                <a:gd name="T6" fmla="*/ 79 w 87"/>
                <a:gd name="T7" fmla="*/ 51 h 51"/>
                <a:gd name="T8" fmla="*/ 83 w 87"/>
                <a:gd name="T9" fmla="*/ 47 h 51"/>
                <a:gd name="T10" fmla="*/ 86 w 87"/>
                <a:gd name="T11" fmla="*/ 43 h 51"/>
                <a:gd name="T12" fmla="*/ 86 w 87"/>
                <a:gd name="T13" fmla="*/ 43 h 51"/>
                <a:gd name="T14" fmla="*/ 87 w 87"/>
                <a:gd name="T15" fmla="*/ 37 h 51"/>
                <a:gd name="T16" fmla="*/ 86 w 87"/>
                <a:gd name="T17" fmla="*/ 31 h 51"/>
                <a:gd name="T18" fmla="*/ 83 w 87"/>
                <a:gd name="T19" fmla="*/ 27 h 51"/>
                <a:gd name="T20" fmla="*/ 78 w 87"/>
                <a:gd name="T21" fmla="*/ 24 h 51"/>
                <a:gd name="T22" fmla="*/ 21 w 87"/>
                <a:gd name="T23" fmla="*/ 1 h 51"/>
                <a:gd name="T24" fmla="*/ 21 w 87"/>
                <a:gd name="T25" fmla="*/ 1 h 51"/>
                <a:gd name="T26" fmla="*/ 15 w 87"/>
                <a:gd name="T27" fmla="*/ 0 h 51"/>
                <a:gd name="T28" fmla="*/ 10 w 87"/>
                <a:gd name="T29" fmla="*/ 1 h 51"/>
                <a:gd name="T30" fmla="*/ 4 w 87"/>
                <a:gd name="T31" fmla="*/ 4 h 51"/>
                <a:gd name="T32" fmla="*/ 2 w 87"/>
                <a:gd name="T33" fmla="*/ 10 h 51"/>
                <a:gd name="T34" fmla="*/ 2 w 87"/>
                <a:gd name="T35" fmla="*/ 10 h 51"/>
                <a:gd name="T36" fmla="*/ 0 w 87"/>
                <a:gd name="T37" fmla="*/ 15 h 51"/>
                <a:gd name="T38" fmla="*/ 2 w 87"/>
                <a:gd name="T39" fmla="*/ 20 h 51"/>
                <a:gd name="T40" fmla="*/ 4 w 87"/>
                <a:gd name="T41" fmla="*/ 24 h 51"/>
                <a:gd name="T42" fmla="*/ 10 w 87"/>
                <a:gd name="T43" fmla="*/ 28 h 51"/>
                <a:gd name="T44" fmla="*/ 67 w 87"/>
                <a:gd name="T4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51">
                  <a:moveTo>
                    <a:pt x="67" y="51"/>
                  </a:moveTo>
                  <a:lnTo>
                    <a:pt x="67" y="51"/>
                  </a:lnTo>
                  <a:lnTo>
                    <a:pt x="73" y="51"/>
                  </a:lnTo>
                  <a:lnTo>
                    <a:pt x="79" y="51"/>
                  </a:lnTo>
                  <a:lnTo>
                    <a:pt x="83" y="47"/>
                  </a:lnTo>
                  <a:lnTo>
                    <a:pt x="86" y="43"/>
                  </a:lnTo>
                  <a:lnTo>
                    <a:pt x="86" y="43"/>
                  </a:lnTo>
                  <a:lnTo>
                    <a:pt x="87" y="37"/>
                  </a:lnTo>
                  <a:lnTo>
                    <a:pt x="86" y="31"/>
                  </a:lnTo>
                  <a:lnTo>
                    <a:pt x="83" y="27"/>
                  </a:lnTo>
                  <a:lnTo>
                    <a:pt x="78" y="24"/>
                  </a:lnTo>
                  <a:lnTo>
                    <a:pt x="21" y="1"/>
                  </a:lnTo>
                  <a:lnTo>
                    <a:pt x="21" y="1"/>
                  </a:lnTo>
                  <a:lnTo>
                    <a:pt x="15" y="0"/>
                  </a:lnTo>
                  <a:lnTo>
                    <a:pt x="10" y="1"/>
                  </a:lnTo>
                  <a:lnTo>
                    <a:pt x="4" y="4"/>
                  </a:lnTo>
                  <a:lnTo>
                    <a:pt x="2" y="10"/>
                  </a:lnTo>
                  <a:lnTo>
                    <a:pt x="2" y="10"/>
                  </a:lnTo>
                  <a:lnTo>
                    <a:pt x="0" y="15"/>
                  </a:lnTo>
                  <a:lnTo>
                    <a:pt x="2" y="20"/>
                  </a:lnTo>
                  <a:lnTo>
                    <a:pt x="4" y="24"/>
                  </a:lnTo>
                  <a:lnTo>
                    <a:pt x="10" y="28"/>
                  </a:lnTo>
                  <a:lnTo>
                    <a:pt x="67" y="51"/>
                  </a:lnTo>
                  <a:close/>
                </a:path>
              </a:pathLst>
            </a:custGeom>
            <a:solidFill>
              <a:srgbClr val="FF8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181" name="Freeform 181"/>
          <p:cNvSpPr>
            <a:spLocks noEditPoints="1"/>
          </p:cNvSpPr>
          <p:nvPr/>
        </p:nvSpPr>
        <p:spPr bwMode="auto">
          <a:xfrm>
            <a:off x="3087261" y="1988315"/>
            <a:ext cx="436449" cy="155534"/>
          </a:xfrm>
          <a:custGeom>
            <a:avLst/>
            <a:gdLst>
              <a:gd name="T0" fmla="*/ 239 w 275"/>
              <a:gd name="T1" fmla="*/ 40 h 98"/>
              <a:gd name="T2" fmla="*/ 258 w 275"/>
              <a:gd name="T3" fmla="*/ 65 h 98"/>
              <a:gd name="T4" fmla="*/ 239 w 275"/>
              <a:gd name="T5" fmla="*/ 88 h 98"/>
              <a:gd name="T6" fmla="*/ 275 w 275"/>
              <a:gd name="T7" fmla="*/ 78 h 98"/>
              <a:gd name="T8" fmla="*/ 239 w 275"/>
              <a:gd name="T9" fmla="*/ 40 h 98"/>
              <a:gd name="T10" fmla="*/ 118 w 275"/>
              <a:gd name="T11" fmla="*/ 15 h 98"/>
              <a:gd name="T12" fmla="*/ 111 w 275"/>
              <a:gd name="T13" fmla="*/ 11 h 98"/>
              <a:gd name="T14" fmla="*/ 84 w 275"/>
              <a:gd name="T15" fmla="*/ 8 h 98"/>
              <a:gd name="T16" fmla="*/ 107 w 275"/>
              <a:gd name="T17" fmla="*/ 14 h 98"/>
              <a:gd name="T18" fmla="*/ 113 w 275"/>
              <a:gd name="T19" fmla="*/ 17 h 98"/>
              <a:gd name="T20" fmla="*/ 113 w 275"/>
              <a:gd name="T21" fmla="*/ 22 h 98"/>
              <a:gd name="T22" fmla="*/ 110 w 275"/>
              <a:gd name="T23" fmla="*/ 36 h 98"/>
              <a:gd name="T24" fmla="*/ 109 w 275"/>
              <a:gd name="T25" fmla="*/ 33 h 98"/>
              <a:gd name="T26" fmla="*/ 84 w 275"/>
              <a:gd name="T27" fmla="*/ 26 h 98"/>
              <a:gd name="T28" fmla="*/ 99 w 275"/>
              <a:gd name="T29" fmla="*/ 76 h 98"/>
              <a:gd name="T30" fmla="*/ 103 w 275"/>
              <a:gd name="T31" fmla="*/ 76 h 98"/>
              <a:gd name="T32" fmla="*/ 228 w 275"/>
              <a:gd name="T33" fmla="*/ 98 h 98"/>
              <a:gd name="T34" fmla="*/ 239 w 275"/>
              <a:gd name="T35" fmla="*/ 88 h 98"/>
              <a:gd name="T36" fmla="*/ 228 w 275"/>
              <a:gd name="T37" fmla="*/ 94 h 98"/>
              <a:gd name="T38" fmla="*/ 225 w 275"/>
              <a:gd name="T39" fmla="*/ 92 h 98"/>
              <a:gd name="T40" fmla="*/ 220 w 275"/>
              <a:gd name="T41" fmla="*/ 90 h 98"/>
              <a:gd name="T42" fmla="*/ 218 w 275"/>
              <a:gd name="T43" fmla="*/ 83 h 98"/>
              <a:gd name="T44" fmla="*/ 220 w 275"/>
              <a:gd name="T45" fmla="*/ 80 h 98"/>
              <a:gd name="T46" fmla="*/ 224 w 275"/>
              <a:gd name="T47" fmla="*/ 76 h 98"/>
              <a:gd name="T48" fmla="*/ 226 w 275"/>
              <a:gd name="T49" fmla="*/ 76 h 98"/>
              <a:gd name="T50" fmla="*/ 222 w 275"/>
              <a:gd name="T51" fmla="*/ 72 h 98"/>
              <a:gd name="T52" fmla="*/ 221 w 275"/>
              <a:gd name="T53" fmla="*/ 67 h 98"/>
              <a:gd name="T54" fmla="*/ 222 w 275"/>
              <a:gd name="T55" fmla="*/ 64 h 98"/>
              <a:gd name="T56" fmla="*/ 226 w 275"/>
              <a:gd name="T57" fmla="*/ 60 h 98"/>
              <a:gd name="T58" fmla="*/ 230 w 275"/>
              <a:gd name="T59" fmla="*/ 60 h 98"/>
              <a:gd name="T60" fmla="*/ 225 w 275"/>
              <a:gd name="T61" fmla="*/ 56 h 98"/>
              <a:gd name="T62" fmla="*/ 225 w 275"/>
              <a:gd name="T63" fmla="*/ 49 h 98"/>
              <a:gd name="T64" fmla="*/ 226 w 275"/>
              <a:gd name="T65" fmla="*/ 46 h 98"/>
              <a:gd name="T66" fmla="*/ 232 w 275"/>
              <a:gd name="T67" fmla="*/ 42 h 98"/>
              <a:gd name="T68" fmla="*/ 237 w 275"/>
              <a:gd name="T69" fmla="*/ 44 h 98"/>
              <a:gd name="T70" fmla="*/ 239 w 275"/>
              <a:gd name="T71" fmla="*/ 40 h 98"/>
              <a:gd name="T72" fmla="*/ 63 w 275"/>
              <a:gd name="T73" fmla="*/ 0 h 98"/>
              <a:gd name="T74" fmla="*/ 60 w 275"/>
              <a:gd name="T75" fmla="*/ 0 h 98"/>
              <a:gd name="T76" fmla="*/ 54 w 275"/>
              <a:gd name="T77" fmla="*/ 3 h 98"/>
              <a:gd name="T78" fmla="*/ 33 w 275"/>
              <a:gd name="T79" fmla="*/ 2 h 98"/>
              <a:gd name="T80" fmla="*/ 27 w 275"/>
              <a:gd name="T81" fmla="*/ 0 h 98"/>
              <a:gd name="T82" fmla="*/ 18 w 275"/>
              <a:gd name="T83" fmla="*/ 3 h 98"/>
              <a:gd name="T84" fmla="*/ 8 w 275"/>
              <a:gd name="T85" fmla="*/ 8 h 98"/>
              <a:gd name="T86" fmla="*/ 3 w 275"/>
              <a:gd name="T87" fmla="*/ 18 h 98"/>
              <a:gd name="T88" fmla="*/ 2 w 275"/>
              <a:gd name="T89" fmla="*/ 22 h 98"/>
              <a:gd name="T90" fmla="*/ 2 w 275"/>
              <a:gd name="T91" fmla="*/ 33 h 98"/>
              <a:gd name="T92" fmla="*/ 6 w 275"/>
              <a:gd name="T93" fmla="*/ 44 h 98"/>
              <a:gd name="T94" fmla="*/ 12 w 275"/>
              <a:gd name="T95" fmla="*/ 50 h 98"/>
              <a:gd name="T96" fmla="*/ 23 w 275"/>
              <a:gd name="T97" fmla="*/ 54 h 98"/>
              <a:gd name="T98" fmla="*/ 50 w 275"/>
              <a:gd name="T99" fmla="*/ 23 h 98"/>
              <a:gd name="T100" fmla="*/ 42 w 275"/>
              <a:gd name="T101" fmla="*/ 59 h 98"/>
              <a:gd name="T102" fmla="*/ 45 w 275"/>
              <a:gd name="T103" fmla="*/ 64 h 98"/>
              <a:gd name="T104" fmla="*/ 49 w 275"/>
              <a:gd name="T105" fmla="*/ 67 h 98"/>
              <a:gd name="T106" fmla="*/ 84 w 275"/>
              <a:gd name="T107" fmla="*/ 26 h 98"/>
              <a:gd name="T108" fmla="*/ 61 w 275"/>
              <a:gd name="T109" fmla="*/ 22 h 98"/>
              <a:gd name="T110" fmla="*/ 54 w 275"/>
              <a:gd name="T111" fmla="*/ 25 h 98"/>
              <a:gd name="T112" fmla="*/ 57 w 275"/>
              <a:gd name="T113" fmla="*/ 11 h 98"/>
              <a:gd name="T114" fmla="*/ 60 w 275"/>
              <a:gd name="T115" fmla="*/ 7 h 98"/>
              <a:gd name="T116" fmla="*/ 65 w 275"/>
              <a:gd name="T117" fmla="*/ 6 h 98"/>
              <a:gd name="T118" fmla="*/ 84 w 275"/>
              <a:gd name="T119" fmla="*/ 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98">
                <a:moveTo>
                  <a:pt x="240" y="40"/>
                </a:moveTo>
                <a:lnTo>
                  <a:pt x="239" y="40"/>
                </a:lnTo>
                <a:lnTo>
                  <a:pt x="239" y="44"/>
                </a:lnTo>
                <a:lnTo>
                  <a:pt x="258" y="65"/>
                </a:lnTo>
                <a:lnTo>
                  <a:pt x="255" y="82"/>
                </a:lnTo>
                <a:lnTo>
                  <a:pt x="239" y="88"/>
                </a:lnTo>
                <a:lnTo>
                  <a:pt x="239" y="94"/>
                </a:lnTo>
                <a:lnTo>
                  <a:pt x="275" y="78"/>
                </a:lnTo>
                <a:lnTo>
                  <a:pt x="240" y="40"/>
                </a:lnTo>
                <a:close/>
                <a:moveTo>
                  <a:pt x="239" y="40"/>
                </a:moveTo>
                <a:lnTo>
                  <a:pt x="118" y="15"/>
                </a:lnTo>
                <a:lnTo>
                  <a:pt x="118" y="15"/>
                </a:lnTo>
                <a:lnTo>
                  <a:pt x="115" y="13"/>
                </a:lnTo>
                <a:lnTo>
                  <a:pt x="111" y="11"/>
                </a:lnTo>
                <a:lnTo>
                  <a:pt x="84" y="4"/>
                </a:lnTo>
                <a:lnTo>
                  <a:pt x="84" y="8"/>
                </a:lnTo>
                <a:lnTo>
                  <a:pt x="107" y="14"/>
                </a:lnTo>
                <a:lnTo>
                  <a:pt x="107" y="14"/>
                </a:lnTo>
                <a:lnTo>
                  <a:pt x="110" y="15"/>
                </a:lnTo>
                <a:lnTo>
                  <a:pt x="113" y="17"/>
                </a:lnTo>
                <a:lnTo>
                  <a:pt x="113" y="19"/>
                </a:lnTo>
                <a:lnTo>
                  <a:pt x="113" y="22"/>
                </a:lnTo>
                <a:lnTo>
                  <a:pt x="110" y="36"/>
                </a:lnTo>
                <a:lnTo>
                  <a:pt x="110" y="36"/>
                </a:lnTo>
                <a:lnTo>
                  <a:pt x="110" y="36"/>
                </a:lnTo>
                <a:lnTo>
                  <a:pt x="109" y="33"/>
                </a:lnTo>
                <a:lnTo>
                  <a:pt x="105" y="30"/>
                </a:lnTo>
                <a:lnTo>
                  <a:pt x="84" y="26"/>
                </a:lnTo>
                <a:lnTo>
                  <a:pt x="84" y="73"/>
                </a:lnTo>
                <a:lnTo>
                  <a:pt x="99" y="76"/>
                </a:lnTo>
                <a:lnTo>
                  <a:pt x="99" y="76"/>
                </a:lnTo>
                <a:lnTo>
                  <a:pt x="103" y="76"/>
                </a:lnTo>
                <a:lnTo>
                  <a:pt x="106" y="73"/>
                </a:lnTo>
                <a:lnTo>
                  <a:pt x="228" y="98"/>
                </a:lnTo>
                <a:lnTo>
                  <a:pt x="239" y="94"/>
                </a:lnTo>
                <a:lnTo>
                  <a:pt x="239" y="88"/>
                </a:lnTo>
                <a:lnTo>
                  <a:pt x="228" y="94"/>
                </a:lnTo>
                <a:lnTo>
                  <a:pt x="228" y="94"/>
                </a:lnTo>
                <a:lnTo>
                  <a:pt x="225" y="92"/>
                </a:lnTo>
                <a:lnTo>
                  <a:pt x="225" y="92"/>
                </a:lnTo>
                <a:lnTo>
                  <a:pt x="222" y="91"/>
                </a:lnTo>
                <a:lnTo>
                  <a:pt x="220" y="90"/>
                </a:lnTo>
                <a:lnTo>
                  <a:pt x="218" y="86"/>
                </a:lnTo>
                <a:lnTo>
                  <a:pt x="218" y="83"/>
                </a:lnTo>
                <a:lnTo>
                  <a:pt x="218" y="83"/>
                </a:lnTo>
                <a:lnTo>
                  <a:pt x="220" y="80"/>
                </a:lnTo>
                <a:lnTo>
                  <a:pt x="221" y="78"/>
                </a:lnTo>
                <a:lnTo>
                  <a:pt x="224" y="76"/>
                </a:lnTo>
                <a:lnTo>
                  <a:pt x="226" y="76"/>
                </a:lnTo>
                <a:lnTo>
                  <a:pt x="226" y="76"/>
                </a:lnTo>
                <a:lnTo>
                  <a:pt x="224" y="75"/>
                </a:lnTo>
                <a:lnTo>
                  <a:pt x="222" y="72"/>
                </a:lnTo>
                <a:lnTo>
                  <a:pt x="221" y="69"/>
                </a:lnTo>
                <a:lnTo>
                  <a:pt x="221" y="67"/>
                </a:lnTo>
                <a:lnTo>
                  <a:pt x="221" y="67"/>
                </a:lnTo>
                <a:lnTo>
                  <a:pt x="222" y="64"/>
                </a:lnTo>
                <a:lnTo>
                  <a:pt x="225" y="61"/>
                </a:lnTo>
                <a:lnTo>
                  <a:pt x="226" y="60"/>
                </a:lnTo>
                <a:lnTo>
                  <a:pt x="230" y="60"/>
                </a:lnTo>
                <a:lnTo>
                  <a:pt x="230" y="60"/>
                </a:lnTo>
                <a:lnTo>
                  <a:pt x="228" y="57"/>
                </a:lnTo>
                <a:lnTo>
                  <a:pt x="225" y="56"/>
                </a:lnTo>
                <a:lnTo>
                  <a:pt x="225" y="53"/>
                </a:lnTo>
                <a:lnTo>
                  <a:pt x="225" y="49"/>
                </a:lnTo>
                <a:lnTo>
                  <a:pt x="225" y="49"/>
                </a:lnTo>
                <a:lnTo>
                  <a:pt x="226" y="46"/>
                </a:lnTo>
                <a:lnTo>
                  <a:pt x="229" y="44"/>
                </a:lnTo>
                <a:lnTo>
                  <a:pt x="232" y="42"/>
                </a:lnTo>
                <a:lnTo>
                  <a:pt x="235" y="42"/>
                </a:lnTo>
                <a:lnTo>
                  <a:pt x="237" y="44"/>
                </a:lnTo>
                <a:lnTo>
                  <a:pt x="239" y="44"/>
                </a:lnTo>
                <a:lnTo>
                  <a:pt x="239" y="40"/>
                </a:lnTo>
                <a:close/>
                <a:moveTo>
                  <a:pt x="84" y="4"/>
                </a:moveTo>
                <a:lnTo>
                  <a:pt x="63" y="0"/>
                </a:lnTo>
                <a:lnTo>
                  <a:pt x="63" y="0"/>
                </a:lnTo>
                <a:lnTo>
                  <a:pt x="60" y="0"/>
                </a:lnTo>
                <a:lnTo>
                  <a:pt x="57" y="2"/>
                </a:lnTo>
                <a:lnTo>
                  <a:pt x="54" y="3"/>
                </a:lnTo>
                <a:lnTo>
                  <a:pt x="53" y="6"/>
                </a:lnTo>
                <a:lnTo>
                  <a:pt x="33" y="2"/>
                </a:lnTo>
                <a:lnTo>
                  <a:pt x="33" y="2"/>
                </a:lnTo>
                <a:lnTo>
                  <a:pt x="27" y="0"/>
                </a:lnTo>
                <a:lnTo>
                  <a:pt x="22" y="2"/>
                </a:lnTo>
                <a:lnTo>
                  <a:pt x="18" y="3"/>
                </a:lnTo>
                <a:lnTo>
                  <a:pt x="12" y="6"/>
                </a:lnTo>
                <a:lnTo>
                  <a:pt x="8" y="8"/>
                </a:lnTo>
                <a:lnTo>
                  <a:pt x="6" y="13"/>
                </a:lnTo>
                <a:lnTo>
                  <a:pt x="3" y="18"/>
                </a:lnTo>
                <a:lnTo>
                  <a:pt x="2" y="22"/>
                </a:lnTo>
                <a:lnTo>
                  <a:pt x="2" y="22"/>
                </a:lnTo>
                <a:lnTo>
                  <a:pt x="0" y="29"/>
                </a:lnTo>
                <a:lnTo>
                  <a:pt x="2" y="33"/>
                </a:lnTo>
                <a:lnTo>
                  <a:pt x="3" y="38"/>
                </a:lnTo>
                <a:lnTo>
                  <a:pt x="6" y="44"/>
                </a:lnTo>
                <a:lnTo>
                  <a:pt x="8" y="48"/>
                </a:lnTo>
                <a:lnTo>
                  <a:pt x="12" y="50"/>
                </a:lnTo>
                <a:lnTo>
                  <a:pt x="18" y="53"/>
                </a:lnTo>
                <a:lnTo>
                  <a:pt x="23" y="54"/>
                </a:lnTo>
                <a:lnTo>
                  <a:pt x="35" y="57"/>
                </a:lnTo>
                <a:lnTo>
                  <a:pt x="50" y="23"/>
                </a:lnTo>
                <a:lnTo>
                  <a:pt x="42" y="59"/>
                </a:lnTo>
                <a:lnTo>
                  <a:pt x="42" y="59"/>
                </a:lnTo>
                <a:lnTo>
                  <a:pt x="44" y="61"/>
                </a:lnTo>
                <a:lnTo>
                  <a:pt x="45" y="64"/>
                </a:lnTo>
                <a:lnTo>
                  <a:pt x="46" y="65"/>
                </a:lnTo>
                <a:lnTo>
                  <a:pt x="49" y="67"/>
                </a:lnTo>
                <a:lnTo>
                  <a:pt x="84" y="73"/>
                </a:lnTo>
                <a:lnTo>
                  <a:pt x="84" y="26"/>
                </a:lnTo>
                <a:lnTo>
                  <a:pt x="61" y="22"/>
                </a:lnTo>
                <a:lnTo>
                  <a:pt x="61" y="22"/>
                </a:lnTo>
                <a:lnTo>
                  <a:pt x="57" y="22"/>
                </a:lnTo>
                <a:lnTo>
                  <a:pt x="54" y="25"/>
                </a:lnTo>
                <a:lnTo>
                  <a:pt x="57" y="11"/>
                </a:lnTo>
                <a:lnTo>
                  <a:pt x="57" y="11"/>
                </a:lnTo>
                <a:lnTo>
                  <a:pt x="58" y="8"/>
                </a:lnTo>
                <a:lnTo>
                  <a:pt x="60" y="7"/>
                </a:lnTo>
                <a:lnTo>
                  <a:pt x="63" y="6"/>
                </a:lnTo>
                <a:lnTo>
                  <a:pt x="65" y="6"/>
                </a:lnTo>
                <a:lnTo>
                  <a:pt x="84" y="8"/>
                </a:lnTo>
                <a:lnTo>
                  <a:pt x="84" y="4"/>
                </a:lnTo>
                <a:close/>
              </a:path>
            </a:pathLst>
          </a:custGeom>
          <a:solidFill>
            <a:srgbClr val="5ABBC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nvGrpSpPr>
          <p:cNvPr id="206" name="组合 205"/>
          <p:cNvGrpSpPr/>
          <p:nvPr/>
        </p:nvGrpSpPr>
        <p:grpSpPr>
          <a:xfrm>
            <a:off x="1447800" y="2380325"/>
            <a:ext cx="247587" cy="312656"/>
            <a:chOff x="1516063" y="3252788"/>
            <a:chExt cx="247651" cy="312737"/>
          </a:xfrm>
        </p:grpSpPr>
        <p:sp>
          <p:nvSpPr>
            <p:cNvPr id="182" name="Freeform 182"/>
            <p:cNvSpPr>
              <a:spLocks/>
            </p:cNvSpPr>
            <p:nvPr/>
          </p:nvSpPr>
          <p:spPr bwMode="auto">
            <a:xfrm>
              <a:off x="1527176" y="3263900"/>
              <a:ext cx="236538" cy="301625"/>
            </a:xfrm>
            <a:custGeom>
              <a:avLst/>
              <a:gdLst>
                <a:gd name="T0" fmla="*/ 0 w 149"/>
                <a:gd name="T1" fmla="*/ 33 h 190"/>
                <a:gd name="T2" fmla="*/ 7 w 149"/>
                <a:gd name="T3" fmla="*/ 28 h 190"/>
                <a:gd name="T4" fmla="*/ 96 w 149"/>
                <a:gd name="T5" fmla="*/ 171 h 190"/>
                <a:gd name="T6" fmla="*/ 96 w 149"/>
                <a:gd name="T7" fmla="*/ 171 h 190"/>
                <a:gd name="T8" fmla="*/ 99 w 149"/>
                <a:gd name="T9" fmla="*/ 176 h 190"/>
                <a:gd name="T10" fmla="*/ 101 w 149"/>
                <a:gd name="T11" fmla="*/ 178 h 190"/>
                <a:gd name="T12" fmla="*/ 105 w 149"/>
                <a:gd name="T13" fmla="*/ 180 h 190"/>
                <a:gd name="T14" fmla="*/ 109 w 149"/>
                <a:gd name="T15" fmla="*/ 181 h 190"/>
                <a:gd name="T16" fmla="*/ 114 w 149"/>
                <a:gd name="T17" fmla="*/ 181 h 190"/>
                <a:gd name="T18" fmla="*/ 119 w 149"/>
                <a:gd name="T19" fmla="*/ 181 h 190"/>
                <a:gd name="T20" fmla="*/ 123 w 149"/>
                <a:gd name="T21" fmla="*/ 180 h 190"/>
                <a:gd name="T22" fmla="*/ 127 w 149"/>
                <a:gd name="T23" fmla="*/ 177 h 190"/>
                <a:gd name="T24" fmla="*/ 127 w 149"/>
                <a:gd name="T25" fmla="*/ 177 h 190"/>
                <a:gd name="T26" fmla="*/ 131 w 149"/>
                <a:gd name="T27" fmla="*/ 174 h 190"/>
                <a:gd name="T28" fmla="*/ 135 w 149"/>
                <a:gd name="T29" fmla="*/ 171 h 190"/>
                <a:gd name="T30" fmla="*/ 137 w 149"/>
                <a:gd name="T31" fmla="*/ 167 h 190"/>
                <a:gd name="T32" fmla="*/ 138 w 149"/>
                <a:gd name="T33" fmla="*/ 163 h 190"/>
                <a:gd name="T34" fmla="*/ 139 w 149"/>
                <a:gd name="T35" fmla="*/ 159 h 190"/>
                <a:gd name="T36" fmla="*/ 139 w 149"/>
                <a:gd name="T37" fmla="*/ 155 h 190"/>
                <a:gd name="T38" fmla="*/ 138 w 149"/>
                <a:gd name="T39" fmla="*/ 150 h 190"/>
                <a:gd name="T40" fmla="*/ 137 w 149"/>
                <a:gd name="T41" fmla="*/ 146 h 190"/>
                <a:gd name="T42" fmla="*/ 49 w 149"/>
                <a:gd name="T43" fmla="*/ 4 h 190"/>
                <a:gd name="T44" fmla="*/ 54 w 149"/>
                <a:gd name="T45" fmla="*/ 0 h 190"/>
                <a:gd name="T46" fmla="*/ 145 w 149"/>
                <a:gd name="T47" fmla="*/ 144 h 190"/>
                <a:gd name="T48" fmla="*/ 145 w 149"/>
                <a:gd name="T49" fmla="*/ 144 h 190"/>
                <a:gd name="T50" fmla="*/ 147 w 149"/>
                <a:gd name="T51" fmla="*/ 150 h 190"/>
                <a:gd name="T52" fmla="*/ 149 w 149"/>
                <a:gd name="T53" fmla="*/ 155 h 190"/>
                <a:gd name="T54" fmla="*/ 149 w 149"/>
                <a:gd name="T55" fmla="*/ 161 h 190"/>
                <a:gd name="T56" fmla="*/ 147 w 149"/>
                <a:gd name="T57" fmla="*/ 166 h 190"/>
                <a:gd name="T58" fmla="*/ 145 w 149"/>
                <a:gd name="T59" fmla="*/ 171 h 190"/>
                <a:gd name="T60" fmla="*/ 142 w 149"/>
                <a:gd name="T61" fmla="*/ 177 h 190"/>
                <a:gd name="T62" fmla="*/ 138 w 149"/>
                <a:gd name="T63" fmla="*/ 181 h 190"/>
                <a:gd name="T64" fmla="*/ 133 w 149"/>
                <a:gd name="T65" fmla="*/ 185 h 190"/>
                <a:gd name="T66" fmla="*/ 133 w 149"/>
                <a:gd name="T67" fmla="*/ 185 h 190"/>
                <a:gd name="T68" fmla="*/ 127 w 149"/>
                <a:gd name="T69" fmla="*/ 188 h 190"/>
                <a:gd name="T70" fmla="*/ 120 w 149"/>
                <a:gd name="T71" fmla="*/ 190 h 190"/>
                <a:gd name="T72" fmla="*/ 115 w 149"/>
                <a:gd name="T73" fmla="*/ 190 h 190"/>
                <a:gd name="T74" fmla="*/ 108 w 149"/>
                <a:gd name="T75" fmla="*/ 190 h 190"/>
                <a:gd name="T76" fmla="*/ 103 w 149"/>
                <a:gd name="T77" fmla="*/ 189 h 190"/>
                <a:gd name="T78" fmla="*/ 97 w 149"/>
                <a:gd name="T79" fmla="*/ 186 h 190"/>
                <a:gd name="T80" fmla="*/ 93 w 149"/>
                <a:gd name="T81" fmla="*/ 182 h 190"/>
                <a:gd name="T82" fmla="*/ 91 w 149"/>
                <a:gd name="T83" fmla="*/ 178 h 190"/>
                <a:gd name="T84" fmla="*/ 0 w 149"/>
                <a:gd name="T85" fmla="*/ 3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90">
                  <a:moveTo>
                    <a:pt x="0" y="33"/>
                  </a:moveTo>
                  <a:lnTo>
                    <a:pt x="7" y="28"/>
                  </a:lnTo>
                  <a:lnTo>
                    <a:pt x="96" y="171"/>
                  </a:lnTo>
                  <a:lnTo>
                    <a:pt x="96" y="171"/>
                  </a:lnTo>
                  <a:lnTo>
                    <a:pt x="99" y="176"/>
                  </a:lnTo>
                  <a:lnTo>
                    <a:pt x="101" y="178"/>
                  </a:lnTo>
                  <a:lnTo>
                    <a:pt x="105" y="180"/>
                  </a:lnTo>
                  <a:lnTo>
                    <a:pt x="109" y="181"/>
                  </a:lnTo>
                  <a:lnTo>
                    <a:pt x="114" y="181"/>
                  </a:lnTo>
                  <a:lnTo>
                    <a:pt x="119" y="181"/>
                  </a:lnTo>
                  <a:lnTo>
                    <a:pt x="123" y="180"/>
                  </a:lnTo>
                  <a:lnTo>
                    <a:pt x="127" y="177"/>
                  </a:lnTo>
                  <a:lnTo>
                    <a:pt x="127" y="177"/>
                  </a:lnTo>
                  <a:lnTo>
                    <a:pt x="131" y="174"/>
                  </a:lnTo>
                  <a:lnTo>
                    <a:pt x="135" y="171"/>
                  </a:lnTo>
                  <a:lnTo>
                    <a:pt x="137" y="167"/>
                  </a:lnTo>
                  <a:lnTo>
                    <a:pt x="138" y="163"/>
                  </a:lnTo>
                  <a:lnTo>
                    <a:pt x="139" y="159"/>
                  </a:lnTo>
                  <a:lnTo>
                    <a:pt x="139" y="155"/>
                  </a:lnTo>
                  <a:lnTo>
                    <a:pt x="138" y="150"/>
                  </a:lnTo>
                  <a:lnTo>
                    <a:pt x="137" y="146"/>
                  </a:lnTo>
                  <a:lnTo>
                    <a:pt x="49" y="4"/>
                  </a:lnTo>
                  <a:lnTo>
                    <a:pt x="54" y="0"/>
                  </a:lnTo>
                  <a:lnTo>
                    <a:pt x="145" y="144"/>
                  </a:lnTo>
                  <a:lnTo>
                    <a:pt x="145" y="144"/>
                  </a:lnTo>
                  <a:lnTo>
                    <a:pt x="147" y="150"/>
                  </a:lnTo>
                  <a:lnTo>
                    <a:pt x="149" y="155"/>
                  </a:lnTo>
                  <a:lnTo>
                    <a:pt x="149" y="161"/>
                  </a:lnTo>
                  <a:lnTo>
                    <a:pt x="147" y="166"/>
                  </a:lnTo>
                  <a:lnTo>
                    <a:pt x="145" y="171"/>
                  </a:lnTo>
                  <a:lnTo>
                    <a:pt x="142" y="177"/>
                  </a:lnTo>
                  <a:lnTo>
                    <a:pt x="138" y="181"/>
                  </a:lnTo>
                  <a:lnTo>
                    <a:pt x="133" y="185"/>
                  </a:lnTo>
                  <a:lnTo>
                    <a:pt x="133" y="185"/>
                  </a:lnTo>
                  <a:lnTo>
                    <a:pt x="127" y="188"/>
                  </a:lnTo>
                  <a:lnTo>
                    <a:pt x="120" y="190"/>
                  </a:lnTo>
                  <a:lnTo>
                    <a:pt x="115" y="190"/>
                  </a:lnTo>
                  <a:lnTo>
                    <a:pt x="108" y="190"/>
                  </a:lnTo>
                  <a:lnTo>
                    <a:pt x="103" y="189"/>
                  </a:lnTo>
                  <a:lnTo>
                    <a:pt x="97" y="186"/>
                  </a:lnTo>
                  <a:lnTo>
                    <a:pt x="93" y="182"/>
                  </a:lnTo>
                  <a:lnTo>
                    <a:pt x="91" y="178"/>
                  </a:lnTo>
                  <a:lnTo>
                    <a:pt x="0" y="33"/>
                  </a:lnTo>
                  <a:close/>
                </a:path>
              </a:pathLst>
            </a:custGeom>
            <a:solidFill>
              <a:srgbClr val="FF8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83" name="Freeform 183"/>
            <p:cNvSpPr>
              <a:spLocks/>
            </p:cNvSpPr>
            <p:nvPr/>
          </p:nvSpPr>
          <p:spPr bwMode="auto">
            <a:xfrm>
              <a:off x="1516063" y="3252788"/>
              <a:ext cx="114300" cy="79375"/>
            </a:xfrm>
            <a:custGeom>
              <a:avLst/>
              <a:gdLst>
                <a:gd name="T0" fmla="*/ 0 w 72"/>
                <a:gd name="T1" fmla="*/ 47 h 50"/>
                <a:gd name="T2" fmla="*/ 0 w 72"/>
                <a:gd name="T3" fmla="*/ 47 h 50"/>
                <a:gd name="T4" fmla="*/ 1 w 72"/>
                <a:gd name="T5" fmla="*/ 49 h 50"/>
                <a:gd name="T6" fmla="*/ 4 w 72"/>
                <a:gd name="T7" fmla="*/ 50 h 50"/>
                <a:gd name="T8" fmla="*/ 5 w 72"/>
                <a:gd name="T9" fmla="*/ 50 h 50"/>
                <a:gd name="T10" fmla="*/ 8 w 72"/>
                <a:gd name="T11" fmla="*/ 49 h 50"/>
                <a:gd name="T12" fmla="*/ 69 w 72"/>
                <a:gd name="T13" fmla="*/ 11 h 50"/>
                <a:gd name="T14" fmla="*/ 69 w 72"/>
                <a:gd name="T15" fmla="*/ 11 h 50"/>
                <a:gd name="T16" fmla="*/ 70 w 72"/>
                <a:gd name="T17" fmla="*/ 9 h 50"/>
                <a:gd name="T18" fmla="*/ 72 w 72"/>
                <a:gd name="T19" fmla="*/ 8 h 50"/>
                <a:gd name="T20" fmla="*/ 72 w 72"/>
                <a:gd name="T21" fmla="*/ 5 h 50"/>
                <a:gd name="T22" fmla="*/ 70 w 72"/>
                <a:gd name="T23" fmla="*/ 2 h 50"/>
                <a:gd name="T24" fmla="*/ 70 w 72"/>
                <a:gd name="T25" fmla="*/ 2 h 50"/>
                <a:gd name="T26" fmla="*/ 69 w 72"/>
                <a:gd name="T27" fmla="*/ 1 h 50"/>
                <a:gd name="T28" fmla="*/ 68 w 72"/>
                <a:gd name="T29" fmla="*/ 0 h 50"/>
                <a:gd name="T30" fmla="*/ 65 w 72"/>
                <a:gd name="T31" fmla="*/ 0 h 50"/>
                <a:gd name="T32" fmla="*/ 64 w 72"/>
                <a:gd name="T33" fmla="*/ 1 h 50"/>
                <a:gd name="T34" fmla="*/ 1 w 72"/>
                <a:gd name="T35" fmla="*/ 39 h 50"/>
                <a:gd name="T36" fmla="*/ 1 w 72"/>
                <a:gd name="T37" fmla="*/ 39 h 50"/>
                <a:gd name="T38" fmla="*/ 0 w 72"/>
                <a:gd name="T39" fmla="*/ 40 h 50"/>
                <a:gd name="T40" fmla="*/ 0 w 72"/>
                <a:gd name="T41" fmla="*/ 43 h 50"/>
                <a:gd name="T42" fmla="*/ 0 w 72"/>
                <a:gd name="T43" fmla="*/ 44 h 50"/>
                <a:gd name="T44" fmla="*/ 0 w 72"/>
                <a:gd name="T45" fmla="*/ 47 h 50"/>
                <a:gd name="T46" fmla="*/ 0 w 72"/>
                <a:gd name="T47"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50">
                  <a:moveTo>
                    <a:pt x="0" y="47"/>
                  </a:moveTo>
                  <a:lnTo>
                    <a:pt x="0" y="47"/>
                  </a:lnTo>
                  <a:lnTo>
                    <a:pt x="1" y="49"/>
                  </a:lnTo>
                  <a:lnTo>
                    <a:pt x="4" y="50"/>
                  </a:lnTo>
                  <a:lnTo>
                    <a:pt x="5" y="50"/>
                  </a:lnTo>
                  <a:lnTo>
                    <a:pt x="8" y="49"/>
                  </a:lnTo>
                  <a:lnTo>
                    <a:pt x="69" y="11"/>
                  </a:lnTo>
                  <a:lnTo>
                    <a:pt x="69" y="11"/>
                  </a:lnTo>
                  <a:lnTo>
                    <a:pt x="70" y="9"/>
                  </a:lnTo>
                  <a:lnTo>
                    <a:pt x="72" y="8"/>
                  </a:lnTo>
                  <a:lnTo>
                    <a:pt x="72" y="5"/>
                  </a:lnTo>
                  <a:lnTo>
                    <a:pt x="70" y="2"/>
                  </a:lnTo>
                  <a:lnTo>
                    <a:pt x="70" y="2"/>
                  </a:lnTo>
                  <a:lnTo>
                    <a:pt x="69" y="1"/>
                  </a:lnTo>
                  <a:lnTo>
                    <a:pt x="68" y="0"/>
                  </a:lnTo>
                  <a:lnTo>
                    <a:pt x="65" y="0"/>
                  </a:lnTo>
                  <a:lnTo>
                    <a:pt x="64" y="1"/>
                  </a:lnTo>
                  <a:lnTo>
                    <a:pt x="1" y="39"/>
                  </a:lnTo>
                  <a:lnTo>
                    <a:pt x="1" y="39"/>
                  </a:lnTo>
                  <a:lnTo>
                    <a:pt x="0" y="40"/>
                  </a:lnTo>
                  <a:lnTo>
                    <a:pt x="0" y="43"/>
                  </a:lnTo>
                  <a:lnTo>
                    <a:pt x="0" y="44"/>
                  </a:lnTo>
                  <a:lnTo>
                    <a:pt x="0" y="47"/>
                  </a:lnTo>
                  <a:lnTo>
                    <a:pt x="0" y="47"/>
                  </a:lnTo>
                  <a:close/>
                </a:path>
              </a:pathLst>
            </a:custGeom>
            <a:solidFill>
              <a:srgbClr val="FF8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84" name="Freeform 184"/>
            <p:cNvSpPr>
              <a:spLocks/>
            </p:cNvSpPr>
            <p:nvPr/>
          </p:nvSpPr>
          <p:spPr bwMode="auto">
            <a:xfrm>
              <a:off x="1560513" y="3316288"/>
              <a:ext cx="161925" cy="219075"/>
            </a:xfrm>
            <a:custGeom>
              <a:avLst/>
              <a:gdLst>
                <a:gd name="T0" fmla="*/ 0 w 102"/>
                <a:gd name="T1" fmla="*/ 6 h 138"/>
                <a:gd name="T2" fmla="*/ 9 w 102"/>
                <a:gd name="T3" fmla="*/ 0 h 138"/>
                <a:gd name="T4" fmla="*/ 88 w 102"/>
                <a:gd name="T5" fmla="*/ 128 h 138"/>
                <a:gd name="T6" fmla="*/ 88 w 102"/>
                <a:gd name="T7" fmla="*/ 128 h 138"/>
                <a:gd name="T8" fmla="*/ 91 w 102"/>
                <a:gd name="T9" fmla="*/ 132 h 138"/>
                <a:gd name="T10" fmla="*/ 94 w 102"/>
                <a:gd name="T11" fmla="*/ 133 h 138"/>
                <a:gd name="T12" fmla="*/ 98 w 102"/>
                <a:gd name="T13" fmla="*/ 134 h 138"/>
                <a:gd name="T14" fmla="*/ 102 w 102"/>
                <a:gd name="T15" fmla="*/ 136 h 138"/>
                <a:gd name="T16" fmla="*/ 102 w 102"/>
                <a:gd name="T17" fmla="*/ 136 h 138"/>
                <a:gd name="T18" fmla="*/ 101 w 102"/>
                <a:gd name="T19" fmla="*/ 136 h 138"/>
                <a:gd name="T20" fmla="*/ 101 w 102"/>
                <a:gd name="T21" fmla="*/ 136 h 138"/>
                <a:gd name="T22" fmla="*/ 95 w 102"/>
                <a:gd name="T23" fmla="*/ 138 h 138"/>
                <a:gd name="T24" fmla="*/ 88 w 102"/>
                <a:gd name="T25" fmla="*/ 138 h 138"/>
                <a:gd name="T26" fmla="*/ 83 w 102"/>
                <a:gd name="T27" fmla="*/ 136 h 138"/>
                <a:gd name="T28" fmla="*/ 79 w 102"/>
                <a:gd name="T29" fmla="*/ 132 h 138"/>
                <a:gd name="T30" fmla="*/ 0 w 102"/>
                <a:gd name="T31" fmla="*/ 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38">
                  <a:moveTo>
                    <a:pt x="0" y="6"/>
                  </a:moveTo>
                  <a:lnTo>
                    <a:pt x="9" y="0"/>
                  </a:lnTo>
                  <a:lnTo>
                    <a:pt x="88" y="128"/>
                  </a:lnTo>
                  <a:lnTo>
                    <a:pt x="88" y="128"/>
                  </a:lnTo>
                  <a:lnTo>
                    <a:pt x="91" y="132"/>
                  </a:lnTo>
                  <a:lnTo>
                    <a:pt x="94" y="133"/>
                  </a:lnTo>
                  <a:lnTo>
                    <a:pt x="98" y="134"/>
                  </a:lnTo>
                  <a:lnTo>
                    <a:pt x="102" y="136"/>
                  </a:lnTo>
                  <a:lnTo>
                    <a:pt x="102" y="136"/>
                  </a:lnTo>
                  <a:lnTo>
                    <a:pt x="101" y="136"/>
                  </a:lnTo>
                  <a:lnTo>
                    <a:pt x="101" y="136"/>
                  </a:lnTo>
                  <a:lnTo>
                    <a:pt x="95" y="138"/>
                  </a:lnTo>
                  <a:lnTo>
                    <a:pt x="88" y="138"/>
                  </a:lnTo>
                  <a:lnTo>
                    <a:pt x="83" y="136"/>
                  </a:lnTo>
                  <a:lnTo>
                    <a:pt x="79" y="132"/>
                  </a:lnTo>
                  <a:lnTo>
                    <a:pt x="0" y="6"/>
                  </a:lnTo>
                  <a:close/>
                </a:path>
              </a:pathLst>
            </a:custGeom>
            <a:solidFill>
              <a:srgbClr val="FF8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185" name="Freeform 185"/>
          <p:cNvSpPr>
            <a:spLocks noEditPoints="1"/>
          </p:cNvSpPr>
          <p:nvPr/>
        </p:nvSpPr>
        <p:spPr bwMode="auto">
          <a:xfrm>
            <a:off x="1825526" y="1172552"/>
            <a:ext cx="199973" cy="153948"/>
          </a:xfrm>
          <a:custGeom>
            <a:avLst/>
            <a:gdLst>
              <a:gd name="T0" fmla="*/ 124 w 126"/>
              <a:gd name="T1" fmla="*/ 38 h 97"/>
              <a:gd name="T2" fmla="*/ 105 w 126"/>
              <a:gd name="T3" fmla="*/ 15 h 97"/>
              <a:gd name="T4" fmla="*/ 99 w 126"/>
              <a:gd name="T5" fmla="*/ 34 h 97"/>
              <a:gd name="T6" fmla="*/ 111 w 126"/>
              <a:gd name="T7" fmla="*/ 39 h 97"/>
              <a:gd name="T8" fmla="*/ 113 w 126"/>
              <a:gd name="T9" fmla="*/ 55 h 97"/>
              <a:gd name="T10" fmla="*/ 99 w 126"/>
              <a:gd name="T11" fmla="*/ 63 h 97"/>
              <a:gd name="T12" fmla="*/ 113 w 126"/>
              <a:gd name="T13" fmla="*/ 72 h 97"/>
              <a:gd name="T14" fmla="*/ 125 w 126"/>
              <a:gd name="T15" fmla="*/ 58 h 97"/>
              <a:gd name="T16" fmla="*/ 99 w 126"/>
              <a:gd name="T17" fmla="*/ 12 h 97"/>
              <a:gd name="T18" fmla="*/ 40 w 126"/>
              <a:gd name="T19" fmla="*/ 1 h 97"/>
              <a:gd name="T20" fmla="*/ 42 w 126"/>
              <a:gd name="T21" fmla="*/ 5 h 97"/>
              <a:gd name="T22" fmla="*/ 46 w 126"/>
              <a:gd name="T23" fmla="*/ 13 h 97"/>
              <a:gd name="T24" fmla="*/ 40 w 126"/>
              <a:gd name="T25" fmla="*/ 20 h 97"/>
              <a:gd name="T26" fmla="*/ 40 w 126"/>
              <a:gd name="T27" fmla="*/ 84 h 97"/>
              <a:gd name="T28" fmla="*/ 59 w 126"/>
              <a:gd name="T29" fmla="*/ 82 h 97"/>
              <a:gd name="T30" fmla="*/ 79 w 126"/>
              <a:gd name="T31" fmla="*/ 76 h 97"/>
              <a:gd name="T32" fmla="*/ 99 w 126"/>
              <a:gd name="T33" fmla="*/ 63 h 97"/>
              <a:gd name="T34" fmla="*/ 92 w 126"/>
              <a:gd name="T35" fmla="*/ 62 h 97"/>
              <a:gd name="T36" fmla="*/ 86 w 126"/>
              <a:gd name="T37" fmla="*/ 42 h 97"/>
              <a:gd name="T38" fmla="*/ 95 w 126"/>
              <a:gd name="T39" fmla="*/ 35 h 97"/>
              <a:gd name="T40" fmla="*/ 40 w 126"/>
              <a:gd name="T41" fmla="*/ 1 h 97"/>
              <a:gd name="T42" fmla="*/ 33 w 126"/>
              <a:gd name="T43" fmla="*/ 9 h 97"/>
              <a:gd name="T44" fmla="*/ 40 w 126"/>
              <a:gd name="T45" fmla="*/ 1 h 97"/>
              <a:gd name="T46" fmla="*/ 40 w 126"/>
              <a:gd name="T47" fmla="*/ 96 h 97"/>
              <a:gd name="T48" fmla="*/ 38 w 126"/>
              <a:gd name="T49" fmla="*/ 85 h 97"/>
              <a:gd name="T50" fmla="*/ 33 w 126"/>
              <a:gd name="T51" fmla="*/ 97 h 97"/>
              <a:gd name="T52" fmla="*/ 37 w 126"/>
              <a:gd name="T53" fmla="*/ 72 h 97"/>
              <a:gd name="T54" fmla="*/ 33 w 126"/>
              <a:gd name="T55" fmla="*/ 32 h 97"/>
              <a:gd name="T56" fmla="*/ 33 w 126"/>
              <a:gd name="T57" fmla="*/ 15 h 97"/>
              <a:gd name="T58" fmla="*/ 36 w 126"/>
              <a:gd name="T59" fmla="*/ 19 h 97"/>
              <a:gd name="T60" fmla="*/ 33 w 126"/>
              <a:gd name="T61" fmla="*/ 3 h 97"/>
              <a:gd name="T62" fmla="*/ 27 w 126"/>
              <a:gd name="T63" fmla="*/ 20 h 97"/>
              <a:gd name="T64" fmla="*/ 33 w 126"/>
              <a:gd name="T65" fmla="*/ 15 h 97"/>
              <a:gd name="T66" fmla="*/ 33 w 126"/>
              <a:gd name="T67" fmla="*/ 3 h 97"/>
              <a:gd name="T68" fmla="*/ 27 w 126"/>
              <a:gd name="T69" fmla="*/ 97 h 97"/>
              <a:gd name="T70" fmla="*/ 27 w 126"/>
              <a:gd name="T71" fmla="*/ 92 h 97"/>
              <a:gd name="T72" fmla="*/ 33 w 126"/>
              <a:gd name="T73" fmla="*/ 32 h 97"/>
              <a:gd name="T74" fmla="*/ 23 w 126"/>
              <a:gd name="T75" fmla="*/ 69 h 97"/>
              <a:gd name="T76" fmla="*/ 27 w 126"/>
              <a:gd name="T77" fmla="*/ 59 h 97"/>
              <a:gd name="T78" fmla="*/ 26 w 126"/>
              <a:gd name="T79" fmla="*/ 47 h 97"/>
              <a:gd name="T80" fmla="*/ 23 w 126"/>
              <a:gd name="T81" fmla="*/ 39 h 97"/>
              <a:gd name="T82" fmla="*/ 33 w 126"/>
              <a:gd name="T83" fmla="*/ 32 h 97"/>
              <a:gd name="T84" fmla="*/ 17 w 126"/>
              <a:gd name="T85" fmla="*/ 11 h 97"/>
              <a:gd name="T86" fmla="*/ 2 w 126"/>
              <a:gd name="T87" fmla="*/ 40 h 97"/>
              <a:gd name="T88" fmla="*/ 8 w 126"/>
              <a:gd name="T89" fmla="*/ 88 h 97"/>
              <a:gd name="T90" fmla="*/ 23 w 126"/>
              <a:gd name="T91" fmla="*/ 97 h 97"/>
              <a:gd name="T92" fmla="*/ 22 w 126"/>
              <a:gd name="T93" fmla="*/ 91 h 97"/>
              <a:gd name="T94" fmla="*/ 17 w 126"/>
              <a:gd name="T95" fmla="*/ 74 h 97"/>
              <a:gd name="T96" fmla="*/ 23 w 126"/>
              <a:gd name="T97" fmla="*/ 65 h 97"/>
              <a:gd name="T98" fmla="*/ 13 w 126"/>
              <a:gd name="T99" fmla="*/ 65 h 97"/>
              <a:gd name="T100" fmla="*/ 7 w 126"/>
              <a:gd name="T101" fmla="*/ 54 h 97"/>
              <a:gd name="T102" fmla="*/ 14 w 126"/>
              <a:gd name="T103" fmla="*/ 43 h 97"/>
              <a:gd name="T104" fmla="*/ 23 w 126"/>
              <a:gd name="T105" fmla="*/ 39 h 97"/>
              <a:gd name="T106" fmla="*/ 14 w 126"/>
              <a:gd name="T107" fmla="*/ 32 h 97"/>
              <a:gd name="T108" fmla="*/ 14 w 126"/>
              <a:gd name="T109"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 h="97">
                <a:moveTo>
                  <a:pt x="126" y="53"/>
                </a:moveTo>
                <a:lnTo>
                  <a:pt x="126" y="53"/>
                </a:lnTo>
                <a:lnTo>
                  <a:pt x="126" y="45"/>
                </a:lnTo>
                <a:lnTo>
                  <a:pt x="124" y="38"/>
                </a:lnTo>
                <a:lnTo>
                  <a:pt x="121" y="31"/>
                </a:lnTo>
                <a:lnTo>
                  <a:pt x="117" y="24"/>
                </a:lnTo>
                <a:lnTo>
                  <a:pt x="109" y="17"/>
                </a:lnTo>
                <a:lnTo>
                  <a:pt x="105" y="15"/>
                </a:lnTo>
                <a:lnTo>
                  <a:pt x="105" y="15"/>
                </a:lnTo>
                <a:lnTo>
                  <a:pt x="99" y="12"/>
                </a:lnTo>
                <a:lnTo>
                  <a:pt x="99" y="34"/>
                </a:lnTo>
                <a:lnTo>
                  <a:pt x="99" y="34"/>
                </a:lnTo>
                <a:lnTo>
                  <a:pt x="103" y="35"/>
                </a:lnTo>
                <a:lnTo>
                  <a:pt x="106" y="36"/>
                </a:lnTo>
                <a:lnTo>
                  <a:pt x="106" y="36"/>
                </a:lnTo>
                <a:lnTo>
                  <a:pt x="111" y="39"/>
                </a:lnTo>
                <a:lnTo>
                  <a:pt x="114" y="45"/>
                </a:lnTo>
                <a:lnTo>
                  <a:pt x="114" y="50"/>
                </a:lnTo>
                <a:lnTo>
                  <a:pt x="113" y="55"/>
                </a:lnTo>
                <a:lnTo>
                  <a:pt x="113" y="55"/>
                </a:lnTo>
                <a:lnTo>
                  <a:pt x="110" y="59"/>
                </a:lnTo>
                <a:lnTo>
                  <a:pt x="107" y="62"/>
                </a:lnTo>
                <a:lnTo>
                  <a:pt x="103" y="63"/>
                </a:lnTo>
                <a:lnTo>
                  <a:pt x="99" y="63"/>
                </a:lnTo>
                <a:lnTo>
                  <a:pt x="99" y="76"/>
                </a:lnTo>
                <a:lnTo>
                  <a:pt x="99" y="76"/>
                </a:lnTo>
                <a:lnTo>
                  <a:pt x="109" y="74"/>
                </a:lnTo>
                <a:lnTo>
                  <a:pt x="113" y="72"/>
                </a:lnTo>
                <a:lnTo>
                  <a:pt x="117" y="70"/>
                </a:lnTo>
                <a:lnTo>
                  <a:pt x="121" y="68"/>
                </a:lnTo>
                <a:lnTo>
                  <a:pt x="122" y="63"/>
                </a:lnTo>
                <a:lnTo>
                  <a:pt x="125" y="58"/>
                </a:lnTo>
                <a:lnTo>
                  <a:pt x="126" y="53"/>
                </a:lnTo>
                <a:lnTo>
                  <a:pt x="126" y="53"/>
                </a:lnTo>
                <a:close/>
                <a:moveTo>
                  <a:pt x="99" y="12"/>
                </a:moveTo>
                <a:lnTo>
                  <a:pt x="99" y="12"/>
                </a:lnTo>
                <a:lnTo>
                  <a:pt x="82" y="5"/>
                </a:lnTo>
                <a:lnTo>
                  <a:pt x="65" y="1"/>
                </a:lnTo>
                <a:lnTo>
                  <a:pt x="52" y="0"/>
                </a:lnTo>
                <a:lnTo>
                  <a:pt x="40" y="1"/>
                </a:lnTo>
                <a:lnTo>
                  <a:pt x="40" y="5"/>
                </a:lnTo>
                <a:lnTo>
                  <a:pt x="40" y="5"/>
                </a:lnTo>
                <a:lnTo>
                  <a:pt x="42" y="5"/>
                </a:lnTo>
                <a:lnTo>
                  <a:pt x="42" y="5"/>
                </a:lnTo>
                <a:lnTo>
                  <a:pt x="42" y="5"/>
                </a:lnTo>
                <a:lnTo>
                  <a:pt x="45" y="8"/>
                </a:lnTo>
                <a:lnTo>
                  <a:pt x="46" y="11"/>
                </a:lnTo>
                <a:lnTo>
                  <a:pt x="46" y="13"/>
                </a:lnTo>
                <a:lnTo>
                  <a:pt x="46" y="16"/>
                </a:lnTo>
                <a:lnTo>
                  <a:pt x="46" y="16"/>
                </a:lnTo>
                <a:lnTo>
                  <a:pt x="44" y="19"/>
                </a:lnTo>
                <a:lnTo>
                  <a:pt x="40" y="20"/>
                </a:lnTo>
                <a:lnTo>
                  <a:pt x="40" y="76"/>
                </a:lnTo>
                <a:lnTo>
                  <a:pt x="40" y="76"/>
                </a:lnTo>
                <a:lnTo>
                  <a:pt x="40" y="80"/>
                </a:lnTo>
                <a:lnTo>
                  <a:pt x="40" y="84"/>
                </a:lnTo>
                <a:lnTo>
                  <a:pt x="40" y="96"/>
                </a:lnTo>
                <a:lnTo>
                  <a:pt x="40" y="96"/>
                </a:lnTo>
                <a:lnTo>
                  <a:pt x="49" y="91"/>
                </a:lnTo>
                <a:lnTo>
                  <a:pt x="59" y="82"/>
                </a:lnTo>
                <a:lnTo>
                  <a:pt x="69" y="77"/>
                </a:lnTo>
                <a:lnTo>
                  <a:pt x="73" y="76"/>
                </a:lnTo>
                <a:lnTo>
                  <a:pt x="79" y="76"/>
                </a:lnTo>
                <a:lnTo>
                  <a:pt x="79" y="76"/>
                </a:lnTo>
                <a:lnTo>
                  <a:pt x="90" y="76"/>
                </a:lnTo>
                <a:lnTo>
                  <a:pt x="99" y="76"/>
                </a:lnTo>
                <a:lnTo>
                  <a:pt x="99" y="63"/>
                </a:lnTo>
                <a:lnTo>
                  <a:pt x="99" y="63"/>
                </a:lnTo>
                <a:lnTo>
                  <a:pt x="97" y="63"/>
                </a:lnTo>
                <a:lnTo>
                  <a:pt x="92" y="62"/>
                </a:lnTo>
                <a:lnTo>
                  <a:pt x="92" y="62"/>
                </a:lnTo>
                <a:lnTo>
                  <a:pt x="92" y="62"/>
                </a:lnTo>
                <a:lnTo>
                  <a:pt x="88" y="59"/>
                </a:lnTo>
                <a:lnTo>
                  <a:pt x="86" y="54"/>
                </a:lnTo>
                <a:lnTo>
                  <a:pt x="84" y="49"/>
                </a:lnTo>
                <a:lnTo>
                  <a:pt x="86" y="42"/>
                </a:lnTo>
                <a:lnTo>
                  <a:pt x="86" y="42"/>
                </a:lnTo>
                <a:lnTo>
                  <a:pt x="88" y="39"/>
                </a:lnTo>
                <a:lnTo>
                  <a:pt x="91" y="36"/>
                </a:lnTo>
                <a:lnTo>
                  <a:pt x="95" y="35"/>
                </a:lnTo>
                <a:lnTo>
                  <a:pt x="99" y="34"/>
                </a:lnTo>
                <a:lnTo>
                  <a:pt x="99" y="12"/>
                </a:lnTo>
                <a:close/>
                <a:moveTo>
                  <a:pt x="40" y="1"/>
                </a:moveTo>
                <a:lnTo>
                  <a:pt x="40" y="1"/>
                </a:lnTo>
                <a:lnTo>
                  <a:pt x="33" y="3"/>
                </a:lnTo>
                <a:lnTo>
                  <a:pt x="33" y="11"/>
                </a:lnTo>
                <a:lnTo>
                  <a:pt x="33" y="11"/>
                </a:lnTo>
                <a:lnTo>
                  <a:pt x="33" y="9"/>
                </a:lnTo>
                <a:lnTo>
                  <a:pt x="33" y="9"/>
                </a:lnTo>
                <a:lnTo>
                  <a:pt x="36" y="7"/>
                </a:lnTo>
                <a:lnTo>
                  <a:pt x="40" y="5"/>
                </a:lnTo>
                <a:lnTo>
                  <a:pt x="40" y="1"/>
                </a:lnTo>
                <a:lnTo>
                  <a:pt x="40" y="1"/>
                </a:lnTo>
                <a:close/>
                <a:moveTo>
                  <a:pt x="33" y="97"/>
                </a:moveTo>
                <a:lnTo>
                  <a:pt x="33" y="97"/>
                </a:lnTo>
                <a:lnTo>
                  <a:pt x="40" y="96"/>
                </a:lnTo>
                <a:lnTo>
                  <a:pt x="40" y="84"/>
                </a:lnTo>
                <a:lnTo>
                  <a:pt x="40" y="84"/>
                </a:lnTo>
                <a:lnTo>
                  <a:pt x="38" y="85"/>
                </a:lnTo>
                <a:lnTo>
                  <a:pt x="38" y="85"/>
                </a:lnTo>
                <a:lnTo>
                  <a:pt x="36" y="89"/>
                </a:lnTo>
                <a:lnTo>
                  <a:pt x="33" y="92"/>
                </a:lnTo>
                <a:lnTo>
                  <a:pt x="33" y="97"/>
                </a:lnTo>
                <a:lnTo>
                  <a:pt x="33" y="97"/>
                </a:lnTo>
                <a:close/>
                <a:moveTo>
                  <a:pt x="40" y="20"/>
                </a:moveTo>
                <a:lnTo>
                  <a:pt x="40" y="76"/>
                </a:lnTo>
                <a:lnTo>
                  <a:pt x="40" y="76"/>
                </a:lnTo>
                <a:lnTo>
                  <a:pt x="37" y="72"/>
                </a:lnTo>
                <a:lnTo>
                  <a:pt x="33" y="69"/>
                </a:lnTo>
                <a:lnTo>
                  <a:pt x="33" y="69"/>
                </a:lnTo>
                <a:lnTo>
                  <a:pt x="33" y="69"/>
                </a:lnTo>
                <a:lnTo>
                  <a:pt x="33" y="32"/>
                </a:lnTo>
                <a:lnTo>
                  <a:pt x="33" y="32"/>
                </a:lnTo>
                <a:lnTo>
                  <a:pt x="33" y="30"/>
                </a:lnTo>
                <a:lnTo>
                  <a:pt x="33" y="26"/>
                </a:lnTo>
                <a:lnTo>
                  <a:pt x="33" y="15"/>
                </a:lnTo>
                <a:lnTo>
                  <a:pt x="33" y="15"/>
                </a:lnTo>
                <a:lnTo>
                  <a:pt x="34" y="17"/>
                </a:lnTo>
                <a:lnTo>
                  <a:pt x="36" y="19"/>
                </a:lnTo>
                <a:lnTo>
                  <a:pt x="36" y="19"/>
                </a:lnTo>
                <a:lnTo>
                  <a:pt x="40" y="20"/>
                </a:lnTo>
                <a:lnTo>
                  <a:pt x="40" y="20"/>
                </a:lnTo>
                <a:close/>
                <a:moveTo>
                  <a:pt x="33" y="3"/>
                </a:moveTo>
                <a:lnTo>
                  <a:pt x="33" y="3"/>
                </a:lnTo>
                <a:lnTo>
                  <a:pt x="23" y="7"/>
                </a:lnTo>
                <a:lnTo>
                  <a:pt x="23" y="19"/>
                </a:lnTo>
                <a:lnTo>
                  <a:pt x="23" y="19"/>
                </a:lnTo>
                <a:lnTo>
                  <a:pt x="27" y="20"/>
                </a:lnTo>
                <a:lnTo>
                  <a:pt x="27" y="20"/>
                </a:lnTo>
                <a:lnTo>
                  <a:pt x="30" y="23"/>
                </a:lnTo>
                <a:lnTo>
                  <a:pt x="33" y="26"/>
                </a:lnTo>
                <a:lnTo>
                  <a:pt x="33" y="15"/>
                </a:lnTo>
                <a:lnTo>
                  <a:pt x="33" y="15"/>
                </a:lnTo>
                <a:lnTo>
                  <a:pt x="32" y="13"/>
                </a:lnTo>
                <a:lnTo>
                  <a:pt x="33" y="11"/>
                </a:lnTo>
                <a:lnTo>
                  <a:pt x="33" y="3"/>
                </a:lnTo>
                <a:lnTo>
                  <a:pt x="33" y="3"/>
                </a:lnTo>
                <a:close/>
                <a:moveTo>
                  <a:pt x="23" y="97"/>
                </a:moveTo>
                <a:lnTo>
                  <a:pt x="23" y="97"/>
                </a:lnTo>
                <a:lnTo>
                  <a:pt x="27" y="97"/>
                </a:lnTo>
                <a:lnTo>
                  <a:pt x="33" y="97"/>
                </a:lnTo>
                <a:lnTo>
                  <a:pt x="33" y="92"/>
                </a:lnTo>
                <a:lnTo>
                  <a:pt x="33" y="92"/>
                </a:lnTo>
                <a:lnTo>
                  <a:pt x="27" y="92"/>
                </a:lnTo>
                <a:lnTo>
                  <a:pt x="23" y="91"/>
                </a:lnTo>
                <a:lnTo>
                  <a:pt x="23" y="97"/>
                </a:lnTo>
                <a:lnTo>
                  <a:pt x="23" y="97"/>
                </a:lnTo>
                <a:close/>
                <a:moveTo>
                  <a:pt x="33" y="32"/>
                </a:moveTo>
                <a:lnTo>
                  <a:pt x="33" y="69"/>
                </a:lnTo>
                <a:lnTo>
                  <a:pt x="33" y="69"/>
                </a:lnTo>
                <a:lnTo>
                  <a:pt x="27" y="68"/>
                </a:lnTo>
                <a:lnTo>
                  <a:pt x="23" y="69"/>
                </a:lnTo>
                <a:lnTo>
                  <a:pt x="23" y="65"/>
                </a:lnTo>
                <a:lnTo>
                  <a:pt x="23" y="65"/>
                </a:lnTo>
                <a:lnTo>
                  <a:pt x="26" y="62"/>
                </a:lnTo>
                <a:lnTo>
                  <a:pt x="27" y="59"/>
                </a:lnTo>
                <a:lnTo>
                  <a:pt x="27" y="59"/>
                </a:lnTo>
                <a:lnTo>
                  <a:pt x="29" y="55"/>
                </a:lnTo>
                <a:lnTo>
                  <a:pt x="29" y="50"/>
                </a:lnTo>
                <a:lnTo>
                  <a:pt x="26" y="47"/>
                </a:lnTo>
                <a:lnTo>
                  <a:pt x="23" y="45"/>
                </a:lnTo>
                <a:lnTo>
                  <a:pt x="23" y="43"/>
                </a:lnTo>
                <a:lnTo>
                  <a:pt x="23" y="39"/>
                </a:lnTo>
                <a:lnTo>
                  <a:pt x="23" y="39"/>
                </a:lnTo>
                <a:lnTo>
                  <a:pt x="27" y="38"/>
                </a:lnTo>
                <a:lnTo>
                  <a:pt x="32" y="34"/>
                </a:lnTo>
                <a:lnTo>
                  <a:pt x="32" y="34"/>
                </a:lnTo>
                <a:lnTo>
                  <a:pt x="33" y="32"/>
                </a:lnTo>
                <a:lnTo>
                  <a:pt x="33" y="32"/>
                </a:lnTo>
                <a:close/>
                <a:moveTo>
                  <a:pt x="23" y="7"/>
                </a:moveTo>
                <a:lnTo>
                  <a:pt x="23" y="7"/>
                </a:lnTo>
                <a:lnTo>
                  <a:pt x="17" y="11"/>
                </a:lnTo>
                <a:lnTo>
                  <a:pt x="13" y="16"/>
                </a:lnTo>
                <a:lnTo>
                  <a:pt x="8" y="21"/>
                </a:lnTo>
                <a:lnTo>
                  <a:pt x="6" y="27"/>
                </a:lnTo>
                <a:lnTo>
                  <a:pt x="2" y="40"/>
                </a:lnTo>
                <a:lnTo>
                  <a:pt x="0" y="54"/>
                </a:lnTo>
                <a:lnTo>
                  <a:pt x="2" y="66"/>
                </a:lnTo>
                <a:lnTo>
                  <a:pt x="4" y="78"/>
                </a:lnTo>
                <a:lnTo>
                  <a:pt x="8" y="88"/>
                </a:lnTo>
                <a:lnTo>
                  <a:pt x="13" y="91"/>
                </a:lnTo>
                <a:lnTo>
                  <a:pt x="15" y="93"/>
                </a:lnTo>
                <a:lnTo>
                  <a:pt x="15" y="93"/>
                </a:lnTo>
                <a:lnTo>
                  <a:pt x="23" y="97"/>
                </a:lnTo>
                <a:lnTo>
                  <a:pt x="23" y="91"/>
                </a:lnTo>
                <a:lnTo>
                  <a:pt x="22" y="91"/>
                </a:lnTo>
                <a:lnTo>
                  <a:pt x="22" y="91"/>
                </a:lnTo>
                <a:lnTo>
                  <a:pt x="22" y="91"/>
                </a:lnTo>
                <a:lnTo>
                  <a:pt x="18" y="88"/>
                </a:lnTo>
                <a:lnTo>
                  <a:pt x="17" y="84"/>
                </a:lnTo>
                <a:lnTo>
                  <a:pt x="15" y="80"/>
                </a:lnTo>
                <a:lnTo>
                  <a:pt x="17" y="74"/>
                </a:lnTo>
                <a:lnTo>
                  <a:pt x="17" y="74"/>
                </a:lnTo>
                <a:lnTo>
                  <a:pt x="19" y="72"/>
                </a:lnTo>
                <a:lnTo>
                  <a:pt x="23" y="69"/>
                </a:lnTo>
                <a:lnTo>
                  <a:pt x="23" y="65"/>
                </a:lnTo>
                <a:lnTo>
                  <a:pt x="23" y="65"/>
                </a:lnTo>
                <a:lnTo>
                  <a:pt x="18" y="66"/>
                </a:lnTo>
                <a:lnTo>
                  <a:pt x="13" y="65"/>
                </a:lnTo>
                <a:lnTo>
                  <a:pt x="13" y="65"/>
                </a:lnTo>
                <a:lnTo>
                  <a:pt x="13" y="65"/>
                </a:lnTo>
                <a:lnTo>
                  <a:pt x="10" y="62"/>
                </a:lnTo>
                <a:lnTo>
                  <a:pt x="7" y="58"/>
                </a:lnTo>
                <a:lnTo>
                  <a:pt x="7" y="54"/>
                </a:lnTo>
                <a:lnTo>
                  <a:pt x="8" y="49"/>
                </a:lnTo>
                <a:lnTo>
                  <a:pt x="8" y="49"/>
                </a:lnTo>
                <a:lnTo>
                  <a:pt x="11" y="46"/>
                </a:lnTo>
                <a:lnTo>
                  <a:pt x="14" y="43"/>
                </a:lnTo>
                <a:lnTo>
                  <a:pt x="18" y="43"/>
                </a:lnTo>
                <a:lnTo>
                  <a:pt x="23" y="43"/>
                </a:lnTo>
                <a:lnTo>
                  <a:pt x="23" y="39"/>
                </a:lnTo>
                <a:lnTo>
                  <a:pt x="23" y="39"/>
                </a:lnTo>
                <a:lnTo>
                  <a:pt x="18" y="38"/>
                </a:lnTo>
                <a:lnTo>
                  <a:pt x="18" y="38"/>
                </a:lnTo>
                <a:lnTo>
                  <a:pt x="15" y="35"/>
                </a:lnTo>
                <a:lnTo>
                  <a:pt x="14" y="32"/>
                </a:lnTo>
                <a:lnTo>
                  <a:pt x="13" y="28"/>
                </a:lnTo>
                <a:lnTo>
                  <a:pt x="14" y="24"/>
                </a:lnTo>
                <a:lnTo>
                  <a:pt x="14" y="24"/>
                </a:lnTo>
                <a:lnTo>
                  <a:pt x="14" y="24"/>
                </a:lnTo>
                <a:lnTo>
                  <a:pt x="18" y="20"/>
                </a:lnTo>
                <a:lnTo>
                  <a:pt x="23" y="19"/>
                </a:lnTo>
                <a:lnTo>
                  <a:pt x="23" y="7"/>
                </a:lnTo>
                <a:close/>
              </a:path>
            </a:pathLst>
          </a:custGeom>
          <a:solidFill>
            <a:srgbClr val="C160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nvGrpSpPr>
          <p:cNvPr id="200" name="组合 199"/>
          <p:cNvGrpSpPr/>
          <p:nvPr/>
        </p:nvGrpSpPr>
        <p:grpSpPr>
          <a:xfrm>
            <a:off x="3596715" y="2227965"/>
            <a:ext cx="265044" cy="334876"/>
            <a:chOff x="3665538" y="3100388"/>
            <a:chExt cx="265113" cy="334963"/>
          </a:xfrm>
        </p:grpSpPr>
        <p:sp>
          <p:nvSpPr>
            <p:cNvPr id="186" name="Freeform 186"/>
            <p:cNvSpPr>
              <a:spLocks/>
            </p:cNvSpPr>
            <p:nvPr/>
          </p:nvSpPr>
          <p:spPr bwMode="auto">
            <a:xfrm>
              <a:off x="3665538" y="3109913"/>
              <a:ext cx="252413" cy="325438"/>
            </a:xfrm>
            <a:custGeom>
              <a:avLst/>
              <a:gdLst>
                <a:gd name="T0" fmla="*/ 159 w 159"/>
                <a:gd name="T1" fmla="*/ 36 h 205"/>
                <a:gd name="T2" fmla="*/ 151 w 159"/>
                <a:gd name="T3" fmla="*/ 32 h 205"/>
                <a:gd name="T4" fmla="*/ 56 w 159"/>
                <a:gd name="T5" fmla="*/ 185 h 205"/>
                <a:gd name="T6" fmla="*/ 56 w 159"/>
                <a:gd name="T7" fmla="*/ 185 h 205"/>
                <a:gd name="T8" fmla="*/ 53 w 159"/>
                <a:gd name="T9" fmla="*/ 189 h 205"/>
                <a:gd name="T10" fmla="*/ 50 w 159"/>
                <a:gd name="T11" fmla="*/ 191 h 205"/>
                <a:gd name="T12" fmla="*/ 46 w 159"/>
                <a:gd name="T13" fmla="*/ 193 h 205"/>
                <a:gd name="T14" fmla="*/ 41 w 159"/>
                <a:gd name="T15" fmla="*/ 194 h 205"/>
                <a:gd name="T16" fmla="*/ 37 w 159"/>
                <a:gd name="T17" fmla="*/ 195 h 205"/>
                <a:gd name="T18" fmla="*/ 31 w 159"/>
                <a:gd name="T19" fmla="*/ 194 h 205"/>
                <a:gd name="T20" fmla="*/ 27 w 159"/>
                <a:gd name="T21" fmla="*/ 193 h 205"/>
                <a:gd name="T22" fmla="*/ 22 w 159"/>
                <a:gd name="T23" fmla="*/ 191 h 205"/>
                <a:gd name="T24" fmla="*/ 22 w 159"/>
                <a:gd name="T25" fmla="*/ 191 h 205"/>
                <a:gd name="T26" fmla="*/ 18 w 159"/>
                <a:gd name="T27" fmla="*/ 187 h 205"/>
                <a:gd name="T28" fmla="*/ 15 w 159"/>
                <a:gd name="T29" fmla="*/ 185 h 205"/>
                <a:gd name="T30" fmla="*/ 12 w 159"/>
                <a:gd name="T31" fmla="*/ 180 h 205"/>
                <a:gd name="T32" fmla="*/ 10 w 159"/>
                <a:gd name="T33" fmla="*/ 175 h 205"/>
                <a:gd name="T34" fmla="*/ 10 w 159"/>
                <a:gd name="T35" fmla="*/ 171 h 205"/>
                <a:gd name="T36" fmla="*/ 10 w 159"/>
                <a:gd name="T37" fmla="*/ 166 h 205"/>
                <a:gd name="T38" fmla="*/ 11 w 159"/>
                <a:gd name="T39" fmla="*/ 162 h 205"/>
                <a:gd name="T40" fmla="*/ 12 w 159"/>
                <a:gd name="T41" fmla="*/ 157 h 205"/>
                <a:gd name="T42" fmla="*/ 107 w 159"/>
                <a:gd name="T43" fmla="*/ 4 h 205"/>
                <a:gd name="T44" fmla="*/ 100 w 159"/>
                <a:gd name="T45" fmla="*/ 0 h 205"/>
                <a:gd name="T46" fmla="*/ 4 w 159"/>
                <a:gd name="T47" fmla="*/ 155 h 205"/>
                <a:gd name="T48" fmla="*/ 4 w 159"/>
                <a:gd name="T49" fmla="*/ 155 h 205"/>
                <a:gd name="T50" fmla="*/ 2 w 159"/>
                <a:gd name="T51" fmla="*/ 160 h 205"/>
                <a:gd name="T52" fmla="*/ 0 w 159"/>
                <a:gd name="T53" fmla="*/ 167 h 205"/>
                <a:gd name="T54" fmla="*/ 0 w 159"/>
                <a:gd name="T55" fmla="*/ 172 h 205"/>
                <a:gd name="T56" fmla="*/ 2 w 159"/>
                <a:gd name="T57" fmla="*/ 179 h 205"/>
                <a:gd name="T58" fmla="*/ 3 w 159"/>
                <a:gd name="T59" fmla="*/ 185 h 205"/>
                <a:gd name="T60" fmla="*/ 7 w 159"/>
                <a:gd name="T61" fmla="*/ 190 h 205"/>
                <a:gd name="T62" fmla="*/ 11 w 159"/>
                <a:gd name="T63" fmla="*/ 195 h 205"/>
                <a:gd name="T64" fmla="*/ 16 w 159"/>
                <a:gd name="T65" fmla="*/ 199 h 205"/>
                <a:gd name="T66" fmla="*/ 16 w 159"/>
                <a:gd name="T67" fmla="*/ 199 h 205"/>
                <a:gd name="T68" fmla="*/ 23 w 159"/>
                <a:gd name="T69" fmla="*/ 202 h 205"/>
                <a:gd name="T70" fmla="*/ 30 w 159"/>
                <a:gd name="T71" fmla="*/ 203 h 205"/>
                <a:gd name="T72" fmla="*/ 35 w 159"/>
                <a:gd name="T73" fmla="*/ 205 h 205"/>
                <a:gd name="T74" fmla="*/ 42 w 159"/>
                <a:gd name="T75" fmla="*/ 205 h 205"/>
                <a:gd name="T76" fmla="*/ 48 w 159"/>
                <a:gd name="T77" fmla="*/ 202 h 205"/>
                <a:gd name="T78" fmla="*/ 53 w 159"/>
                <a:gd name="T79" fmla="*/ 199 h 205"/>
                <a:gd name="T80" fmla="*/ 58 w 159"/>
                <a:gd name="T81" fmla="*/ 195 h 205"/>
                <a:gd name="T82" fmla="*/ 62 w 159"/>
                <a:gd name="T83" fmla="*/ 191 h 205"/>
                <a:gd name="T84" fmla="*/ 159 w 159"/>
                <a:gd name="T85" fmla="*/ 3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205">
                  <a:moveTo>
                    <a:pt x="159" y="36"/>
                  </a:moveTo>
                  <a:lnTo>
                    <a:pt x="151" y="32"/>
                  </a:lnTo>
                  <a:lnTo>
                    <a:pt x="56" y="185"/>
                  </a:lnTo>
                  <a:lnTo>
                    <a:pt x="56" y="185"/>
                  </a:lnTo>
                  <a:lnTo>
                    <a:pt x="53" y="189"/>
                  </a:lnTo>
                  <a:lnTo>
                    <a:pt x="50" y="191"/>
                  </a:lnTo>
                  <a:lnTo>
                    <a:pt x="46" y="193"/>
                  </a:lnTo>
                  <a:lnTo>
                    <a:pt x="41" y="194"/>
                  </a:lnTo>
                  <a:lnTo>
                    <a:pt x="37" y="195"/>
                  </a:lnTo>
                  <a:lnTo>
                    <a:pt x="31" y="194"/>
                  </a:lnTo>
                  <a:lnTo>
                    <a:pt x="27" y="193"/>
                  </a:lnTo>
                  <a:lnTo>
                    <a:pt x="22" y="191"/>
                  </a:lnTo>
                  <a:lnTo>
                    <a:pt x="22" y="191"/>
                  </a:lnTo>
                  <a:lnTo>
                    <a:pt x="18" y="187"/>
                  </a:lnTo>
                  <a:lnTo>
                    <a:pt x="15" y="185"/>
                  </a:lnTo>
                  <a:lnTo>
                    <a:pt x="12" y="180"/>
                  </a:lnTo>
                  <a:lnTo>
                    <a:pt x="10" y="175"/>
                  </a:lnTo>
                  <a:lnTo>
                    <a:pt x="10" y="171"/>
                  </a:lnTo>
                  <a:lnTo>
                    <a:pt x="10" y="166"/>
                  </a:lnTo>
                  <a:lnTo>
                    <a:pt x="11" y="162"/>
                  </a:lnTo>
                  <a:lnTo>
                    <a:pt x="12" y="157"/>
                  </a:lnTo>
                  <a:lnTo>
                    <a:pt x="107" y="4"/>
                  </a:lnTo>
                  <a:lnTo>
                    <a:pt x="100" y="0"/>
                  </a:lnTo>
                  <a:lnTo>
                    <a:pt x="4" y="155"/>
                  </a:lnTo>
                  <a:lnTo>
                    <a:pt x="4" y="155"/>
                  </a:lnTo>
                  <a:lnTo>
                    <a:pt x="2" y="160"/>
                  </a:lnTo>
                  <a:lnTo>
                    <a:pt x="0" y="167"/>
                  </a:lnTo>
                  <a:lnTo>
                    <a:pt x="0" y="172"/>
                  </a:lnTo>
                  <a:lnTo>
                    <a:pt x="2" y="179"/>
                  </a:lnTo>
                  <a:lnTo>
                    <a:pt x="3" y="185"/>
                  </a:lnTo>
                  <a:lnTo>
                    <a:pt x="7" y="190"/>
                  </a:lnTo>
                  <a:lnTo>
                    <a:pt x="11" y="195"/>
                  </a:lnTo>
                  <a:lnTo>
                    <a:pt x="16" y="199"/>
                  </a:lnTo>
                  <a:lnTo>
                    <a:pt x="16" y="199"/>
                  </a:lnTo>
                  <a:lnTo>
                    <a:pt x="23" y="202"/>
                  </a:lnTo>
                  <a:lnTo>
                    <a:pt x="30" y="203"/>
                  </a:lnTo>
                  <a:lnTo>
                    <a:pt x="35" y="205"/>
                  </a:lnTo>
                  <a:lnTo>
                    <a:pt x="42" y="205"/>
                  </a:lnTo>
                  <a:lnTo>
                    <a:pt x="48" y="202"/>
                  </a:lnTo>
                  <a:lnTo>
                    <a:pt x="53" y="199"/>
                  </a:lnTo>
                  <a:lnTo>
                    <a:pt x="58" y="195"/>
                  </a:lnTo>
                  <a:lnTo>
                    <a:pt x="62" y="191"/>
                  </a:lnTo>
                  <a:lnTo>
                    <a:pt x="159" y="36"/>
                  </a:lnTo>
                  <a:close/>
                </a:path>
              </a:pathLst>
            </a:custGeom>
            <a:solidFill>
              <a:srgbClr val="C160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87" name="Freeform 187"/>
            <p:cNvSpPr>
              <a:spLocks/>
            </p:cNvSpPr>
            <p:nvPr/>
          </p:nvSpPr>
          <p:spPr bwMode="auto">
            <a:xfrm>
              <a:off x="3808413" y="3100388"/>
              <a:ext cx="122238" cy="82550"/>
            </a:xfrm>
            <a:custGeom>
              <a:avLst/>
              <a:gdLst>
                <a:gd name="T0" fmla="*/ 75 w 77"/>
                <a:gd name="T1" fmla="*/ 50 h 52"/>
                <a:gd name="T2" fmla="*/ 75 w 77"/>
                <a:gd name="T3" fmla="*/ 50 h 52"/>
                <a:gd name="T4" fmla="*/ 74 w 77"/>
                <a:gd name="T5" fmla="*/ 51 h 52"/>
                <a:gd name="T6" fmla="*/ 71 w 77"/>
                <a:gd name="T7" fmla="*/ 52 h 52"/>
                <a:gd name="T8" fmla="*/ 69 w 77"/>
                <a:gd name="T9" fmla="*/ 52 h 52"/>
                <a:gd name="T10" fmla="*/ 67 w 77"/>
                <a:gd name="T11" fmla="*/ 51 h 52"/>
                <a:gd name="T12" fmla="*/ 2 w 77"/>
                <a:gd name="T13" fmla="*/ 12 h 52"/>
                <a:gd name="T14" fmla="*/ 2 w 77"/>
                <a:gd name="T15" fmla="*/ 12 h 52"/>
                <a:gd name="T16" fmla="*/ 0 w 77"/>
                <a:gd name="T17" fmla="*/ 9 h 52"/>
                <a:gd name="T18" fmla="*/ 0 w 77"/>
                <a:gd name="T19" fmla="*/ 8 h 52"/>
                <a:gd name="T20" fmla="*/ 0 w 77"/>
                <a:gd name="T21" fmla="*/ 5 h 52"/>
                <a:gd name="T22" fmla="*/ 0 w 77"/>
                <a:gd name="T23" fmla="*/ 2 h 52"/>
                <a:gd name="T24" fmla="*/ 0 w 77"/>
                <a:gd name="T25" fmla="*/ 2 h 52"/>
                <a:gd name="T26" fmla="*/ 1 w 77"/>
                <a:gd name="T27" fmla="*/ 1 h 52"/>
                <a:gd name="T28" fmla="*/ 4 w 77"/>
                <a:gd name="T29" fmla="*/ 0 h 52"/>
                <a:gd name="T30" fmla="*/ 6 w 77"/>
                <a:gd name="T31" fmla="*/ 0 h 52"/>
                <a:gd name="T32" fmla="*/ 8 w 77"/>
                <a:gd name="T33" fmla="*/ 1 h 52"/>
                <a:gd name="T34" fmla="*/ 74 w 77"/>
                <a:gd name="T35" fmla="*/ 42 h 52"/>
                <a:gd name="T36" fmla="*/ 74 w 77"/>
                <a:gd name="T37" fmla="*/ 42 h 52"/>
                <a:gd name="T38" fmla="*/ 75 w 77"/>
                <a:gd name="T39" fmla="*/ 43 h 52"/>
                <a:gd name="T40" fmla="*/ 77 w 77"/>
                <a:gd name="T41" fmla="*/ 46 h 52"/>
                <a:gd name="T42" fmla="*/ 77 w 77"/>
                <a:gd name="T43" fmla="*/ 47 h 52"/>
                <a:gd name="T44" fmla="*/ 75 w 77"/>
                <a:gd name="T45" fmla="*/ 50 h 52"/>
                <a:gd name="T46" fmla="*/ 75 w 77"/>
                <a:gd name="T47"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52">
                  <a:moveTo>
                    <a:pt x="75" y="50"/>
                  </a:moveTo>
                  <a:lnTo>
                    <a:pt x="75" y="50"/>
                  </a:lnTo>
                  <a:lnTo>
                    <a:pt x="74" y="51"/>
                  </a:lnTo>
                  <a:lnTo>
                    <a:pt x="71" y="52"/>
                  </a:lnTo>
                  <a:lnTo>
                    <a:pt x="69" y="52"/>
                  </a:lnTo>
                  <a:lnTo>
                    <a:pt x="67" y="51"/>
                  </a:lnTo>
                  <a:lnTo>
                    <a:pt x="2" y="12"/>
                  </a:lnTo>
                  <a:lnTo>
                    <a:pt x="2" y="12"/>
                  </a:lnTo>
                  <a:lnTo>
                    <a:pt x="0" y="9"/>
                  </a:lnTo>
                  <a:lnTo>
                    <a:pt x="0" y="8"/>
                  </a:lnTo>
                  <a:lnTo>
                    <a:pt x="0" y="5"/>
                  </a:lnTo>
                  <a:lnTo>
                    <a:pt x="0" y="2"/>
                  </a:lnTo>
                  <a:lnTo>
                    <a:pt x="0" y="2"/>
                  </a:lnTo>
                  <a:lnTo>
                    <a:pt x="1" y="1"/>
                  </a:lnTo>
                  <a:lnTo>
                    <a:pt x="4" y="0"/>
                  </a:lnTo>
                  <a:lnTo>
                    <a:pt x="6" y="0"/>
                  </a:lnTo>
                  <a:lnTo>
                    <a:pt x="8" y="1"/>
                  </a:lnTo>
                  <a:lnTo>
                    <a:pt x="74" y="42"/>
                  </a:lnTo>
                  <a:lnTo>
                    <a:pt x="74" y="42"/>
                  </a:lnTo>
                  <a:lnTo>
                    <a:pt x="75" y="43"/>
                  </a:lnTo>
                  <a:lnTo>
                    <a:pt x="77" y="46"/>
                  </a:lnTo>
                  <a:lnTo>
                    <a:pt x="77" y="47"/>
                  </a:lnTo>
                  <a:lnTo>
                    <a:pt x="75" y="50"/>
                  </a:lnTo>
                  <a:lnTo>
                    <a:pt x="75" y="50"/>
                  </a:lnTo>
                  <a:close/>
                </a:path>
              </a:pathLst>
            </a:custGeom>
            <a:solidFill>
              <a:srgbClr val="C160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88" name="Freeform 188"/>
            <p:cNvSpPr>
              <a:spLocks/>
            </p:cNvSpPr>
            <p:nvPr/>
          </p:nvSpPr>
          <p:spPr bwMode="auto">
            <a:xfrm>
              <a:off x="3708401" y="3168650"/>
              <a:ext cx="173038" cy="234950"/>
            </a:xfrm>
            <a:custGeom>
              <a:avLst/>
              <a:gdLst>
                <a:gd name="T0" fmla="*/ 109 w 109"/>
                <a:gd name="T1" fmla="*/ 5 h 148"/>
                <a:gd name="T2" fmla="*/ 99 w 109"/>
                <a:gd name="T3" fmla="*/ 0 h 148"/>
                <a:gd name="T4" fmla="*/ 15 w 109"/>
                <a:gd name="T5" fmla="*/ 137 h 148"/>
                <a:gd name="T6" fmla="*/ 15 w 109"/>
                <a:gd name="T7" fmla="*/ 137 h 148"/>
                <a:gd name="T8" fmla="*/ 12 w 109"/>
                <a:gd name="T9" fmla="*/ 139 h 148"/>
                <a:gd name="T10" fmla="*/ 8 w 109"/>
                <a:gd name="T11" fmla="*/ 142 h 148"/>
                <a:gd name="T12" fmla="*/ 4 w 109"/>
                <a:gd name="T13" fmla="*/ 143 h 148"/>
                <a:gd name="T14" fmla="*/ 0 w 109"/>
                <a:gd name="T15" fmla="*/ 143 h 148"/>
                <a:gd name="T16" fmla="*/ 0 w 109"/>
                <a:gd name="T17" fmla="*/ 143 h 148"/>
                <a:gd name="T18" fmla="*/ 0 w 109"/>
                <a:gd name="T19" fmla="*/ 145 h 148"/>
                <a:gd name="T20" fmla="*/ 0 w 109"/>
                <a:gd name="T21" fmla="*/ 145 h 148"/>
                <a:gd name="T22" fmla="*/ 7 w 109"/>
                <a:gd name="T23" fmla="*/ 148 h 148"/>
                <a:gd name="T24" fmla="*/ 14 w 109"/>
                <a:gd name="T25" fmla="*/ 148 h 148"/>
                <a:gd name="T26" fmla="*/ 21 w 109"/>
                <a:gd name="T27" fmla="*/ 145 h 148"/>
                <a:gd name="T28" fmla="*/ 25 w 109"/>
                <a:gd name="T29" fmla="*/ 141 h 148"/>
                <a:gd name="T30" fmla="*/ 109 w 109"/>
                <a:gd name="T31" fmla="*/ 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48">
                  <a:moveTo>
                    <a:pt x="109" y="5"/>
                  </a:moveTo>
                  <a:lnTo>
                    <a:pt x="99" y="0"/>
                  </a:lnTo>
                  <a:lnTo>
                    <a:pt x="15" y="137"/>
                  </a:lnTo>
                  <a:lnTo>
                    <a:pt x="15" y="137"/>
                  </a:lnTo>
                  <a:lnTo>
                    <a:pt x="12" y="139"/>
                  </a:lnTo>
                  <a:lnTo>
                    <a:pt x="8" y="142"/>
                  </a:lnTo>
                  <a:lnTo>
                    <a:pt x="4" y="143"/>
                  </a:lnTo>
                  <a:lnTo>
                    <a:pt x="0" y="143"/>
                  </a:lnTo>
                  <a:lnTo>
                    <a:pt x="0" y="143"/>
                  </a:lnTo>
                  <a:lnTo>
                    <a:pt x="0" y="145"/>
                  </a:lnTo>
                  <a:lnTo>
                    <a:pt x="0" y="145"/>
                  </a:lnTo>
                  <a:lnTo>
                    <a:pt x="7" y="148"/>
                  </a:lnTo>
                  <a:lnTo>
                    <a:pt x="14" y="148"/>
                  </a:lnTo>
                  <a:lnTo>
                    <a:pt x="21" y="145"/>
                  </a:lnTo>
                  <a:lnTo>
                    <a:pt x="25" y="141"/>
                  </a:lnTo>
                  <a:lnTo>
                    <a:pt x="109" y="5"/>
                  </a:lnTo>
                  <a:close/>
                </a:path>
              </a:pathLst>
            </a:custGeom>
            <a:solidFill>
              <a:srgbClr val="C160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189" name="Freeform 189"/>
          <p:cNvSpPr>
            <a:spLocks noEditPoints="1"/>
          </p:cNvSpPr>
          <p:nvPr/>
        </p:nvSpPr>
        <p:spPr bwMode="auto">
          <a:xfrm>
            <a:off x="2298478" y="3843620"/>
            <a:ext cx="217431" cy="233302"/>
          </a:xfrm>
          <a:custGeom>
            <a:avLst/>
            <a:gdLst>
              <a:gd name="T0" fmla="*/ 107 w 137"/>
              <a:gd name="T1" fmla="*/ 68 h 147"/>
              <a:gd name="T2" fmla="*/ 103 w 137"/>
              <a:gd name="T3" fmla="*/ 51 h 147"/>
              <a:gd name="T4" fmla="*/ 103 w 137"/>
              <a:gd name="T5" fmla="*/ 99 h 147"/>
              <a:gd name="T6" fmla="*/ 117 w 137"/>
              <a:gd name="T7" fmla="*/ 111 h 147"/>
              <a:gd name="T8" fmla="*/ 115 w 137"/>
              <a:gd name="T9" fmla="*/ 118 h 147"/>
              <a:gd name="T10" fmla="*/ 103 w 137"/>
              <a:gd name="T11" fmla="*/ 38 h 147"/>
              <a:gd name="T12" fmla="*/ 115 w 137"/>
              <a:gd name="T13" fmla="*/ 19 h 147"/>
              <a:gd name="T14" fmla="*/ 117 w 137"/>
              <a:gd name="T15" fmla="*/ 24 h 147"/>
              <a:gd name="T16" fmla="*/ 103 w 137"/>
              <a:gd name="T17" fmla="*/ 38 h 147"/>
              <a:gd name="T18" fmla="*/ 114 w 137"/>
              <a:gd name="T19" fmla="*/ 68 h 147"/>
              <a:gd name="T20" fmla="*/ 134 w 137"/>
              <a:gd name="T21" fmla="*/ 65 h 147"/>
              <a:gd name="T22" fmla="*/ 136 w 137"/>
              <a:gd name="T23" fmla="*/ 70 h 147"/>
              <a:gd name="T24" fmla="*/ 114 w 137"/>
              <a:gd name="T25" fmla="*/ 70 h 147"/>
              <a:gd name="T26" fmla="*/ 69 w 137"/>
              <a:gd name="T27" fmla="*/ 30 h 147"/>
              <a:gd name="T28" fmla="*/ 103 w 137"/>
              <a:gd name="T29" fmla="*/ 51 h 147"/>
              <a:gd name="T30" fmla="*/ 90 w 137"/>
              <a:gd name="T31" fmla="*/ 100 h 147"/>
              <a:gd name="T32" fmla="*/ 84 w 137"/>
              <a:gd name="T33" fmla="*/ 142 h 147"/>
              <a:gd name="T34" fmla="*/ 69 w 137"/>
              <a:gd name="T35" fmla="*/ 114 h 147"/>
              <a:gd name="T36" fmla="*/ 83 w 137"/>
              <a:gd name="T37" fmla="*/ 96 h 147"/>
              <a:gd name="T38" fmla="*/ 95 w 137"/>
              <a:gd name="T39" fmla="*/ 84 h 147"/>
              <a:gd name="T40" fmla="*/ 99 w 137"/>
              <a:gd name="T41" fmla="*/ 62 h 147"/>
              <a:gd name="T42" fmla="*/ 91 w 137"/>
              <a:gd name="T43" fmla="*/ 47 h 147"/>
              <a:gd name="T44" fmla="*/ 69 w 137"/>
              <a:gd name="T45" fmla="*/ 38 h 147"/>
              <a:gd name="T46" fmla="*/ 100 w 137"/>
              <a:gd name="T47" fmla="*/ 31 h 147"/>
              <a:gd name="T48" fmla="*/ 100 w 137"/>
              <a:gd name="T49" fmla="*/ 36 h 147"/>
              <a:gd name="T50" fmla="*/ 103 w 137"/>
              <a:gd name="T51" fmla="*/ 99 h 147"/>
              <a:gd name="T52" fmla="*/ 99 w 137"/>
              <a:gd name="T53" fmla="*/ 101 h 147"/>
              <a:gd name="T54" fmla="*/ 103 w 137"/>
              <a:gd name="T55" fmla="*/ 99 h 147"/>
              <a:gd name="T56" fmla="*/ 72 w 137"/>
              <a:gd name="T57" fmla="*/ 1 h 147"/>
              <a:gd name="T58" fmla="*/ 72 w 137"/>
              <a:gd name="T59" fmla="*/ 23 h 147"/>
              <a:gd name="T60" fmla="*/ 67 w 137"/>
              <a:gd name="T61" fmla="*/ 147 h 147"/>
              <a:gd name="T62" fmla="*/ 49 w 137"/>
              <a:gd name="T63" fmla="*/ 137 h 147"/>
              <a:gd name="T64" fmla="*/ 41 w 137"/>
              <a:gd name="T65" fmla="*/ 92 h 147"/>
              <a:gd name="T66" fmla="*/ 41 w 137"/>
              <a:gd name="T67" fmla="*/ 43 h 147"/>
              <a:gd name="T68" fmla="*/ 69 w 137"/>
              <a:gd name="T69" fmla="*/ 30 h 147"/>
              <a:gd name="T70" fmla="*/ 57 w 137"/>
              <a:gd name="T71" fmla="*/ 40 h 147"/>
              <a:gd name="T72" fmla="*/ 45 w 137"/>
              <a:gd name="T73" fmla="*/ 51 h 147"/>
              <a:gd name="T74" fmla="*/ 40 w 137"/>
              <a:gd name="T75" fmla="*/ 68 h 147"/>
              <a:gd name="T76" fmla="*/ 54 w 137"/>
              <a:gd name="T77" fmla="*/ 93 h 147"/>
              <a:gd name="T78" fmla="*/ 56 w 137"/>
              <a:gd name="T79" fmla="*/ 97 h 147"/>
              <a:gd name="T80" fmla="*/ 69 w 137"/>
              <a:gd name="T81" fmla="*/ 147 h 147"/>
              <a:gd name="T82" fmla="*/ 69 w 137"/>
              <a:gd name="T83" fmla="*/ 24 h 147"/>
              <a:gd name="T84" fmla="*/ 65 w 137"/>
              <a:gd name="T85" fmla="*/ 4 h 147"/>
              <a:gd name="T86" fmla="*/ 69 w 137"/>
              <a:gd name="T87" fmla="*/ 0 h 147"/>
              <a:gd name="T88" fmla="*/ 38 w 137"/>
              <a:gd name="T89" fmla="*/ 104 h 147"/>
              <a:gd name="T90" fmla="*/ 35 w 137"/>
              <a:gd name="T91" fmla="*/ 99 h 147"/>
              <a:gd name="T92" fmla="*/ 35 w 137"/>
              <a:gd name="T93" fmla="*/ 38 h 147"/>
              <a:gd name="T94" fmla="*/ 38 w 137"/>
              <a:gd name="T95" fmla="*/ 31 h 147"/>
              <a:gd name="T96" fmla="*/ 35 w 137"/>
              <a:gd name="T97" fmla="*/ 84 h 147"/>
              <a:gd name="T98" fmla="*/ 33 w 137"/>
              <a:gd name="T99" fmla="*/ 59 h 147"/>
              <a:gd name="T100" fmla="*/ 35 w 137"/>
              <a:gd name="T101" fmla="*/ 30 h 147"/>
              <a:gd name="T102" fmla="*/ 33 w 137"/>
              <a:gd name="T103" fmla="*/ 36 h 147"/>
              <a:gd name="T104" fmla="*/ 21 w 137"/>
              <a:gd name="T105" fmla="*/ 20 h 147"/>
              <a:gd name="T106" fmla="*/ 35 w 137"/>
              <a:gd name="T107" fmla="*/ 30 h 147"/>
              <a:gd name="T108" fmla="*/ 26 w 137"/>
              <a:gd name="T109" fmla="*/ 116 h 147"/>
              <a:gd name="T110" fmla="*/ 21 w 137"/>
              <a:gd name="T111" fmla="*/ 116 h 147"/>
              <a:gd name="T112" fmla="*/ 33 w 137"/>
              <a:gd name="T113" fmla="*/ 99 h 147"/>
              <a:gd name="T114" fmla="*/ 4 w 137"/>
              <a:gd name="T115" fmla="*/ 65 h 147"/>
              <a:gd name="T116" fmla="*/ 23 w 137"/>
              <a:gd name="T117" fmla="*/ 65 h 147"/>
              <a:gd name="T118" fmla="*/ 21 w 137"/>
              <a:gd name="T119" fmla="*/ 72 h 147"/>
              <a:gd name="T120" fmla="*/ 0 w 137"/>
              <a:gd name="T121" fmla="*/ 68 h 147"/>
              <a:gd name="T122" fmla="*/ 4 w 137"/>
              <a:gd name="T123" fmla="*/ 6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147">
                <a:moveTo>
                  <a:pt x="103" y="51"/>
                </a:moveTo>
                <a:lnTo>
                  <a:pt x="103" y="51"/>
                </a:lnTo>
                <a:lnTo>
                  <a:pt x="106" y="59"/>
                </a:lnTo>
                <a:lnTo>
                  <a:pt x="107" y="68"/>
                </a:lnTo>
                <a:lnTo>
                  <a:pt x="107" y="68"/>
                </a:lnTo>
                <a:lnTo>
                  <a:pt x="106" y="77"/>
                </a:lnTo>
                <a:lnTo>
                  <a:pt x="103" y="84"/>
                </a:lnTo>
                <a:lnTo>
                  <a:pt x="103" y="51"/>
                </a:lnTo>
                <a:lnTo>
                  <a:pt x="103" y="51"/>
                </a:lnTo>
                <a:close/>
                <a:moveTo>
                  <a:pt x="103" y="107"/>
                </a:moveTo>
                <a:lnTo>
                  <a:pt x="103" y="99"/>
                </a:lnTo>
                <a:lnTo>
                  <a:pt x="103" y="99"/>
                </a:lnTo>
                <a:lnTo>
                  <a:pt x="106" y="99"/>
                </a:lnTo>
                <a:lnTo>
                  <a:pt x="106" y="99"/>
                </a:lnTo>
                <a:lnTo>
                  <a:pt x="117" y="111"/>
                </a:lnTo>
                <a:lnTo>
                  <a:pt x="117" y="111"/>
                </a:lnTo>
                <a:lnTo>
                  <a:pt x="118" y="114"/>
                </a:lnTo>
                <a:lnTo>
                  <a:pt x="117" y="116"/>
                </a:lnTo>
                <a:lnTo>
                  <a:pt x="117" y="116"/>
                </a:lnTo>
                <a:lnTo>
                  <a:pt x="115" y="118"/>
                </a:lnTo>
                <a:lnTo>
                  <a:pt x="113" y="116"/>
                </a:lnTo>
                <a:lnTo>
                  <a:pt x="103" y="107"/>
                </a:lnTo>
                <a:lnTo>
                  <a:pt x="103" y="107"/>
                </a:lnTo>
                <a:close/>
                <a:moveTo>
                  <a:pt x="103" y="38"/>
                </a:moveTo>
                <a:lnTo>
                  <a:pt x="103" y="28"/>
                </a:lnTo>
                <a:lnTo>
                  <a:pt x="113" y="20"/>
                </a:lnTo>
                <a:lnTo>
                  <a:pt x="113" y="20"/>
                </a:lnTo>
                <a:lnTo>
                  <a:pt x="115" y="19"/>
                </a:lnTo>
                <a:lnTo>
                  <a:pt x="117" y="20"/>
                </a:lnTo>
                <a:lnTo>
                  <a:pt x="117" y="20"/>
                </a:lnTo>
                <a:lnTo>
                  <a:pt x="118" y="23"/>
                </a:lnTo>
                <a:lnTo>
                  <a:pt x="117" y="24"/>
                </a:lnTo>
                <a:lnTo>
                  <a:pt x="106" y="36"/>
                </a:lnTo>
                <a:lnTo>
                  <a:pt x="106" y="36"/>
                </a:lnTo>
                <a:lnTo>
                  <a:pt x="106" y="36"/>
                </a:lnTo>
                <a:lnTo>
                  <a:pt x="103" y="38"/>
                </a:lnTo>
                <a:lnTo>
                  <a:pt x="103" y="38"/>
                </a:lnTo>
                <a:close/>
                <a:moveTo>
                  <a:pt x="114" y="68"/>
                </a:moveTo>
                <a:lnTo>
                  <a:pt x="114" y="68"/>
                </a:lnTo>
                <a:lnTo>
                  <a:pt x="114" y="68"/>
                </a:lnTo>
                <a:lnTo>
                  <a:pt x="114" y="65"/>
                </a:lnTo>
                <a:lnTo>
                  <a:pt x="117" y="65"/>
                </a:lnTo>
                <a:lnTo>
                  <a:pt x="134" y="65"/>
                </a:lnTo>
                <a:lnTo>
                  <a:pt x="134" y="65"/>
                </a:lnTo>
                <a:lnTo>
                  <a:pt x="136" y="65"/>
                </a:lnTo>
                <a:lnTo>
                  <a:pt x="137" y="68"/>
                </a:lnTo>
                <a:lnTo>
                  <a:pt x="137" y="68"/>
                </a:lnTo>
                <a:lnTo>
                  <a:pt x="136" y="70"/>
                </a:lnTo>
                <a:lnTo>
                  <a:pt x="134" y="72"/>
                </a:lnTo>
                <a:lnTo>
                  <a:pt x="117" y="72"/>
                </a:lnTo>
                <a:lnTo>
                  <a:pt x="117" y="72"/>
                </a:lnTo>
                <a:lnTo>
                  <a:pt x="114" y="70"/>
                </a:lnTo>
                <a:lnTo>
                  <a:pt x="114" y="68"/>
                </a:lnTo>
                <a:lnTo>
                  <a:pt x="114" y="68"/>
                </a:lnTo>
                <a:close/>
                <a:moveTo>
                  <a:pt x="69" y="30"/>
                </a:moveTo>
                <a:lnTo>
                  <a:pt x="69" y="30"/>
                </a:lnTo>
                <a:lnTo>
                  <a:pt x="80" y="32"/>
                </a:lnTo>
                <a:lnTo>
                  <a:pt x="90" y="36"/>
                </a:lnTo>
                <a:lnTo>
                  <a:pt x="98" y="43"/>
                </a:lnTo>
                <a:lnTo>
                  <a:pt x="103" y="51"/>
                </a:lnTo>
                <a:lnTo>
                  <a:pt x="103" y="84"/>
                </a:lnTo>
                <a:lnTo>
                  <a:pt x="103" y="84"/>
                </a:lnTo>
                <a:lnTo>
                  <a:pt x="98" y="93"/>
                </a:lnTo>
                <a:lnTo>
                  <a:pt x="90" y="100"/>
                </a:lnTo>
                <a:lnTo>
                  <a:pt x="90" y="130"/>
                </a:lnTo>
                <a:lnTo>
                  <a:pt x="90" y="130"/>
                </a:lnTo>
                <a:lnTo>
                  <a:pt x="88" y="137"/>
                </a:lnTo>
                <a:lnTo>
                  <a:pt x="84" y="142"/>
                </a:lnTo>
                <a:lnTo>
                  <a:pt x="79" y="146"/>
                </a:lnTo>
                <a:lnTo>
                  <a:pt x="71" y="147"/>
                </a:lnTo>
                <a:lnTo>
                  <a:pt x="69" y="147"/>
                </a:lnTo>
                <a:lnTo>
                  <a:pt x="69" y="114"/>
                </a:lnTo>
                <a:lnTo>
                  <a:pt x="82" y="114"/>
                </a:lnTo>
                <a:lnTo>
                  <a:pt x="82" y="97"/>
                </a:lnTo>
                <a:lnTo>
                  <a:pt x="82" y="97"/>
                </a:lnTo>
                <a:lnTo>
                  <a:pt x="83" y="96"/>
                </a:lnTo>
                <a:lnTo>
                  <a:pt x="84" y="95"/>
                </a:lnTo>
                <a:lnTo>
                  <a:pt x="84" y="95"/>
                </a:lnTo>
                <a:lnTo>
                  <a:pt x="91" y="89"/>
                </a:lnTo>
                <a:lnTo>
                  <a:pt x="95" y="84"/>
                </a:lnTo>
                <a:lnTo>
                  <a:pt x="98" y="76"/>
                </a:lnTo>
                <a:lnTo>
                  <a:pt x="99" y="68"/>
                </a:lnTo>
                <a:lnTo>
                  <a:pt x="99" y="68"/>
                </a:lnTo>
                <a:lnTo>
                  <a:pt x="99" y="62"/>
                </a:lnTo>
                <a:lnTo>
                  <a:pt x="96" y="57"/>
                </a:lnTo>
                <a:lnTo>
                  <a:pt x="94" y="51"/>
                </a:lnTo>
                <a:lnTo>
                  <a:pt x="91" y="47"/>
                </a:lnTo>
                <a:lnTo>
                  <a:pt x="91" y="47"/>
                </a:lnTo>
                <a:lnTo>
                  <a:pt x="86" y="43"/>
                </a:lnTo>
                <a:lnTo>
                  <a:pt x="82" y="40"/>
                </a:lnTo>
                <a:lnTo>
                  <a:pt x="75" y="39"/>
                </a:lnTo>
                <a:lnTo>
                  <a:pt x="69" y="38"/>
                </a:lnTo>
                <a:lnTo>
                  <a:pt x="69" y="30"/>
                </a:lnTo>
                <a:lnTo>
                  <a:pt x="69" y="30"/>
                </a:lnTo>
                <a:close/>
                <a:moveTo>
                  <a:pt x="103" y="28"/>
                </a:moveTo>
                <a:lnTo>
                  <a:pt x="100" y="31"/>
                </a:lnTo>
                <a:lnTo>
                  <a:pt x="100" y="31"/>
                </a:lnTo>
                <a:lnTo>
                  <a:pt x="99" y="34"/>
                </a:lnTo>
                <a:lnTo>
                  <a:pt x="100" y="36"/>
                </a:lnTo>
                <a:lnTo>
                  <a:pt x="100" y="36"/>
                </a:lnTo>
                <a:lnTo>
                  <a:pt x="103" y="38"/>
                </a:lnTo>
                <a:lnTo>
                  <a:pt x="103" y="28"/>
                </a:lnTo>
                <a:lnTo>
                  <a:pt x="103" y="28"/>
                </a:lnTo>
                <a:close/>
                <a:moveTo>
                  <a:pt x="103" y="99"/>
                </a:moveTo>
                <a:lnTo>
                  <a:pt x="103" y="99"/>
                </a:lnTo>
                <a:lnTo>
                  <a:pt x="100" y="99"/>
                </a:lnTo>
                <a:lnTo>
                  <a:pt x="100" y="99"/>
                </a:lnTo>
                <a:lnTo>
                  <a:pt x="99" y="101"/>
                </a:lnTo>
                <a:lnTo>
                  <a:pt x="100" y="104"/>
                </a:lnTo>
                <a:lnTo>
                  <a:pt x="103" y="107"/>
                </a:lnTo>
                <a:lnTo>
                  <a:pt x="103" y="99"/>
                </a:lnTo>
                <a:lnTo>
                  <a:pt x="103" y="99"/>
                </a:lnTo>
                <a:close/>
                <a:moveTo>
                  <a:pt x="69" y="24"/>
                </a:moveTo>
                <a:lnTo>
                  <a:pt x="69" y="0"/>
                </a:lnTo>
                <a:lnTo>
                  <a:pt x="69" y="0"/>
                </a:lnTo>
                <a:lnTo>
                  <a:pt x="72" y="1"/>
                </a:lnTo>
                <a:lnTo>
                  <a:pt x="72" y="4"/>
                </a:lnTo>
                <a:lnTo>
                  <a:pt x="72" y="20"/>
                </a:lnTo>
                <a:lnTo>
                  <a:pt x="72" y="20"/>
                </a:lnTo>
                <a:lnTo>
                  <a:pt x="72" y="23"/>
                </a:lnTo>
                <a:lnTo>
                  <a:pt x="69" y="24"/>
                </a:lnTo>
                <a:lnTo>
                  <a:pt x="69" y="24"/>
                </a:lnTo>
                <a:close/>
                <a:moveTo>
                  <a:pt x="69" y="147"/>
                </a:moveTo>
                <a:lnTo>
                  <a:pt x="67" y="147"/>
                </a:lnTo>
                <a:lnTo>
                  <a:pt x="67" y="147"/>
                </a:lnTo>
                <a:lnTo>
                  <a:pt x="60" y="146"/>
                </a:lnTo>
                <a:lnTo>
                  <a:pt x="53" y="142"/>
                </a:lnTo>
                <a:lnTo>
                  <a:pt x="49" y="137"/>
                </a:lnTo>
                <a:lnTo>
                  <a:pt x="48" y="130"/>
                </a:lnTo>
                <a:lnTo>
                  <a:pt x="48" y="99"/>
                </a:lnTo>
                <a:lnTo>
                  <a:pt x="48" y="99"/>
                </a:lnTo>
                <a:lnTo>
                  <a:pt x="41" y="92"/>
                </a:lnTo>
                <a:lnTo>
                  <a:pt x="35" y="84"/>
                </a:lnTo>
                <a:lnTo>
                  <a:pt x="35" y="51"/>
                </a:lnTo>
                <a:lnTo>
                  <a:pt x="35" y="51"/>
                </a:lnTo>
                <a:lnTo>
                  <a:pt x="41" y="43"/>
                </a:lnTo>
                <a:lnTo>
                  <a:pt x="49" y="36"/>
                </a:lnTo>
                <a:lnTo>
                  <a:pt x="59" y="32"/>
                </a:lnTo>
                <a:lnTo>
                  <a:pt x="64" y="31"/>
                </a:lnTo>
                <a:lnTo>
                  <a:pt x="69" y="30"/>
                </a:lnTo>
                <a:lnTo>
                  <a:pt x="69" y="38"/>
                </a:lnTo>
                <a:lnTo>
                  <a:pt x="69" y="38"/>
                </a:lnTo>
                <a:lnTo>
                  <a:pt x="64" y="39"/>
                </a:lnTo>
                <a:lnTo>
                  <a:pt x="57" y="40"/>
                </a:lnTo>
                <a:lnTo>
                  <a:pt x="53" y="43"/>
                </a:lnTo>
                <a:lnTo>
                  <a:pt x="48" y="47"/>
                </a:lnTo>
                <a:lnTo>
                  <a:pt x="48" y="47"/>
                </a:lnTo>
                <a:lnTo>
                  <a:pt x="45" y="51"/>
                </a:lnTo>
                <a:lnTo>
                  <a:pt x="42" y="57"/>
                </a:lnTo>
                <a:lnTo>
                  <a:pt x="40" y="62"/>
                </a:lnTo>
                <a:lnTo>
                  <a:pt x="40" y="68"/>
                </a:lnTo>
                <a:lnTo>
                  <a:pt x="40" y="68"/>
                </a:lnTo>
                <a:lnTo>
                  <a:pt x="41" y="76"/>
                </a:lnTo>
                <a:lnTo>
                  <a:pt x="44" y="82"/>
                </a:lnTo>
                <a:lnTo>
                  <a:pt x="48" y="89"/>
                </a:lnTo>
                <a:lnTo>
                  <a:pt x="54" y="93"/>
                </a:lnTo>
                <a:lnTo>
                  <a:pt x="54" y="93"/>
                </a:lnTo>
                <a:lnTo>
                  <a:pt x="54" y="93"/>
                </a:lnTo>
                <a:lnTo>
                  <a:pt x="56" y="95"/>
                </a:lnTo>
                <a:lnTo>
                  <a:pt x="56" y="97"/>
                </a:lnTo>
                <a:lnTo>
                  <a:pt x="56" y="114"/>
                </a:lnTo>
                <a:lnTo>
                  <a:pt x="69" y="114"/>
                </a:lnTo>
                <a:lnTo>
                  <a:pt x="69" y="147"/>
                </a:lnTo>
                <a:lnTo>
                  <a:pt x="69" y="147"/>
                </a:lnTo>
                <a:close/>
                <a:moveTo>
                  <a:pt x="69" y="0"/>
                </a:moveTo>
                <a:lnTo>
                  <a:pt x="69" y="24"/>
                </a:lnTo>
                <a:lnTo>
                  <a:pt x="69" y="24"/>
                </a:lnTo>
                <a:lnTo>
                  <a:pt x="69" y="24"/>
                </a:lnTo>
                <a:lnTo>
                  <a:pt x="69" y="24"/>
                </a:lnTo>
                <a:lnTo>
                  <a:pt x="67" y="23"/>
                </a:lnTo>
                <a:lnTo>
                  <a:pt x="65" y="20"/>
                </a:lnTo>
                <a:lnTo>
                  <a:pt x="65" y="4"/>
                </a:lnTo>
                <a:lnTo>
                  <a:pt x="65" y="4"/>
                </a:lnTo>
                <a:lnTo>
                  <a:pt x="67" y="1"/>
                </a:lnTo>
                <a:lnTo>
                  <a:pt x="69" y="0"/>
                </a:lnTo>
                <a:lnTo>
                  <a:pt x="69" y="0"/>
                </a:lnTo>
                <a:lnTo>
                  <a:pt x="69" y="0"/>
                </a:lnTo>
                <a:close/>
                <a:moveTo>
                  <a:pt x="35" y="107"/>
                </a:moveTo>
                <a:lnTo>
                  <a:pt x="38" y="104"/>
                </a:lnTo>
                <a:lnTo>
                  <a:pt x="38" y="104"/>
                </a:lnTo>
                <a:lnTo>
                  <a:pt x="38" y="101"/>
                </a:lnTo>
                <a:lnTo>
                  <a:pt x="38" y="99"/>
                </a:lnTo>
                <a:lnTo>
                  <a:pt x="38" y="99"/>
                </a:lnTo>
                <a:lnTo>
                  <a:pt x="35" y="99"/>
                </a:lnTo>
                <a:lnTo>
                  <a:pt x="35" y="107"/>
                </a:lnTo>
                <a:lnTo>
                  <a:pt x="35" y="107"/>
                </a:lnTo>
                <a:close/>
                <a:moveTo>
                  <a:pt x="35" y="38"/>
                </a:moveTo>
                <a:lnTo>
                  <a:pt x="35" y="38"/>
                </a:lnTo>
                <a:lnTo>
                  <a:pt x="38" y="36"/>
                </a:lnTo>
                <a:lnTo>
                  <a:pt x="38" y="36"/>
                </a:lnTo>
                <a:lnTo>
                  <a:pt x="38" y="34"/>
                </a:lnTo>
                <a:lnTo>
                  <a:pt x="38" y="31"/>
                </a:lnTo>
                <a:lnTo>
                  <a:pt x="35" y="30"/>
                </a:lnTo>
                <a:lnTo>
                  <a:pt x="35" y="38"/>
                </a:lnTo>
                <a:close/>
                <a:moveTo>
                  <a:pt x="35" y="84"/>
                </a:moveTo>
                <a:lnTo>
                  <a:pt x="35" y="84"/>
                </a:lnTo>
                <a:lnTo>
                  <a:pt x="33" y="76"/>
                </a:lnTo>
                <a:lnTo>
                  <a:pt x="31" y="68"/>
                </a:lnTo>
                <a:lnTo>
                  <a:pt x="31" y="68"/>
                </a:lnTo>
                <a:lnTo>
                  <a:pt x="33" y="59"/>
                </a:lnTo>
                <a:lnTo>
                  <a:pt x="35" y="51"/>
                </a:lnTo>
                <a:lnTo>
                  <a:pt x="35" y="84"/>
                </a:lnTo>
                <a:lnTo>
                  <a:pt x="35" y="84"/>
                </a:lnTo>
                <a:close/>
                <a:moveTo>
                  <a:pt x="35" y="30"/>
                </a:moveTo>
                <a:lnTo>
                  <a:pt x="35" y="38"/>
                </a:lnTo>
                <a:lnTo>
                  <a:pt x="35" y="38"/>
                </a:lnTo>
                <a:lnTo>
                  <a:pt x="33" y="36"/>
                </a:lnTo>
                <a:lnTo>
                  <a:pt x="33" y="36"/>
                </a:lnTo>
                <a:lnTo>
                  <a:pt x="21" y="24"/>
                </a:lnTo>
                <a:lnTo>
                  <a:pt x="21" y="24"/>
                </a:lnTo>
                <a:lnTo>
                  <a:pt x="19" y="23"/>
                </a:lnTo>
                <a:lnTo>
                  <a:pt x="21" y="20"/>
                </a:lnTo>
                <a:lnTo>
                  <a:pt x="21" y="20"/>
                </a:lnTo>
                <a:lnTo>
                  <a:pt x="23" y="19"/>
                </a:lnTo>
                <a:lnTo>
                  <a:pt x="26" y="20"/>
                </a:lnTo>
                <a:lnTo>
                  <a:pt x="35" y="30"/>
                </a:lnTo>
                <a:lnTo>
                  <a:pt x="35" y="30"/>
                </a:lnTo>
                <a:close/>
                <a:moveTo>
                  <a:pt x="35" y="99"/>
                </a:moveTo>
                <a:lnTo>
                  <a:pt x="35" y="107"/>
                </a:lnTo>
                <a:lnTo>
                  <a:pt x="26" y="116"/>
                </a:lnTo>
                <a:lnTo>
                  <a:pt x="26" y="116"/>
                </a:lnTo>
                <a:lnTo>
                  <a:pt x="23" y="118"/>
                </a:lnTo>
                <a:lnTo>
                  <a:pt x="21" y="116"/>
                </a:lnTo>
                <a:lnTo>
                  <a:pt x="21" y="116"/>
                </a:lnTo>
                <a:lnTo>
                  <a:pt x="19" y="114"/>
                </a:lnTo>
                <a:lnTo>
                  <a:pt x="21" y="111"/>
                </a:lnTo>
                <a:lnTo>
                  <a:pt x="33" y="99"/>
                </a:lnTo>
                <a:lnTo>
                  <a:pt x="33" y="99"/>
                </a:lnTo>
                <a:lnTo>
                  <a:pt x="33" y="99"/>
                </a:lnTo>
                <a:lnTo>
                  <a:pt x="35" y="99"/>
                </a:lnTo>
                <a:lnTo>
                  <a:pt x="35" y="99"/>
                </a:lnTo>
                <a:close/>
                <a:moveTo>
                  <a:pt x="4" y="65"/>
                </a:moveTo>
                <a:lnTo>
                  <a:pt x="4" y="65"/>
                </a:lnTo>
                <a:lnTo>
                  <a:pt x="21" y="65"/>
                </a:lnTo>
                <a:lnTo>
                  <a:pt x="21" y="65"/>
                </a:lnTo>
                <a:lnTo>
                  <a:pt x="23" y="65"/>
                </a:lnTo>
                <a:lnTo>
                  <a:pt x="25" y="68"/>
                </a:lnTo>
                <a:lnTo>
                  <a:pt x="25" y="68"/>
                </a:lnTo>
                <a:lnTo>
                  <a:pt x="23" y="70"/>
                </a:lnTo>
                <a:lnTo>
                  <a:pt x="21" y="72"/>
                </a:lnTo>
                <a:lnTo>
                  <a:pt x="4" y="72"/>
                </a:lnTo>
                <a:lnTo>
                  <a:pt x="4" y="72"/>
                </a:lnTo>
                <a:lnTo>
                  <a:pt x="2" y="70"/>
                </a:lnTo>
                <a:lnTo>
                  <a:pt x="0" y="68"/>
                </a:lnTo>
                <a:lnTo>
                  <a:pt x="0" y="68"/>
                </a:lnTo>
                <a:lnTo>
                  <a:pt x="2" y="65"/>
                </a:lnTo>
                <a:lnTo>
                  <a:pt x="4" y="65"/>
                </a:lnTo>
                <a:lnTo>
                  <a:pt x="4" y="65"/>
                </a:lnTo>
                <a:close/>
              </a:path>
            </a:pathLst>
          </a:custGeom>
          <a:solidFill>
            <a:srgbClr val="C160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nvGrpSpPr>
          <p:cNvPr id="215" name="组合 214"/>
          <p:cNvGrpSpPr/>
          <p:nvPr/>
        </p:nvGrpSpPr>
        <p:grpSpPr>
          <a:xfrm>
            <a:off x="2611135" y="2051798"/>
            <a:ext cx="160295" cy="255521"/>
            <a:chOff x="2679701" y="2924175"/>
            <a:chExt cx="160337" cy="255588"/>
          </a:xfrm>
        </p:grpSpPr>
        <p:sp>
          <p:nvSpPr>
            <p:cNvPr id="190" name="Freeform 190"/>
            <p:cNvSpPr>
              <a:spLocks/>
            </p:cNvSpPr>
            <p:nvPr/>
          </p:nvSpPr>
          <p:spPr bwMode="auto">
            <a:xfrm>
              <a:off x="2770188" y="3103563"/>
              <a:ext cx="57150" cy="57150"/>
            </a:xfrm>
            <a:custGeom>
              <a:avLst/>
              <a:gdLst>
                <a:gd name="T0" fmla="*/ 0 w 36"/>
                <a:gd name="T1" fmla="*/ 22 h 36"/>
                <a:gd name="T2" fmla="*/ 0 w 36"/>
                <a:gd name="T3" fmla="*/ 22 h 36"/>
                <a:gd name="T4" fmla="*/ 2 w 36"/>
                <a:gd name="T5" fmla="*/ 27 h 36"/>
                <a:gd name="T6" fmla="*/ 8 w 36"/>
                <a:gd name="T7" fmla="*/ 33 h 36"/>
                <a:gd name="T8" fmla="*/ 13 w 36"/>
                <a:gd name="T9" fmla="*/ 36 h 36"/>
                <a:gd name="T10" fmla="*/ 21 w 36"/>
                <a:gd name="T11" fmla="*/ 36 h 36"/>
                <a:gd name="T12" fmla="*/ 21 w 36"/>
                <a:gd name="T13" fmla="*/ 36 h 36"/>
                <a:gd name="T14" fmla="*/ 28 w 36"/>
                <a:gd name="T15" fmla="*/ 33 h 36"/>
                <a:gd name="T16" fmla="*/ 32 w 36"/>
                <a:gd name="T17" fmla="*/ 29 h 36"/>
                <a:gd name="T18" fmla="*/ 35 w 36"/>
                <a:gd name="T19" fmla="*/ 22 h 36"/>
                <a:gd name="T20" fmla="*/ 36 w 36"/>
                <a:gd name="T21" fmla="*/ 15 h 36"/>
                <a:gd name="T22" fmla="*/ 36 w 36"/>
                <a:gd name="T23" fmla="*/ 15 h 36"/>
                <a:gd name="T24" fmla="*/ 33 w 36"/>
                <a:gd name="T25" fmla="*/ 8 h 36"/>
                <a:gd name="T26" fmla="*/ 28 w 36"/>
                <a:gd name="T27" fmla="*/ 3 h 36"/>
                <a:gd name="T28" fmla="*/ 21 w 36"/>
                <a:gd name="T29" fmla="*/ 0 h 36"/>
                <a:gd name="T30" fmla="*/ 14 w 36"/>
                <a:gd name="T31" fmla="*/ 0 h 36"/>
                <a:gd name="T32" fmla="*/ 14 w 36"/>
                <a:gd name="T33" fmla="*/ 0 h 36"/>
                <a:gd name="T34" fmla="*/ 8 w 36"/>
                <a:gd name="T35" fmla="*/ 3 h 36"/>
                <a:gd name="T36" fmla="*/ 4 w 36"/>
                <a:gd name="T37" fmla="*/ 8 h 36"/>
                <a:gd name="T38" fmla="*/ 1 w 36"/>
                <a:gd name="T39" fmla="*/ 14 h 36"/>
                <a:gd name="T40" fmla="*/ 0 w 36"/>
                <a:gd name="T41" fmla="*/ 22 h 36"/>
                <a:gd name="T42" fmla="*/ 0 w 36"/>
                <a:gd name="T43"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0" y="22"/>
                  </a:moveTo>
                  <a:lnTo>
                    <a:pt x="0" y="22"/>
                  </a:lnTo>
                  <a:lnTo>
                    <a:pt x="2" y="27"/>
                  </a:lnTo>
                  <a:lnTo>
                    <a:pt x="8" y="33"/>
                  </a:lnTo>
                  <a:lnTo>
                    <a:pt x="13" y="36"/>
                  </a:lnTo>
                  <a:lnTo>
                    <a:pt x="21" y="36"/>
                  </a:lnTo>
                  <a:lnTo>
                    <a:pt x="21" y="36"/>
                  </a:lnTo>
                  <a:lnTo>
                    <a:pt x="28" y="33"/>
                  </a:lnTo>
                  <a:lnTo>
                    <a:pt x="32" y="29"/>
                  </a:lnTo>
                  <a:lnTo>
                    <a:pt x="35" y="22"/>
                  </a:lnTo>
                  <a:lnTo>
                    <a:pt x="36" y="15"/>
                  </a:lnTo>
                  <a:lnTo>
                    <a:pt x="36" y="15"/>
                  </a:lnTo>
                  <a:lnTo>
                    <a:pt x="33" y="8"/>
                  </a:lnTo>
                  <a:lnTo>
                    <a:pt x="28" y="3"/>
                  </a:lnTo>
                  <a:lnTo>
                    <a:pt x="21" y="0"/>
                  </a:lnTo>
                  <a:lnTo>
                    <a:pt x="14" y="0"/>
                  </a:lnTo>
                  <a:lnTo>
                    <a:pt x="14" y="0"/>
                  </a:lnTo>
                  <a:lnTo>
                    <a:pt x="8" y="3"/>
                  </a:lnTo>
                  <a:lnTo>
                    <a:pt x="4" y="8"/>
                  </a:lnTo>
                  <a:lnTo>
                    <a:pt x="1" y="14"/>
                  </a:lnTo>
                  <a:lnTo>
                    <a:pt x="0" y="22"/>
                  </a:lnTo>
                  <a:lnTo>
                    <a:pt x="0" y="22"/>
                  </a:lnTo>
                  <a:close/>
                </a:path>
              </a:pathLst>
            </a:custGeom>
            <a:solidFill>
              <a:srgbClr val="C160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91" name="Freeform 191"/>
            <p:cNvSpPr>
              <a:spLocks/>
            </p:cNvSpPr>
            <p:nvPr/>
          </p:nvSpPr>
          <p:spPr bwMode="auto">
            <a:xfrm>
              <a:off x="2786063" y="2924175"/>
              <a:ext cx="53975" cy="192088"/>
            </a:xfrm>
            <a:custGeom>
              <a:avLst/>
              <a:gdLst>
                <a:gd name="T0" fmla="*/ 0 w 34"/>
                <a:gd name="T1" fmla="*/ 121 h 121"/>
                <a:gd name="T2" fmla="*/ 0 w 34"/>
                <a:gd name="T3" fmla="*/ 121 h 121"/>
                <a:gd name="T4" fmla="*/ 21 w 34"/>
                <a:gd name="T5" fmla="*/ 17 h 121"/>
                <a:gd name="T6" fmla="*/ 21 w 34"/>
                <a:gd name="T7" fmla="*/ 17 h 121"/>
                <a:gd name="T8" fmla="*/ 27 w 34"/>
                <a:gd name="T9" fmla="*/ 9 h 121"/>
                <a:gd name="T10" fmla="*/ 31 w 34"/>
                <a:gd name="T11" fmla="*/ 2 h 121"/>
                <a:gd name="T12" fmla="*/ 34 w 34"/>
                <a:gd name="T13" fmla="*/ 0 h 121"/>
                <a:gd name="T14" fmla="*/ 34 w 34"/>
                <a:gd name="T15" fmla="*/ 0 h 121"/>
                <a:gd name="T16" fmla="*/ 31 w 34"/>
                <a:gd name="T17" fmla="*/ 19 h 121"/>
                <a:gd name="T18" fmla="*/ 25 w 34"/>
                <a:gd name="T19" fmla="*/ 61 h 121"/>
                <a:gd name="T20" fmla="*/ 14 w 34"/>
                <a:gd name="T21" fmla="*/ 121 h 121"/>
                <a:gd name="T22" fmla="*/ 0 w 34"/>
                <a:gd name="T2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121">
                  <a:moveTo>
                    <a:pt x="0" y="121"/>
                  </a:moveTo>
                  <a:lnTo>
                    <a:pt x="0" y="121"/>
                  </a:lnTo>
                  <a:lnTo>
                    <a:pt x="21" y="17"/>
                  </a:lnTo>
                  <a:lnTo>
                    <a:pt x="21" y="17"/>
                  </a:lnTo>
                  <a:lnTo>
                    <a:pt x="27" y="9"/>
                  </a:lnTo>
                  <a:lnTo>
                    <a:pt x="31" y="2"/>
                  </a:lnTo>
                  <a:lnTo>
                    <a:pt x="34" y="0"/>
                  </a:lnTo>
                  <a:lnTo>
                    <a:pt x="34" y="0"/>
                  </a:lnTo>
                  <a:lnTo>
                    <a:pt x="31" y="19"/>
                  </a:lnTo>
                  <a:lnTo>
                    <a:pt x="25" y="61"/>
                  </a:lnTo>
                  <a:lnTo>
                    <a:pt x="14" y="121"/>
                  </a:lnTo>
                  <a:lnTo>
                    <a:pt x="0" y="121"/>
                  </a:lnTo>
                  <a:close/>
                </a:path>
              </a:pathLst>
            </a:custGeom>
            <a:solidFill>
              <a:srgbClr val="C160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92" name="Freeform 192"/>
            <p:cNvSpPr>
              <a:spLocks/>
            </p:cNvSpPr>
            <p:nvPr/>
          </p:nvSpPr>
          <p:spPr bwMode="auto">
            <a:xfrm>
              <a:off x="2679701" y="2954338"/>
              <a:ext cx="123825" cy="166688"/>
            </a:xfrm>
            <a:custGeom>
              <a:avLst/>
              <a:gdLst>
                <a:gd name="T0" fmla="*/ 77 w 78"/>
                <a:gd name="T1" fmla="*/ 98 h 105"/>
                <a:gd name="T2" fmla="*/ 19 w 78"/>
                <a:gd name="T3" fmla="*/ 13 h 105"/>
                <a:gd name="T4" fmla="*/ 0 w 78"/>
                <a:gd name="T5" fmla="*/ 0 h 105"/>
                <a:gd name="T6" fmla="*/ 8 w 78"/>
                <a:gd name="T7" fmla="*/ 20 h 105"/>
                <a:gd name="T8" fmla="*/ 66 w 78"/>
                <a:gd name="T9" fmla="*/ 105 h 105"/>
                <a:gd name="T10" fmla="*/ 78 w 78"/>
                <a:gd name="T11" fmla="*/ 98 h 105"/>
                <a:gd name="T12" fmla="*/ 77 w 78"/>
                <a:gd name="T13" fmla="*/ 98 h 105"/>
              </a:gdLst>
              <a:ahLst/>
              <a:cxnLst>
                <a:cxn ang="0">
                  <a:pos x="T0" y="T1"/>
                </a:cxn>
                <a:cxn ang="0">
                  <a:pos x="T2" y="T3"/>
                </a:cxn>
                <a:cxn ang="0">
                  <a:pos x="T4" y="T5"/>
                </a:cxn>
                <a:cxn ang="0">
                  <a:pos x="T6" y="T7"/>
                </a:cxn>
                <a:cxn ang="0">
                  <a:pos x="T8" y="T9"/>
                </a:cxn>
                <a:cxn ang="0">
                  <a:pos x="T10" y="T11"/>
                </a:cxn>
                <a:cxn ang="0">
                  <a:pos x="T12" y="T13"/>
                </a:cxn>
              </a:cxnLst>
              <a:rect l="0" t="0" r="r" b="b"/>
              <a:pathLst>
                <a:path w="78" h="105">
                  <a:moveTo>
                    <a:pt x="77" y="98"/>
                  </a:moveTo>
                  <a:lnTo>
                    <a:pt x="19" y="13"/>
                  </a:lnTo>
                  <a:lnTo>
                    <a:pt x="0" y="0"/>
                  </a:lnTo>
                  <a:lnTo>
                    <a:pt x="8" y="20"/>
                  </a:lnTo>
                  <a:lnTo>
                    <a:pt x="66" y="105"/>
                  </a:lnTo>
                  <a:lnTo>
                    <a:pt x="78" y="98"/>
                  </a:lnTo>
                  <a:lnTo>
                    <a:pt x="77" y="98"/>
                  </a:lnTo>
                  <a:close/>
                </a:path>
              </a:pathLst>
            </a:custGeom>
            <a:solidFill>
              <a:srgbClr val="C160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93" name="Freeform 193"/>
            <p:cNvSpPr>
              <a:spLocks/>
            </p:cNvSpPr>
            <p:nvPr/>
          </p:nvSpPr>
          <p:spPr bwMode="auto">
            <a:xfrm>
              <a:off x="2798763" y="3149600"/>
              <a:ext cx="14288" cy="30163"/>
            </a:xfrm>
            <a:custGeom>
              <a:avLst/>
              <a:gdLst>
                <a:gd name="T0" fmla="*/ 7 w 9"/>
                <a:gd name="T1" fmla="*/ 2 h 19"/>
                <a:gd name="T2" fmla="*/ 7 w 9"/>
                <a:gd name="T3" fmla="*/ 2 h 19"/>
                <a:gd name="T4" fmla="*/ 6 w 9"/>
                <a:gd name="T5" fmla="*/ 0 h 19"/>
                <a:gd name="T6" fmla="*/ 3 w 9"/>
                <a:gd name="T7" fmla="*/ 0 h 19"/>
                <a:gd name="T8" fmla="*/ 3 w 9"/>
                <a:gd name="T9" fmla="*/ 0 h 19"/>
                <a:gd name="T10" fmla="*/ 0 w 9"/>
                <a:gd name="T11" fmla="*/ 1 h 19"/>
                <a:gd name="T12" fmla="*/ 0 w 9"/>
                <a:gd name="T13" fmla="*/ 4 h 19"/>
                <a:gd name="T14" fmla="*/ 3 w 9"/>
                <a:gd name="T15" fmla="*/ 16 h 19"/>
                <a:gd name="T16" fmla="*/ 3 w 9"/>
                <a:gd name="T17" fmla="*/ 16 h 19"/>
                <a:gd name="T18" fmla="*/ 3 w 9"/>
                <a:gd name="T19" fmla="*/ 19 h 19"/>
                <a:gd name="T20" fmla="*/ 6 w 9"/>
                <a:gd name="T21" fmla="*/ 19 h 19"/>
                <a:gd name="T22" fmla="*/ 6 w 9"/>
                <a:gd name="T23" fmla="*/ 19 h 19"/>
                <a:gd name="T24" fmla="*/ 9 w 9"/>
                <a:gd name="T25" fmla="*/ 17 h 19"/>
                <a:gd name="T26" fmla="*/ 9 w 9"/>
                <a:gd name="T27" fmla="*/ 15 h 19"/>
                <a:gd name="T28" fmla="*/ 7 w 9"/>
                <a:gd name="T2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9">
                  <a:moveTo>
                    <a:pt x="7" y="2"/>
                  </a:moveTo>
                  <a:lnTo>
                    <a:pt x="7" y="2"/>
                  </a:lnTo>
                  <a:lnTo>
                    <a:pt x="6" y="0"/>
                  </a:lnTo>
                  <a:lnTo>
                    <a:pt x="3" y="0"/>
                  </a:lnTo>
                  <a:lnTo>
                    <a:pt x="3" y="0"/>
                  </a:lnTo>
                  <a:lnTo>
                    <a:pt x="0" y="1"/>
                  </a:lnTo>
                  <a:lnTo>
                    <a:pt x="0" y="4"/>
                  </a:lnTo>
                  <a:lnTo>
                    <a:pt x="3" y="16"/>
                  </a:lnTo>
                  <a:lnTo>
                    <a:pt x="3" y="16"/>
                  </a:lnTo>
                  <a:lnTo>
                    <a:pt x="3" y="19"/>
                  </a:lnTo>
                  <a:lnTo>
                    <a:pt x="6" y="19"/>
                  </a:lnTo>
                  <a:lnTo>
                    <a:pt x="6" y="19"/>
                  </a:lnTo>
                  <a:lnTo>
                    <a:pt x="9" y="17"/>
                  </a:lnTo>
                  <a:lnTo>
                    <a:pt x="9" y="15"/>
                  </a:lnTo>
                  <a:lnTo>
                    <a:pt x="7" y="2"/>
                  </a:lnTo>
                  <a:close/>
                </a:path>
              </a:pathLst>
            </a:custGeom>
            <a:solidFill>
              <a:srgbClr val="C160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194" name="Freeform 194"/>
          <p:cNvSpPr>
            <a:spLocks noEditPoints="1"/>
          </p:cNvSpPr>
          <p:nvPr/>
        </p:nvSpPr>
        <p:spPr bwMode="auto">
          <a:xfrm>
            <a:off x="2593676" y="742452"/>
            <a:ext cx="217431" cy="236476"/>
          </a:xfrm>
          <a:custGeom>
            <a:avLst/>
            <a:gdLst>
              <a:gd name="T0" fmla="*/ 105 w 137"/>
              <a:gd name="T1" fmla="*/ 69 h 149"/>
              <a:gd name="T2" fmla="*/ 103 w 137"/>
              <a:gd name="T3" fmla="*/ 51 h 149"/>
              <a:gd name="T4" fmla="*/ 103 w 137"/>
              <a:gd name="T5" fmla="*/ 99 h 149"/>
              <a:gd name="T6" fmla="*/ 116 w 137"/>
              <a:gd name="T7" fmla="*/ 112 h 149"/>
              <a:gd name="T8" fmla="*/ 114 w 137"/>
              <a:gd name="T9" fmla="*/ 118 h 149"/>
              <a:gd name="T10" fmla="*/ 103 w 137"/>
              <a:gd name="T11" fmla="*/ 38 h 149"/>
              <a:gd name="T12" fmla="*/ 114 w 137"/>
              <a:gd name="T13" fmla="*/ 19 h 149"/>
              <a:gd name="T14" fmla="*/ 116 w 137"/>
              <a:gd name="T15" fmla="*/ 26 h 149"/>
              <a:gd name="T16" fmla="*/ 103 w 137"/>
              <a:gd name="T17" fmla="*/ 38 h 149"/>
              <a:gd name="T18" fmla="*/ 112 w 137"/>
              <a:gd name="T19" fmla="*/ 69 h 149"/>
              <a:gd name="T20" fmla="*/ 133 w 137"/>
              <a:gd name="T21" fmla="*/ 65 h 149"/>
              <a:gd name="T22" fmla="*/ 135 w 137"/>
              <a:gd name="T23" fmla="*/ 72 h 149"/>
              <a:gd name="T24" fmla="*/ 114 w 137"/>
              <a:gd name="T25" fmla="*/ 72 h 149"/>
              <a:gd name="T26" fmla="*/ 69 w 137"/>
              <a:gd name="T27" fmla="*/ 31 h 149"/>
              <a:gd name="T28" fmla="*/ 103 w 137"/>
              <a:gd name="T29" fmla="*/ 51 h 149"/>
              <a:gd name="T30" fmla="*/ 89 w 137"/>
              <a:gd name="T31" fmla="*/ 100 h 149"/>
              <a:gd name="T32" fmla="*/ 84 w 137"/>
              <a:gd name="T33" fmla="*/ 144 h 149"/>
              <a:gd name="T34" fmla="*/ 69 w 137"/>
              <a:gd name="T35" fmla="*/ 115 h 149"/>
              <a:gd name="T36" fmla="*/ 81 w 137"/>
              <a:gd name="T37" fmla="*/ 96 h 149"/>
              <a:gd name="T38" fmla="*/ 95 w 137"/>
              <a:gd name="T39" fmla="*/ 84 h 149"/>
              <a:gd name="T40" fmla="*/ 97 w 137"/>
              <a:gd name="T41" fmla="*/ 62 h 149"/>
              <a:gd name="T42" fmla="*/ 89 w 137"/>
              <a:gd name="T43" fmla="*/ 47 h 149"/>
              <a:gd name="T44" fmla="*/ 69 w 137"/>
              <a:gd name="T45" fmla="*/ 39 h 149"/>
              <a:gd name="T46" fmla="*/ 100 w 137"/>
              <a:gd name="T47" fmla="*/ 33 h 149"/>
              <a:gd name="T48" fmla="*/ 100 w 137"/>
              <a:gd name="T49" fmla="*/ 38 h 149"/>
              <a:gd name="T50" fmla="*/ 103 w 137"/>
              <a:gd name="T51" fmla="*/ 99 h 149"/>
              <a:gd name="T52" fmla="*/ 99 w 137"/>
              <a:gd name="T53" fmla="*/ 103 h 149"/>
              <a:gd name="T54" fmla="*/ 103 w 137"/>
              <a:gd name="T55" fmla="*/ 99 h 149"/>
              <a:gd name="T56" fmla="*/ 70 w 137"/>
              <a:gd name="T57" fmla="*/ 1 h 149"/>
              <a:gd name="T58" fmla="*/ 70 w 137"/>
              <a:gd name="T59" fmla="*/ 23 h 149"/>
              <a:gd name="T60" fmla="*/ 66 w 137"/>
              <a:gd name="T61" fmla="*/ 149 h 149"/>
              <a:gd name="T62" fmla="*/ 49 w 137"/>
              <a:gd name="T63" fmla="*/ 137 h 149"/>
              <a:gd name="T64" fmla="*/ 39 w 137"/>
              <a:gd name="T65" fmla="*/ 93 h 149"/>
              <a:gd name="T66" fmla="*/ 40 w 137"/>
              <a:gd name="T67" fmla="*/ 43 h 149"/>
              <a:gd name="T68" fmla="*/ 69 w 137"/>
              <a:gd name="T69" fmla="*/ 31 h 149"/>
              <a:gd name="T70" fmla="*/ 57 w 137"/>
              <a:gd name="T71" fmla="*/ 41 h 149"/>
              <a:gd name="T72" fmla="*/ 43 w 137"/>
              <a:gd name="T73" fmla="*/ 51 h 149"/>
              <a:gd name="T74" fmla="*/ 38 w 137"/>
              <a:gd name="T75" fmla="*/ 69 h 149"/>
              <a:gd name="T76" fmla="*/ 53 w 137"/>
              <a:gd name="T77" fmla="*/ 95 h 149"/>
              <a:gd name="T78" fmla="*/ 55 w 137"/>
              <a:gd name="T79" fmla="*/ 98 h 149"/>
              <a:gd name="T80" fmla="*/ 69 w 137"/>
              <a:gd name="T81" fmla="*/ 149 h 149"/>
              <a:gd name="T82" fmla="*/ 68 w 137"/>
              <a:gd name="T83" fmla="*/ 24 h 149"/>
              <a:gd name="T84" fmla="*/ 65 w 137"/>
              <a:gd name="T85" fmla="*/ 4 h 149"/>
              <a:gd name="T86" fmla="*/ 69 w 137"/>
              <a:gd name="T87" fmla="*/ 0 h 149"/>
              <a:gd name="T88" fmla="*/ 36 w 137"/>
              <a:gd name="T89" fmla="*/ 106 h 149"/>
              <a:gd name="T90" fmla="*/ 34 w 137"/>
              <a:gd name="T91" fmla="*/ 99 h 149"/>
              <a:gd name="T92" fmla="*/ 34 w 137"/>
              <a:gd name="T93" fmla="*/ 38 h 149"/>
              <a:gd name="T94" fmla="*/ 36 w 137"/>
              <a:gd name="T95" fmla="*/ 33 h 149"/>
              <a:gd name="T96" fmla="*/ 34 w 137"/>
              <a:gd name="T97" fmla="*/ 85 h 149"/>
              <a:gd name="T98" fmla="*/ 31 w 137"/>
              <a:gd name="T99" fmla="*/ 61 h 149"/>
              <a:gd name="T100" fmla="*/ 34 w 137"/>
              <a:gd name="T101" fmla="*/ 30 h 149"/>
              <a:gd name="T102" fmla="*/ 31 w 137"/>
              <a:gd name="T103" fmla="*/ 38 h 149"/>
              <a:gd name="T104" fmla="*/ 20 w 137"/>
              <a:gd name="T105" fmla="*/ 20 h 149"/>
              <a:gd name="T106" fmla="*/ 34 w 137"/>
              <a:gd name="T107" fmla="*/ 30 h 149"/>
              <a:gd name="T108" fmla="*/ 24 w 137"/>
              <a:gd name="T109" fmla="*/ 116 h 149"/>
              <a:gd name="T110" fmla="*/ 20 w 137"/>
              <a:gd name="T111" fmla="*/ 116 h 149"/>
              <a:gd name="T112" fmla="*/ 31 w 137"/>
              <a:gd name="T113" fmla="*/ 100 h 149"/>
              <a:gd name="T114" fmla="*/ 4 w 137"/>
              <a:gd name="T115" fmla="*/ 65 h 149"/>
              <a:gd name="T116" fmla="*/ 23 w 137"/>
              <a:gd name="T117" fmla="*/ 66 h 149"/>
              <a:gd name="T118" fmla="*/ 20 w 137"/>
              <a:gd name="T119" fmla="*/ 72 h 149"/>
              <a:gd name="T120" fmla="*/ 0 w 137"/>
              <a:gd name="T121" fmla="*/ 69 h 149"/>
              <a:gd name="T122" fmla="*/ 4 w 137"/>
              <a:gd name="T123" fmla="*/ 6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149">
                <a:moveTo>
                  <a:pt x="103" y="51"/>
                </a:moveTo>
                <a:lnTo>
                  <a:pt x="103" y="51"/>
                </a:lnTo>
                <a:lnTo>
                  <a:pt x="105" y="60"/>
                </a:lnTo>
                <a:lnTo>
                  <a:pt x="105" y="69"/>
                </a:lnTo>
                <a:lnTo>
                  <a:pt x="105" y="69"/>
                </a:lnTo>
                <a:lnTo>
                  <a:pt x="105" y="77"/>
                </a:lnTo>
                <a:lnTo>
                  <a:pt x="103" y="85"/>
                </a:lnTo>
                <a:lnTo>
                  <a:pt x="103" y="51"/>
                </a:lnTo>
                <a:lnTo>
                  <a:pt x="103" y="51"/>
                </a:lnTo>
                <a:close/>
                <a:moveTo>
                  <a:pt x="103" y="108"/>
                </a:moveTo>
                <a:lnTo>
                  <a:pt x="103" y="99"/>
                </a:lnTo>
                <a:lnTo>
                  <a:pt x="103" y="99"/>
                </a:lnTo>
                <a:lnTo>
                  <a:pt x="104" y="100"/>
                </a:lnTo>
                <a:lnTo>
                  <a:pt x="104" y="100"/>
                </a:lnTo>
                <a:lnTo>
                  <a:pt x="116" y="112"/>
                </a:lnTo>
                <a:lnTo>
                  <a:pt x="116" y="112"/>
                </a:lnTo>
                <a:lnTo>
                  <a:pt x="118" y="115"/>
                </a:lnTo>
                <a:lnTo>
                  <a:pt x="116" y="116"/>
                </a:lnTo>
                <a:lnTo>
                  <a:pt x="116" y="116"/>
                </a:lnTo>
                <a:lnTo>
                  <a:pt x="114" y="118"/>
                </a:lnTo>
                <a:lnTo>
                  <a:pt x="111" y="116"/>
                </a:lnTo>
                <a:lnTo>
                  <a:pt x="103" y="108"/>
                </a:lnTo>
                <a:lnTo>
                  <a:pt x="103" y="108"/>
                </a:lnTo>
                <a:close/>
                <a:moveTo>
                  <a:pt x="103" y="38"/>
                </a:moveTo>
                <a:lnTo>
                  <a:pt x="103" y="30"/>
                </a:lnTo>
                <a:lnTo>
                  <a:pt x="111" y="20"/>
                </a:lnTo>
                <a:lnTo>
                  <a:pt x="111" y="20"/>
                </a:lnTo>
                <a:lnTo>
                  <a:pt x="114" y="19"/>
                </a:lnTo>
                <a:lnTo>
                  <a:pt x="116" y="20"/>
                </a:lnTo>
                <a:lnTo>
                  <a:pt x="116" y="20"/>
                </a:lnTo>
                <a:lnTo>
                  <a:pt x="118" y="23"/>
                </a:lnTo>
                <a:lnTo>
                  <a:pt x="116" y="26"/>
                </a:lnTo>
                <a:lnTo>
                  <a:pt x="104" y="38"/>
                </a:lnTo>
                <a:lnTo>
                  <a:pt x="104" y="38"/>
                </a:lnTo>
                <a:lnTo>
                  <a:pt x="104" y="38"/>
                </a:lnTo>
                <a:lnTo>
                  <a:pt x="103" y="38"/>
                </a:lnTo>
                <a:lnTo>
                  <a:pt x="103" y="38"/>
                </a:lnTo>
                <a:close/>
                <a:moveTo>
                  <a:pt x="112" y="69"/>
                </a:moveTo>
                <a:lnTo>
                  <a:pt x="112" y="69"/>
                </a:lnTo>
                <a:lnTo>
                  <a:pt x="112" y="69"/>
                </a:lnTo>
                <a:lnTo>
                  <a:pt x="114" y="66"/>
                </a:lnTo>
                <a:lnTo>
                  <a:pt x="116" y="65"/>
                </a:lnTo>
                <a:lnTo>
                  <a:pt x="133" y="65"/>
                </a:lnTo>
                <a:lnTo>
                  <a:pt x="133" y="65"/>
                </a:lnTo>
                <a:lnTo>
                  <a:pt x="135" y="66"/>
                </a:lnTo>
                <a:lnTo>
                  <a:pt x="137" y="69"/>
                </a:lnTo>
                <a:lnTo>
                  <a:pt x="137" y="69"/>
                </a:lnTo>
                <a:lnTo>
                  <a:pt x="135" y="72"/>
                </a:lnTo>
                <a:lnTo>
                  <a:pt x="133" y="72"/>
                </a:lnTo>
                <a:lnTo>
                  <a:pt x="116" y="72"/>
                </a:lnTo>
                <a:lnTo>
                  <a:pt x="116" y="72"/>
                </a:lnTo>
                <a:lnTo>
                  <a:pt x="114" y="72"/>
                </a:lnTo>
                <a:lnTo>
                  <a:pt x="112" y="69"/>
                </a:lnTo>
                <a:lnTo>
                  <a:pt x="112" y="69"/>
                </a:lnTo>
                <a:close/>
                <a:moveTo>
                  <a:pt x="69" y="31"/>
                </a:moveTo>
                <a:lnTo>
                  <a:pt x="69" y="31"/>
                </a:lnTo>
                <a:lnTo>
                  <a:pt x="78" y="33"/>
                </a:lnTo>
                <a:lnTo>
                  <a:pt x="88" y="37"/>
                </a:lnTo>
                <a:lnTo>
                  <a:pt x="96" y="43"/>
                </a:lnTo>
                <a:lnTo>
                  <a:pt x="103" y="51"/>
                </a:lnTo>
                <a:lnTo>
                  <a:pt x="103" y="85"/>
                </a:lnTo>
                <a:lnTo>
                  <a:pt x="103" y="85"/>
                </a:lnTo>
                <a:lnTo>
                  <a:pt x="96" y="93"/>
                </a:lnTo>
                <a:lnTo>
                  <a:pt x="89" y="100"/>
                </a:lnTo>
                <a:lnTo>
                  <a:pt x="89" y="130"/>
                </a:lnTo>
                <a:lnTo>
                  <a:pt x="89" y="130"/>
                </a:lnTo>
                <a:lnTo>
                  <a:pt x="88" y="137"/>
                </a:lnTo>
                <a:lnTo>
                  <a:pt x="84" y="144"/>
                </a:lnTo>
                <a:lnTo>
                  <a:pt x="77" y="148"/>
                </a:lnTo>
                <a:lnTo>
                  <a:pt x="70" y="149"/>
                </a:lnTo>
                <a:lnTo>
                  <a:pt x="69" y="149"/>
                </a:lnTo>
                <a:lnTo>
                  <a:pt x="69" y="115"/>
                </a:lnTo>
                <a:lnTo>
                  <a:pt x="81" y="115"/>
                </a:lnTo>
                <a:lnTo>
                  <a:pt x="81" y="98"/>
                </a:lnTo>
                <a:lnTo>
                  <a:pt x="81" y="98"/>
                </a:lnTo>
                <a:lnTo>
                  <a:pt x="81" y="96"/>
                </a:lnTo>
                <a:lnTo>
                  <a:pt x="82" y="95"/>
                </a:lnTo>
                <a:lnTo>
                  <a:pt x="82" y="95"/>
                </a:lnTo>
                <a:lnTo>
                  <a:pt x="89" y="89"/>
                </a:lnTo>
                <a:lnTo>
                  <a:pt x="95" y="84"/>
                </a:lnTo>
                <a:lnTo>
                  <a:pt x="97" y="77"/>
                </a:lnTo>
                <a:lnTo>
                  <a:pt x="99" y="69"/>
                </a:lnTo>
                <a:lnTo>
                  <a:pt x="99" y="69"/>
                </a:lnTo>
                <a:lnTo>
                  <a:pt x="97" y="62"/>
                </a:lnTo>
                <a:lnTo>
                  <a:pt x="96" y="57"/>
                </a:lnTo>
                <a:lnTo>
                  <a:pt x="93" y="51"/>
                </a:lnTo>
                <a:lnTo>
                  <a:pt x="89" y="47"/>
                </a:lnTo>
                <a:lnTo>
                  <a:pt x="89" y="47"/>
                </a:lnTo>
                <a:lnTo>
                  <a:pt x="85" y="43"/>
                </a:lnTo>
                <a:lnTo>
                  <a:pt x="80" y="41"/>
                </a:lnTo>
                <a:lnTo>
                  <a:pt x="74" y="39"/>
                </a:lnTo>
                <a:lnTo>
                  <a:pt x="69" y="39"/>
                </a:lnTo>
                <a:lnTo>
                  <a:pt x="69" y="31"/>
                </a:lnTo>
                <a:lnTo>
                  <a:pt x="69" y="31"/>
                </a:lnTo>
                <a:close/>
                <a:moveTo>
                  <a:pt x="103" y="30"/>
                </a:moveTo>
                <a:lnTo>
                  <a:pt x="100" y="33"/>
                </a:lnTo>
                <a:lnTo>
                  <a:pt x="100" y="33"/>
                </a:lnTo>
                <a:lnTo>
                  <a:pt x="99" y="35"/>
                </a:lnTo>
                <a:lnTo>
                  <a:pt x="100" y="38"/>
                </a:lnTo>
                <a:lnTo>
                  <a:pt x="100" y="38"/>
                </a:lnTo>
                <a:lnTo>
                  <a:pt x="103" y="38"/>
                </a:lnTo>
                <a:lnTo>
                  <a:pt x="103" y="30"/>
                </a:lnTo>
                <a:lnTo>
                  <a:pt x="103" y="30"/>
                </a:lnTo>
                <a:close/>
                <a:moveTo>
                  <a:pt x="103" y="99"/>
                </a:moveTo>
                <a:lnTo>
                  <a:pt x="103" y="99"/>
                </a:lnTo>
                <a:lnTo>
                  <a:pt x="100" y="100"/>
                </a:lnTo>
                <a:lnTo>
                  <a:pt x="100" y="100"/>
                </a:lnTo>
                <a:lnTo>
                  <a:pt x="99" y="103"/>
                </a:lnTo>
                <a:lnTo>
                  <a:pt x="100" y="106"/>
                </a:lnTo>
                <a:lnTo>
                  <a:pt x="103" y="108"/>
                </a:lnTo>
                <a:lnTo>
                  <a:pt x="103" y="99"/>
                </a:lnTo>
                <a:lnTo>
                  <a:pt x="103" y="99"/>
                </a:lnTo>
                <a:close/>
                <a:moveTo>
                  <a:pt x="69" y="24"/>
                </a:moveTo>
                <a:lnTo>
                  <a:pt x="69" y="0"/>
                </a:lnTo>
                <a:lnTo>
                  <a:pt x="69" y="0"/>
                </a:lnTo>
                <a:lnTo>
                  <a:pt x="70" y="1"/>
                </a:lnTo>
                <a:lnTo>
                  <a:pt x="72" y="4"/>
                </a:lnTo>
                <a:lnTo>
                  <a:pt x="72" y="20"/>
                </a:lnTo>
                <a:lnTo>
                  <a:pt x="72" y="20"/>
                </a:lnTo>
                <a:lnTo>
                  <a:pt x="70" y="23"/>
                </a:lnTo>
                <a:lnTo>
                  <a:pt x="69" y="24"/>
                </a:lnTo>
                <a:lnTo>
                  <a:pt x="69" y="24"/>
                </a:lnTo>
                <a:close/>
                <a:moveTo>
                  <a:pt x="69" y="149"/>
                </a:moveTo>
                <a:lnTo>
                  <a:pt x="66" y="149"/>
                </a:lnTo>
                <a:lnTo>
                  <a:pt x="66" y="149"/>
                </a:lnTo>
                <a:lnTo>
                  <a:pt x="58" y="148"/>
                </a:lnTo>
                <a:lnTo>
                  <a:pt x="53" y="144"/>
                </a:lnTo>
                <a:lnTo>
                  <a:pt x="49" y="137"/>
                </a:lnTo>
                <a:lnTo>
                  <a:pt x="47" y="130"/>
                </a:lnTo>
                <a:lnTo>
                  <a:pt x="47" y="100"/>
                </a:lnTo>
                <a:lnTo>
                  <a:pt x="47" y="100"/>
                </a:lnTo>
                <a:lnTo>
                  <a:pt x="39" y="93"/>
                </a:lnTo>
                <a:lnTo>
                  <a:pt x="34" y="85"/>
                </a:lnTo>
                <a:lnTo>
                  <a:pt x="34" y="53"/>
                </a:lnTo>
                <a:lnTo>
                  <a:pt x="34" y="53"/>
                </a:lnTo>
                <a:lnTo>
                  <a:pt x="40" y="43"/>
                </a:lnTo>
                <a:lnTo>
                  <a:pt x="47" y="37"/>
                </a:lnTo>
                <a:lnTo>
                  <a:pt x="58" y="33"/>
                </a:lnTo>
                <a:lnTo>
                  <a:pt x="62" y="31"/>
                </a:lnTo>
                <a:lnTo>
                  <a:pt x="69" y="31"/>
                </a:lnTo>
                <a:lnTo>
                  <a:pt x="69" y="39"/>
                </a:lnTo>
                <a:lnTo>
                  <a:pt x="69" y="39"/>
                </a:lnTo>
                <a:lnTo>
                  <a:pt x="62" y="39"/>
                </a:lnTo>
                <a:lnTo>
                  <a:pt x="57" y="41"/>
                </a:lnTo>
                <a:lnTo>
                  <a:pt x="51" y="43"/>
                </a:lnTo>
                <a:lnTo>
                  <a:pt x="47" y="47"/>
                </a:lnTo>
                <a:lnTo>
                  <a:pt x="47" y="47"/>
                </a:lnTo>
                <a:lnTo>
                  <a:pt x="43" y="51"/>
                </a:lnTo>
                <a:lnTo>
                  <a:pt x="40" y="57"/>
                </a:lnTo>
                <a:lnTo>
                  <a:pt x="39" y="62"/>
                </a:lnTo>
                <a:lnTo>
                  <a:pt x="38" y="69"/>
                </a:lnTo>
                <a:lnTo>
                  <a:pt x="38" y="69"/>
                </a:lnTo>
                <a:lnTo>
                  <a:pt x="39" y="77"/>
                </a:lnTo>
                <a:lnTo>
                  <a:pt x="42" y="84"/>
                </a:lnTo>
                <a:lnTo>
                  <a:pt x="47" y="89"/>
                </a:lnTo>
                <a:lnTo>
                  <a:pt x="53" y="95"/>
                </a:lnTo>
                <a:lnTo>
                  <a:pt x="53" y="95"/>
                </a:lnTo>
                <a:lnTo>
                  <a:pt x="53" y="95"/>
                </a:lnTo>
                <a:lnTo>
                  <a:pt x="54" y="96"/>
                </a:lnTo>
                <a:lnTo>
                  <a:pt x="55" y="98"/>
                </a:lnTo>
                <a:lnTo>
                  <a:pt x="55" y="115"/>
                </a:lnTo>
                <a:lnTo>
                  <a:pt x="69" y="115"/>
                </a:lnTo>
                <a:lnTo>
                  <a:pt x="69" y="149"/>
                </a:lnTo>
                <a:lnTo>
                  <a:pt x="69" y="149"/>
                </a:lnTo>
                <a:close/>
                <a:moveTo>
                  <a:pt x="69" y="0"/>
                </a:moveTo>
                <a:lnTo>
                  <a:pt x="69" y="24"/>
                </a:lnTo>
                <a:lnTo>
                  <a:pt x="68" y="24"/>
                </a:lnTo>
                <a:lnTo>
                  <a:pt x="68" y="24"/>
                </a:lnTo>
                <a:lnTo>
                  <a:pt x="68" y="24"/>
                </a:lnTo>
                <a:lnTo>
                  <a:pt x="66" y="23"/>
                </a:lnTo>
                <a:lnTo>
                  <a:pt x="65" y="20"/>
                </a:lnTo>
                <a:lnTo>
                  <a:pt x="65" y="4"/>
                </a:lnTo>
                <a:lnTo>
                  <a:pt x="65" y="4"/>
                </a:lnTo>
                <a:lnTo>
                  <a:pt x="66" y="1"/>
                </a:lnTo>
                <a:lnTo>
                  <a:pt x="68" y="0"/>
                </a:lnTo>
                <a:lnTo>
                  <a:pt x="69" y="0"/>
                </a:lnTo>
                <a:lnTo>
                  <a:pt x="69" y="0"/>
                </a:lnTo>
                <a:close/>
                <a:moveTo>
                  <a:pt x="34" y="107"/>
                </a:moveTo>
                <a:lnTo>
                  <a:pt x="36" y="106"/>
                </a:lnTo>
                <a:lnTo>
                  <a:pt x="36" y="106"/>
                </a:lnTo>
                <a:lnTo>
                  <a:pt x="38" y="103"/>
                </a:lnTo>
                <a:lnTo>
                  <a:pt x="36" y="100"/>
                </a:lnTo>
                <a:lnTo>
                  <a:pt x="36" y="100"/>
                </a:lnTo>
                <a:lnTo>
                  <a:pt x="34" y="99"/>
                </a:lnTo>
                <a:lnTo>
                  <a:pt x="34" y="107"/>
                </a:lnTo>
                <a:lnTo>
                  <a:pt x="34" y="107"/>
                </a:lnTo>
                <a:close/>
                <a:moveTo>
                  <a:pt x="34" y="38"/>
                </a:moveTo>
                <a:lnTo>
                  <a:pt x="34" y="38"/>
                </a:lnTo>
                <a:lnTo>
                  <a:pt x="36" y="38"/>
                </a:lnTo>
                <a:lnTo>
                  <a:pt x="36" y="38"/>
                </a:lnTo>
                <a:lnTo>
                  <a:pt x="38" y="35"/>
                </a:lnTo>
                <a:lnTo>
                  <a:pt x="36" y="33"/>
                </a:lnTo>
                <a:lnTo>
                  <a:pt x="34" y="30"/>
                </a:lnTo>
                <a:lnTo>
                  <a:pt x="34" y="38"/>
                </a:lnTo>
                <a:close/>
                <a:moveTo>
                  <a:pt x="34" y="85"/>
                </a:moveTo>
                <a:lnTo>
                  <a:pt x="34" y="85"/>
                </a:lnTo>
                <a:lnTo>
                  <a:pt x="31" y="77"/>
                </a:lnTo>
                <a:lnTo>
                  <a:pt x="31" y="69"/>
                </a:lnTo>
                <a:lnTo>
                  <a:pt x="31" y="69"/>
                </a:lnTo>
                <a:lnTo>
                  <a:pt x="31" y="61"/>
                </a:lnTo>
                <a:lnTo>
                  <a:pt x="34" y="53"/>
                </a:lnTo>
                <a:lnTo>
                  <a:pt x="34" y="85"/>
                </a:lnTo>
                <a:lnTo>
                  <a:pt x="34" y="85"/>
                </a:lnTo>
                <a:close/>
                <a:moveTo>
                  <a:pt x="34" y="30"/>
                </a:moveTo>
                <a:lnTo>
                  <a:pt x="34" y="38"/>
                </a:lnTo>
                <a:lnTo>
                  <a:pt x="34" y="38"/>
                </a:lnTo>
                <a:lnTo>
                  <a:pt x="31" y="38"/>
                </a:lnTo>
                <a:lnTo>
                  <a:pt x="31" y="38"/>
                </a:lnTo>
                <a:lnTo>
                  <a:pt x="20" y="26"/>
                </a:lnTo>
                <a:lnTo>
                  <a:pt x="20" y="26"/>
                </a:lnTo>
                <a:lnTo>
                  <a:pt x="19" y="23"/>
                </a:lnTo>
                <a:lnTo>
                  <a:pt x="20" y="20"/>
                </a:lnTo>
                <a:lnTo>
                  <a:pt x="20" y="20"/>
                </a:lnTo>
                <a:lnTo>
                  <a:pt x="23" y="19"/>
                </a:lnTo>
                <a:lnTo>
                  <a:pt x="24" y="20"/>
                </a:lnTo>
                <a:lnTo>
                  <a:pt x="34" y="30"/>
                </a:lnTo>
                <a:lnTo>
                  <a:pt x="34" y="30"/>
                </a:lnTo>
                <a:close/>
                <a:moveTo>
                  <a:pt x="34" y="99"/>
                </a:moveTo>
                <a:lnTo>
                  <a:pt x="34" y="107"/>
                </a:lnTo>
                <a:lnTo>
                  <a:pt x="24" y="116"/>
                </a:lnTo>
                <a:lnTo>
                  <a:pt x="24" y="116"/>
                </a:lnTo>
                <a:lnTo>
                  <a:pt x="23" y="118"/>
                </a:lnTo>
                <a:lnTo>
                  <a:pt x="20" y="116"/>
                </a:lnTo>
                <a:lnTo>
                  <a:pt x="20" y="116"/>
                </a:lnTo>
                <a:lnTo>
                  <a:pt x="19" y="115"/>
                </a:lnTo>
                <a:lnTo>
                  <a:pt x="20" y="112"/>
                </a:lnTo>
                <a:lnTo>
                  <a:pt x="31" y="100"/>
                </a:lnTo>
                <a:lnTo>
                  <a:pt x="31" y="100"/>
                </a:lnTo>
                <a:lnTo>
                  <a:pt x="31" y="100"/>
                </a:lnTo>
                <a:lnTo>
                  <a:pt x="34" y="99"/>
                </a:lnTo>
                <a:lnTo>
                  <a:pt x="34" y="99"/>
                </a:lnTo>
                <a:close/>
                <a:moveTo>
                  <a:pt x="4" y="65"/>
                </a:moveTo>
                <a:lnTo>
                  <a:pt x="4" y="65"/>
                </a:lnTo>
                <a:lnTo>
                  <a:pt x="20" y="65"/>
                </a:lnTo>
                <a:lnTo>
                  <a:pt x="20" y="65"/>
                </a:lnTo>
                <a:lnTo>
                  <a:pt x="23" y="66"/>
                </a:lnTo>
                <a:lnTo>
                  <a:pt x="24" y="69"/>
                </a:lnTo>
                <a:lnTo>
                  <a:pt x="24" y="69"/>
                </a:lnTo>
                <a:lnTo>
                  <a:pt x="23" y="72"/>
                </a:lnTo>
                <a:lnTo>
                  <a:pt x="20" y="72"/>
                </a:lnTo>
                <a:lnTo>
                  <a:pt x="4" y="72"/>
                </a:lnTo>
                <a:lnTo>
                  <a:pt x="4" y="72"/>
                </a:lnTo>
                <a:lnTo>
                  <a:pt x="1" y="72"/>
                </a:lnTo>
                <a:lnTo>
                  <a:pt x="0" y="69"/>
                </a:lnTo>
                <a:lnTo>
                  <a:pt x="0" y="69"/>
                </a:lnTo>
                <a:lnTo>
                  <a:pt x="1" y="66"/>
                </a:lnTo>
                <a:lnTo>
                  <a:pt x="4" y="65"/>
                </a:lnTo>
                <a:lnTo>
                  <a:pt x="4" y="65"/>
                </a:lnTo>
                <a:close/>
              </a:path>
            </a:pathLst>
          </a:custGeom>
          <a:solidFill>
            <a:srgbClr val="C160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 name="投影片編號版面配置區 1"/>
          <p:cNvSpPr>
            <a:spLocks noGrp="1"/>
          </p:cNvSpPr>
          <p:nvPr>
            <p:ph type="sldNum" sz="quarter" idx="12"/>
          </p:nvPr>
        </p:nvSpPr>
        <p:spPr/>
        <p:txBody>
          <a:bodyPr/>
          <a:lstStyle/>
          <a:p>
            <a:pPr rtl="0"/>
            <a:fld id="{CA8D9AD5-F248-4919-864A-CFD76CC027D6}" type="slidenum">
              <a:rPr lang="en-US" altLang="zh-TW" smtClean="0"/>
              <a:t>16</a:t>
            </a:fld>
            <a:endParaRPr lang="en-US" altLang="zh-TW" dirty="0"/>
          </a:p>
        </p:txBody>
      </p:sp>
      <p:sp>
        <p:nvSpPr>
          <p:cNvPr id="218" name="文本框 216"/>
          <p:cNvSpPr txBox="1"/>
          <p:nvPr/>
        </p:nvSpPr>
        <p:spPr>
          <a:xfrm>
            <a:off x="4713993" y="1719636"/>
            <a:ext cx="7056784" cy="2554545"/>
          </a:xfrm>
          <a:prstGeom prst="rect">
            <a:avLst/>
          </a:prstGeom>
          <a:noFill/>
        </p:spPr>
        <p:txBody>
          <a:bodyPr wrap="square" rtlCol="0">
            <a:spAutoFit/>
          </a:bodyPr>
          <a:lstStyle/>
          <a:p>
            <a:pPr algn="ctr"/>
            <a:r>
              <a:rPr lang="zh-TW" altLang="en-US" sz="8000" b="1" dirty="0">
                <a:effectLst>
                  <a:glow rad="228600">
                    <a:schemeClr val="accent4">
                      <a:satMod val="175000"/>
                      <a:alpha val="40000"/>
                    </a:schemeClr>
                  </a:glow>
                </a:effectLst>
              </a:rPr>
              <a:t>學術性向資賦優異鑑定</a:t>
            </a:r>
          </a:p>
        </p:txBody>
      </p:sp>
      <p:sp>
        <p:nvSpPr>
          <p:cNvPr id="3" name="矩形 2"/>
          <p:cNvSpPr/>
          <p:nvPr/>
        </p:nvSpPr>
        <p:spPr>
          <a:xfrm>
            <a:off x="4713993" y="4611805"/>
            <a:ext cx="7373380" cy="1015663"/>
          </a:xfrm>
          <a:prstGeom prst="rect">
            <a:avLst/>
          </a:prstGeom>
          <a:solidFill>
            <a:schemeClr val="bg1"/>
          </a:solidFill>
          <a:ln>
            <a:solidFill>
              <a:srgbClr val="FF0000"/>
            </a:solidFill>
          </a:ln>
        </p:spPr>
        <p:txBody>
          <a:bodyPr wrap="square">
            <a:spAutoFit/>
          </a:bodyPr>
          <a:lstStyle/>
          <a:p>
            <a:pPr algn="just"/>
            <a:r>
              <a:rPr lang="en-US" altLang="zh-TW" sz="2000" b="1" dirty="0" smtClean="0">
                <a:solidFill>
                  <a:srgbClr val="FF0000"/>
                </a:solidFill>
                <a:latin typeface="新細明體" panose="02020500000000000000" pitchFamily="18" charset="-120"/>
                <a:ea typeface="新細明體" panose="02020500000000000000" pitchFamily="18" charset="-120"/>
              </a:rPr>
              <a:t>※</a:t>
            </a:r>
            <a:r>
              <a:rPr lang="zh-TW" altLang="en-US" sz="2000" b="1" dirty="0" smtClean="0">
                <a:solidFill>
                  <a:srgbClr val="FF0000"/>
                </a:solidFill>
                <a:latin typeface="+mj-ea"/>
                <a:ea typeface="+mj-ea"/>
              </a:rPr>
              <a:t>鑑定</a:t>
            </a:r>
            <a:r>
              <a:rPr lang="zh-TW" altLang="en-US" sz="2000" b="1" dirty="0" smtClean="0">
                <a:solidFill>
                  <a:srgbClr val="FF0000"/>
                </a:solidFill>
                <a:latin typeface="微軟正黑體" panose="020B0604030504040204" pitchFamily="34" charset="-120"/>
              </a:rPr>
              <a:t>簡章公告</a:t>
            </a:r>
            <a:r>
              <a:rPr lang="zh-TW" altLang="en-US" sz="2000" b="1" dirty="0">
                <a:solidFill>
                  <a:srgbClr val="FF0000"/>
                </a:solidFill>
                <a:latin typeface="微軟正黑體" panose="020B0604030504040204" pitchFamily="34" charset="-120"/>
              </a:rPr>
              <a:t>於桃園市政府教育局</a:t>
            </a:r>
            <a:r>
              <a:rPr lang="zh-TW" altLang="en-US" sz="2000" b="1" dirty="0" smtClean="0">
                <a:solidFill>
                  <a:srgbClr val="FF0000"/>
                </a:solidFill>
                <a:latin typeface="微軟正黑體" panose="020B0604030504040204" pitchFamily="34" charset="-120"/>
              </a:rPr>
              <a:t>網站（</a:t>
            </a:r>
            <a:r>
              <a:rPr lang="en-US" altLang="zh-TW" sz="2000" b="1" dirty="0">
                <a:solidFill>
                  <a:srgbClr val="FF0000"/>
                </a:solidFill>
                <a:latin typeface="微軟正黑體" panose="020B0604030504040204" pitchFamily="34" charset="-120"/>
              </a:rPr>
              <a:t>https://www.tyc.edu.tw</a:t>
            </a:r>
            <a:r>
              <a:rPr lang="zh-TW" altLang="en-US" sz="2000" b="1" dirty="0">
                <a:solidFill>
                  <a:srgbClr val="FF0000"/>
                </a:solidFill>
                <a:latin typeface="微軟正黑體" panose="020B0604030504040204" pitchFamily="34" charset="-120"/>
              </a:rPr>
              <a:t>）、本</a:t>
            </a:r>
            <a:r>
              <a:rPr lang="zh-TW" altLang="en-US" sz="2000" b="1" dirty="0" smtClean="0">
                <a:solidFill>
                  <a:srgbClr val="FF0000"/>
                </a:solidFill>
                <a:latin typeface="微軟正黑體" panose="020B0604030504040204" pitchFamily="34" charset="-120"/>
              </a:rPr>
              <a:t>市資</a:t>
            </a:r>
            <a:r>
              <a:rPr lang="zh-TW" altLang="en-US" sz="2000" b="1" dirty="0">
                <a:solidFill>
                  <a:srgbClr val="FF0000"/>
                </a:solidFill>
                <a:latin typeface="微軟正黑體" panose="020B0604030504040204" pitchFamily="34" charset="-120"/>
              </a:rPr>
              <a:t>優中心網站及各承辦學校網站，請自行上網下載使用。</a:t>
            </a:r>
          </a:p>
        </p:txBody>
      </p:sp>
    </p:spTree>
    <p:extLst>
      <p:ext uri="{BB962C8B-B14F-4D97-AF65-F5344CB8AC3E}">
        <p14:creationId xmlns:p14="http://schemas.microsoft.com/office/powerpoint/2010/main" val="395362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85900" y="44624"/>
            <a:ext cx="9414536" cy="1397000"/>
          </a:xfrm>
        </p:spPr>
        <p:txBody>
          <a:bodyPr>
            <a:normAutofit/>
          </a:bodyPr>
          <a:lstStyle/>
          <a:p>
            <a:r>
              <a:rPr lang="zh-TW" altLang="en-US" sz="4800" b="1" dirty="0">
                <a:latin typeface="微軟正黑體" panose="020B0604030504040204" pitchFamily="34" charset="-120"/>
                <a:ea typeface="微軟正黑體" panose="020B0604030504040204" pitchFamily="34" charset="-120"/>
              </a:rPr>
              <a:t>桃園市國中學術性向資賦優異鑑定</a:t>
            </a:r>
            <a:endParaRPr lang="zh-TW" altLang="en-US" sz="4800" b="1"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549796" y="1822030"/>
            <a:ext cx="11233247" cy="4641775"/>
          </a:xfrm>
        </p:spPr>
        <p:txBody>
          <a:bodyPr>
            <a:normAutofit/>
          </a:bodyPr>
          <a:lstStyle/>
          <a:p>
            <a:pPr>
              <a:lnSpc>
                <a:spcPct val="120000"/>
              </a:lnSpc>
              <a:spcBef>
                <a:spcPts val="900"/>
              </a:spcBef>
              <a:buFont typeface="Wingdings" panose="05000000000000000000" pitchFamily="2" charset="2"/>
              <a:buChar char="l"/>
            </a:pPr>
            <a:r>
              <a:rPr lang="en-US" altLang="zh-TW" sz="4000" dirty="0" smtClean="0">
                <a:latin typeface="微軟正黑體" panose="020B0604030504040204" pitchFamily="34" charset="-120"/>
                <a:ea typeface="微軟正黑體" panose="020B0604030504040204" pitchFamily="34" charset="-120"/>
              </a:rPr>
              <a:t>111</a:t>
            </a:r>
            <a:r>
              <a:rPr lang="zh-TW" altLang="en-US" sz="4000" dirty="0" smtClean="0">
                <a:latin typeface="微軟正黑體" panose="020B0604030504040204" pitchFamily="34" charset="-120"/>
                <a:ea typeface="微軟正黑體" panose="020B0604030504040204" pitchFamily="34" charset="-120"/>
              </a:rPr>
              <a:t>學年</a:t>
            </a:r>
            <a:r>
              <a:rPr lang="zh-TW" altLang="en-US" sz="4000" dirty="0">
                <a:latin typeface="微軟正黑體" panose="020B0604030504040204" pitchFamily="34" charset="-120"/>
                <a:ea typeface="微軟正黑體" panose="020B0604030504040204" pitchFamily="34" charset="-120"/>
              </a:rPr>
              <a:t>度</a:t>
            </a:r>
            <a:r>
              <a:rPr lang="zh-TW" altLang="en-US" sz="4000" dirty="0">
                <a:latin typeface="微軟正黑體" panose="020B0604030504040204" pitchFamily="34" charset="-120"/>
                <a:ea typeface="微軟正黑體" panose="020B0604030504040204" pitchFamily="34" charset="-120"/>
                <a:sym typeface="Salesforce Sans"/>
              </a:rPr>
              <a:t>學術性向資賦優異類別為</a:t>
            </a:r>
            <a:r>
              <a:rPr lang="zh-TW" altLang="en-US" sz="4400" b="1" u="sng" dirty="0">
                <a:solidFill>
                  <a:srgbClr val="002060"/>
                </a:solidFill>
                <a:latin typeface="微軟正黑體" panose="020B0604030504040204" pitchFamily="34" charset="-120"/>
                <a:ea typeface="微軟正黑體" panose="020B0604030504040204" pitchFamily="34" charset="-120"/>
                <a:sym typeface="Salesforce Sans"/>
              </a:rPr>
              <a:t>數理</a:t>
            </a:r>
            <a:r>
              <a:rPr lang="zh-TW" altLang="en-US" sz="4000" dirty="0">
                <a:latin typeface="微軟正黑體" panose="020B0604030504040204" pitchFamily="34" charset="-120"/>
                <a:ea typeface="微軟正黑體" panose="020B0604030504040204" pitchFamily="34" charset="-120"/>
                <a:sym typeface="Salesforce Sans"/>
              </a:rPr>
              <a:t>資</a:t>
            </a:r>
            <a:r>
              <a:rPr lang="zh-TW" altLang="en-US" sz="4000" dirty="0" smtClean="0">
                <a:latin typeface="微軟正黑體" panose="020B0604030504040204" pitchFamily="34" charset="-120"/>
                <a:ea typeface="微軟正黑體" panose="020B0604030504040204" pitchFamily="34" charset="-120"/>
                <a:sym typeface="Salesforce Sans"/>
              </a:rPr>
              <a:t>優、</a:t>
            </a:r>
            <a:r>
              <a:rPr lang="zh-TW" altLang="en-US" sz="4400" b="1" u="sng" dirty="0" smtClean="0">
                <a:solidFill>
                  <a:srgbClr val="002060"/>
                </a:solidFill>
                <a:latin typeface="微軟正黑體" panose="020B0604030504040204" pitchFamily="34" charset="-120"/>
                <a:ea typeface="微軟正黑體" panose="020B0604030504040204" pitchFamily="34" charset="-120"/>
                <a:sym typeface="Salesforce Sans"/>
              </a:rPr>
              <a:t>自然科學</a:t>
            </a:r>
            <a:r>
              <a:rPr lang="zh-TW" altLang="en-US" sz="4000" dirty="0">
                <a:latin typeface="微軟正黑體" panose="020B0604030504040204" pitchFamily="34" charset="-120"/>
                <a:ea typeface="微軟正黑體" panose="020B0604030504040204" pitchFamily="34" charset="-120"/>
                <a:sym typeface="Salesforce Sans"/>
              </a:rPr>
              <a:t>資優、</a:t>
            </a:r>
            <a:r>
              <a:rPr lang="zh-TW" altLang="en-US" sz="4400" b="1" u="sng" dirty="0" smtClean="0">
                <a:solidFill>
                  <a:srgbClr val="002060"/>
                </a:solidFill>
                <a:latin typeface="微軟正黑體" panose="020B0604030504040204" pitchFamily="34" charset="-120"/>
                <a:ea typeface="微軟正黑體" panose="020B0604030504040204" pitchFamily="34" charset="-120"/>
                <a:sym typeface="Salesforce Sans"/>
              </a:rPr>
              <a:t>英語</a:t>
            </a:r>
            <a:r>
              <a:rPr lang="zh-TW" altLang="en-US" sz="4000" dirty="0">
                <a:latin typeface="微軟正黑體" panose="020B0604030504040204" pitchFamily="34" charset="-120"/>
                <a:ea typeface="微軟正黑體" panose="020B0604030504040204" pitchFamily="34" charset="-120"/>
                <a:sym typeface="Salesforce Sans"/>
              </a:rPr>
              <a:t>資優</a:t>
            </a:r>
            <a:r>
              <a:rPr lang="zh-TW" altLang="en-US" sz="4000" dirty="0" smtClean="0">
                <a:latin typeface="微軟正黑體" panose="020B0604030504040204" pitchFamily="34" charset="-120"/>
                <a:ea typeface="微軟正黑體" panose="020B0604030504040204" pitchFamily="34" charset="-120"/>
                <a:sym typeface="Salesforce Sans"/>
              </a:rPr>
              <a:t>，</a:t>
            </a:r>
            <a:r>
              <a:rPr lang="zh-TW" altLang="en-US" sz="4000" dirty="0" smtClean="0">
                <a:solidFill>
                  <a:srgbClr val="FF0000"/>
                </a:solidFill>
                <a:latin typeface="微軟正黑體" panose="020B0604030504040204" pitchFamily="34" charset="-120"/>
                <a:ea typeface="微軟正黑體" panose="020B0604030504040204" pitchFamily="34" charset="-120"/>
                <a:sym typeface="Salesforce Sans"/>
              </a:rPr>
              <a:t>採</a:t>
            </a:r>
            <a:r>
              <a:rPr lang="zh-TW" altLang="en-US" sz="4000" b="1" u="sng" dirty="0">
                <a:solidFill>
                  <a:srgbClr val="FF0000"/>
                </a:solidFill>
                <a:latin typeface="微軟正黑體" panose="020B0604030504040204" pitchFamily="34" charset="-120"/>
                <a:ea typeface="微軟正黑體" panose="020B0604030504040204" pitchFamily="34" charset="-120"/>
                <a:sym typeface="Salesforce Sans"/>
              </a:rPr>
              <a:t>初選性向測驗</a:t>
            </a:r>
            <a:r>
              <a:rPr lang="zh-TW" altLang="en-US" sz="4000" dirty="0">
                <a:solidFill>
                  <a:srgbClr val="FF0000"/>
                </a:solidFill>
                <a:latin typeface="微軟正黑體" panose="020B0604030504040204" pitchFamily="34" charset="-120"/>
                <a:ea typeface="微軟正黑體" panose="020B0604030504040204" pitchFamily="34" charset="-120"/>
                <a:sym typeface="Salesforce Sans"/>
              </a:rPr>
              <a:t>及</a:t>
            </a:r>
            <a:r>
              <a:rPr lang="zh-TW" altLang="en-US" sz="4000" b="1" u="sng" dirty="0">
                <a:solidFill>
                  <a:srgbClr val="FF0000"/>
                </a:solidFill>
                <a:latin typeface="微軟正黑體" panose="020B0604030504040204" pitchFamily="34" charset="-120"/>
                <a:ea typeface="微軟正黑體" panose="020B0604030504040204" pitchFamily="34" charset="-120"/>
                <a:sym typeface="Salesforce Sans"/>
              </a:rPr>
              <a:t>複選實作評量</a:t>
            </a:r>
            <a:r>
              <a:rPr lang="zh-TW" altLang="en-US" sz="4000" dirty="0">
                <a:solidFill>
                  <a:srgbClr val="FF0000"/>
                </a:solidFill>
                <a:latin typeface="微軟正黑體" panose="020B0604030504040204" pitchFamily="34" charset="-120"/>
                <a:ea typeface="微軟正黑體" panose="020B0604030504040204" pitchFamily="34" charset="-120"/>
                <a:sym typeface="Salesforce Sans"/>
              </a:rPr>
              <a:t>兩階段方式辦理</a:t>
            </a:r>
            <a:r>
              <a:rPr lang="zh-TW" altLang="en-US" sz="4000" dirty="0" smtClean="0">
                <a:solidFill>
                  <a:srgbClr val="FF0000"/>
                </a:solidFill>
                <a:latin typeface="微軟正黑體" panose="020B0604030504040204" pitchFamily="34" charset="-120"/>
                <a:ea typeface="微軟正黑體" panose="020B0604030504040204" pitchFamily="34" charset="-120"/>
                <a:sym typeface="Salesforce Sans"/>
              </a:rPr>
              <a:t>。</a:t>
            </a:r>
            <a:endParaRPr lang="zh-TW" altLang="en-US" sz="4000" dirty="0"/>
          </a:p>
          <a:p>
            <a:pPr marL="0" indent="0">
              <a:lnSpc>
                <a:spcPct val="120000"/>
              </a:lnSpc>
              <a:spcBef>
                <a:spcPts val="1200"/>
              </a:spcBef>
              <a:buNone/>
            </a:pPr>
            <a:endParaRPr lang="zh-TW" altLang="en-US" sz="3899" dirty="0"/>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17</a:t>
            </a:fld>
            <a:endParaRPr lang="zh-TW" altLang="en-US" noProof="0" dirty="0"/>
          </a:p>
        </p:txBody>
      </p:sp>
    </p:spTree>
    <p:extLst>
      <p:ext uri="{BB962C8B-B14F-4D97-AF65-F5344CB8AC3E}">
        <p14:creationId xmlns:p14="http://schemas.microsoft.com/office/powerpoint/2010/main" val="304301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398" b="1" dirty="0">
                <a:latin typeface="微軟正黑體" panose="020B0604030504040204" pitchFamily="34" charset="-120"/>
                <a:ea typeface="微軟正黑體" panose="020B0604030504040204" pitchFamily="34" charset="-120"/>
              </a:rPr>
              <a:t>申請資格</a:t>
            </a:r>
          </a:p>
        </p:txBody>
      </p:sp>
      <p:sp>
        <p:nvSpPr>
          <p:cNvPr id="3" name="內容版面配置區 2"/>
          <p:cNvSpPr>
            <a:spLocks noGrp="1"/>
          </p:cNvSpPr>
          <p:nvPr>
            <p:ph idx="1"/>
          </p:nvPr>
        </p:nvSpPr>
        <p:spPr>
          <a:xfrm>
            <a:off x="1064932" y="1753036"/>
            <a:ext cx="10934135" cy="4968439"/>
          </a:xfrm>
        </p:spPr>
        <p:txBody>
          <a:bodyPr>
            <a:noAutofit/>
          </a:bodyPr>
          <a:lstStyle/>
          <a:p>
            <a:r>
              <a:rPr lang="zh-TW" altLang="en-US" sz="3599" dirty="0" smtClean="0">
                <a:solidFill>
                  <a:srgbClr val="FF0000"/>
                </a:solidFill>
                <a:latin typeface="微軟正黑體" panose="020B0604030504040204" pitchFamily="34" charset="-120"/>
                <a:ea typeface="微軟正黑體" panose="020B0604030504040204" pitchFamily="34" charset="-120"/>
              </a:rPr>
              <a:t>就讀</a:t>
            </a:r>
            <a:r>
              <a:rPr lang="zh-TW" altLang="en-US" sz="3599" dirty="0" smtClean="0">
                <a:latin typeface="微軟正黑體" panose="020B0604030504040204" pitchFamily="34" charset="-120"/>
                <a:ea typeface="微軟正黑體" panose="020B0604030504040204" pitchFamily="34" charset="-120"/>
              </a:rPr>
              <a:t>或戶籍</a:t>
            </a:r>
            <a:r>
              <a:rPr lang="zh-TW" altLang="en-US" sz="3599" dirty="0">
                <a:latin typeface="微軟正黑體" panose="020B0604030504040204" pitchFamily="34" charset="-120"/>
                <a:ea typeface="微軟正黑體" panose="020B0604030504040204" pitchFamily="34" charset="-120"/>
              </a:rPr>
              <a:t>設於桃園市之 </a:t>
            </a:r>
            <a:r>
              <a:rPr lang="en-US" altLang="zh-TW" sz="3599" dirty="0" smtClean="0">
                <a:latin typeface="微軟正黑體" panose="020B0604030504040204" pitchFamily="34" charset="-120"/>
                <a:ea typeface="微軟正黑體" panose="020B0604030504040204" pitchFamily="34" charset="-120"/>
              </a:rPr>
              <a:t>110</a:t>
            </a:r>
            <a:r>
              <a:rPr lang="zh-TW" altLang="en-US" sz="3599" dirty="0" smtClean="0">
                <a:latin typeface="微軟正黑體" panose="020B0604030504040204" pitchFamily="34" charset="-120"/>
                <a:ea typeface="微軟正黑體" panose="020B0604030504040204" pitchFamily="34" charset="-120"/>
              </a:rPr>
              <a:t>學年</a:t>
            </a:r>
            <a:r>
              <a:rPr lang="zh-TW" altLang="en-US" sz="3599" dirty="0">
                <a:latin typeface="微軟正黑體" panose="020B0604030504040204" pitchFamily="34" charset="-120"/>
                <a:ea typeface="微軟正黑體" panose="020B0604030504040204" pitchFamily="34" charset="-120"/>
              </a:rPr>
              <a:t>度公、私立國民小學六年級學生。</a:t>
            </a:r>
            <a:endParaRPr lang="en-US" altLang="zh-TW" sz="3599" dirty="0">
              <a:latin typeface="微軟正黑體" panose="020B0604030504040204" pitchFamily="34" charset="-120"/>
              <a:ea typeface="微軟正黑體" panose="020B0604030504040204" pitchFamily="34" charset="-120"/>
            </a:endParaRPr>
          </a:p>
          <a:p>
            <a:pPr marL="0" indent="0">
              <a:buNone/>
            </a:pPr>
            <a:r>
              <a:rPr lang="zh-TW" altLang="en-US" sz="3200" dirty="0" smtClean="0">
                <a:solidFill>
                  <a:srgbClr val="FF0000"/>
                </a:solidFill>
              </a:rPr>
              <a:t>   </a:t>
            </a:r>
            <a:r>
              <a:rPr lang="en-US" altLang="zh-TW" sz="3200" b="1" u="sng" dirty="0" smtClean="0">
                <a:solidFill>
                  <a:srgbClr val="FF0000"/>
                </a:solidFill>
              </a:rPr>
              <a:t>(</a:t>
            </a:r>
            <a:r>
              <a:rPr lang="zh-TW" altLang="en-US" sz="3200" b="1" u="sng" dirty="0" smtClean="0">
                <a:solidFill>
                  <a:srgbClr val="FF0000"/>
                </a:solidFill>
              </a:rPr>
              <a:t>非</a:t>
            </a:r>
            <a:r>
              <a:rPr lang="zh-TW" altLang="en-US" sz="3200" b="1" u="sng" dirty="0">
                <a:solidFill>
                  <a:srgbClr val="FF0000"/>
                </a:solidFill>
              </a:rPr>
              <a:t>本</a:t>
            </a:r>
            <a:r>
              <a:rPr lang="zh-TW" altLang="en-US" sz="3200" b="1" u="sng" dirty="0" smtClean="0">
                <a:solidFill>
                  <a:srgbClr val="FF0000"/>
                </a:solidFill>
              </a:rPr>
              <a:t>市</a:t>
            </a:r>
            <a:r>
              <a:rPr lang="zh-TW" altLang="en-US" sz="3200" b="1" u="sng" dirty="0">
                <a:solidFill>
                  <a:srgbClr val="FF0000"/>
                </a:solidFill>
              </a:rPr>
              <a:t>國小畢業學生，戶籍設於桃園市，亦可報名</a:t>
            </a:r>
            <a:r>
              <a:rPr lang="en-US" altLang="zh-TW" sz="3600" b="1" u="sng" dirty="0">
                <a:solidFill>
                  <a:srgbClr val="FF0000"/>
                </a:solidFill>
              </a:rPr>
              <a:t>)</a:t>
            </a:r>
          </a:p>
          <a:p>
            <a:r>
              <a:rPr lang="zh-TW" altLang="en-US" sz="3599" dirty="0">
                <a:latin typeface="微軟正黑體" panose="020B0604030504040204" pitchFamily="34" charset="-120"/>
                <a:ea typeface="微軟正黑體" panose="020B0604030504040204" pitchFamily="34" charset="-120"/>
              </a:rPr>
              <a:t>具學術性向資優特質，且於專長學科有優異表現者。</a:t>
            </a:r>
            <a:endParaRPr lang="en-US" altLang="zh-TW" sz="3599" dirty="0">
              <a:latin typeface="微軟正黑體" panose="020B0604030504040204" pitchFamily="34" charset="-120"/>
              <a:ea typeface="微軟正黑體" panose="020B0604030504040204" pitchFamily="34" charset="-120"/>
            </a:endParaRPr>
          </a:p>
          <a:p>
            <a:r>
              <a:rPr lang="zh-TW" altLang="en-US" sz="3599" dirty="0">
                <a:latin typeface="微軟正黑體" panose="020B0604030504040204" pitchFamily="34" charset="-120"/>
                <a:ea typeface="微軟正黑體" panose="020B0604030504040204" pitchFamily="34" charset="-120"/>
              </a:rPr>
              <a:t>惟</a:t>
            </a:r>
            <a:r>
              <a:rPr lang="zh-TW" altLang="en-US" sz="3599" dirty="0" smtClean="0">
                <a:solidFill>
                  <a:srgbClr val="FF0000"/>
                </a:solidFill>
                <a:latin typeface="微軟正黑體" panose="020B0604030504040204" pitchFamily="34" charset="-120"/>
                <a:ea typeface="微軟正黑體" panose="020B0604030504040204" pitchFamily="34" charset="-120"/>
              </a:rPr>
              <a:t>數理</a:t>
            </a:r>
            <a:r>
              <a:rPr lang="zh-TW" altLang="en-US" sz="3599" dirty="0" smtClean="0">
                <a:latin typeface="微軟正黑體" panose="020B0604030504040204" pitchFamily="34" charset="-120"/>
                <a:ea typeface="微軟正黑體" panose="020B0604030504040204" pitchFamily="34" charset="-120"/>
              </a:rPr>
              <a:t>、</a:t>
            </a:r>
            <a:r>
              <a:rPr lang="zh-TW" altLang="en-US" sz="3599" dirty="0" smtClean="0">
                <a:solidFill>
                  <a:srgbClr val="FF0000"/>
                </a:solidFill>
                <a:latin typeface="微軟正黑體" panose="020B0604030504040204" pitchFamily="34" charset="-120"/>
                <a:ea typeface="微軟正黑體" panose="020B0604030504040204" pitchFamily="34" charset="-120"/>
              </a:rPr>
              <a:t>自然科學</a:t>
            </a:r>
            <a:r>
              <a:rPr lang="zh-TW" altLang="en-US" sz="3599" dirty="0" smtClean="0">
                <a:latin typeface="微軟正黑體" panose="020B0604030504040204" pitchFamily="34" charset="-120"/>
                <a:ea typeface="微軟正黑體" panose="020B0604030504040204" pitchFamily="34" charset="-120"/>
              </a:rPr>
              <a:t>資</a:t>
            </a:r>
            <a:r>
              <a:rPr lang="zh-TW" altLang="en-US" sz="3599" dirty="0">
                <a:latin typeface="微軟正黑體" panose="020B0604030504040204" pitchFamily="34" charset="-120"/>
                <a:ea typeface="微軟正黑體" panose="020B0604030504040204" pitchFamily="34" charset="-120"/>
              </a:rPr>
              <a:t>優</a:t>
            </a:r>
            <a:r>
              <a:rPr lang="zh-TW" altLang="en-US" sz="3599" dirty="0" smtClean="0">
                <a:latin typeface="微軟正黑體" panose="020B0604030504040204" pitchFamily="34" charset="-120"/>
                <a:ea typeface="微軟正黑體" panose="020B0604030504040204" pitchFamily="34" charset="-120"/>
              </a:rPr>
              <a:t>鑑定因特質相近</a:t>
            </a:r>
            <a:r>
              <a:rPr lang="zh-TW" altLang="en-US" sz="3599" u="sng" dirty="0" smtClean="0">
                <a:solidFill>
                  <a:srgbClr val="FF0000"/>
                </a:solidFill>
                <a:latin typeface="微軟正黑體" panose="020B0604030504040204" pitchFamily="34" charset="-120"/>
                <a:ea typeface="微軟正黑體" panose="020B0604030504040204" pitchFamily="34" charset="-120"/>
              </a:rPr>
              <a:t>僅可擇一</a:t>
            </a:r>
            <a:r>
              <a:rPr lang="zh-TW" altLang="en-US" sz="3599" dirty="0" smtClean="0">
                <a:latin typeface="微軟正黑體" panose="020B0604030504040204" pitchFamily="34" charset="-120"/>
                <a:ea typeface="微軟正黑體" panose="020B0604030504040204" pitchFamily="34" charset="-120"/>
              </a:rPr>
              <a:t>報名，但可同時報名</a:t>
            </a:r>
            <a:r>
              <a:rPr lang="zh-TW" altLang="en-US" sz="3599" dirty="0" smtClean="0">
                <a:solidFill>
                  <a:srgbClr val="FF0000"/>
                </a:solidFill>
                <a:latin typeface="微軟正黑體" panose="020B0604030504040204" pitchFamily="34" charset="-120"/>
                <a:ea typeface="微軟正黑體" panose="020B0604030504040204" pitchFamily="34" charset="-120"/>
              </a:rPr>
              <a:t>英語</a:t>
            </a:r>
            <a:r>
              <a:rPr lang="zh-TW" altLang="en-US" sz="3599" dirty="0">
                <a:latin typeface="微軟正黑體" panose="020B0604030504040204" pitchFamily="34" charset="-120"/>
                <a:ea typeface="微軟正黑體" panose="020B0604030504040204" pitchFamily="34" charset="-120"/>
              </a:rPr>
              <a:t>資優鑑定。</a:t>
            </a:r>
            <a:endParaRPr lang="en-US" altLang="zh-TW" sz="3599"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18</a:t>
            </a:fld>
            <a:endParaRPr lang="zh-TW" altLang="en-US" noProof="0" dirty="0"/>
          </a:p>
        </p:txBody>
      </p:sp>
    </p:spTree>
    <p:extLst>
      <p:ext uri="{BB962C8B-B14F-4D97-AF65-F5344CB8AC3E}">
        <p14:creationId xmlns:p14="http://schemas.microsoft.com/office/powerpoint/2010/main" val="79336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50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手繪多邊形 5"/>
          <p:cNvSpPr/>
          <p:nvPr/>
        </p:nvSpPr>
        <p:spPr>
          <a:xfrm>
            <a:off x="2061964" y="2052038"/>
            <a:ext cx="2721128" cy="1224658"/>
          </a:xfrm>
          <a:custGeom>
            <a:avLst/>
            <a:gdLst>
              <a:gd name="connsiteX0" fmla="*/ 0 w 2957005"/>
              <a:gd name="connsiteY0" fmla="*/ 102971 h 1029714"/>
              <a:gd name="connsiteX1" fmla="*/ 102971 w 2957005"/>
              <a:gd name="connsiteY1" fmla="*/ 0 h 1029714"/>
              <a:gd name="connsiteX2" fmla="*/ 2854034 w 2957005"/>
              <a:gd name="connsiteY2" fmla="*/ 0 h 1029714"/>
              <a:gd name="connsiteX3" fmla="*/ 2957005 w 2957005"/>
              <a:gd name="connsiteY3" fmla="*/ 102971 h 1029714"/>
              <a:gd name="connsiteX4" fmla="*/ 2957005 w 2957005"/>
              <a:gd name="connsiteY4" fmla="*/ 926743 h 1029714"/>
              <a:gd name="connsiteX5" fmla="*/ 2854034 w 2957005"/>
              <a:gd name="connsiteY5" fmla="*/ 1029714 h 1029714"/>
              <a:gd name="connsiteX6" fmla="*/ 102971 w 2957005"/>
              <a:gd name="connsiteY6" fmla="*/ 1029714 h 1029714"/>
              <a:gd name="connsiteX7" fmla="*/ 0 w 2957005"/>
              <a:gd name="connsiteY7" fmla="*/ 926743 h 1029714"/>
              <a:gd name="connsiteX8" fmla="*/ 0 w 2957005"/>
              <a:gd name="connsiteY8" fmla="*/ 102971 h 102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005" h="1029714">
                <a:moveTo>
                  <a:pt x="0" y="102971"/>
                </a:moveTo>
                <a:cubicBezTo>
                  <a:pt x="0" y="46102"/>
                  <a:pt x="46102" y="0"/>
                  <a:pt x="102971" y="0"/>
                </a:cubicBezTo>
                <a:lnTo>
                  <a:pt x="2854034" y="0"/>
                </a:lnTo>
                <a:cubicBezTo>
                  <a:pt x="2910903" y="0"/>
                  <a:pt x="2957005" y="46102"/>
                  <a:pt x="2957005" y="102971"/>
                </a:cubicBezTo>
                <a:lnTo>
                  <a:pt x="2957005" y="926743"/>
                </a:lnTo>
                <a:cubicBezTo>
                  <a:pt x="2957005" y="983612"/>
                  <a:pt x="2910903" y="1029714"/>
                  <a:pt x="2854034" y="1029714"/>
                </a:cubicBezTo>
                <a:lnTo>
                  <a:pt x="102971" y="1029714"/>
                </a:lnTo>
                <a:cubicBezTo>
                  <a:pt x="46102" y="1029714"/>
                  <a:pt x="0" y="983612"/>
                  <a:pt x="0" y="926743"/>
                </a:cubicBezTo>
                <a:lnTo>
                  <a:pt x="0" y="102971"/>
                </a:lnTo>
                <a:close/>
              </a:path>
            </a:pathLst>
          </a:custGeom>
          <a:solidFill>
            <a:schemeClr val="tx1">
              <a:lumMod val="60000"/>
              <a:lumOff val="40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6803" tIns="136803" rIns="745045" bIns="136803" numCol="1" spcCol="1270" anchor="ctr" anchorCtr="0">
            <a:noAutofit/>
          </a:bodyPr>
          <a:lstStyle/>
          <a:p>
            <a:pPr algn="r" defTabSz="1244227">
              <a:lnSpc>
                <a:spcPct val="90000"/>
              </a:lnSpc>
              <a:spcBef>
                <a:spcPct val="0"/>
              </a:spcBef>
              <a:spcAft>
                <a:spcPct val="35000"/>
              </a:spcAft>
            </a:pPr>
            <a:r>
              <a:rPr lang="zh-TW" altLang="en-US" sz="3199" b="1" dirty="0">
                <a:latin typeface="微軟正黑體" panose="020B0604030504040204" pitchFamily="34" charset="-120"/>
                <a:ea typeface="微軟正黑體" panose="020B0604030504040204" pitchFamily="34" charset="-120"/>
              </a:rPr>
              <a:t>管道一</a:t>
            </a:r>
            <a:r>
              <a:rPr lang="zh-TW" altLang="en-US" sz="3199" b="1" dirty="0">
                <a:latin typeface="新細明體" panose="02020500000000000000" pitchFamily="18" charset="-120"/>
                <a:ea typeface="新細明體" panose="02020500000000000000" pitchFamily="18" charset="-120"/>
              </a:rPr>
              <a:t>：</a:t>
            </a:r>
            <a:r>
              <a:rPr lang="zh-TW" altLang="en-US" sz="3199" b="1" dirty="0">
                <a:latin typeface="微軟正黑體" panose="020B0604030504040204" pitchFamily="34" charset="-120"/>
                <a:ea typeface="微軟正黑體" panose="020B0604030504040204" pitchFamily="34" charset="-120"/>
              </a:rPr>
              <a:t> </a:t>
            </a:r>
            <a:endParaRPr lang="en-US" altLang="zh-TW" sz="3199" b="1" dirty="0">
              <a:latin typeface="微軟正黑體" panose="020B0604030504040204" pitchFamily="34" charset="-120"/>
              <a:ea typeface="微軟正黑體" panose="020B0604030504040204" pitchFamily="34" charset="-120"/>
            </a:endParaRPr>
          </a:p>
          <a:p>
            <a:pPr algn="r" defTabSz="1244227">
              <a:lnSpc>
                <a:spcPct val="90000"/>
              </a:lnSpc>
              <a:spcBef>
                <a:spcPct val="0"/>
              </a:spcBef>
              <a:spcAft>
                <a:spcPct val="35000"/>
              </a:spcAft>
            </a:pPr>
            <a:r>
              <a:rPr lang="zh-TW" altLang="en-US" sz="3199" b="1" dirty="0">
                <a:latin typeface="微軟正黑體" panose="020B0604030504040204" pitchFamily="34" charset="-120"/>
                <a:ea typeface="微軟正黑體" panose="020B0604030504040204" pitchFamily="34" charset="-120"/>
              </a:rPr>
              <a:t>書面審查</a:t>
            </a:r>
          </a:p>
        </p:txBody>
      </p:sp>
      <p:sp>
        <p:nvSpPr>
          <p:cNvPr id="10" name="手繪多邊形 9"/>
          <p:cNvSpPr/>
          <p:nvPr/>
        </p:nvSpPr>
        <p:spPr>
          <a:xfrm>
            <a:off x="6614986" y="2052038"/>
            <a:ext cx="2992642" cy="827597"/>
          </a:xfrm>
          <a:custGeom>
            <a:avLst/>
            <a:gdLst>
              <a:gd name="connsiteX0" fmla="*/ 0 w 3078780"/>
              <a:gd name="connsiteY0" fmla="*/ 102971 h 1029714"/>
              <a:gd name="connsiteX1" fmla="*/ 102971 w 3078780"/>
              <a:gd name="connsiteY1" fmla="*/ 0 h 1029714"/>
              <a:gd name="connsiteX2" fmla="*/ 2975809 w 3078780"/>
              <a:gd name="connsiteY2" fmla="*/ 0 h 1029714"/>
              <a:gd name="connsiteX3" fmla="*/ 3078780 w 3078780"/>
              <a:gd name="connsiteY3" fmla="*/ 102971 h 1029714"/>
              <a:gd name="connsiteX4" fmla="*/ 3078780 w 3078780"/>
              <a:gd name="connsiteY4" fmla="*/ 926743 h 1029714"/>
              <a:gd name="connsiteX5" fmla="*/ 2975809 w 3078780"/>
              <a:gd name="connsiteY5" fmla="*/ 1029714 h 1029714"/>
              <a:gd name="connsiteX6" fmla="*/ 102971 w 3078780"/>
              <a:gd name="connsiteY6" fmla="*/ 1029714 h 1029714"/>
              <a:gd name="connsiteX7" fmla="*/ 0 w 3078780"/>
              <a:gd name="connsiteY7" fmla="*/ 926743 h 1029714"/>
              <a:gd name="connsiteX8" fmla="*/ 0 w 3078780"/>
              <a:gd name="connsiteY8" fmla="*/ 102971 h 102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8780" h="1029714">
                <a:moveTo>
                  <a:pt x="0" y="102971"/>
                </a:moveTo>
                <a:cubicBezTo>
                  <a:pt x="0" y="46102"/>
                  <a:pt x="46102" y="0"/>
                  <a:pt x="102971" y="0"/>
                </a:cubicBezTo>
                <a:lnTo>
                  <a:pt x="2975809" y="0"/>
                </a:lnTo>
                <a:cubicBezTo>
                  <a:pt x="3032678" y="0"/>
                  <a:pt x="3078780" y="46102"/>
                  <a:pt x="3078780" y="102971"/>
                </a:cubicBezTo>
                <a:lnTo>
                  <a:pt x="3078780" y="926743"/>
                </a:lnTo>
                <a:cubicBezTo>
                  <a:pt x="3078780" y="983612"/>
                  <a:pt x="3032678" y="1029714"/>
                  <a:pt x="2975809" y="1029714"/>
                </a:cubicBezTo>
                <a:lnTo>
                  <a:pt x="102971" y="1029714"/>
                </a:lnTo>
                <a:cubicBezTo>
                  <a:pt x="46102" y="1029714"/>
                  <a:pt x="0" y="983612"/>
                  <a:pt x="0" y="926743"/>
                </a:cubicBezTo>
                <a:lnTo>
                  <a:pt x="0" y="102971"/>
                </a:lnTo>
                <a:close/>
              </a:path>
            </a:pathLst>
          </a:custGeom>
          <a:solidFill>
            <a:schemeClr val="accent4"/>
          </a:solidFill>
          <a:ln>
            <a:solidFill>
              <a:schemeClr val="accent4"/>
            </a:solidFill>
          </a:ln>
        </p:spPr>
        <p:style>
          <a:lnRef idx="2">
            <a:schemeClr val="lt1">
              <a:hueOff val="0"/>
              <a:satOff val="0"/>
              <a:lumOff val="0"/>
              <a:alphaOff val="0"/>
            </a:schemeClr>
          </a:lnRef>
          <a:fillRef idx="1">
            <a:schemeClr val="accent4">
              <a:hueOff val="-492612"/>
              <a:satOff val="14709"/>
              <a:lumOff val="5686"/>
              <a:alphaOff val="0"/>
            </a:schemeClr>
          </a:fillRef>
          <a:effectRef idx="0">
            <a:schemeClr val="accent4">
              <a:hueOff val="-492612"/>
              <a:satOff val="14709"/>
              <a:lumOff val="5686"/>
              <a:alphaOff val="0"/>
            </a:schemeClr>
          </a:effectRef>
          <a:fontRef idx="minor">
            <a:schemeClr val="lt1"/>
          </a:fontRef>
        </p:style>
        <p:txBody>
          <a:bodyPr spcFirstLastPara="0" vert="horz" wrap="square" lIns="136803" tIns="136803" rIns="767107" bIns="136803" numCol="1" spcCol="1270" anchor="ctr" anchorCtr="0">
            <a:noAutofit/>
          </a:bodyPr>
          <a:lstStyle/>
          <a:p>
            <a:pPr marL="1019175" indent="-1080000" algn="r" defTabSz="1619250">
              <a:spcBef>
                <a:spcPct val="0"/>
              </a:spcBef>
            </a:pPr>
            <a:r>
              <a:rPr lang="zh-TW" altLang="en-US" b="1" dirty="0">
                <a:latin typeface="微軟正黑體" panose="020B0604030504040204" pitchFamily="34" charset="-120"/>
                <a:ea typeface="微軟正黑體" panose="020B0604030504040204" pitchFamily="34" charset="-120"/>
              </a:rPr>
              <a:t>管道二</a:t>
            </a:r>
            <a:r>
              <a:rPr lang="zh-TW" altLang="en-US" b="1" dirty="0">
                <a:latin typeface="新細明體" panose="02020500000000000000" pitchFamily="18" charset="-120"/>
                <a:ea typeface="新細明體" panose="02020500000000000000" pitchFamily="18" charset="-120"/>
              </a:rPr>
              <a:t>：</a:t>
            </a:r>
            <a:r>
              <a:rPr lang="zh-TW" altLang="en-US" b="1" dirty="0">
                <a:latin typeface="微軟正黑體" panose="020B0604030504040204" pitchFamily="34" charset="-120"/>
                <a:ea typeface="微軟正黑體" panose="020B0604030504040204" pitchFamily="34" charset="-120"/>
              </a:rPr>
              <a:t>初選</a:t>
            </a:r>
            <a:endParaRPr lang="en-US" altLang="zh-TW" b="1" dirty="0">
              <a:latin typeface="微軟正黑體" panose="020B0604030504040204" pitchFamily="34" charset="-120"/>
              <a:ea typeface="微軟正黑體" panose="020B0604030504040204" pitchFamily="34" charset="-120"/>
            </a:endParaRPr>
          </a:p>
          <a:p>
            <a:pPr marL="1457325" indent="-1457325" algn="r" defTabSz="1619250">
              <a:spcBef>
                <a:spcPct val="0"/>
              </a:spcBef>
              <a:tabLst>
                <a:tab pos="1619250" algn="l"/>
              </a:tabLst>
            </a:pPr>
            <a:r>
              <a:rPr lang="zh-TW" altLang="en-US" b="1" dirty="0">
                <a:latin typeface="微軟正黑體" panose="020B0604030504040204" pitchFamily="34" charset="-120"/>
                <a:ea typeface="微軟正黑體" panose="020B0604030504040204" pitchFamily="34" charset="-120"/>
              </a:rPr>
              <a:t>性向測驗</a:t>
            </a:r>
          </a:p>
        </p:txBody>
      </p:sp>
      <p:grpSp>
        <p:nvGrpSpPr>
          <p:cNvPr id="9" name="群組 8"/>
          <p:cNvGrpSpPr/>
          <p:nvPr/>
        </p:nvGrpSpPr>
        <p:grpSpPr>
          <a:xfrm>
            <a:off x="3045140" y="3276179"/>
            <a:ext cx="814897" cy="2287951"/>
            <a:chOff x="1908188" y="4284290"/>
            <a:chExt cx="799517" cy="719812"/>
          </a:xfrm>
        </p:grpSpPr>
        <p:sp>
          <p:nvSpPr>
            <p:cNvPr id="13" name="手繪多邊形 12"/>
            <p:cNvSpPr/>
            <p:nvPr/>
          </p:nvSpPr>
          <p:spPr>
            <a:xfrm>
              <a:off x="1908188" y="4284290"/>
              <a:ext cx="799517" cy="719812"/>
            </a:xfrm>
            <a:custGeom>
              <a:avLst/>
              <a:gdLst>
                <a:gd name="connsiteX0" fmla="*/ 0 w 890864"/>
                <a:gd name="connsiteY0" fmla="*/ 2168521 h 2569410"/>
                <a:gd name="connsiteX1" fmla="*/ 200444 w 890864"/>
                <a:gd name="connsiteY1" fmla="*/ 2168521 h 2569410"/>
                <a:gd name="connsiteX2" fmla="*/ 200444 w 890864"/>
                <a:gd name="connsiteY2" fmla="*/ 0 h 2569410"/>
                <a:gd name="connsiteX3" fmla="*/ 690420 w 890864"/>
                <a:gd name="connsiteY3" fmla="*/ 0 h 2569410"/>
                <a:gd name="connsiteX4" fmla="*/ 690420 w 890864"/>
                <a:gd name="connsiteY4" fmla="*/ 2168521 h 2569410"/>
                <a:gd name="connsiteX5" fmla="*/ 890864 w 890864"/>
                <a:gd name="connsiteY5" fmla="*/ 2168521 h 2569410"/>
                <a:gd name="connsiteX6" fmla="*/ 445432 w 890864"/>
                <a:gd name="connsiteY6" fmla="*/ 2569410 h 2569410"/>
                <a:gd name="connsiteX7" fmla="*/ 0 w 890864"/>
                <a:gd name="connsiteY7" fmla="*/ 2168521 h 256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864" h="2569410">
                  <a:moveTo>
                    <a:pt x="0" y="2168521"/>
                  </a:moveTo>
                  <a:lnTo>
                    <a:pt x="200444" y="2168521"/>
                  </a:lnTo>
                  <a:lnTo>
                    <a:pt x="200444" y="0"/>
                  </a:lnTo>
                  <a:lnTo>
                    <a:pt x="690420" y="0"/>
                  </a:lnTo>
                  <a:lnTo>
                    <a:pt x="690420" y="2168521"/>
                  </a:lnTo>
                  <a:lnTo>
                    <a:pt x="890864" y="2168521"/>
                  </a:lnTo>
                  <a:lnTo>
                    <a:pt x="445432" y="2569410"/>
                  </a:lnTo>
                  <a:lnTo>
                    <a:pt x="0" y="2168521"/>
                  </a:lnTo>
                  <a:close/>
                </a:path>
              </a:pathLst>
            </a:custGeom>
            <a:solidFill>
              <a:schemeClr val="accent2">
                <a:lumMod val="60000"/>
                <a:lumOff val="40000"/>
                <a:alpha val="90000"/>
              </a:scheme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35943" tIns="35551" rIns="235943" bIns="255982" numCol="1" spcCol="1270" anchor="ctr" anchorCtr="0">
              <a:noAutofit/>
            </a:bodyPr>
            <a:lstStyle/>
            <a:p>
              <a:pPr algn="ctr" defTabSz="1244227">
                <a:lnSpc>
                  <a:spcPct val="90000"/>
                </a:lnSpc>
                <a:spcBef>
                  <a:spcPct val="0"/>
                </a:spcBef>
                <a:spcAft>
                  <a:spcPct val="35000"/>
                </a:spcAft>
              </a:pPr>
              <a:endParaRPr lang="zh-TW" altLang="en-US" sz="2799" b="1">
                <a:latin typeface="微軟正黑體" pitchFamily="34" charset="-120"/>
                <a:ea typeface="微軟正黑體" pitchFamily="34" charset="-120"/>
              </a:endParaRPr>
            </a:p>
          </p:txBody>
        </p:sp>
        <p:sp>
          <p:nvSpPr>
            <p:cNvPr id="12" name="文字方塊 11"/>
            <p:cNvSpPr txBox="1"/>
            <p:nvPr/>
          </p:nvSpPr>
          <p:spPr>
            <a:xfrm>
              <a:off x="2025076" y="4468296"/>
              <a:ext cx="543417" cy="369132"/>
            </a:xfrm>
            <a:prstGeom prst="rect">
              <a:avLst/>
            </a:prstGeom>
            <a:noFill/>
          </p:spPr>
          <p:txBody>
            <a:bodyPr vert="eaVert" wrap="square" rtlCol="0">
              <a:spAutoFit/>
            </a:bodyPr>
            <a:lstStyle/>
            <a:p>
              <a:pPr algn="dist"/>
              <a:r>
                <a:rPr lang="zh-TW" altLang="en-US" sz="2399" b="1" dirty="0">
                  <a:solidFill>
                    <a:schemeClr val="accent6">
                      <a:lumMod val="75000"/>
                    </a:schemeClr>
                  </a:solidFill>
                  <a:latin typeface="微軟正黑體" panose="020B0604030504040204" pitchFamily="34" charset="-120"/>
                  <a:ea typeface="微軟正黑體" panose="020B0604030504040204" pitchFamily="34" charset="-120"/>
                </a:rPr>
                <a:t>通過</a:t>
              </a:r>
            </a:p>
          </p:txBody>
        </p:sp>
      </p:grpSp>
      <p:sp>
        <p:nvSpPr>
          <p:cNvPr id="15" name="手繪多邊形 14"/>
          <p:cNvSpPr/>
          <p:nvPr/>
        </p:nvSpPr>
        <p:spPr>
          <a:xfrm>
            <a:off x="1989956" y="755894"/>
            <a:ext cx="7617672" cy="667351"/>
          </a:xfrm>
          <a:custGeom>
            <a:avLst/>
            <a:gdLst>
              <a:gd name="connsiteX0" fmla="*/ 0 w 2957005"/>
              <a:gd name="connsiteY0" fmla="*/ 102971 h 1029714"/>
              <a:gd name="connsiteX1" fmla="*/ 102971 w 2957005"/>
              <a:gd name="connsiteY1" fmla="*/ 0 h 1029714"/>
              <a:gd name="connsiteX2" fmla="*/ 2854034 w 2957005"/>
              <a:gd name="connsiteY2" fmla="*/ 0 h 1029714"/>
              <a:gd name="connsiteX3" fmla="*/ 2957005 w 2957005"/>
              <a:gd name="connsiteY3" fmla="*/ 102971 h 1029714"/>
              <a:gd name="connsiteX4" fmla="*/ 2957005 w 2957005"/>
              <a:gd name="connsiteY4" fmla="*/ 926743 h 1029714"/>
              <a:gd name="connsiteX5" fmla="*/ 2854034 w 2957005"/>
              <a:gd name="connsiteY5" fmla="*/ 1029714 h 1029714"/>
              <a:gd name="connsiteX6" fmla="*/ 102971 w 2957005"/>
              <a:gd name="connsiteY6" fmla="*/ 1029714 h 1029714"/>
              <a:gd name="connsiteX7" fmla="*/ 0 w 2957005"/>
              <a:gd name="connsiteY7" fmla="*/ 926743 h 1029714"/>
              <a:gd name="connsiteX8" fmla="*/ 0 w 2957005"/>
              <a:gd name="connsiteY8" fmla="*/ 102971 h 102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005" h="1029714">
                <a:moveTo>
                  <a:pt x="0" y="102971"/>
                </a:moveTo>
                <a:cubicBezTo>
                  <a:pt x="0" y="46102"/>
                  <a:pt x="46102" y="0"/>
                  <a:pt x="102971" y="0"/>
                </a:cubicBezTo>
                <a:lnTo>
                  <a:pt x="2854034" y="0"/>
                </a:lnTo>
                <a:cubicBezTo>
                  <a:pt x="2910903" y="0"/>
                  <a:pt x="2957005" y="46102"/>
                  <a:pt x="2957005" y="102971"/>
                </a:cubicBezTo>
                <a:lnTo>
                  <a:pt x="2957005" y="926743"/>
                </a:lnTo>
                <a:cubicBezTo>
                  <a:pt x="2957005" y="983612"/>
                  <a:pt x="2910903" y="1029714"/>
                  <a:pt x="2854034" y="1029714"/>
                </a:cubicBezTo>
                <a:lnTo>
                  <a:pt x="102971" y="1029714"/>
                </a:lnTo>
                <a:cubicBezTo>
                  <a:pt x="46102" y="1029714"/>
                  <a:pt x="0" y="983612"/>
                  <a:pt x="0" y="926743"/>
                </a:cubicBezTo>
                <a:lnTo>
                  <a:pt x="0" y="102971"/>
                </a:lnTo>
                <a:close/>
              </a:path>
            </a:pathLst>
          </a:custGeom>
          <a:solidFill>
            <a:schemeClr val="tx1">
              <a:lumMod val="60000"/>
              <a:lumOff val="40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6803" tIns="136803" rIns="745045" bIns="136803" numCol="1" spcCol="1270" anchor="ctr" anchorCtr="0">
            <a:noAutofit/>
          </a:bodyPr>
          <a:lstStyle/>
          <a:p>
            <a:pPr algn="ctr" defTabSz="1244227">
              <a:lnSpc>
                <a:spcPct val="90000"/>
              </a:lnSpc>
              <a:spcBef>
                <a:spcPct val="0"/>
              </a:spcBef>
              <a:spcAft>
                <a:spcPct val="35000"/>
              </a:spcAft>
            </a:pPr>
            <a:r>
              <a:rPr lang="zh-TW" altLang="en-US" sz="3600" b="1" dirty="0">
                <a:latin typeface="微軟正黑體" panose="020B0604030504040204" pitchFamily="34" charset="-120"/>
                <a:ea typeface="微軟正黑體" panose="020B0604030504040204" pitchFamily="34" charset="-120"/>
              </a:rPr>
              <a:t> 觀察及推薦</a:t>
            </a:r>
          </a:p>
        </p:txBody>
      </p:sp>
      <p:sp>
        <p:nvSpPr>
          <p:cNvPr id="18" name="手繪多邊形 17"/>
          <p:cNvSpPr/>
          <p:nvPr/>
        </p:nvSpPr>
        <p:spPr>
          <a:xfrm>
            <a:off x="3143423" y="1475974"/>
            <a:ext cx="716614" cy="560884"/>
          </a:xfrm>
          <a:custGeom>
            <a:avLst/>
            <a:gdLst>
              <a:gd name="connsiteX0" fmla="*/ 0 w 890864"/>
              <a:gd name="connsiteY0" fmla="*/ 2168521 h 2569410"/>
              <a:gd name="connsiteX1" fmla="*/ 200444 w 890864"/>
              <a:gd name="connsiteY1" fmla="*/ 2168521 h 2569410"/>
              <a:gd name="connsiteX2" fmla="*/ 200444 w 890864"/>
              <a:gd name="connsiteY2" fmla="*/ 0 h 2569410"/>
              <a:gd name="connsiteX3" fmla="*/ 690420 w 890864"/>
              <a:gd name="connsiteY3" fmla="*/ 0 h 2569410"/>
              <a:gd name="connsiteX4" fmla="*/ 690420 w 890864"/>
              <a:gd name="connsiteY4" fmla="*/ 2168521 h 2569410"/>
              <a:gd name="connsiteX5" fmla="*/ 890864 w 890864"/>
              <a:gd name="connsiteY5" fmla="*/ 2168521 h 2569410"/>
              <a:gd name="connsiteX6" fmla="*/ 445432 w 890864"/>
              <a:gd name="connsiteY6" fmla="*/ 2569410 h 2569410"/>
              <a:gd name="connsiteX7" fmla="*/ 0 w 890864"/>
              <a:gd name="connsiteY7" fmla="*/ 2168521 h 256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864" h="2569410">
                <a:moveTo>
                  <a:pt x="0" y="2168521"/>
                </a:moveTo>
                <a:lnTo>
                  <a:pt x="200444" y="2168521"/>
                </a:lnTo>
                <a:lnTo>
                  <a:pt x="200444" y="0"/>
                </a:lnTo>
                <a:lnTo>
                  <a:pt x="690420" y="0"/>
                </a:lnTo>
                <a:lnTo>
                  <a:pt x="690420" y="2168521"/>
                </a:lnTo>
                <a:lnTo>
                  <a:pt x="890864" y="2168521"/>
                </a:lnTo>
                <a:lnTo>
                  <a:pt x="445432" y="2569410"/>
                </a:lnTo>
                <a:lnTo>
                  <a:pt x="0" y="2168521"/>
                </a:lnTo>
                <a:close/>
              </a:path>
            </a:pathLst>
          </a:custGeom>
          <a:solidFill>
            <a:schemeClr val="accent2">
              <a:lumMod val="60000"/>
              <a:lumOff val="40000"/>
              <a:alpha val="90000"/>
            </a:scheme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35943" tIns="35551" rIns="235943" bIns="255982" numCol="1" spcCol="1270" anchor="ctr" anchorCtr="0">
            <a:noAutofit/>
          </a:bodyPr>
          <a:lstStyle/>
          <a:p>
            <a:pPr algn="ctr" defTabSz="1244227">
              <a:lnSpc>
                <a:spcPct val="90000"/>
              </a:lnSpc>
              <a:spcBef>
                <a:spcPct val="0"/>
              </a:spcBef>
              <a:spcAft>
                <a:spcPct val="35000"/>
              </a:spcAft>
            </a:pPr>
            <a:endParaRPr lang="zh-TW" altLang="en-US" sz="2799" b="1">
              <a:latin typeface="微軟正黑體" pitchFamily="34" charset="-120"/>
              <a:ea typeface="微軟正黑體" pitchFamily="34" charset="-120"/>
            </a:endParaRPr>
          </a:p>
        </p:txBody>
      </p:sp>
      <p:sp>
        <p:nvSpPr>
          <p:cNvPr id="19" name="標題 1"/>
          <p:cNvSpPr txBox="1">
            <a:spLocks/>
          </p:cNvSpPr>
          <p:nvPr/>
        </p:nvSpPr>
        <p:spPr>
          <a:xfrm>
            <a:off x="276149" y="-171400"/>
            <a:ext cx="11722919" cy="970978"/>
          </a:xfrm>
          <a:prstGeom prst="rect">
            <a:avLst/>
          </a:prstGeom>
          <a:ln>
            <a:noFill/>
          </a:ln>
        </p:spPr>
        <p:txBody>
          <a:bodyPr vert="horz" lIns="91416" tIns="45708" rIns="91416" bIns="45708"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400" b="1" dirty="0"/>
              <a:t>鑑定流程：</a:t>
            </a:r>
            <a:r>
              <a:rPr lang="zh-TW" altLang="en-US" b="1" dirty="0">
                <a:solidFill>
                  <a:schemeClr val="accent6">
                    <a:lumMod val="50000"/>
                  </a:schemeClr>
                </a:solidFill>
              </a:rPr>
              <a:t>管道一</a:t>
            </a:r>
            <a:r>
              <a:rPr lang="en-US" altLang="zh-TW" b="1" dirty="0">
                <a:solidFill>
                  <a:schemeClr val="accent6">
                    <a:lumMod val="50000"/>
                  </a:schemeClr>
                </a:solidFill>
              </a:rPr>
              <a:t>(</a:t>
            </a:r>
            <a:r>
              <a:rPr lang="zh-TW" altLang="en-US" b="1" dirty="0">
                <a:solidFill>
                  <a:schemeClr val="accent6">
                    <a:lumMod val="50000"/>
                  </a:schemeClr>
                </a:solidFill>
              </a:rPr>
              <a:t>書面審查</a:t>
            </a:r>
            <a:r>
              <a:rPr lang="en-US" altLang="zh-TW" b="1" dirty="0">
                <a:solidFill>
                  <a:schemeClr val="accent6">
                    <a:lumMod val="50000"/>
                  </a:schemeClr>
                </a:solidFill>
              </a:rPr>
              <a:t>)</a:t>
            </a:r>
            <a:r>
              <a:rPr lang="zh-TW" altLang="en-US" b="1" dirty="0">
                <a:solidFill>
                  <a:schemeClr val="accent6">
                    <a:lumMod val="50000"/>
                  </a:schemeClr>
                </a:solidFill>
              </a:rPr>
              <a:t>及管道二</a:t>
            </a:r>
            <a:r>
              <a:rPr lang="en-US" altLang="zh-TW" b="1" dirty="0">
                <a:solidFill>
                  <a:schemeClr val="accent6">
                    <a:lumMod val="50000"/>
                  </a:schemeClr>
                </a:solidFill>
              </a:rPr>
              <a:t>(</a:t>
            </a:r>
            <a:r>
              <a:rPr lang="zh-TW" altLang="en-US" b="1" dirty="0">
                <a:solidFill>
                  <a:schemeClr val="accent6">
                    <a:lumMod val="50000"/>
                  </a:schemeClr>
                </a:solidFill>
              </a:rPr>
              <a:t>測驗方式</a:t>
            </a:r>
            <a:r>
              <a:rPr lang="en-US" altLang="zh-TW" b="1" dirty="0">
                <a:solidFill>
                  <a:schemeClr val="accent6">
                    <a:lumMod val="50000"/>
                  </a:schemeClr>
                </a:solidFill>
              </a:rPr>
              <a:t>)</a:t>
            </a:r>
            <a:endParaRPr lang="zh-TW" altLang="en-US" b="1" dirty="0">
              <a:solidFill>
                <a:schemeClr val="accent6">
                  <a:lumMod val="50000"/>
                </a:schemeClr>
              </a:solidFill>
            </a:endParaRPr>
          </a:p>
        </p:txBody>
      </p:sp>
      <p:sp>
        <p:nvSpPr>
          <p:cNvPr id="23" name="手繪多邊形 22"/>
          <p:cNvSpPr/>
          <p:nvPr/>
        </p:nvSpPr>
        <p:spPr>
          <a:xfrm>
            <a:off x="6708276" y="3789040"/>
            <a:ext cx="2899352" cy="802360"/>
          </a:xfrm>
          <a:custGeom>
            <a:avLst/>
            <a:gdLst>
              <a:gd name="connsiteX0" fmla="*/ 0 w 3078780"/>
              <a:gd name="connsiteY0" fmla="*/ 102971 h 1029714"/>
              <a:gd name="connsiteX1" fmla="*/ 102971 w 3078780"/>
              <a:gd name="connsiteY1" fmla="*/ 0 h 1029714"/>
              <a:gd name="connsiteX2" fmla="*/ 2975809 w 3078780"/>
              <a:gd name="connsiteY2" fmla="*/ 0 h 1029714"/>
              <a:gd name="connsiteX3" fmla="*/ 3078780 w 3078780"/>
              <a:gd name="connsiteY3" fmla="*/ 102971 h 1029714"/>
              <a:gd name="connsiteX4" fmla="*/ 3078780 w 3078780"/>
              <a:gd name="connsiteY4" fmla="*/ 926743 h 1029714"/>
              <a:gd name="connsiteX5" fmla="*/ 2975809 w 3078780"/>
              <a:gd name="connsiteY5" fmla="*/ 1029714 h 1029714"/>
              <a:gd name="connsiteX6" fmla="*/ 102971 w 3078780"/>
              <a:gd name="connsiteY6" fmla="*/ 1029714 h 1029714"/>
              <a:gd name="connsiteX7" fmla="*/ 0 w 3078780"/>
              <a:gd name="connsiteY7" fmla="*/ 926743 h 1029714"/>
              <a:gd name="connsiteX8" fmla="*/ 0 w 3078780"/>
              <a:gd name="connsiteY8" fmla="*/ 102971 h 102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8780" h="1029714">
                <a:moveTo>
                  <a:pt x="0" y="102971"/>
                </a:moveTo>
                <a:cubicBezTo>
                  <a:pt x="0" y="46102"/>
                  <a:pt x="46102" y="0"/>
                  <a:pt x="102971" y="0"/>
                </a:cubicBezTo>
                <a:lnTo>
                  <a:pt x="2975809" y="0"/>
                </a:lnTo>
                <a:cubicBezTo>
                  <a:pt x="3032678" y="0"/>
                  <a:pt x="3078780" y="46102"/>
                  <a:pt x="3078780" y="102971"/>
                </a:cubicBezTo>
                <a:lnTo>
                  <a:pt x="3078780" y="926743"/>
                </a:lnTo>
                <a:cubicBezTo>
                  <a:pt x="3078780" y="983612"/>
                  <a:pt x="3032678" y="1029714"/>
                  <a:pt x="2975809" y="1029714"/>
                </a:cubicBezTo>
                <a:lnTo>
                  <a:pt x="102971" y="1029714"/>
                </a:lnTo>
                <a:cubicBezTo>
                  <a:pt x="46102" y="1029714"/>
                  <a:pt x="0" y="983612"/>
                  <a:pt x="0" y="926743"/>
                </a:cubicBezTo>
                <a:lnTo>
                  <a:pt x="0" y="102971"/>
                </a:lnTo>
                <a:close/>
              </a:path>
            </a:pathLst>
          </a:custGeom>
          <a:solidFill>
            <a:schemeClr val="accent4"/>
          </a:solidFill>
          <a:ln>
            <a:solidFill>
              <a:schemeClr val="accent4"/>
            </a:solidFill>
          </a:ln>
        </p:spPr>
        <p:style>
          <a:lnRef idx="2">
            <a:schemeClr val="lt1">
              <a:hueOff val="0"/>
              <a:satOff val="0"/>
              <a:lumOff val="0"/>
              <a:alphaOff val="0"/>
            </a:schemeClr>
          </a:lnRef>
          <a:fillRef idx="1">
            <a:schemeClr val="accent4">
              <a:hueOff val="-492612"/>
              <a:satOff val="14709"/>
              <a:lumOff val="5686"/>
              <a:alphaOff val="0"/>
            </a:schemeClr>
          </a:fillRef>
          <a:effectRef idx="0">
            <a:schemeClr val="accent4">
              <a:hueOff val="-492612"/>
              <a:satOff val="14709"/>
              <a:lumOff val="5686"/>
              <a:alphaOff val="0"/>
            </a:schemeClr>
          </a:effectRef>
          <a:fontRef idx="minor">
            <a:schemeClr val="lt1"/>
          </a:fontRef>
        </p:style>
        <p:txBody>
          <a:bodyPr spcFirstLastPara="0" vert="horz" wrap="square" lIns="136803" tIns="136803" rIns="767107" bIns="136803" numCol="1" spcCol="1270" anchor="ctr" anchorCtr="0">
            <a:noAutofit/>
          </a:bodyPr>
          <a:lstStyle/>
          <a:p>
            <a:pPr marL="895081" indent="-895081" algn="r" defTabSz="1619250">
              <a:spcBef>
                <a:spcPct val="0"/>
              </a:spcBef>
            </a:pPr>
            <a:r>
              <a:rPr lang="zh-TW" altLang="en-US" b="1" dirty="0">
                <a:latin typeface="微軟正黑體" panose="020B0604030504040204" pitchFamily="34" charset="-120"/>
                <a:ea typeface="微軟正黑體" panose="020B0604030504040204" pitchFamily="34" charset="-120"/>
              </a:rPr>
              <a:t>管道二</a:t>
            </a:r>
            <a:r>
              <a:rPr lang="zh-TW" altLang="en-US" b="1" dirty="0">
                <a:latin typeface="新細明體" panose="02020500000000000000" pitchFamily="18" charset="-120"/>
                <a:ea typeface="新細明體" panose="02020500000000000000" pitchFamily="18" charset="-120"/>
              </a:rPr>
              <a:t>：</a:t>
            </a:r>
            <a:r>
              <a:rPr lang="zh-TW" altLang="en-US" b="1" dirty="0">
                <a:latin typeface="微軟正黑體" panose="020B0604030504040204" pitchFamily="34" charset="-120"/>
                <a:ea typeface="微軟正黑體" panose="020B0604030504040204" pitchFamily="34" charset="-120"/>
              </a:rPr>
              <a:t>複選</a:t>
            </a:r>
            <a:endParaRPr lang="en-US" altLang="zh-TW" b="1" dirty="0">
              <a:latin typeface="微軟正黑體" panose="020B0604030504040204" pitchFamily="34" charset="-120"/>
              <a:ea typeface="微軟正黑體" panose="020B0604030504040204" pitchFamily="34" charset="-120"/>
            </a:endParaRPr>
          </a:p>
          <a:p>
            <a:pPr marL="1457325" indent="-1457325" algn="r" defTabSz="1619250">
              <a:spcBef>
                <a:spcPct val="0"/>
              </a:spcBef>
              <a:tabLst>
                <a:tab pos="1619250" algn="l"/>
              </a:tabLst>
            </a:pPr>
            <a:r>
              <a:rPr lang="zh-TW" altLang="en-US" b="1" dirty="0">
                <a:latin typeface="微軟正黑體" panose="020B0604030504040204" pitchFamily="34" charset="-120"/>
                <a:ea typeface="微軟正黑體" panose="020B0604030504040204" pitchFamily="34" charset="-120"/>
              </a:rPr>
              <a:t>實作評量</a:t>
            </a: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19</a:t>
            </a:fld>
            <a:endParaRPr lang="zh-TW" altLang="en-US" noProof="0" dirty="0"/>
          </a:p>
        </p:txBody>
      </p:sp>
      <p:grpSp>
        <p:nvGrpSpPr>
          <p:cNvPr id="3" name="群組 2"/>
          <p:cNvGrpSpPr/>
          <p:nvPr/>
        </p:nvGrpSpPr>
        <p:grpSpPr>
          <a:xfrm>
            <a:off x="4972461" y="2196054"/>
            <a:ext cx="1435530" cy="791793"/>
            <a:chOff x="3940283" y="2864789"/>
            <a:chExt cx="1435530" cy="791793"/>
          </a:xfrm>
        </p:grpSpPr>
        <p:sp>
          <p:nvSpPr>
            <p:cNvPr id="20" name="手繪多邊形 19"/>
            <p:cNvSpPr/>
            <p:nvPr/>
          </p:nvSpPr>
          <p:spPr>
            <a:xfrm rot="16200000">
              <a:off x="4262151" y="2542921"/>
              <a:ext cx="791793" cy="1435530"/>
            </a:xfrm>
            <a:custGeom>
              <a:avLst/>
              <a:gdLst>
                <a:gd name="connsiteX0" fmla="*/ 0 w 781524"/>
                <a:gd name="connsiteY0" fmla="*/ 491917 h 843603"/>
                <a:gd name="connsiteX1" fmla="*/ 175843 w 781524"/>
                <a:gd name="connsiteY1" fmla="*/ 491917 h 843603"/>
                <a:gd name="connsiteX2" fmla="*/ 175843 w 781524"/>
                <a:gd name="connsiteY2" fmla="*/ 0 h 843603"/>
                <a:gd name="connsiteX3" fmla="*/ 605681 w 781524"/>
                <a:gd name="connsiteY3" fmla="*/ 0 h 843603"/>
                <a:gd name="connsiteX4" fmla="*/ 605681 w 781524"/>
                <a:gd name="connsiteY4" fmla="*/ 491917 h 843603"/>
                <a:gd name="connsiteX5" fmla="*/ 781524 w 781524"/>
                <a:gd name="connsiteY5" fmla="*/ 491917 h 843603"/>
                <a:gd name="connsiteX6" fmla="*/ 390762 w 781524"/>
                <a:gd name="connsiteY6" fmla="*/ 843603 h 843603"/>
                <a:gd name="connsiteX7" fmla="*/ 0 w 781524"/>
                <a:gd name="connsiteY7" fmla="*/ 491917 h 84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524" h="843603">
                  <a:moveTo>
                    <a:pt x="0" y="491917"/>
                  </a:moveTo>
                  <a:lnTo>
                    <a:pt x="175843" y="491917"/>
                  </a:lnTo>
                  <a:lnTo>
                    <a:pt x="175843" y="0"/>
                  </a:lnTo>
                  <a:lnTo>
                    <a:pt x="605681" y="0"/>
                  </a:lnTo>
                  <a:lnTo>
                    <a:pt x="605681" y="491917"/>
                  </a:lnTo>
                  <a:lnTo>
                    <a:pt x="781524" y="491917"/>
                  </a:lnTo>
                  <a:lnTo>
                    <a:pt x="390762" y="843603"/>
                  </a:lnTo>
                  <a:lnTo>
                    <a:pt x="0" y="491917"/>
                  </a:lnTo>
                  <a:close/>
                </a:path>
              </a:pathLst>
            </a:custGeom>
            <a:solidFill>
              <a:schemeClr val="accent2">
                <a:lumMod val="60000"/>
                <a:lumOff val="40000"/>
                <a:alpha val="90000"/>
              </a:schemeClr>
            </a:solidFill>
          </p:spPr>
          <p:style>
            <a:lnRef idx="2">
              <a:schemeClr val="accent4">
                <a:tint val="40000"/>
                <a:alpha val="90000"/>
                <a:hueOff val="-432218"/>
                <a:satOff val="13750"/>
                <a:lumOff val="1568"/>
                <a:alphaOff val="0"/>
              </a:schemeClr>
            </a:lnRef>
            <a:fillRef idx="1">
              <a:schemeClr val="accent4">
                <a:tint val="40000"/>
                <a:alpha val="90000"/>
                <a:hueOff val="-432218"/>
                <a:satOff val="13750"/>
                <a:lumOff val="1568"/>
                <a:alphaOff val="0"/>
              </a:schemeClr>
            </a:fillRef>
            <a:effectRef idx="0">
              <a:schemeClr val="accent4">
                <a:tint val="40000"/>
                <a:alpha val="90000"/>
                <a:hueOff val="-432218"/>
                <a:satOff val="13750"/>
                <a:lumOff val="1568"/>
                <a:alphaOff val="0"/>
              </a:schemeClr>
            </a:effectRef>
            <a:fontRef idx="minor">
              <a:schemeClr val="dk1">
                <a:hueOff val="0"/>
                <a:satOff val="0"/>
                <a:lumOff val="0"/>
                <a:alphaOff val="0"/>
              </a:schemeClr>
            </a:fontRef>
          </p:style>
          <p:txBody>
            <a:bodyPr spcFirstLastPara="0" vert="horz" wrap="square" lIns="211347" tIns="35550" rIns="211348" bIns="228927" numCol="1" spcCol="1270" anchor="ctr" anchorCtr="0">
              <a:noAutofit/>
            </a:bodyPr>
            <a:lstStyle/>
            <a:p>
              <a:pPr algn="ctr" defTabSz="1244227">
                <a:lnSpc>
                  <a:spcPct val="90000"/>
                </a:lnSpc>
                <a:spcBef>
                  <a:spcPct val="0"/>
                </a:spcBef>
                <a:spcAft>
                  <a:spcPct val="35000"/>
                </a:spcAft>
              </a:pPr>
              <a:endParaRPr lang="zh-TW" altLang="en-US" sz="2799" b="1">
                <a:latin typeface="微軟正黑體" pitchFamily="34" charset="-120"/>
                <a:ea typeface="微軟正黑體" pitchFamily="34" charset="-120"/>
              </a:endParaRPr>
            </a:p>
          </p:txBody>
        </p:sp>
        <p:sp>
          <p:nvSpPr>
            <p:cNvPr id="27" name="文字方塊 26"/>
            <p:cNvSpPr txBox="1"/>
            <p:nvPr/>
          </p:nvSpPr>
          <p:spPr>
            <a:xfrm>
              <a:off x="3945621" y="3060126"/>
              <a:ext cx="1202710" cy="461545"/>
            </a:xfrm>
            <a:prstGeom prst="rect">
              <a:avLst/>
            </a:prstGeom>
            <a:noFill/>
          </p:spPr>
          <p:txBody>
            <a:bodyPr wrap="square" rtlCol="0">
              <a:spAutoFit/>
            </a:bodyPr>
            <a:lstStyle/>
            <a:p>
              <a:r>
                <a:rPr lang="zh-TW" altLang="en-US" sz="2399" b="1" dirty="0">
                  <a:solidFill>
                    <a:srgbClr val="FF0000"/>
                  </a:solidFill>
                  <a:latin typeface="微軟正黑體" panose="020B0604030504040204" pitchFamily="34" charset="-120"/>
                  <a:ea typeface="微軟正黑體" panose="020B0604030504040204" pitchFamily="34" charset="-120"/>
                </a:rPr>
                <a:t>未通過</a:t>
              </a:r>
            </a:p>
          </p:txBody>
        </p:sp>
      </p:grpSp>
      <p:sp>
        <p:nvSpPr>
          <p:cNvPr id="11" name="上彎箭號 10"/>
          <p:cNvSpPr/>
          <p:nvPr/>
        </p:nvSpPr>
        <p:spPr>
          <a:xfrm rot="5400000">
            <a:off x="4692506" y="2892652"/>
            <a:ext cx="1378423" cy="2145468"/>
          </a:xfrm>
          <a:prstGeom prst="bentUp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0" name="文字方塊 29"/>
          <p:cNvSpPr txBox="1"/>
          <p:nvPr/>
        </p:nvSpPr>
        <p:spPr>
          <a:xfrm>
            <a:off x="4522787" y="4125088"/>
            <a:ext cx="1717860" cy="400110"/>
          </a:xfrm>
          <a:prstGeom prst="rect">
            <a:avLst/>
          </a:prstGeom>
          <a:noFill/>
        </p:spPr>
        <p:txBody>
          <a:bodyPr wrap="square" rtlCol="0">
            <a:spAutoFit/>
          </a:bodyPr>
          <a:lstStyle/>
          <a:p>
            <a:r>
              <a:rPr lang="zh-TW" altLang="en-US" sz="2000" b="1" dirty="0" smtClean="0">
                <a:solidFill>
                  <a:srgbClr val="FF0000"/>
                </a:solidFill>
                <a:latin typeface="微軟正黑體" panose="020B0604030504040204" pitchFamily="34" charset="-120"/>
                <a:ea typeface="微軟正黑體" panose="020B0604030504040204" pitchFamily="34" charset="-120"/>
              </a:rPr>
              <a:t>需進一步</a:t>
            </a:r>
            <a:r>
              <a:rPr lang="zh-TW" altLang="en-US" sz="2000" b="1" dirty="0">
                <a:solidFill>
                  <a:srgbClr val="FF0000"/>
                </a:solidFill>
                <a:latin typeface="微軟正黑體" panose="020B0604030504040204" pitchFamily="34" charset="-120"/>
                <a:ea typeface="微軟正黑體" panose="020B0604030504040204" pitchFamily="34" charset="-120"/>
              </a:rPr>
              <a:t>評估</a:t>
            </a:r>
          </a:p>
        </p:txBody>
      </p:sp>
      <p:grpSp>
        <p:nvGrpSpPr>
          <p:cNvPr id="33" name="群組 32"/>
          <p:cNvGrpSpPr/>
          <p:nvPr/>
        </p:nvGrpSpPr>
        <p:grpSpPr>
          <a:xfrm>
            <a:off x="7645844" y="2924946"/>
            <a:ext cx="881664" cy="1052994"/>
            <a:chOff x="1908188" y="4284290"/>
            <a:chExt cx="799517" cy="900004"/>
          </a:xfrm>
        </p:grpSpPr>
        <p:sp>
          <p:nvSpPr>
            <p:cNvPr id="34" name="手繪多邊形 33"/>
            <p:cNvSpPr/>
            <p:nvPr/>
          </p:nvSpPr>
          <p:spPr>
            <a:xfrm>
              <a:off x="1908188" y="4284290"/>
              <a:ext cx="799517" cy="719812"/>
            </a:xfrm>
            <a:custGeom>
              <a:avLst/>
              <a:gdLst>
                <a:gd name="connsiteX0" fmla="*/ 0 w 890864"/>
                <a:gd name="connsiteY0" fmla="*/ 2168521 h 2569410"/>
                <a:gd name="connsiteX1" fmla="*/ 200444 w 890864"/>
                <a:gd name="connsiteY1" fmla="*/ 2168521 h 2569410"/>
                <a:gd name="connsiteX2" fmla="*/ 200444 w 890864"/>
                <a:gd name="connsiteY2" fmla="*/ 0 h 2569410"/>
                <a:gd name="connsiteX3" fmla="*/ 690420 w 890864"/>
                <a:gd name="connsiteY3" fmla="*/ 0 h 2569410"/>
                <a:gd name="connsiteX4" fmla="*/ 690420 w 890864"/>
                <a:gd name="connsiteY4" fmla="*/ 2168521 h 2569410"/>
                <a:gd name="connsiteX5" fmla="*/ 890864 w 890864"/>
                <a:gd name="connsiteY5" fmla="*/ 2168521 h 2569410"/>
                <a:gd name="connsiteX6" fmla="*/ 445432 w 890864"/>
                <a:gd name="connsiteY6" fmla="*/ 2569410 h 2569410"/>
                <a:gd name="connsiteX7" fmla="*/ 0 w 890864"/>
                <a:gd name="connsiteY7" fmla="*/ 2168521 h 256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864" h="2569410">
                  <a:moveTo>
                    <a:pt x="0" y="2168521"/>
                  </a:moveTo>
                  <a:lnTo>
                    <a:pt x="200444" y="2168521"/>
                  </a:lnTo>
                  <a:lnTo>
                    <a:pt x="200444" y="0"/>
                  </a:lnTo>
                  <a:lnTo>
                    <a:pt x="690420" y="0"/>
                  </a:lnTo>
                  <a:lnTo>
                    <a:pt x="690420" y="2168521"/>
                  </a:lnTo>
                  <a:lnTo>
                    <a:pt x="890864" y="2168521"/>
                  </a:lnTo>
                  <a:lnTo>
                    <a:pt x="445432" y="2569410"/>
                  </a:lnTo>
                  <a:lnTo>
                    <a:pt x="0" y="2168521"/>
                  </a:lnTo>
                  <a:close/>
                </a:path>
              </a:pathLst>
            </a:custGeom>
            <a:solidFill>
              <a:schemeClr val="accent2">
                <a:lumMod val="60000"/>
                <a:lumOff val="40000"/>
                <a:alpha val="90000"/>
              </a:scheme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35943" tIns="35551" rIns="235943" bIns="255982" numCol="1" spcCol="1270" anchor="ctr" anchorCtr="0">
              <a:noAutofit/>
            </a:bodyPr>
            <a:lstStyle/>
            <a:p>
              <a:pPr algn="ctr" defTabSz="1244227">
                <a:lnSpc>
                  <a:spcPct val="90000"/>
                </a:lnSpc>
                <a:spcBef>
                  <a:spcPct val="0"/>
                </a:spcBef>
                <a:spcAft>
                  <a:spcPct val="35000"/>
                </a:spcAft>
              </a:pPr>
              <a:endParaRPr lang="zh-TW" altLang="en-US" sz="2799" b="1">
                <a:latin typeface="微軟正黑體" pitchFamily="34" charset="-120"/>
                <a:ea typeface="微軟正黑體" pitchFamily="34" charset="-120"/>
              </a:endParaRPr>
            </a:p>
          </p:txBody>
        </p:sp>
        <p:sp>
          <p:nvSpPr>
            <p:cNvPr id="35" name="文字方塊 34"/>
            <p:cNvSpPr txBox="1"/>
            <p:nvPr/>
          </p:nvSpPr>
          <p:spPr>
            <a:xfrm>
              <a:off x="1971700" y="4407382"/>
              <a:ext cx="553870" cy="776912"/>
            </a:xfrm>
            <a:prstGeom prst="rect">
              <a:avLst/>
            </a:prstGeom>
            <a:noFill/>
          </p:spPr>
          <p:txBody>
            <a:bodyPr vert="eaVert" wrap="square" rtlCol="0">
              <a:spAutoFit/>
            </a:bodyPr>
            <a:lstStyle/>
            <a:p>
              <a:r>
                <a:rPr lang="zh-TW" altLang="en-US" sz="2000" b="1" dirty="0">
                  <a:solidFill>
                    <a:schemeClr val="accent6">
                      <a:lumMod val="75000"/>
                    </a:schemeClr>
                  </a:solidFill>
                  <a:latin typeface="微軟正黑體" panose="020B0604030504040204" pitchFamily="34" charset="-120"/>
                  <a:ea typeface="微軟正黑體" panose="020B0604030504040204" pitchFamily="34" charset="-120"/>
                </a:rPr>
                <a:t>通過</a:t>
              </a:r>
            </a:p>
          </p:txBody>
        </p:sp>
      </p:grpSp>
      <p:grpSp>
        <p:nvGrpSpPr>
          <p:cNvPr id="36" name="群組 35"/>
          <p:cNvGrpSpPr/>
          <p:nvPr/>
        </p:nvGrpSpPr>
        <p:grpSpPr>
          <a:xfrm>
            <a:off x="7733028" y="4653135"/>
            <a:ext cx="881664" cy="1080121"/>
            <a:chOff x="1908188" y="4284290"/>
            <a:chExt cx="799517" cy="914843"/>
          </a:xfrm>
        </p:grpSpPr>
        <p:sp>
          <p:nvSpPr>
            <p:cNvPr id="37" name="手繪多邊形 36"/>
            <p:cNvSpPr/>
            <p:nvPr/>
          </p:nvSpPr>
          <p:spPr>
            <a:xfrm>
              <a:off x="1908188" y="4284290"/>
              <a:ext cx="799517" cy="719812"/>
            </a:xfrm>
            <a:custGeom>
              <a:avLst/>
              <a:gdLst>
                <a:gd name="connsiteX0" fmla="*/ 0 w 890864"/>
                <a:gd name="connsiteY0" fmla="*/ 2168521 h 2569410"/>
                <a:gd name="connsiteX1" fmla="*/ 200444 w 890864"/>
                <a:gd name="connsiteY1" fmla="*/ 2168521 h 2569410"/>
                <a:gd name="connsiteX2" fmla="*/ 200444 w 890864"/>
                <a:gd name="connsiteY2" fmla="*/ 0 h 2569410"/>
                <a:gd name="connsiteX3" fmla="*/ 690420 w 890864"/>
                <a:gd name="connsiteY3" fmla="*/ 0 h 2569410"/>
                <a:gd name="connsiteX4" fmla="*/ 690420 w 890864"/>
                <a:gd name="connsiteY4" fmla="*/ 2168521 h 2569410"/>
                <a:gd name="connsiteX5" fmla="*/ 890864 w 890864"/>
                <a:gd name="connsiteY5" fmla="*/ 2168521 h 2569410"/>
                <a:gd name="connsiteX6" fmla="*/ 445432 w 890864"/>
                <a:gd name="connsiteY6" fmla="*/ 2569410 h 2569410"/>
                <a:gd name="connsiteX7" fmla="*/ 0 w 890864"/>
                <a:gd name="connsiteY7" fmla="*/ 2168521 h 256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864" h="2569410">
                  <a:moveTo>
                    <a:pt x="0" y="2168521"/>
                  </a:moveTo>
                  <a:lnTo>
                    <a:pt x="200444" y="2168521"/>
                  </a:lnTo>
                  <a:lnTo>
                    <a:pt x="200444" y="0"/>
                  </a:lnTo>
                  <a:lnTo>
                    <a:pt x="690420" y="0"/>
                  </a:lnTo>
                  <a:lnTo>
                    <a:pt x="690420" y="2168521"/>
                  </a:lnTo>
                  <a:lnTo>
                    <a:pt x="890864" y="2168521"/>
                  </a:lnTo>
                  <a:lnTo>
                    <a:pt x="445432" y="2569410"/>
                  </a:lnTo>
                  <a:lnTo>
                    <a:pt x="0" y="2168521"/>
                  </a:lnTo>
                  <a:close/>
                </a:path>
              </a:pathLst>
            </a:custGeom>
            <a:solidFill>
              <a:schemeClr val="accent2">
                <a:lumMod val="60000"/>
                <a:lumOff val="40000"/>
                <a:alpha val="90000"/>
              </a:scheme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35943" tIns="35551" rIns="235943" bIns="255982" numCol="1" spcCol="1270" anchor="ctr" anchorCtr="0">
              <a:noAutofit/>
            </a:bodyPr>
            <a:lstStyle/>
            <a:p>
              <a:pPr algn="ctr" defTabSz="1244227">
                <a:lnSpc>
                  <a:spcPct val="90000"/>
                </a:lnSpc>
                <a:spcBef>
                  <a:spcPct val="0"/>
                </a:spcBef>
                <a:spcAft>
                  <a:spcPct val="35000"/>
                </a:spcAft>
              </a:pPr>
              <a:endParaRPr lang="zh-TW" altLang="en-US" sz="2799" b="1">
                <a:latin typeface="微軟正黑體" pitchFamily="34" charset="-120"/>
                <a:ea typeface="微軟正黑體" pitchFamily="34" charset="-120"/>
              </a:endParaRPr>
            </a:p>
          </p:txBody>
        </p:sp>
        <p:sp>
          <p:nvSpPr>
            <p:cNvPr id="38" name="文字方塊 37"/>
            <p:cNvSpPr txBox="1"/>
            <p:nvPr/>
          </p:nvSpPr>
          <p:spPr>
            <a:xfrm>
              <a:off x="1950033" y="4422221"/>
              <a:ext cx="553870" cy="776912"/>
            </a:xfrm>
            <a:prstGeom prst="rect">
              <a:avLst/>
            </a:prstGeom>
            <a:noFill/>
          </p:spPr>
          <p:txBody>
            <a:bodyPr vert="eaVert" wrap="square" rtlCol="0">
              <a:spAutoFit/>
            </a:bodyPr>
            <a:lstStyle/>
            <a:p>
              <a:r>
                <a:rPr lang="zh-TW" altLang="en-US" sz="2000" b="1" dirty="0">
                  <a:solidFill>
                    <a:schemeClr val="accent6">
                      <a:lumMod val="75000"/>
                    </a:schemeClr>
                  </a:solidFill>
                  <a:latin typeface="微軟正黑體" panose="020B0604030504040204" pitchFamily="34" charset="-120"/>
                  <a:ea typeface="微軟正黑體" panose="020B0604030504040204" pitchFamily="34" charset="-120"/>
                </a:rPr>
                <a:t>通過</a:t>
              </a:r>
            </a:p>
          </p:txBody>
        </p:sp>
      </p:grpSp>
      <p:sp>
        <p:nvSpPr>
          <p:cNvPr id="39" name="手繪多邊形 38"/>
          <p:cNvSpPr/>
          <p:nvPr/>
        </p:nvSpPr>
        <p:spPr>
          <a:xfrm>
            <a:off x="7713728" y="1488230"/>
            <a:ext cx="716614" cy="560884"/>
          </a:xfrm>
          <a:custGeom>
            <a:avLst/>
            <a:gdLst>
              <a:gd name="connsiteX0" fmla="*/ 0 w 890864"/>
              <a:gd name="connsiteY0" fmla="*/ 2168521 h 2569410"/>
              <a:gd name="connsiteX1" fmla="*/ 200444 w 890864"/>
              <a:gd name="connsiteY1" fmla="*/ 2168521 h 2569410"/>
              <a:gd name="connsiteX2" fmla="*/ 200444 w 890864"/>
              <a:gd name="connsiteY2" fmla="*/ 0 h 2569410"/>
              <a:gd name="connsiteX3" fmla="*/ 690420 w 890864"/>
              <a:gd name="connsiteY3" fmla="*/ 0 h 2569410"/>
              <a:gd name="connsiteX4" fmla="*/ 690420 w 890864"/>
              <a:gd name="connsiteY4" fmla="*/ 2168521 h 2569410"/>
              <a:gd name="connsiteX5" fmla="*/ 890864 w 890864"/>
              <a:gd name="connsiteY5" fmla="*/ 2168521 h 2569410"/>
              <a:gd name="connsiteX6" fmla="*/ 445432 w 890864"/>
              <a:gd name="connsiteY6" fmla="*/ 2569410 h 2569410"/>
              <a:gd name="connsiteX7" fmla="*/ 0 w 890864"/>
              <a:gd name="connsiteY7" fmla="*/ 2168521 h 256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864" h="2569410">
                <a:moveTo>
                  <a:pt x="0" y="2168521"/>
                </a:moveTo>
                <a:lnTo>
                  <a:pt x="200444" y="2168521"/>
                </a:lnTo>
                <a:lnTo>
                  <a:pt x="200444" y="0"/>
                </a:lnTo>
                <a:lnTo>
                  <a:pt x="690420" y="0"/>
                </a:lnTo>
                <a:lnTo>
                  <a:pt x="690420" y="2168521"/>
                </a:lnTo>
                <a:lnTo>
                  <a:pt x="890864" y="2168521"/>
                </a:lnTo>
                <a:lnTo>
                  <a:pt x="445432" y="2569410"/>
                </a:lnTo>
                <a:lnTo>
                  <a:pt x="0" y="2168521"/>
                </a:lnTo>
                <a:close/>
              </a:path>
            </a:pathLst>
          </a:custGeom>
          <a:solidFill>
            <a:schemeClr val="accent2">
              <a:lumMod val="60000"/>
              <a:lumOff val="40000"/>
              <a:alpha val="90000"/>
            </a:scheme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35943" tIns="35551" rIns="235943" bIns="255982" numCol="1" spcCol="1270" anchor="ctr" anchorCtr="0">
            <a:noAutofit/>
          </a:bodyPr>
          <a:lstStyle/>
          <a:p>
            <a:pPr algn="ctr" defTabSz="1244227">
              <a:lnSpc>
                <a:spcPct val="90000"/>
              </a:lnSpc>
              <a:spcBef>
                <a:spcPct val="0"/>
              </a:spcBef>
              <a:spcAft>
                <a:spcPct val="35000"/>
              </a:spcAft>
            </a:pPr>
            <a:endParaRPr lang="zh-TW" altLang="en-US" sz="2799" b="1">
              <a:latin typeface="微軟正黑體" pitchFamily="34" charset="-120"/>
              <a:ea typeface="微軟正黑體" pitchFamily="34" charset="-120"/>
            </a:endParaRPr>
          </a:p>
        </p:txBody>
      </p:sp>
      <p:sp>
        <p:nvSpPr>
          <p:cNvPr id="25" name="Text Box 8"/>
          <p:cNvSpPr txBox="1">
            <a:spLocks noChangeArrowheads="1"/>
          </p:cNvSpPr>
          <p:nvPr/>
        </p:nvSpPr>
        <p:spPr bwMode="auto">
          <a:xfrm>
            <a:off x="296228" y="5502990"/>
            <a:ext cx="11854515" cy="1238378"/>
          </a:xfrm>
          <a:prstGeom prst="rect">
            <a:avLst/>
          </a:prstGeom>
          <a:solidFill>
            <a:schemeClr val="tx1">
              <a:lumMod val="60000"/>
              <a:lumOff val="40000"/>
            </a:schemeClr>
          </a:solidFill>
          <a:ln>
            <a:headEnd/>
            <a:tailEnd/>
          </a:ln>
        </p:spPr>
        <p:style>
          <a:lnRef idx="1">
            <a:schemeClr val="accent6"/>
          </a:lnRef>
          <a:fillRef idx="2">
            <a:schemeClr val="accent6"/>
          </a:fillRef>
          <a:effectRef idx="1">
            <a:schemeClr val="accent6"/>
          </a:effectRef>
          <a:fontRef idx="minor">
            <a:schemeClr val="dk1"/>
          </a:fontRef>
        </p:style>
        <p:txBody>
          <a:bodyPr/>
          <a:lstStyle/>
          <a:p>
            <a:pPr algn="ctr" eaLnBrk="1" hangingPunct="1">
              <a:defRPr/>
            </a:pPr>
            <a:r>
              <a:rPr lang="en-US" altLang="zh-TW" sz="1800" b="1" dirty="0" smtClean="0">
                <a:solidFill>
                  <a:srgbClr val="FF0000"/>
                </a:solidFill>
                <a:latin typeface="Arial Black" panose="020B0A04020102020204" pitchFamily="34" charset="0"/>
                <a:ea typeface="+mj-ea"/>
                <a:cs typeface="新細明體" pitchFamily="18" charset="-120"/>
              </a:rPr>
              <a:t>111</a:t>
            </a:r>
            <a:r>
              <a:rPr lang="zh-TW" altLang="en-US" sz="1800" b="1" dirty="0" smtClean="0">
                <a:solidFill>
                  <a:srgbClr val="FF0000"/>
                </a:solidFill>
                <a:latin typeface="Arial Black" panose="020B0A04020102020204" pitchFamily="34" charset="0"/>
                <a:ea typeface="+mj-ea"/>
                <a:cs typeface="新細明體" pitchFamily="18" charset="-120"/>
              </a:rPr>
              <a:t>年</a:t>
            </a:r>
            <a:r>
              <a:rPr lang="en-US" altLang="zh-TW" sz="1800" b="1" dirty="0">
                <a:solidFill>
                  <a:srgbClr val="FF0000"/>
                </a:solidFill>
                <a:latin typeface="Arial Black" panose="020B0A04020102020204" pitchFamily="34" charset="0"/>
                <a:ea typeface="+mj-ea"/>
                <a:cs typeface="新細明體" pitchFamily="18" charset="-120"/>
              </a:rPr>
              <a:t>5</a:t>
            </a:r>
            <a:r>
              <a:rPr lang="zh-TW" altLang="en-US" sz="1800" b="1" dirty="0" smtClean="0">
                <a:solidFill>
                  <a:srgbClr val="FF0000"/>
                </a:solidFill>
                <a:latin typeface="Arial Black" panose="020B0A04020102020204" pitchFamily="34" charset="0"/>
                <a:ea typeface="+mj-ea"/>
                <a:cs typeface="新細明體" pitchFamily="18" charset="-120"/>
              </a:rPr>
              <a:t>月</a:t>
            </a:r>
            <a:r>
              <a:rPr lang="en-US" altLang="zh-TW" sz="1800" b="1" dirty="0" smtClean="0">
                <a:solidFill>
                  <a:srgbClr val="FF0000"/>
                </a:solidFill>
                <a:latin typeface="Arial Black" panose="020B0A04020102020204" pitchFamily="34" charset="0"/>
                <a:ea typeface="+mj-ea"/>
                <a:cs typeface="新細明體" pitchFamily="18" charset="-120"/>
              </a:rPr>
              <a:t>18</a:t>
            </a:r>
            <a:r>
              <a:rPr lang="zh-TW" altLang="en-US" sz="1800" b="1" dirty="0" smtClean="0">
                <a:solidFill>
                  <a:srgbClr val="FF0000"/>
                </a:solidFill>
                <a:latin typeface="Arial Black" panose="020B0A04020102020204" pitchFamily="34" charset="0"/>
                <a:ea typeface="+mj-ea"/>
                <a:cs typeface="新細明體" pitchFamily="18" charset="-120"/>
              </a:rPr>
              <a:t>日（三）</a:t>
            </a:r>
            <a:r>
              <a:rPr lang="zh-TW" altLang="en-US" sz="1800" dirty="0">
                <a:solidFill>
                  <a:schemeClr val="bg1"/>
                </a:solidFill>
                <a:latin typeface="+mj-ea"/>
                <a:ea typeface="+mj-ea"/>
                <a:cs typeface="新細明體" pitchFamily="18" charset="-120"/>
              </a:rPr>
              <a:t>公布通過鑑定名單</a:t>
            </a:r>
          </a:p>
          <a:p>
            <a:pPr algn="ctr">
              <a:defRPr/>
            </a:pPr>
            <a:r>
              <a:rPr lang="zh-TW" altLang="en-US" sz="1600" dirty="0">
                <a:solidFill>
                  <a:schemeClr val="bg1"/>
                </a:solidFill>
                <a:latin typeface="+mj-ea"/>
                <a:ea typeface="+mj-ea"/>
                <a:cs typeface="新細明體" pitchFamily="18" charset="-120"/>
              </a:rPr>
              <a:t>通過鑑定學生於本市公立國民中學普通班就讀者，</a:t>
            </a:r>
            <a:r>
              <a:rPr lang="zh-TW" altLang="en-US" sz="1600" dirty="0" smtClean="0">
                <a:solidFill>
                  <a:schemeClr val="bg1"/>
                </a:solidFill>
                <a:latin typeface="+mj-ea"/>
                <a:ea typeface="+mj-ea"/>
                <a:cs typeface="新細明體" pitchFamily="18" charset="-120"/>
              </a:rPr>
              <a:t>於</a:t>
            </a:r>
            <a:r>
              <a:rPr lang="en-US" altLang="zh-TW" sz="1600" b="1" dirty="0" smtClean="0">
                <a:solidFill>
                  <a:srgbClr val="FF0000"/>
                </a:solidFill>
                <a:latin typeface="Arial Black" panose="020B0A04020102020204" pitchFamily="34" charset="0"/>
                <a:cs typeface="新細明體" pitchFamily="18" charset="-120"/>
              </a:rPr>
              <a:t>111</a:t>
            </a:r>
            <a:r>
              <a:rPr lang="zh-TW" altLang="en-US" sz="1600" b="1" dirty="0" smtClean="0">
                <a:solidFill>
                  <a:srgbClr val="FF0000"/>
                </a:solidFill>
                <a:latin typeface="Arial Black" panose="020B0A04020102020204" pitchFamily="34" charset="0"/>
                <a:cs typeface="新細明體" pitchFamily="18" charset="-120"/>
              </a:rPr>
              <a:t>年</a:t>
            </a:r>
            <a:r>
              <a:rPr lang="en-US" altLang="zh-TW" sz="1600" b="1" dirty="0">
                <a:solidFill>
                  <a:srgbClr val="FF0000"/>
                </a:solidFill>
                <a:latin typeface="Arial Black" panose="020B0A04020102020204" pitchFamily="34" charset="0"/>
                <a:cs typeface="新細明體" pitchFamily="18" charset="-120"/>
              </a:rPr>
              <a:t>6</a:t>
            </a:r>
            <a:r>
              <a:rPr lang="zh-TW" altLang="en-US" sz="1600" b="1" dirty="0" smtClean="0">
                <a:solidFill>
                  <a:srgbClr val="FF0000"/>
                </a:solidFill>
                <a:latin typeface="Arial Black" panose="020B0A04020102020204" pitchFamily="34" charset="0"/>
                <a:cs typeface="新細明體" pitchFamily="18" charset="-120"/>
              </a:rPr>
              <a:t>月</a:t>
            </a:r>
            <a:r>
              <a:rPr lang="en-US" altLang="zh-TW" sz="1600" b="1" dirty="0" smtClean="0">
                <a:solidFill>
                  <a:srgbClr val="FF0000"/>
                </a:solidFill>
                <a:latin typeface="Arial Black" panose="020B0A04020102020204" pitchFamily="34" charset="0"/>
                <a:cs typeface="新細明體" pitchFamily="18" charset="-120"/>
              </a:rPr>
              <a:t>20</a:t>
            </a:r>
            <a:r>
              <a:rPr lang="zh-TW" altLang="en-US" sz="1600" b="1" dirty="0" smtClean="0">
                <a:solidFill>
                  <a:srgbClr val="FF0000"/>
                </a:solidFill>
                <a:latin typeface="Arial Black" panose="020B0A04020102020204" pitchFamily="34" charset="0"/>
                <a:cs typeface="新細明體" pitchFamily="18" charset="-120"/>
              </a:rPr>
              <a:t>日</a:t>
            </a:r>
            <a:r>
              <a:rPr lang="en-US" altLang="zh-TW" sz="1600" b="1" dirty="0" smtClean="0">
                <a:solidFill>
                  <a:srgbClr val="FF0000"/>
                </a:solidFill>
                <a:latin typeface="Arial Black" panose="020B0A04020102020204" pitchFamily="34" charset="0"/>
                <a:cs typeface="新細明體" pitchFamily="18" charset="-120"/>
              </a:rPr>
              <a:t>(</a:t>
            </a:r>
            <a:r>
              <a:rPr lang="zh-TW" altLang="en-US" sz="1600" b="1" dirty="0">
                <a:solidFill>
                  <a:srgbClr val="FF0000"/>
                </a:solidFill>
                <a:latin typeface="Arial Black" panose="020B0A04020102020204" pitchFamily="34" charset="0"/>
                <a:cs typeface="新細明體" pitchFamily="18" charset="-120"/>
              </a:rPr>
              <a:t>一</a:t>
            </a:r>
            <a:r>
              <a:rPr lang="en-US" altLang="zh-TW" sz="1600" b="1" dirty="0" smtClean="0">
                <a:solidFill>
                  <a:srgbClr val="FF0000"/>
                </a:solidFill>
                <a:latin typeface="Arial Black" panose="020B0A04020102020204" pitchFamily="34" charset="0"/>
                <a:cs typeface="新細明體" pitchFamily="18" charset="-120"/>
              </a:rPr>
              <a:t>)</a:t>
            </a:r>
            <a:r>
              <a:rPr lang="zh-TW" altLang="en-US" sz="1600" dirty="0">
                <a:solidFill>
                  <a:schemeClr val="bg1"/>
                </a:solidFill>
                <a:latin typeface="+mj-ea"/>
                <a:cs typeface="新細明體" pitchFamily="18" charset="-120"/>
              </a:rPr>
              <a:t>前</a:t>
            </a:r>
            <a:r>
              <a:rPr lang="zh-TW" altLang="en-US" sz="1600" dirty="0">
                <a:solidFill>
                  <a:schemeClr val="bg1"/>
                </a:solidFill>
                <a:latin typeface="+mj-ea"/>
                <a:ea typeface="+mj-ea"/>
                <a:cs typeface="新細明體" pitchFamily="18" charset="-120"/>
              </a:rPr>
              <a:t>繳驗鑑定結果通知單正本予就讀國中，</a:t>
            </a:r>
            <a:endParaRPr lang="en-US" altLang="zh-TW" sz="1600" dirty="0">
              <a:solidFill>
                <a:schemeClr val="bg1"/>
              </a:solidFill>
              <a:latin typeface="+mj-ea"/>
              <a:ea typeface="+mj-ea"/>
              <a:cs typeface="新細明體" pitchFamily="18" charset="-120"/>
            </a:endParaRPr>
          </a:p>
          <a:p>
            <a:pPr algn="ctr">
              <a:defRPr/>
            </a:pPr>
            <a:r>
              <a:rPr lang="zh-TW" altLang="en-US" sz="1600" dirty="0">
                <a:solidFill>
                  <a:schemeClr val="bg1"/>
                </a:solidFill>
                <a:latin typeface="+mj-ea"/>
                <a:ea typeface="+mj-ea"/>
                <a:cs typeface="新細明體" pitchFamily="18" charset="-120"/>
              </a:rPr>
              <a:t>由學校依既有之資源給予該資優類別</a:t>
            </a:r>
            <a:r>
              <a:rPr lang="en-US" altLang="zh-TW" sz="1600" dirty="0">
                <a:solidFill>
                  <a:schemeClr val="bg1"/>
                </a:solidFill>
                <a:latin typeface="+mj-ea"/>
                <a:ea typeface="+mj-ea"/>
                <a:cs typeface="新細明體" pitchFamily="18" charset="-120"/>
              </a:rPr>
              <a:t>(</a:t>
            </a:r>
            <a:r>
              <a:rPr lang="zh-TW" altLang="en-US" sz="1600" dirty="0">
                <a:solidFill>
                  <a:schemeClr val="bg1"/>
                </a:solidFill>
                <a:latin typeface="+mj-ea"/>
                <a:ea typeface="+mj-ea"/>
                <a:cs typeface="新細明體" pitchFamily="18" charset="-120"/>
              </a:rPr>
              <a:t>數理或</a:t>
            </a:r>
            <a:r>
              <a:rPr lang="zh-TW" altLang="en-US" sz="1600" dirty="0" smtClean="0">
                <a:solidFill>
                  <a:schemeClr val="bg1"/>
                </a:solidFill>
                <a:latin typeface="+mj-ea"/>
                <a:ea typeface="+mj-ea"/>
                <a:cs typeface="新細明體" pitchFamily="18" charset="-120"/>
              </a:rPr>
              <a:t>英語或自然科學</a:t>
            </a:r>
            <a:r>
              <a:rPr lang="en-US" altLang="zh-TW" sz="1600" dirty="0" smtClean="0">
                <a:solidFill>
                  <a:schemeClr val="bg1"/>
                </a:solidFill>
                <a:latin typeface="+mj-ea"/>
                <a:ea typeface="+mj-ea"/>
                <a:cs typeface="新細明體" pitchFamily="18" charset="-120"/>
              </a:rPr>
              <a:t>)</a:t>
            </a:r>
            <a:r>
              <a:rPr lang="zh-TW" altLang="en-US" sz="1600" dirty="0" smtClean="0">
                <a:solidFill>
                  <a:schemeClr val="bg1"/>
                </a:solidFill>
                <a:latin typeface="+mj-ea"/>
                <a:ea typeface="+mj-ea"/>
                <a:cs typeface="新細明體" pitchFamily="18" charset="-120"/>
              </a:rPr>
              <a:t> </a:t>
            </a:r>
            <a:r>
              <a:rPr lang="zh-TW" altLang="en-US" sz="1600" dirty="0">
                <a:solidFill>
                  <a:schemeClr val="bg1"/>
                </a:solidFill>
                <a:latin typeface="+mj-ea"/>
                <a:ea typeface="+mj-ea"/>
                <a:cs typeface="新細明體" pitchFamily="18" charset="-120"/>
              </a:rPr>
              <a:t>資優資源班或資優教育方案等之特殊教育服務</a:t>
            </a:r>
            <a:r>
              <a:rPr lang="zh-TW" altLang="en-US" sz="1600" dirty="0" smtClean="0">
                <a:solidFill>
                  <a:schemeClr val="bg1"/>
                </a:solidFill>
                <a:latin typeface="+mj-ea"/>
                <a:ea typeface="+mj-ea"/>
                <a:cs typeface="新細明體" pitchFamily="18" charset="-120"/>
              </a:rPr>
              <a:t>。通過自然科學資優鑑定之學生，倘未就讀會稽國中自然科學資優資源班，得由就讀學校依既有數理資優資源班或資優教育方案提供自然科學課程服務。</a:t>
            </a:r>
            <a:endParaRPr lang="zh-TW" altLang="en-US" sz="1600" dirty="0">
              <a:solidFill>
                <a:schemeClr val="bg1"/>
              </a:solidFill>
              <a:latin typeface="+mj-ea"/>
              <a:ea typeface="+mj-ea"/>
              <a:cs typeface="新細明體" pitchFamily="18" charset="-120"/>
            </a:endParaRPr>
          </a:p>
        </p:txBody>
      </p:sp>
    </p:spTree>
    <p:extLst>
      <p:ext uri="{BB962C8B-B14F-4D97-AF65-F5344CB8AC3E}">
        <p14:creationId xmlns:p14="http://schemas.microsoft.com/office/powerpoint/2010/main" val="255377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2"/>
          <p:cNvSpPr txBox="1">
            <a:spLocks/>
          </p:cNvSpPr>
          <p:nvPr/>
        </p:nvSpPr>
        <p:spPr>
          <a:xfrm>
            <a:off x="1053852" y="3275314"/>
            <a:ext cx="9865096" cy="3245869"/>
          </a:xfrm>
          <a:prstGeom prst="rect">
            <a:avLst/>
          </a:prstGeom>
        </p:spPr>
        <p:txBody>
          <a:bodyPr vert="horz" lIns="91416" tIns="45708" rIns="91416" bIns="45708" rtlCol="0" anchor="b">
            <a:no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pPr algn="ctr">
              <a:lnSpc>
                <a:spcPts val="4999"/>
              </a:lnSpc>
              <a:spcBef>
                <a:spcPts val="600"/>
              </a:spcBef>
            </a:pPr>
            <a:r>
              <a:rPr lang="zh-TW" altLang="en-US" b="1" dirty="0" smtClean="0">
                <a:solidFill>
                  <a:srgbClr val="FF0000"/>
                </a:solidFill>
                <a:latin typeface="+mj-ea"/>
                <a:ea typeface="+mj-ea"/>
                <a:sym typeface="Salesforce Sans"/>
              </a:rPr>
              <a:t>       </a:t>
            </a:r>
            <a:endParaRPr lang="en-US" altLang="zh-TW" b="1" dirty="0" smtClean="0">
              <a:solidFill>
                <a:srgbClr val="FF0000"/>
              </a:solidFill>
              <a:latin typeface="+mj-ea"/>
              <a:ea typeface="+mj-ea"/>
              <a:sym typeface="Salesforce Sans"/>
            </a:endParaRPr>
          </a:p>
          <a:p>
            <a:pPr>
              <a:lnSpc>
                <a:spcPts val="4999"/>
              </a:lnSpc>
              <a:spcBef>
                <a:spcPts val="600"/>
              </a:spcBef>
            </a:pPr>
            <a:r>
              <a:rPr lang="zh-TW" altLang="en-US" b="1" dirty="0" smtClean="0">
                <a:solidFill>
                  <a:srgbClr val="0070C0"/>
                </a:solidFill>
                <a:latin typeface="+mj-ea"/>
                <a:sym typeface="Salesforce Sans"/>
              </a:rPr>
              <a:t>數理</a:t>
            </a:r>
            <a:r>
              <a:rPr lang="en-US" altLang="zh-TW" b="1" dirty="0" smtClean="0">
                <a:latin typeface="+mj-ea"/>
                <a:sym typeface="Salesforce Sans"/>
              </a:rPr>
              <a:t>-</a:t>
            </a:r>
            <a:r>
              <a:rPr lang="zh-TW" altLang="en-US" b="1" dirty="0">
                <a:latin typeface="+mj-ea"/>
                <a:sym typeface="Salesforce Sans"/>
              </a:rPr>
              <a:t>桃園市立</a:t>
            </a:r>
            <a:r>
              <a:rPr lang="zh-TW" altLang="en-US" b="1" dirty="0">
                <a:solidFill>
                  <a:srgbClr val="0070C0"/>
                </a:solidFill>
                <a:latin typeface="+mj-ea"/>
                <a:sym typeface="Salesforce Sans"/>
              </a:rPr>
              <a:t>光明</a:t>
            </a:r>
            <a:r>
              <a:rPr lang="zh-TW" altLang="en-US" b="1" dirty="0">
                <a:latin typeface="+mj-ea"/>
                <a:sym typeface="Salesforce Sans"/>
              </a:rPr>
              <a:t>國民</a:t>
            </a:r>
            <a:r>
              <a:rPr lang="zh-TW" altLang="en-US" b="1" dirty="0" smtClean="0">
                <a:latin typeface="+mj-ea"/>
                <a:sym typeface="Salesforce Sans"/>
              </a:rPr>
              <a:t>中學</a:t>
            </a:r>
            <a:r>
              <a:rPr lang="en-US" altLang="zh-TW" sz="2400" b="1" dirty="0" smtClean="0">
                <a:solidFill>
                  <a:schemeClr val="tx1">
                    <a:lumMod val="75000"/>
                  </a:schemeClr>
                </a:solidFill>
                <a:latin typeface="+mj-ea"/>
                <a:sym typeface="Salesforce Sans"/>
              </a:rPr>
              <a:t>(</a:t>
            </a:r>
            <a:r>
              <a:rPr lang="zh-TW" altLang="en-US" sz="2400" b="1" dirty="0" smtClean="0">
                <a:solidFill>
                  <a:schemeClr val="tx1">
                    <a:lumMod val="75000"/>
                  </a:schemeClr>
                </a:solidFill>
                <a:latin typeface="+mj-ea"/>
                <a:sym typeface="Salesforce Sans"/>
              </a:rPr>
              <a:t>第一區</a:t>
            </a:r>
            <a:r>
              <a:rPr lang="en-US" altLang="zh-TW" sz="2400" b="1" dirty="0" smtClean="0">
                <a:solidFill>
                  <a:schemeClr val="tx1">
                    <a:lumMod val="75000"/>
                  </a:schemeClr>
                </a:solidFill>
                <a:latin typeface="+mj-ea"/>
                <a:sym typeface="Salesforce Sans"/>
              </a:rPr>
              <a:t>)</a:t>
            </a:r>
          </a:p>
          <a:p>
            <a:pPr>
              <a:lnSpc>
                <a:spcPts val="4999"/>
              </a:lnSpc>
              <a:spcBef>
                <a:spcPts val="600"/>
              </a:spcBef>
            </a:pPr>
            <a:r>
              <a:rPr lang="zh-TW" altLang="en-US" b="1" dirty="0" smtClean="0">
                <a:solidFill>
                  <a:srgbClr val="0070C0"/>
                </a:solidFill>
                <a:latin typeface="+mj-ea"/>
                <a:sym typeface="Salesforce Sans"/>
              </a:rPr>
              <a:t>數理</a:t>
            </a:r>
            <a:r>
              <a:rPr lang="en-US" altLang="zh-TW" b="1" dirty="0" smtClean="0">
                <a:latin typeface="+mj-ea"/>
                <a:sym typeface="Salesforce Sans"/>
              </a:rPr>
              <a:t>-</a:t>
            </a:r>
            <a:r>
              <a:rPr lang="zh-TW" altLang="en-US" b="1" dirty="0" smtClean="0">
                <a:latin typeface="+mj-ea"/>
                <a:sym typeface="Salesforce Sans"/>
              </a:rPr>
              <a:t>桃園市立</a:t>
            </a:r>
            <a:r>
              <a:rPr lang="zh-TW" altLang="en-US" b="1" dirty="0" smtClean="0">
                <a:solidFill>
                  <a:srgbClr val="0070C0"/>
                </a:solidFill>
                <a:latin typeface="+mj-ea"/>
                <a:sym typeface="Salesforce Sans"/>
              </a:rPr>
              <a:t>石門</a:t>
            </a:r>
            <a:r>
              <a:rPr lang="zh-TW" altLang="en-US" b="1" dirty="0" smtClean="0">
                <a:latin typeface="+mj-ea"/>
                <a:sym typeface="Salesforce Sans"/>
              </a:rPr>
              <a:t>國民中學</a:t>
            </a:r>
            <a:r>
              <a:rPr lang="en-US" altLang="zh-TW" sz="2400" b="1" dirty="0" smtClean="0">
                <a:solidFill>
                  <a:schemeClr val="tx1">
                    <a:lumMod val="75000"/>
                  </a:schemeClr>
                </a:solidFill>
                <a:latin typeface="+mj-ea"/>
                <a:sym typeface="Salesforce Sans"/>
              </a:rPr>
              <a:t>(</a:t>
            </a:r>
            <a:r>
              <a:rPr lang="zh-TW" altLang="en-US" sz="2400" b="1" dirty="0" smtClean="0">
                <a:solidFill>
                  <a:schemeClr val="tx1">
                    <a:lumMod val="75000"/>
                  </a:schemeClr>
                </a:solidFill>
                <a:latin typeface="+mj-ea"/>
                <a:sym typeface="Salesforce Sans"/>
              </a:rPr>
              <a:t>第二區</a:t>
            </a:r>
            <a:r>
              <a:rPr lang="en-US" altLang="zh-TW" sz="2400" b="1" dirty="0" smtClean="0">
                <a:solidFill>
                  <a:schemeClr val="tx1">
                    <a:lumMod val="75000"/>
                  </a:schemeClr>
                </a:solidFill>
                <a:latin typeface="+mj-ea"/>
                <a:sym typeface="Salesforce Sans"/>
              </a:rPr>
              <a:t>)</a:t>
            </a:r>
          </a:p>
          <a:p>
            <a:pPr>
              <a:lnSpc>
                <a:spcPts val="4999"/>
              </a:lnSpc>
              <a:spcBef>
                <a:spcPts val="600"/>
              </a:spcBef>
            </a:pPr>
            <a:r>
              <a:rPr lang="zh-TW" altLang="en-US" sz="3200" b="1" dirty="0" smtClean="0">
                <a:solidFill>
                  <a:srgbClr val="0070C0"/>
                </a:solidFill>
                <a:latin typeface="+mj-ea"/>
                <a:sym typeface="Salesforce Sans"/>
              </a:rPr>
              <a:t>自然科學</a:t>
            </a:r>
            <a:r>
              <a:rPr lang="en-US" altLang="zh-TW" sz="3200" b="1" dirty="0">
                <a:latin typeface="+mj-ea"/>
                <a:sym typeface="Salesforce Sans"/>
              </a:rPr>
              <a:t>-</a:t>
            </a:r>
            <a:r>
              <a:rPr lang="zh-TW" altLang="en-US" sz="3200" b="1" dirty="0">
                <a:latin typeface="+mj-ea"/>
                <a:sym typeface="Salesforce Sans"/>
              </a:rPr>
              <a:t>桃園市立</a:t>
            </a:r>
            <a:r>
              <a:rPr lang="zh-TW" altLang="en-US" sz="3200" b="1" dirty="0">
                <a:solidFill>
                  <a:srgbClr val="0070C0"/>
                </a:solidFill>
                <a:latin typeface="+mj-ea"/>
                <a:sym typeface="Salesforce Sans"/>
              </a:rPr>
              <a:t>光明</a:t>
            </a:r>
            <a:r>
              <a:rPr lang="zh-TW" altLang="en-US" sz="3200" b="1" dirty="0">
                <a:latin typeface="+mj-ea"/>
                <a:sym typeface="Salesforce Sans"/>
              </a:rPr>
              <a:t>國民</a:t>
            </a:r>
            <a:r>
              <a:rPr lang="zh-TW" altLang="en-US" sz="3200" b="1" dirty="0" smtClean="0">
                <a:latin typeface="+mj-ea"/>
                <a:sym typeface="Salesforce Sans"/>
              </a:rPr>
              <a:t>中學</a:t>
            </a:r>
            <a:r>
              <a:rPr lang="en-US" altLang="zh-TW" sz="2400" b="1" dirty="0" smtClean="0">
                <a:solidFill>
                  <a:schemeClr val="tx1">
                    <a:lumMod val="75000"/>
                  </a:schemeClr>
                </a:solidFill>
                <a:latin typeface="+mj-ea"/>
                <a:sym typeface="Salesforce Sans"/>
              </a:rPr>
              <a:t>(</a:t>
            </a:r>
            <a:r>
              <a:rPr lang="zh-TW" altLang="en-US" sz="2400" b="1" dirty="0" smtClean="0">
                <a:solidFill>
                  <a:schemeClr val="tx1">
                    <a:lumMod val="75000"/>
                  </a:schemeClr>
                </a:solidFill>
                <a:latin typeface="+mj-ea"/>
                <a:sym typeface="Salesforce Sans"/>
              </a:rPr>
              <a:t>不</a:t>
            </a:r>
            <a:r>
              <a:rPr lang="zh-TW" altLang="en-US" sz="2400" b="1" dirty="0">
                <a:solidFill>
                  <a:schemeClr val="tx1">
                    <a:lumMod val="75000"/>
                  </a:schemeClr>
                </a:solidFill>
                <a:latin typeface="+mj-ea"/>
                <a:sym typeface="Salesforce Sans"/>
              </a:rPr>
              <a:t>分</a:t>
            </a:r>
            <a:r>
              <a:rPr lang="zh-TW" altLang="en-US" sz="2400" b="1" dirty="0" smtClean="0">
                <a:solidFill>
                  <a:schemeClr val="tx1">
                    <a:lumMod val="75000"/>
                  </a:schemeClr>
                </a:solidFill>
                <a:latin typeface="+mj-ea"/>
                <a:sym typeface="Salesforce Sans"/>
              </a:rPr>
              <a:t>區</a:t>
            </a:r>
            <a:r>
              <a:rPr lang="en-US" altLang="zh-TW" sz="2400" b="1" dirty="0">
                <a:solidFill>
                  <a:schemeClr val="tx1">
                    <a:lumMod val="75000"/>
                  </a:schemeClr>
                </a:solidFill>
                <a:latin typeface="+mj-ea"/>
                <a:sym typeface="Salesforce Sans"/>
              </a:rPr>
              <a:t>)</a:t>
            </a:r>
          </a:p>
          <a:p>
            <a:pPr>
              <a:lnSpc>
                <a:spcPts val="4999"/>
              </a:lnSpc>
              <a:spcBef>
                <a:spcPts val="600"/>
              </a:spcBef>
            </a:pPr>
            <a:r>
              <a:rPr lang="zh-TW" altLang="en-US" b="1" dirty="0" smtClean="0">
                <a:solidFill>
                  <a:srgbClr val="FF0000"/>
                </a:solidFill>
                <a:latin typeface="+mj-ea"/>
                <a:ea typeface="+mj-ea"/>
                <a:sym typeface="Salesforce Sans"/>
              </a:rPr>
              <a:t>英語</a:t>
            </a:r>
            <a:r>
              <a:rPr lang="en-US" altLang="zh-TW" b="1" dirty="0" smtClean="0">
                <a:latin typeface="+mj-ea"/>
                <a:ea typeface="+mj-ea"/>
                <a:sym typeface="Salesforce Sans"/>
              </a:rPr>
              <a:t>-</a:t>
            </a:r>
            <a:r>
              <a:rPr lang="zh-TW" altLang="en-US" b="1" dirty="0" smtClean="0">
                <a:latin typeface="+mj-ea"/>
                <a:ea typeface="+mj-ea"/>
                <a:sym typeface="Salesforce Sans"/>
              </a:rPr>
              <a:t>桃園市立</a:t>
            </a:r>
            <a:r>
              <a:rPr lang="zh-TW" altLang="en-US" b="1" dirty="0" smtClean="0">
                <a:solidFill>
                  <a:srgbClr val="FF0000"/>
                </a:solidFill>
                <a:latin typeface="+mj-ea"/>
                <a:ea typeface="+mj-ea"/>
                <a:sym typeface="Salesforce Sans"/>
              </a:rPr>
              <a:t>福豐</a:t>
            </a:r>
            <a:r>
              <a:rPr lang="zh-TW" altLang="en-US" b="1" dirty="0" smtClean="0">
                <a:latin typeface="+mj-ea"/>
                <a:ea typeface="+mj-ea"/>
                <a:sym typeface="Salesforce Sans"/>
              </a:rPr>
              <a:t>國民中學</a:t>
            </a:r>
            <a:r>
              <a:rPr lang="en-US" altLang="zh-TW" sz="2400" b="1" dirty="0" smtClean="0">
                <a:solidFill>
                  <a:schemeClr val="tx1">
                    <a:lumMod val="75000"/>
                  </a:schemeClr>
                </a:solidFill>
                <a:latin typeface="+mj-ea"/>
                <a:ea typeface="+mj-ea"/>
                <a:sym typeface="Salesforce Sans"/>
              </a:rPr>
              <a:t>(</a:t>
            </a:r>
            <a:r>
              <a:rPr lang="zh-TW" altLang="en-US" sz="2400" b="1" dirty="0" smtClean="0">
                <a:solidFill>
                  <a:schemeClr val="tx1">
                    <a:lumMod val="75000"/>
                  </a:schemeClr>
                </a:solidFill>
                <a:latin typeface="+mj-ea"/>
                <a:ea typeface="+mj-ea"/>
                <a:sym typeface="Salesforce Sans"/>
              </a:rPr>
              <a:t>第一區</a:t>
            </a:r>
            <a:r>
              <a:rPr lang="en-US" altLang="zh-TW" sz="2400" b="1" dirty="0" smtClean="0">
                <a:solidFill>
                  <a:schemeClr val="tx1">
                    <a:lumMod val="75000"/>
                  </a:schemeClr>
                </a:solidFill>
                <a:latin typeface="+mj-ea"/>
                <a:ea typeface="+mj-ea"/>
                <a:sym typeface="Salesforce Sans"/>
              </a:rPr>
              <a:t>)</a:t>
            </a:r>
          </a:p>
          <a:p>
            <a:pPr>
              <a:lnSpc>
                <a:spcPts val="4999"/>
              </a:lnSpc>
              <a:spcBef>
                <a:spcPts val="600"/>
              </a:spcBef>
            </a:pPr>
            <a:r>
              <a:rPr lang="zh-TW" altLang="en-US" b="1" dirty="0" smtClean="0">
                <a:solidFill>
                  <a:srgbClr val="FF0000"/>
                </a:solidFill>
                <a:latin typeface="+mj-ea"/>
                <a:ea typeface="+mj-ea"/>
                <a:sym typeface="Salesforce Sans"/>
              </a:rPr>
              <a:t>英語</a:t>
            </a:r>
            <a:r>
              <a:rPr lang="en-US" altLang="zh-TW" b="1" dirty="0">
                <a:latin typeface="+mj-ea"/>
                <a:ea typeface="+mj-ea"/>
                <a:sym typeface="Salesforce Sans"/>
              </a:rPr>
              <a:t>-</a:t>
            </a:r>
            <a:r>
              <a:rPr lang="zh-TW" altLang="en-US" b="1" dirty="0">
                <a:latin typeface="+mj-ea"/>
                <a:ea typeface="+mj-ea"/>
                <a:sym typeface="Salesforce Sans"/>
              </a:rPr>
              <a:t>桃園</a:t>
            </a:r>
            <a:r>
              <a:rPr lang="zh-TW" altLang="en-US" b="1" dirty="0" smtClean="0">
                <a:latin typeface="+mj-ea"/>
                <a:ea typeface="+mj-ea"/>
                <a:sym typeface="Salesforce Sans"/>
              </a:rPr>
              <a:t>市立</a:t>
            </a:r>
            <a:r>
              <a:rPr lang="zh-TW" altLang="en-US" b="1" dirty="0">
                <a:solidFill>
                  <a:srgbClr val="FF0000"/>
                </a:solidFill>
                <a:latin typeface="+mj-ea"/>
                <a:ea typeface="+mj-ea"/>
                <a:sym typeface="Salesforce Sans"/>
              </a:rPr>
              <a:t>楊梅</a:t>
            </a:r>
            <a:r>
              <a:rPr lang="zh-TW" altLang="en-US" b="1" dirty="0" smtClean="0">
                <a:latin typeface="+mj-ea"/>
                <a:ea typeface="+mj-ea"/>
                <a:sym typeface="Salesforce Sans"/>
              </a:rPr>
              <a:t>國民</a:t>
            </a:r>
            <a:r>
              <a:rPr lang="zh-TW" altLang="en-US" b="1" dirty="0">
                <a:latin typeface="+mj-ea"/>
                <a:ea typeface="+mj-ea"/>
                <a:sym typeface="Salesforce Sans"/>
              </a:rPr>
              <a:t>中學</a:t>
            </a:r>
            <a:r>
              <a:rPr lang="en-US" altLang="zh-TW" sz="2400" b="1" dirty="0">
                <a:solidFill>
                  <a:schemeClr val="tx1">
                    <a:lumMod val="75000"/>
                  </a:schemeClr>
                </a:solidFill>
                <a:latin typeface="+mj-ea"/>
                <a:ea typeface="+mj-ea"/>
                <a:sym typeface="Salesforce Sans"/>
              </a:rPr>
              <a:t>(</a:t>
            </a:r>
            <a:r>
              <a:rPr lang="zh-TW" altLang="en-US" sz="2400" b="1" dirty="0">
                <a:solidFill>
                  <a:schemeClr val="tx1">
                    <a:lumMod val="75000"/>
                  </a:schemeClr>
                </a:solidFill>
                <a:latin typeface="+mj-ea"/>
                <a:ea typeface="+mj-ea"/>
                <a:sym typeface="Salesforce Sans"/>
              </a:rPr>
              <a:t>第二區</a:t>
            </a:r>
            <a:r>
              <a:rPr lang="en-US" altLang="zh-TW" sz="2400" b="1" dirty="0" smtClean="0">
                <a:solidFill>
                  <a:schemeClr val="tx1">
                    <a:lumMod val="75000"/>
                  </a:schemeClr>
                </a:solidFill>
                <a:latin typeface="+mj-ea"/>
                <a:ea typeface="+mj-ea"/>
                <a:sym typeface="Salesforce Sans"/>
              </a:rPr>
              <a:t>)</a:t>
            </a:r>
          </a:p>
          <a:p>
            <a:pPr>
              <a:lnSpc>
                <a:spcPts val="4999"/>
              </a:lnSpc>
              <a:spcBef>
                <a:spcPts val="600"/>
              </a:spcBef>
            </a:pPr>
            <a:r>
              <a:rPr lang="zh-TW" altLang="en-US" b="1" dirty="0" smtClean="0">
                <a:solidFill>
                  <a:srgbClr val="00B050"/>
                </a:solidFill>
                <a:latin typeface="+mj-ea"/>
                <a:sym typeface="Salesforce Sans"/>
              </a:rPr>
              <a:t>創造能力</a:t>
            </a:r>
            <a:r>
              <a:rPr lang="en-US" altLang="zh-TW" b="1" dirty="0" smtClean="0">
                <a:latin typeface="+mj-ea"/>
                <a:sym typeface="Salesforce Sans"/>
              </a:rPr>
              <a:t>-</a:t>
            </a:r>
            <a:r>
              <a:rPr lang="zh-TW" altLang="en-US" b="1" dirty="0" smtClean="0">
                <a:latin typeface="+mj-ea"/>
                <a:sym typeface="Salesforce Sans"/>
              </a:rPr>
              <a:t>桃園市立</a:t>
            </a:r>
            <a:r>
              <a:rPr lang="zh-TW" altLang="en-US" b="1" dirty="0" smtClean="0">
                <a:solidFill>
                  <a:srgbClr val="00B050"/>
                </a:solidFill>
                <a:latin typeface="+mj-ea"/>
                <a:sym typeface="Salesforce Sans"/>
              </a:rPr>
              <a:t>經國</a:t>
            </a:r>
            <a:r>
              <a:rPr lang="zh-TW" altLang="en-US" b="1" dirty="0" smtClean="0">
                <a:latin typeface="+mj-ea"/>
                <a:sym typeface="Salesforce Sans"/>
              </a:rPr>
              <a:t>國民中學</a:t>
            </a:r>
            <a:r>
              <a:rPr lang="en-US" altLang="zh-TW" sz="2400" b="1" dirty="0">
                <a:latin typeface="+mj-ea"/>
                <a:sym typeface="Salesforce Sans"/>
              </a:rPr>
              <a:t>(</a:t>
            </a:r>
            <a:r>
              <a:rPr lang="zh-TW" altLang="en-US" sz="2400" b="1" dirty="0">
                <a:latin typeface="+mj-ea"/>
                <a:sym typeface="Salesforce Sans"/>
              </a:rPr>
              <a:t>不分區</a:t>
            </a:r>
            <a:r>
              <a:rPr lang="en-US" altLang="zh-TW" sz="2400" b="1" dirty="0" smtClean="0">
                <a:latin typeface="+mj-ea"/>
                <a:sym typeface="Salesforce Sans"/>
              </a:rPr>
              <a:t>)</a:t>
            </a:r>
            <a:endParaRPr lang="en-US" altLang="zh-TW" sz="2400" b="1" dirty="0">
              <a:latin typeface="+mj-ea"/>
              <a:sym typeface="Salesforce Sans"/>
            </a:endParaRPr>
          </a:p>
        </p:txBody>
      </p:sp>
      <p:sp>
        <p:nvSpPr>
          <p:cNvPr id="3" name="標題 2"/>
          <p:cNvSpPr>
            <a:spLocks noGrp="1"/>
          </p:cNvSpPr>
          <p:nvPr>
            <p:ph type="title"/>
          </p:nvPr>
        </p:nvSpPr>
        <p:spPr>
          <a:xfrm>
            <a:off x="909836" y="1484784"/>
            <a:ext cx="7428530" cy="665280"/>
          </a:xfrm>
        </p:spPr>
        <p:txBody>
          <a:bodyPr>
            <a:noAutofit/>
          </a:bodyPr>
          <a:lstStyle/>
          <a:p>
            <a:pPr algn="dist"/>
            <a:r>
              <a:rPr lang="zh-TW" altLang="en-US" sz="5400" b="1" dirty="0">
                <a:latin typeface="+mj-ea"/>
                <a:ea typeface="+mj-ea"/>
                <a:sym typeface="Salesforce Sans"/>
              </a:rPr>
              <a:t>鑑定試務承辦單位</a:t>
            </a:r>
            <a:endParaRPr lang="zh-TW" altLang="en-US" sz="5400" dirty="0">
              <a:latin typeface="+mj-ea"/>
              <a:ea typeface="+mj-ea"/>
            </a:endParaRPr>
          </a:p>
        </p:txBody>
      </p:sp>
      <p:sp>
        <p:nvSpPr>
          <p:cNvPr id="2" name="投影片編號版面配置區 1"/>
          <p:cNvSpPr>
            <a:spLocks noGrp="1"/>
          </p:cNvSpPr>
          <p:nvPr>
            <p:ph type="sldNum" sz="quarter" idx="12"/>
          </p:nvPr>
        </p:nvSpPr>
        <p:spPr/>
        <p:txBody>
          <a:bodyPr/>
          <a:lstStyle/>
          <a:p>
            <a:pPr rtl="0"/>
            <a:fld id="{EB37DED6-D4C7-42EE-AB49-D2E39E64FDE4}" type="slidenum">
              <a:rPr lang="en-US" altLang="zh-TW" noProof="0" smtClean="0"/>
              <a:t>2</a:t>
            </a:fld>
            <a:endParaRPr lang="en-US" altLang="zh-TW" noProof="0" dirty="0"/>
          </a:p>
        </p:txBody>
      </p:sp>
      <p:sp>
        <p:nvSpPr>
          <p:cNvPr id="6" name="標題 12"/>
          <p:cNvSpPr txBox="1">
            <a:spLocks/>
          </p:cNvSpPr>
          <p:nvPr/>
        </p:nvSpPr>
        <p:spPr>
          <a:xfrm>
            <a:off x="673584" y="-23199"/>
            <a:ext cx="10058402" cy="1219200"/>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icrosoft JhengHei UI" panose="020B0604030504040204" pitchFamily="34" charset="-120"/>
                <a:ea typeface="Microsoft JhengHei UI" panose="020B0604030504040204" pitchFamily="34" charset="-120"/>
                <a:cs typeface="+mj-cs"/>
              </a:defRPr>
            </a:lvl1pPr>
          </a:lstStyle>
          <a:p>
            <a:r>
              <a:rPr lang="zh-TW" altLang="en-US" sz="5400" b="1" dirty="0">
                <a:solidFill>
                  <a:srgbClr val="FF0000"/>
                </a:solidFill>
                <a:latin typeface="Salesforce Sans"/>
                <a:sym typeface="Salesforce Sans"/>
              </a:rPr>
              <a:t>主辦單位：桃園市政府教育局</a:t>
            </a:r>
          </a:p>
        </p:txBody>
      </p:sp>
    </p:spTree>
    <p:extLst>
      <p:ext uri="{BB962C8B-B14F-4D97-AF65-F5344CB8AC3E}">
        <p14:creationId xmlns:p14="http://schemas.microsoft.com/office/powerpoint/2010/main" val="234003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sz="quarter" idx="1"/>
            <p:extLst>
              <p:ext uri="{D42A27DB-BD31-4B8C-83A1-F6EECF244321}">
                <p14:modId xmlns:p14="http://schemas.microsoft.com/office/powerpoint/2010/main" val="463838708"/>
              </p:ext>
            </p:extLst>
          </p:nvPr>
        </p:nvGraphicFramePr>
        <p:xfrm>
          <a:off x="216024" y="350691"/>
          <a:ext cx="11855052" cy="6528109"/>
        </p:xfrm>
        <a:graphic>
          <a:graphicData uri="http://schemas.openxmlformats.org/drawingml/2006/table">
            <a:tbl>
              <a:tblPr firstRow="1" bandRow="1">
                <a:tableStyleId>{21E4AEA4-8DFA-4A89-87EB-49C32662AFE0}</a:tableStyleId>
              </a:tblPr>
              <a:tblGrid>
                <a:gridCol w="2181673">
                  <a:extLst>
                    <a:ext uri="{9D8B030D-6E8A-4147-A177-3AD203B41FA5}">
                      <a16:colId xmlns:a16="http://schemas.microsoft.com/office/drawing/2014/main" val="20000"/>
                    </a:ext>
                  </a:extLst>
                </a:gridCol>
                <a:gridCol w="2142811">
                  <a:extLst>
                    <a:ext uri="{9D8B030D-6E8A-4147-A177-3AD203B41FA5}">
                      <a16:colId xmlns:a16="http://schemas.microsoft.com/office/drawing/2014/main" val="20001"/>
                    </a:ext>
                  </a:extLst>
                </a:gridCol>
                <a:gridCol w="7530568">
                  <a:extLst>
                    <a:ext uri="{9D8B030D-6E8A-4147-A177-3AD203B41FA5}">
                      <a16:colId xmlns:a16="http://schemas.microsoft.com/office/drawing/2014/main" val="20002"/>
                    </a:ext>
                  </a:extLst>
                </a:gridCol>
              </a:tblGrid>
              <a:tr h="487238">
                <a:tc>
                  <a:txBody>
                    <a:bodyPr/>
                    <a:lstStyle/>
                    <a:p>
                      <a:pPr algn="ctr"/>
                      <a:r>
                        <a:rPr lang="zh-TW" altLang="en-US" sz="2000" dirty="0">
                          <a:latin typeface="微軟正黑體" panose="020B0604030504040204" pitchFamily="34" charset="-120"/>
                          <a:ea typeface="微軟正黑體" panose="020B0604030504040204" pitchFamily="34" charset="-120"/>
                        </a:rPr>
                        <a:t>項目</a:t>
                      </a:r>
                    </a:p>
                  </a:txBody>
                  <a:tcPr marL="68580" marR="68580" marT="34290" marB="34290" anchor="ctr"/>
                </a:tc>
                <a:tc>
                  <a:txBody>
                    <a:bodyPr/>
                    <a:lstStyle/>
                    <a:p>
                      <a:pPr algn="ctr"/>
                      <a:r>
                        <a:rPr lang="zh-TW" altLang="en-US" sz="2000" dirty="0">
                          <a:latin typeface="微軟正黑體" panose="020B0604030504040204" pitchFamily="34" charset="-120"/>
                          <a:ea typeface="微軟正黑體" panose="020B0604030504040204" pitchFamily="34" charset="-120"/>
                        </a:rPr>
                        <a:t>日期</a:t>
                      </a:r>
                    </a:p>
                  </a:txBody>
                  <a:tcPr marL="68580" marR="68580" marT="34290" marB="34290" anchor="ctr"/>
                </a:tc>
                <a:tc>
                  <a:txBody>
                    <a:bodyPr/>
                    <a:lstStyle/>
                    <a:p>
                      <a:pPr algn="ctr"/>
                      <a:r>
                        <a:rPr lang="zh-TW" altLang="en-US" sz="2000" dirty="0">
                          <a:latin typeface="微軟正黑體" panose="020B0604030504040204" pitchFamily="34" charset="-120"/>
                          <a:ea typeface="微軟正黑體" panose="020B0604030504040204" pitchFamily="34" charset="-120"/>
                        </a:rPr>
                        <a:t>備註</a:t>
                      </a:r>
                    </a:p>
                  </a:txBody>
                  <a:tcPr marL="68580" marR="68580" marT="34290" marB="34290" anchor="ctr"/>
                </a:tc>
                <a:extLst>
                  <a:ext uri="{0D108BD9-81ED-4DB2-BD59-A6C34878D82A}">
                    <a16:rowId xmlns:a16="http://schemas.microsoft.com/office/drawing/2014/main" val="10000"/>
                  </a:ext>
                </a:extLst>
              </a:tr>
              <a:tr h="357613">
                <a:tc>
                  <a:txBody>
                    <a:bodyPr/>
                    <a:lstStyle/>
                    <a:p>
                      <a:pPr algn="ctr"/>
                      <a:r>
                        <a:rPr lang="zh-TW" altLang="en-US" sz="1600" kern="1200" dirty="0">
                          <a:solidFill>
                            <a:schemeClr val="accent4">
                              <a:lumMod val="50000"/>
                            </a:schemeClr>
                          </a:solidFill>
                          <a:latin typeface="+mn-ea"/>
                          <a:ea typeface="+mn-ea"/>
                          <a:cs typeface="+mn-cs"/>
                        </a:rPr>
                        <a:t>簡章公告</a:t>
                      </a:r>
                    </a:p>
                  </a:txBody>
                  <a:tcPr marL="68580" marR="68580" marT="34290" marB="34290" anchor="ctr"/>
                </a:tc>
                <a:tc>
                  <a:txBody>
                    <a:bodyPr/>
                    <a:lstStyle/>
                    <a:p>
                      <a:pPr algn="ctr"/>
                      <a:r>
                        <a:rPr lang="en-US" altLang="zh-TW" sz="1600" b="0" dirty="0" smtClean="0">
                          <a:solidFill>
                            <a:schemeClr val="accent4">
                              <a:lumMod val="50000"/>
                            </a:schemeClr>
                          </a:solidFill>
                          <a:latin typeface="微軟正黑體" panose="020B0604030504040204" pitchFamily="34" charset="-120"/>
                          <a:ea typeface="微軟正黑體" panose="020B0604030504040204" pitchFamily="34" charset="-120"/>
                        </a:rPr>
                        <a:t>111/1</a:t>
                      </a:r>
                      <a:endParaRPr lang="zh-TW" altLang="en-US" sz="1600" b="0"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algn="just"/>
                      <a:r>
                        <a:rPr lang="zh-TW" altLang="en-US" sz="1500" dirty="0">
                          <a:solidFill>
                            <a:schemeClr val="accent4">
                              <a:lumMod val="50000"/>
                            </a:schemeClr>
                          </a:solidFill>
                          <a:latin typeface="微軟正黑體" panose="020B0604030504040204" pitchFamily="34" charset="-120"/>
                          <a:ea typeface="微軟正黑體" panose="020B0604030504040204" pitchFamily="34" charset="-120"/>
                        </a:rPr>
                        <a:t>公告於本市教育局</a:t>
                      </a:r>
                      <a:r>
                        <a:rPr lang="zh-TW" altLang="en-US" sz="1500" dirty="0" smtClean="0">
                          <a:solidFill>
                            <a:schemeClr val="accent4">
                              <a:lumMod val="50000"/>
                            </a:schemeClr>
                          </a:solidFill>
                          <a:latin typeface="微軟正黑體" panose="020B0604030504040204" pitchFamily="34" charset="-120"/>
                          <a:ea typeface="微軟正黑體" panose="020B0604030504040204" pitchFamily="34" charset="-120"/>
                        </a:rPr>
                        <a:t>、本市資賦優異學生鑑定報名系統、資</a:t>
                      </a:r>
                      <a:r>
                        <a:rPr lang="zh-TW" altLang="en-US" sz="1500" dirty="0">
                          <a:solidFill>
                            <a:schemeClr val="accent4">
                              <a:lumMod val="50000"/>
                            </a:schemeClr>
                          </a:solidFill>
                          <a:latin typeface="微軟正黑體" panose="020B0604030504040204" pitchFamily="34" charset="-120"/>
                          <a:ea typeface="微軟正黑體" panose="020B0604030504040204" pitchFamily="34" charset="-120"/>
                        </a:rPr>
                        <a:t>優中心及各國</a:t>
                      </a:r>
                      <a:r>
                        <a:rPr lang="zh-TW" altLang="en-US" sz="1500" dirty="0" smtClean="0">
                          <a:solidFill>
                            <a:schemeClr val="accent4">
                              <a:lumMod val="50000"/>
                            </a:schemeClr>
                          </a:solidFill>
                          <a:latin typeface="微軟正黑體" panose="020B0604030504040204" pitchFamily="34" charset="-120"/>
                          <a:ea typeface="微軟正黑體" panose="020B0604030504040204" pitchFamily="34" charset="-120"/>
                        </a:rPr>
                        <a:t>中小</a:t>
                      </a:r>
                      <a:r>
                        <a:rPr lang="zh-TW" altLang="en-US" sz="1500" dirty="0">
                          <a:solidFill>
                            <a:schemeClr val="accent4">
                              <a:lumMod val="50000"/>
                            </a:schemeClr>
                          </a:solidFill>
                          <a:latin typeface="微軟正黑體" panose="020B0604030504040204" pitchFamily="34" charset="-120"/>
                          <a:ea typeface="微軟正黑體" panose="020B0604030504040204" pitchFamily="34" charset="-120"/>
                        </a:rPr>
                        <a:t>學校網站</a:t>
                      </a:r>
                    </a:p>
                  </a:txBody>
                  <a:tcPr marL="68580" marR="68580" marT="34290" marB="34290" anchor="ctr"/>
                </a:tc>
                <a:extLst>
                  <a:ext uri="{0D108BD9-81ED-4DB2-BD59-A6C34878D82A}">
                    <a16:rowId xmlns:a16="http://schemas.microsoft.com/office/drawing/2014/main" val="10001"/>
                  </a:ext>
                </a:extLst>
              </a:tr>
              <a:tr h="4527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kern="1200" dirty="0">
                          <a:solidFill>
                            <a:schemeClr val="accent4">
                              <a:lumMod val="50000"/>
                            </a:schemeClr>
                          </a:solidFill>
                          <a:latin typeface="+mn-ea"/>
                          <a:ea typeface="+mn-ea"/>
                          <a:cs typeface="+mn-cs"/>
                        </a:rPr>
                        <a:t>家長說明會</a:t>
                      </a:r>
                    </a:p>
                  </a:txBody>
                  <a:tcPr marL="68580" marR="68580" marT="34290" marB="34290" anchor="ctr">
                    <a:solidFill>
                      <a:schemeClr val="accent2">
                        <a:lumMod val="40000"/>
                        <a:lumOff val="60000"/>
                      </a:schemeClr>
                    </a:solidFill>
                  </a:tcPr>
                </a:tc>
                <a:tc>
                  <a:txBody>
                    <a:bodyPr/>
                    <a:lstStyle/>
                    <a:p>
                      <a:pPr algn="ctr"/>
                      <a:r>
                        <a:rPr lang="zh-TW" altLang="en-US" sz="1600" b="0" dirty="0">
                          <a:solidFill>
                            <a:schemeClr val="accent4">
                              <a:lumMod val="50000"/>
                            </a:schemeClr>
                          </a:solidFill>
                          <a:latin typeface="微軟正黑體" panose="020B0604030504040204" pitchFamily="34" charset="-120"/>
                          <a:ea typeface="微軟正黑體" panose="020B0604030504040204" pitchFamily="34" charset="-120"/>
                        </a:rPr>
                        <a:t>  </a:t>
                      </a:r>
                      <a:r>
                        <a:rPr lang="en-US" altLang="zh-TW" sz="1600" b="0" dirty="0">
                          <a:solidFill>
                            <a:schemeClr val="accent4">
                              <a:lumMod val="50000"/>
                            </a:schemeClr>
                          </a:solidFill>
                          <a:latin typeface="微軟正黑體" panose="020B0604030504040204" pitchFamily="34" charset="-120"/>
                          <a:ea typeface="微軟正黑體" panose="020B0604030504040204" pitchFamily="34" charset="-120"/>
                        </a:rPr>
                        <a:t>1/11</a:t>
                      </a:r>
                      <a:r>
                        <a:rPr lang="en-US" altLang="zh-TW" sz="1600" b="0" dirty="0" smtClean="0">
                          <a:solidFill>
                            <a:schemeClr val="accent4">
                              <a:lumMod val="50000"/>
                            </a:schemeClr>
                          </a:solidFill>
                          <a:latin typeface="微軟正黑體" panose="020B0604030504040204" pitchFamily="34" charset="-120"/>
                          <a:ea typeface="微軟正黑體" panose="020B0604030504040204" pitchFamily="34" charset="-120"/>
                        </a:rPr>
                        <a:t>(</a:t>
                      </a:r>
                      <a:r>
                        <a:rPr lang="zh-TW" altLang="en-US" sz="1600" b="0" dirty="0" smtClean="0">
                          <a:solidFill>
                            <a:schemeClr val="accent4">
                              <a:lumMod val="50000"/>
                            </a:schemeClr>
                          </a:solidFill>
                          <a:latin typeface="微軟正黑體" panose="020B0604030504040204" pitchFamily="34" charset="-120"/>
                          <a:ea typeface="微軟正黑體" panose="020B0604030504040204" pitchFamily="34" charset="-120"/>
                        </a:rPr>
                        <a:t>二</a:t>
                      </a:r>
                      <a:r>
                        <a:rPr lang="en-US" altLang="zh-TW" sz="1600" b="0" dirty="0" smtClean="0">
                          <a:solidFill>
                            <a:schemeClr val="accent4">
                              <a:lumMod val="50000"/>
                            </a:schemeClr>
                          </a:solidFill>
                          <a:latin typeface="微軟正黑體" panose="020B0604030504040204" pitchFamily="34" charset="-120"/>
                          <a:ea typeface="微軟正黑體" panose="020B0604030504040204" pitchFamily="34" charset="-120"/>
                        </a:rPr>
                        <a:t>)~1/17(</a:t>
                      </a:r>
                      <a:r>
                        <a:rPr lang="zh-TW" altLang="en-US" sz="1600" b="0" dirty="0">
                          <a:solidFill>
                            <a:schemeClr val="accent4">
                              <a:lumMod val="50000"/>
                            </a:schemeClr>
                          </a:solidFill>
                          <a:latin typeface="微軟正黑體" panose="020B0604030504040204" pitchFamily="34" charset="-120"/>
                          <a:ea typeface="微軟正黑體" panose="020B0604030504040204" pitchFamily="34" charset="-120"/>
                        </a:rPr>
                        <a:t>日</a:t>
                      </a:r>
                      <a:r>
                        <a:rPr lang="en-US" altLang="zh-TW" sz="1600" b="0" dirty="0">
                          <a:solidFill>
                            <a:schemeClr val="accent4">
                              <a:lumMod val="50000"/>
                            </a:schemeClr>
                          </a:solidFill>
                          <a:latin typeface="微軟正黑體" panose="020B0604030504040204" pitchFamily="34" charset="-120"/>
                          <a:ea typeface="微軟正黑體" panose="020B0604030504040204" pitchFamily="34" charset="-120"/>
                        </a:rPr>
                        <a:t>)</a:t>
                      </a:r>
                      <a:endParaRPr lang="zh-TW" altLang="en-US" sz="1600" b="0" dirty="0">
                        <a:solidFill>
                          <a:schemeClr val="accent4">
                            <a:lumMod val="50000"/>
                          </a:schemeClr>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500" kern="1200" dirty="0">
                          <a:solidFill>
                            <a:schemeClr val="accent4">
                              <a:lumMod val="50000"/>
                            </a:schemeClr>
                          </a:solidFill>
                          <a:latin typeface="微軟正黑體" panose="020B0604030504040204" pitchFamily="34" charset="-120"/>
                          <a:ea typeface="微軟正黑體" panose="020B0604030504040204" pitchFamily="34" charset="-120"/>
                          <a:cs typeface="+mn-cs"/>
                        </a:rPr>
                        <a:t>辦理</a:t>
                      </a:r>
                      <a:r>
                        <a:rPr lang="en-US" altLang="zh-TW"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29</a:t>
                      </a:r>
                      <a:r>
                        <a:rPr lang="zh-TW" altLang="en-US"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場次</a:t>
                      </a:r>
                      <a:endParaRPr lang="zh-TW" altLang="en-US" sz="1500" b="1" u="sng" kern="1200" dirty="0">
                        <a:solidFill>
                          <a:srgbClr val="FF0000"/>
                        </a:solidFill>
                        <a:latin typeface="微軟正黑體" panose="020B0604030504040204" pitchFamily="34" charset="-120"/>
                        <a:ea typeface="微軟正黑體" panose="020B0604030504040204" pitchFamily="34" charset="-120"/>
                        <a:cs typeface="+mn-cs"/>
                      </a:endParaRPr>
                    </a:p>
                  </a:txBody>
                  <a:tcPr marL="68580" marR="68580" marT="34290" marB="34290" anchor="ctr">
                    <a:solidFill>
                      <a:schemeClr val="accent2">
                        <a:lumMod val="40000"/>
                        <a:lumOff val="60000"/>
                      </a:schemeClr>
                    </a:solidFill>
                  </a:tcPr>
                </a:tc>
                <a:extLst>
                  <a:ext uri="{0D108BD9-81ED-4DB2-BD59-A6C34878D82A}">
                    <a16:rowId xmlns:a16="http://schemas.microsoft.com/office/drawing/2014/main" val="890391762"/>
                  </a:ext>
                </a:extLst>
              </a:tr>
              <a:tr h="1710219">
                <a:tc>
                  <a:txBody>
                    <a:bodyPr/>
                    <a:lstStyle/>
                    <a:p>
                      <a:pPr algn="ctr"/>
                      <a:r>
                        <a:rPr lang="zh-TW" altLang="en-US" sz="1600" kern="1200" dirty="0">
                          <a:solidFill>
                            <a:schemeClr val="accent4">
                              <a:lumMod val="50000"/>
                            </a:schemeClr>
                          </a:solidFill>
                          <a:latin typeface="+mn-ea"/>
                          <a:ea typeface="+mn-ea"/>
                          <a:cs typeface="+mn-cs"/>
                        </a:rPr>
                        <a:t>初選</a:t>
                      </a:r>
                      <a:r>
                        <a:rPr lang="zh-TW" altLang="en-US" sz="1600" kern="1200" dirty="0" smtClean="0">
                          <a:solidFill>
                            <a:schemeClr val="accent4">
                              <a:lumMod val="50000"/>
                            </a:schemeClr>
                          </a:solidFill>
                          <a:latin typeface="+mn-ea"/>
                          <a:ea typeface="+mn-ea"/>
                          <a:cs typeface="+mn-cs"/>
                        </a:rPr>
                        <a:t>報名</a:t>
                      </a:r>
                      <a:endParaRPr lang="en-US" altLang="zh-TW" sz="1600" kern="1200" dirty="0">
                        <a:solidFill>
                          <a:schemeClr val="accent4">
                            <a:lumMod val="50000"/>
                          </a:schemeClr>
                        </a:solidFill>
                        <a:latin typeface="+mn-ea"/>
                        <a:ea typeface="+mn-ea"/>
                        <a:cs typeface="+mn-cs"/>
                      </a:endParaRPr>
                    </a:p>
                  </a:txBody>
                  <a:tcPr marL="68580" marR="68580" marT="34290" marB="34290" anchor="ctr">
                    <a:solidFill>
                      <a:schemeClr val="accent2">
                        <a:lumMod val="40000"/>
                        <a:lumOff val="60000"/>
                      </a:schemeClr>
                    </a:solidFill>
                  </a:tcPr>
                </a:tc>
                <a:tc>
                  <a:txBody>
                    <a:bodyPr/>
                    <a:lstStyle/>
                    <a:p>
                      <a:pPr algn="ctr"/>
                      <a:r>
                        <a:rPr lang="zh-TW" altLang="en-US" sz="1600" b="0" dirty="0" smtClean="0">
                          <a:solidFill>
                            <a:schemeClr val="accent4">
                              <a:lumMod val="50000"/>
                            </a:schemeClr>
                          </a:solidFill>
                          <a:latin typeface="微軟正黑體" panose="020B0604030504040204" pitchFamily="34" charset="-120"/>
                          <a:ea typeface="微軟正黑體" panose="020B0604030504040204" pitchFamily="34" charset="-120"/>
                        </a:rPr>
                        <a:t>  </a:t>
                      </a:r>
                      <a:r>
                        <a:rPr lang="en-US" altLang="zh-TW" sz="1600" b="0" dirty="0" smtClean="0">
                          <a:solidFill>
                            <a:schemeClr val="accent4">
                              <a:lumMod val="50000"/>
                            </a:schemeClr>
                          </a:solidFill>
                          <a:latin typeface="微軟正黑體" panose="020B0604030504040204" pitchFamily="34" charset="-120"/>
                          <a:ea typeface="微軟正黑體" panose="020B0604030504040204" pitchFamily="34" charset="-120"/>
                        </a:rPr>
                        <a:t>2/7(</a:t>
                      </a:r>
                      <a:r>
                        <a:rPr lang="zh-TW" altLang="en-US" sz="1600" b="0" baseline="0" dirty="0" smtClean="0">
                          <a:solidFill>
                            <a:schemeClr val="accent4">
                              <a:lumMod val="50000"/>
                            </a:schemeClr>
                          </a:solidFill>
                          <a:latin typeface="微軟正黑體" panose="020B0604030504040204" pitchFamily="34" charset="-120"/>
                          <a:ea typeface="微軟正黑體" panose="020B0604030504040204" pitchFamily="34" charset="-120"/>
                        </a:rPr>
                        <a:t>一</a:t>
                      </a:r>
                      <a:r>
                        <a:rPr lang="en-US" altLang="zh-TW" sz="1600" b="0" dirty="0" smtClean="0">
                          <a:solidFill>
                            <a:schemeClr val="accent4">
                              <a:lumMod val="50000"/>
                            </a:schemeClr>
                          </a:solidFill>
                          <a:latin typeface="微軟正黑體" panose="020B0604030504040204" pitchFamily="34" charset="-120"/>
                          <a:ea typeface="微軟正黑體" panose="020B0604030504040204" pitchFamily="34" charset="-120"/>
                        </a:rPr>
                        <a:t>)8:00~</a:t>
                      </a:r>
                      <a:endParaRPr lang="en-US" altLang="zh-TW" sz="1600" b="0" dirty="0">
                        <a:solidFill>
                          <a:schemeClr val="accent4">
                            <a:lumMod val="50000"/>
                          </a:schemeClr>
                        </a:solidFill>
                        <a:latin typeface="微軟正黑體" panose="020B0604030504040204" pitchFamily="34" charset="-120"/>
                        <a:ea typeface="微軟正黑體" panose="020B0604030504040204" pitchFamily="34" charset="-120"/>
                      </a:endParaRPr>
                    </a:p>
                    <a:p>
                      <a:pPr algn="ctr"/>
                      <a:r>
                        <a:rPr lang="en-US" altLang="zh-TW" sz="1600" b="0" dirty="0" smtClean="0">
                          <a:solidFill>
                            <a:schemeClr val="accent4">
                              <a:lumMod val="50000"/>
                            </a:schemeClr>
                          </a:solidFill>
                          <a:latin typeface="微軟正黑體" panose="020B0604030504040204" pitchFamily="34" charset="-120"/>
                          <a:ea typeface="微軟正黑體" panose="020B0604030504040204" pitchFamily="34" charset="-120"/>
                        </a:rPr>
                        <a:t>2/16(</a:t>
                      </a:r>
                      <a:r>
                        <a:rPr lang="zh-TW" altLang="en-US" sz="1600" b="0" dirty="0" smtClean="0">
                          <a:solidFill>
                            <a:schemeClr val="accent4">
                              <a:lumMod val="50000"/>
                            </a:schemeClr>
                          </a:solidFill>
                          <a:latin typeface="微軟正黑體" panose="020B0604030504040204" pitchFamily="34" charset="-120"/>
                          <a:ea typeface="微軟正黑體" panose="020B0604030504040204" pitchFamily="34" charset="-120"/>
                        </a:rPr>
                        <a:t>三</a:t>
                      </a:r>
                      <a:r>
                        <a:rPr lang="en-US" altLang="zh-TW" sz="1600" b="0" dirty="0" smtClean="0">
                          <a:solidFill>
                            <a:schemeClr val="accent4">
                              <a:lumMod val="50000"/>
                            </a:schemeClr>
                          </a:solidFill>
                          <a:latin typeface="微軟正黑體" panose="020B0604030504040204" pitchFamily="34" charset="-120"/>
                          <a:ea typeface="微軟正黑體" panose="020B0604030504040204" pitchFamily="34" charset="-120"/>
                        </a:rPr>
                        <a:t>)</a:t>
                      </a:r>
                      <a:r>
                        <a:rPr lang="zh-TW" altLang="zh-TW" sz="1600" b="1" kern="1200" dirty="0" smtClean="0">
                          <a:solidFill>
                            <a:srgbClr val="FF0000"/>
                          </a:solidFill>
                          <a:latin typeface="微軟正黑體" panose="020B0604030504040204" pitchFamily="34" charset="-120"/>
                          <a:ea typeface="+mn-ea"/>
                          <a:cs typeface="+mn-cs"/>
                        </a:rPr>
                        <a:t>中午</a:t>
                      </a:r>
                      <a:r>
                        <a:rPr lang="en-US" altLang="zh-TW" sz="1600" b="1" kern="1200" dirty="0" smtClean="0">
                          <a:solidFill>
                            <a:srgbClr val="FF0000"/>
                          </a:solidFill>
                          <a:latin typeface="微軟正黑體" panose="020B0604030504040204" pitchFamily="34" charset="-120"/>
                          <a:ea typeface="+mn-ea"/>
                          <a:cs typeface="+mn-cs"/>
                        </a:rPr>
                        <a:t>12:00</a:t>
                      </a:r>
                      <a:endParaRPr lang="zh-TW" altLang="en-US" sz="1600" b="0" dirty="0">
                        <a:solidFill>
                          <a:schemeClr val="accent4">
                            <a:lumMod val="50000"/>
                          </a:schemeClr>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40000"/>
                        <a:lumOff val="60000"/>
                      </a:schemeClr>
                    </a:solidFill>
                  </a:tcPr>
                </a:tc>
                <a:tc>
                  <a:txBody>
                    <a:bodyPr/>
                    <a:lstStyle/>
                    <a:p>
                      <a:pPr marL="0" marR="0" indent="0" algn="just" defTabSz="1218987" rtl="0" eaLnBrk="1" fontAlgn="auto" latinLnBrk="0" hangingPunct="1">
                        <a:lnSpc>
                          <a:spcPct val="100000"/>
                        </a:lnSpc>
                        <a:spcBef>
                          <a:spcPts val="0"/>
                        </a:spcBef>
                        <a:spcAft>
                          <a:spcPts val="0"/>
                        </a:spcAft>
                        <a:buClrTx/>
                        <a:buSzTx/>
                        <a:buFontTx/>
                        <a:buNone/>
                        <a:tabLst/>
                        <a:defRPr/>
                      </a:pPr>
                      <a:r>
                        <a:rPr lang="en-US" altLang="zh-TW"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1.</a:t>
                      </a:r>
                      <a:r>
                        <a:rPr lang="zh-TW" altLang="zh-TW"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申請方式：一律採線上報名</a:t>
                      </a:r>
                      <a:r>
                        <a:rPr lang="zh-TW" altLang="en-US"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，報名網址</a:t>
                      </a:r>
                      <a:r>
                        <a:rPr lang="en-US" altLang="zh-TW"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a:t>
                      </a:r>
                      <a:r>
                        <a:rPr lang="en-US" altLang="zh-TW"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hlinkClick r:id="rId3"/>
                        </a:rPr>
                        <a:t>https://www.giftedness.tyc.edu.tw</a:t>
                      </a:r>
                      <a:r>
                        <a:rPr lang="zh-TW" altLang="zh-TW" sz="16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，逾時不受理。</a:t>
                      </a:r>
                      <a:endParaRPr lang="zh-TW" altLang="zh-TW"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zh-TW"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2.</a:t>
                      </a:r>
                      <a:r>
                        <a:rPr lang="zh-TW" altLang="zh-TW"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鑑定費用：</a:t>
                      </a:r>
                      <a:r>
                        <a:rPr lang="zh-TW" altLang="en-US"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報名管道一書面審查者</a:t>
                      </a:r>
                      <a:r>
                        <a:rPr lang="zh-TW" altLang="zh-TW"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每人繳交新臺幣</a:t>
                      </a:r>
                      <a:r>
                        <a:rPr lang="en-US" altLang="zh-TW"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1,100</a:t>
                      </a:r>
                      <a:r>
                        <a:rPr lang="zh-TW" altLang="zh-TW"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元整</a:t>
                      </a:r>
                      <a:r>
                        <a:rPr lang="en-US" altLang="zh-TW"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a:t>
                      </a:r>
                      <a:r>
                        <a:rPr lang="zh-TW" altLang="en-US"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報名管道一需同時報名管道二，通過書審者，退還管道二</a:t>
                      </a:r>
                      <a:r>
                        <a:rPr lang="en-US" altLang="zh-TW"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500</a:t>
                      </a:r>
                      <a:r>
                        <a:rPr lang="zh-TW" altLang="en-US"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元整</a:t>
                      </a:r>
                      <a:r>
                        <a:rPr lang="en-US" altLang="zh-TW"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a:t>
                      </a:r>
                      <a:r>
                        <a:rPr lang="zh-TW" altLang="en-US"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；參加管道二測驗方式者</a:t>
                      </a:r>
                      <a:r>
                        <a:rPr lang="zh-TW" altLang="zh-TW"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每人繳交新臺幣</a:t>
                      </a:r>
                      <a:r>
                        <a:rPr lang="en-US" altLang="zh-TW"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500</a:t>
                      </a:r>
                      <a:r>
                        <a:rPr lang="zh-TW" altLang="en-US"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元整。</a:t>
                      </a:r>
                      <a:endParaRPr lang="en-US" altLang="zh-TW"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zh-TW"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3.</a:t>
                      </a:r>
                      <a:r>
                        <a:rPr lang="zh-TW" altLang="zh-TW"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繳費方式：請考生家長於</a:t>
                      </a:r>
                      <a:r>
                        <a:rPr lang="en-US" altLang="zh-TW"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111/2/16 (</a:t>
                      </a:r>
                      <a:r>
                        <a:rPr lang="zh-TW" altLang="en-US"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三</a:t>
                      </a:r>
                      <a:r>
                        <a:rPr lang="en-US" altLang="zh-TW"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)23:00 </a:t>
                      </a:r>
                      <a:r>
                        <a:rPr lang="zh-TW" altLang="zh-TW"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前完成繳款。</a:t>
                      </a:r>
                      <a:endParaRPr lang="en-US" altLang="zh-TW"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endParaRPr>
                    </a:p>
                    <a:p>
                      <a:pPr algn="just"/>
                      <a:r>
                        <a:rPr lang="en-US" altLang="zh-TW"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4.</a:t>
                      </a:r>
                      <a:r>
                        <a:rPr lang="zh-TW" altLang="zh-TW"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考生填寫報名資料及上傳相關文件資料，繳交報名費後，始完成報名作業。</a:t>
                      </a:r>
                    </a:p>
                  </a:txBody>
                  <a:tcPr marL="0" marR="45720">
                    <a:solidFill>
                      <a:schemeClr val="accent2">
                        <a:lumMod val="40000"/>
                        <a:lumOff val="60000"/>
                      </a:schemeClr>
                    </a:solidFill>
                  </a:tcPr>
                </a:tc>
                <a:extLst>
                  <a:ext uri="{0D108BD9-81ED-4DB2-BD59-A6C34878D82A}">
                    <a16:rowId xmlns:a16="http://schemas.microsoft.com/office/drawing/2014/main" val="10002"/>
                  </a:ext>
                </a:extLst>
              </a:tr>
              <a:tr h="1278881">
                <a:tc>
                  <a:txBody>
                    <a:bodyPr/>
                    <a:lstStyle/>
                    <a:p>
                      <a:pPr algn="ctr">
                        <a:spcAft>
                          <a:spcPts val="0"/>
                        </a:spcAft>
                      </a:pPr>
                      <a:r>
                        <a:rPr lang="zh-TW" sz="1600" kern="1200" dirty="0">
                          <a:solidFill>
                            <a:schemeClr val="accent4">
                              <a:lumMod val="50000"/>
                            </a:schemeClr>
                          </a:solidFill>
                          <a:latin typeface="+mn-ea"/>
                          <a:ea typeface="+mn-ea"/>
                          <a:cs typeface="+mn-cs"/>
                        </a:rPr>
                        <a:t>查驗申請管道一、特殊需求</a:t>
                      </a:r>
                      <a:r>
                        <a:rPr lang="zh-TW" sz="1600" kern="1200" dirty="0" smtClean="0">
                          <a:solidFill>
                            <a:schemeClr val="accent4">
                              <a:lumMod val="50000"/>
                            </a:schemeClr>
                          </a:solidFill>
                          <a:latin typeface="+mn-ea"/>
                          <a:ea typeface="+mn-ea"/>
                          <a:cs typeface="+mn-cs"/>
                        </a:rPr>
                        <a:t>考場及</a:t>
                      </a:r>
                      <a:r>
                        <a:rPr lang="zh-TW" sz="1600" kern="1200" dirty="0">
                          <a:solidFill>
                            <a:schemeClr val="accent4">
                              <a:lumMod val="50000"/>
                            </a:schemeClr>
                          </a:solidFill>
                          <a:latin typeface="+mn-ea"/>
                          <a:ea typeface="+mn-ea"/>
                          <a:cs typeface="+mn-cs"/>
                        </a:rPr>
                        <a:t>中低、低收入戶報考者資料</a:t>
                      </a:r>
                    </a:p>
                  </a:txBody>
                  <a:tcPr marL="68580" marR="68580" marT="34290" marB="34290" anchor="ctr">
                    <a:solidFill>
                      <a:schemeClr val="accent2">
                        <a:lumMod val="20000"/>
                        <a:lumOff val="80000"/>
                      </a:schemeClr>
                    </a:solidFill>
                  </a:tcPr>
                </a:tc>
                <a:tc>
                  <a:txBody>
                    <a:bodyPr/>
                    <a:lstStyle/>
                    <a:p>
                      <a:pPr algn="ctr">
                        <a:spcAft>
                          <a:spcPts val="0"/>
                        </a:spcAft>
                      </a:pPr>
                      <a:endParaRPr lang="en-US" sz="1600" b="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endParaRPr>
                    </a:p>
                    <a:p>
                      <a:pPr algn="ctr">
                        <a:spcAft>
                          <a:spcPts val="0"/>
                        </a:spcAft>
                      </a:pPr>
                      <a:r>
                        <a:rPr lang="en-US" sz="1600" b="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2/20</a:t>
                      </a:r>
                      <a:r>
                        <a:rPr lang="en-US" sz="1600" b="0"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r>
                        <a:rPr lang="zh-TW" sz="1600" b="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日</a:t>
                      </a:r>
                      <a:r>
                        <a:rPr lang="en-US" altLang="zh-TW" sz="1600" b="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)8:30-16:00</a:t>
                      </a:r>
                      <a:r>
                        <a:rPr lang="zh-TW" altLang="en-US" sz="1600" b="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及</a:t>
                      </a:r>
                      <a:r>
                        <a:rPr lang="en-US" sz="1600" b="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2/21</a:t>
                      </a:r>
                      <a:r>
                        <a:rPr lang="en-US" sz="1600" b="0"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r>
                        <a:rPr lang="zh-TW" sz="1600" b="0" kern="1200" dirty="0">
                          <a:solidFill>
                            <a:schemeClr val="accent4">
                              <a:lumMod val="50000"/>
                            </a:schemeClr>
                          </a:solidFill>
                          <a:latin typeface="微軟正黑體" panose="020B0604030504040204" pitchFamily="34" charset="-120"/>
                          <a:ea typeface="微軟正黑體" panose="020B0604030504040204" pitchFamily="34" charset="-120"/>
                          <a:cs typeface="+mn-cs"/>
                        </a:rPr>
                        <a:t>一</a:t>
                      </a:r>
                      <a:r>
                        <a:rPr lang="en-US" sz="1600" b="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a:t>
                      </a:r>
                    </a:p>
                    <a:p>
                      <a:pPr algn="ctr">
                        <a:spcAft>
                          <a:spcPts val="0"/>
                        </a:spcAft>
                      </a:pPr>
                      <a:r>
                        <a:rPr lang="en-US" altLang="zh-TW" sz="1600" b="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8:30-</a:t>
                      </a:r>
                      <a:r>
                        <a:rPr lang="zh-TW" sz="1600" b="1" kern="1200" dirty="0" smtClean="0">
                          <a:solidFill>
                            <a:srgbClr val="FF0000"/>
                          </a:solidFill>
                          <a:latin typeface="微軟正黑體" panose="020B0604030504040204" pitchFamily="34" charset="-120"/>
                          <a:ea typeface="微軟正黑體" panose="020B0604030504040204" pitchFamily="34" charset="-120"/>
                          <a:cs typeface="+mn-cs"/>
                        </a:rPr>
                        <a:t>中午</a:t>
                      </a:r>
                      <a:r>
                        <a:rPr lang="en-US" sz="1600" b="1" kern="1200" dirty="0">
                          <a:solidFill>
                            <a:srgbClr val="FF0000"/>
                          </a:solidFill>
                          <a:latin typeface="微軟正黑體" panose="020B0604030504040204" pitchFamily="34" charset="-120"/>
                          <a:ea typeface="微軟正黑體" panose="020B0604030504040204" pitchFamily="34" charset="-120"/>
                          <a:cs typeface="+mn-cs"/>
                        </a:rPr>
                        <a:t>12:00</a:t>
                      </a:r>
                      <a:endParaRPr lang="zh-TW" sz="1600" b="1" kern="1200" dirty="0">
                        <a:solidFill>
                          <a:srgbClr val="FF0000"/>
                        </a:solidFill>
                        <a:latin typeface="微軟正黑體" panose="020B0604030504040204" pitchFamily="34" charset="-120"/>
                        <a:ea typeface="微軟正黑體" panose="020B0604030504040204" pitchFamily="34" charset="-120"/>
                        <a:cs typeface="+mn-cs"/>
                      </a:endParaRPr>
                    </a:p>
                    <a:p>
                      <a:pPr algn="ctr">
                        <a:spcAft>
                          <a:spcPts val="0"/>
                        </a:spcAft>
                      </a:pPr>
                      <a:r>
                        <a:rPr lang="en-US" sz="1600" b="0" kern="1200" dirty="0">
                          <a:solidFill>
                            <a:schemeClr val="accent4">
                              <a:lumMod val="50000"/>
                            </a:schemeClr>
                          </a:solidFill>
                          <a:latin typeface="微軟正黑體" panose="020B0604030504040204" pitchFamily="34" charset="-120"/>
                          <a:ea typeface="微軟正黑體" panose="020B0604030504040204" pitchFamily="34" charset="-120"/>
                          <a:cs typeface="+mn-cs"/>
                        </a:rPr>
                        <a:t> </a:t>
                      </a:r>
                      <a:endParaRPr lang="zh-TW" sz="1600" b="0" kern="1200" dirty="0">
                        <a:solidFill>
                          <a:schemeClr val="accent4">
                            <a:lumMod val="50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b">
                    <a:solidFill>
                      <a:schemeClr val="accent2">
                        <a:lumMod val="20000"/>
                        <a:lumOff val="80000"/>
                      </a:schemeClr>
                    </a:solidFill>
                  </a:tcPr>
                </a:tc>
                <a:tc>
                  <a:txBody>
                    <a:bodyPr/>
                    <a:lstStyle/>
                    <a:p>
                      <a:pPr algn="just">
                        <a:spcAft>
                          <a:spcPts val="0"/>
                        </a:spcAft>
                      </a:pPr>
                      <a:r>
                        <a:rPr lang="en-US" altLang="zh-TW"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1.</a:t>
                      </a:r>
                      <a:r>
                        <a:rPr lang="zh-TW"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地點：</a:t>
                      </a:r>
                      <a:r>
                        <a:rPr lang="zh-TW" sz="1500" b="1" u="sng" kern="1200" dirty="0" smtClean="0">
                          <a:solidFill>
                            <a:srgbClr val="FF0000"/>
                          </a:solidFill>
                          <a:latin typeface="微軟正黑體" panose="020B0604030504040204" pitchFamily="34" charset="-120"/>
                          <a:ea typeface="微軟正黑體" panose="020B0604030504040204" pitchFamily="34" charset="-120"/>
                          <a:cs typeface="+mn-cs"/>
                        </a:rPr>
                        <a:t>光明國中</a:t>
                      </a:r>
                      <a:r>
                        <a:rPr lang="zh-TW"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a:t>
                      </a:r>
                    </a:p>
                    <a:p>
                      <a:pPr algn="just">
                        <a:spcAft>
                          <a:spcPts val="0"/>
                        </a:spcAft>
                      </a:pPr>
                      <a:r>
                        <a:rPr lang="en-US"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2.</a:t>
                      </a:r>
                      <a:r>
                        <a:rPr lang="zh-TW"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得親自</a:t>
                      </a:r>
                      <a:r>
                        <a:rPr lang="zh-TW" sz="1500" kern="1200" dirty="0">
                          <a:solidFill>
                            <a:schemeClr val="accent4">
                              <a:lumMod val="50000"/>
                            </a:schemeClr>
                          </a:solidFill>
                          <a:latin typeface="微軟正黑體" panose="020B0604030504040204" pitchFamily="34" charset="-120"/>
                          <a:ea typeface="微軟正黑體" panose="020B0604030504040204" pitchFamily="34" charset="-120"/>
                          <a:cs typeface="+mn-cs"/>
                        </a:rPr>
                        <a:t>或委託繳驗相關資料，請備齊審查資料正本。</a:t>
                      </a:r>
                    </a:p>
                  </a:txBody>
                  <a:tcPr marL="68580" marR="68580" marT="34290" marB="34290" anchor="ctr">
                    <a:solidFill>
                      <a:schemeClr val="accent2">
                        <a:lumMod val="20000"/>
                        <a:lumOff val="80000"/>
                      </a:schemeClr>
                    </a:solidFill>
                  </a:tcPr>
                </a:tc>
                <a:extLst>
                  <a:ext uri="{0D108BD9-81ED-4DB2-BD59-A6C34878D82A}">
                    <a16:rowId xmlns:a16="http://schemas.microsoft.com/office/drawing/2014/main" val="10003"/>
                  </a:ext>
                </a:extLst>
              </a:tr>
              <a:tr h="972271">
                <a:tc>
                  <a:txBody>
                    <a:bodyPr/>
                    <a:lstStyle/>
                    <a:p>
                      <a:pPr marR="114300" algn="ctr">
                        <a:spcBef>
                          <a:spcPts val="5"/>
                        </a:spcBef>
                        <a:spcAft>
                          <a:spcPts val="0"/>
                        </a:spcAft>
                      </a:pPr>
                      <a:r>
                        <a:rPr lang="zh-TW" sz="1600" kern="1200" dirty="0">
                          <a:solidFill>
                            <a:srgbClr val="FF0000"/>
                          </a:solidFill>
                          <a:latin typeface="+mn-ea"/>
                          <a:ea typeface="+mn-ea"/>
                          <a:cs typeface="+mn-cs"/>
                        </a:rPr>
                        <a:t>開放查詢鑑定證號碼、初選鑑定場及鑑定證下載列印</a:t>
                      </a:r>
                    </a:p>
                  </a:txBody>
                  <a:tcPr marL="68580" marR="68580" marT="34290" marB="34290" anchor="ctr">
                    <a:solidFill>
                      <a:schemeClr val="accent2">
                        <a:lumMod val="20000"/>
                        <a:lumOff val="80000"/>
                      </a:schemeClr>
                    </a:solidFill>
                  </a:tcPr>
                </a:tc>
                <a:tc>
                  <a:txBody>
                    <a:bodyPr/>
                    <a:lstStyle/>
                    <a:p>
                      <a:pPr algn="ctr" eaLnBrk="0">
                        <a:lnSpc>
                          <a:spcPct val="115000"/>
                        </a:lnSpc>
                        <a:spcAft>
                          <a:spcPts val="0"/>
                        </a:spcAft>
                      </a:pPr>
                      <a:r>
                        <a:rPr lang="en-US" sz="1600" b="0" kern="1200" dirty="0">
                          <a:solidFill>
                            <a:srgbClr val="FF0000"/>
                          </a:solidFill>
                          <a:latin typeface="微軟正黑體" panose="020B0604030504040204" pitchFamily="34" charset="-120"/>
                          <a:ea typeface="微軟正黑體" panose="020B0604030504040204" pitchFamily="34" charset="-120"/>
                          <a:cs typeface="+mn-cs"/>
                        </a:rPr>
                        <a:t>2/25(</a:t>
                      </a:r>
                      <a:r>
                        <a:rPr lang="zh-TW" sz="1600" b="0" kern="1200" dirty="0">
                          <a:solidFill>
                            <a:srgbClr val="FF0000"/>
                          </a:solidFill>
                          <a:latin typeface="微軟正黑體" panose="020B0604030504040204" pitchFamily="34" charset="-120"/>
                          <a:ea typeface="微軟正黑體" panose="020B0604030504040204" pitchFamily="34" charset="-120"/>
                          <a:cs typeface="+mn-cs"/>
                        </a:rPr>
                        <a:t>五</a:t>
                      </a:r>
                      <a:r>
                        <a:rPr lang="en-US" sz="1600" b="0" kern="1200" dirty="0">
                          <a:solidFill>
                            <a:srgbClr val="FF0000"/>
                          </a:solidFill>
                          <a:latin typeface="微軟正黑體" panose="020B0604030504040204" pitchFamily="34" charset="-120"/>
                          <a:ea typeface="微軟正黑體" panose="020B0604030504040204" pitchFamily="34" charset="-120"/>
                          <a:cs typeface="+mn-cs"/>
                        </a:rPr>
                        <a:t>)17:00-</a:t>
                      </a:r>
                      <a:endParaRPr lang="zh-TW" sz="1600" b="0" kern="1200" dirty="0">
                        <a:solidFill>
                          <a:srgbClr val="FF0000"/>
                        </a:solidFill>
                        <a:latin typeface="微軟正黑體" panose="020B0604030504040204" pitchFamily="34" charset="-120"/>
                        <a:ea typeface="微軟正黑體" panose="020B0604030504040204" pitchFamily="34" charset="-120"/>
                        <a:cs typeface="+mn-cs"/>
                      </a:endParaRPr>
                    </a:p>
                    <a:p>
                      <a:pPr algn="ctr" eaLnBrk="0">
                        <a:lnSpc>
                          <a:spcPct val="115000"/>
                        </a:lnSpc>
                        <a:spcAft>
                          <a:spcPts val="0"/>
                        </a:spcAft>
                      </a:pPr>
                      <a:r>
                        <a:rPr lang="en-US" sz="1600" b="0" kern="1200" dirty="0" smtClean="0">
                          <a:solidFill>
                            <a:srgbClr val="FF0000"/>
                          </a:solidFill>
                          <a:latin typeface="微軟正黑體" panose="020B0604030504040204" pitchFamily="34" charset="-120"/>
                          <a:ea typeface="微軟正黑體" panose="020B0604030504040204" pitchFamily="34" charset="-120"/>
                          <a:cs typeface="+mn-cs"/>
                        </a:rPr>
                        <a:t>3/</a:t>
                      </a:r>
                      <a:r>
                        <a:rPr lang="en-US" altLang="zh-TW" sz="1600" b="0" kern="1200" dirty="0" smtClean="0">
                          <a:solidFill>
                            <a:srgbClr val="FF0000"/>
                          </a:solidFill>
                          <a:latin typeface="微軟正黑體" panose="020B0604030504040204" pitchFamily="34" charset="-120"/>
                          <a:ea typeface="微軟正黑體" panose="020B0604030504040204" pitchFamily="34" charset="-120"/>
                          <a:cs typeface="+mn-cs"/>
                        </a:rPr>
                        <a:t>2</a:t>
                      </a:r>
                      <a:r>
                        <a:rPr lang="en-US" sz="1600" b="0" kern="1200" dirty="0" smtClean="0">
                          <a:solidFill>
                            <a:srgbClr val="FF0000"/>
                          </a:solidFill>
                          <a:latin typeface="微軟正黑體" panose="020B0604030504040204" pitchFamily="34" charset="-120"/>
                          <a:ea typeface="微軟正黑體" panose="020B0604030504040204" pitchFamily="34" charset="-120"/>
                          <a:cs typeface="+mn-cs"/>
                        </a:rPr>
                        <a:t>(</a:t>
                      </a:r>
                      <a:r>
                        <a:rPr lang="zh-TW" altLang="en-US" sz="1600" b="0" kern="1200" dirty="0" smtClean="0">
                          <a:solidFill>
                            <a:srgbClr val="FF0000"/>
                          </a:solidFill>
                          <a:latin typeface="微軟正黑體" panose="020B0604030504040204" pitchFamily="34" charset="-120"/>
                          <a:ea typeface="微軟正黑體" panose="020B0604030504040204" pitchFamily="34" charset="-120"/>
                          <a:cs typeface="+mn-cs"/>
                        </a:rPr>
                        <a:t>三</a:t>
                      </a:r>
                      <a:r>
                        <a:rPr lang="en-US" sz="1600" b="0" kern="1200" dirty="0" smtClean="0">
                          <a:solidFill>
                            <a:srgbClr val="FF0000"/>
                          </a:solidFill>
                          <a:latin typeface="微軟正黑體" panose="020B0604030504040204" pitchFamily="34" charset="-120"/>
                          <a:ea typeface="微軟正黑體" panose="020B0604030504040204" pitchFamily="34" charset="-120"/>
                          <a:cs typeface="+mn-cs"/>
                        </a:rPr>
                        <a:t>)</a:t>
                      </a:r>
                      <a:r>
                        <a:rPr lang="en-US" altLang="zh-TW" sz="1600" b="0" kern="1200" dirty="0" smtClean="0">
                          <a:solidFill>
                            <a:srgbClr val="FF0000"/>
                          </a:solidFill>
                          <a:latin typeface="微軟正黑體" panose="020B0604030504040204" pitchFamily="34" charset="-120"/>
                          <a:ea typeface="微軟正黑體" panose="020B0604030504040204" pitchFamily="34" charset="-120"/>
                          <a:cs typeface="+mn-cs"/>
                        </a:rPr>
                        <a:t>17</a:t>
                      </a:r>
                      <a:r>
                        <a:rPr lang="en-US" sz="1600" b="0" kern="1200" dirty="0" smtClean="0">
                          <a:solidFill>
                            <a:srgbClr val="FF0000"/>
                          </a:solidFill>
                          <a:latin typeface="微軟正黑體" panose="020B0604030504040204" pitchFamily="34" charset="-120"/>
                          <a:ea typeface="微軟正黑體" panose="020B0604030504040204" pitchFamily="34" charset="-120"/>
                          <a:cs typeface="+mn-cs"/>
                        </a:rPr>
                        <a:t>:</a:t>
                      </a:r>
                      <a:r>
                        <a:rPr lang="en-US" altLang="zh-TW" sz="1600" b="0" kern="1200" dirty="0" smtClean="0">
                          <a:solidFill>
                            <a:srgbClr val="FF0000"/>
                          </a:solidFill>
                          <a:latin typeface="微軟正黑體" panose="020B0604030504040204" pitchFamily="34" charset="-120"/>
                          <a:ea typeface="微軟正黑體" panose="020B0604030504040204" pitchFamily="34" charset="-120"/>
                          <a:cs typeface="+mn-cs"/>
                        </a:rPr>
                        <a:t>00</a:t>
                      </a:r>
                      <a:r>
                        <a:rPr lang="zh-TW" sz="1600" b="0" kern="1200" dirty="0" smtClean="0">
                          <a:solidFill>
                            <a:srgbClr val="FF0000"/>
                          </a:solidFill>
                          <a:latin typeface="微軟正黑體" panose="020B0604030504040204" pitchFamily="34" charset="-120"/>
                          <a:ea typeface="微軟正黑體" panose="020B0604030504040204" pitchFamily="34" charset="-120"/>
                          <a:cs typeface="+mn-cs"/>
                        </a:rPr>
                        <a:t>止</a:t>
                      </a:r>
                      <a:endParaRPr lang="zh-TW" sz="1600" b="0" kern="1200" dirty="0">
                        <a:solidFill>
                          <a:srgbClr val="FF0000"/>
                        </a:solidFill>
                        <a:latin typeface="微軟正黑體" panose="020B0604030504040204" pitchFamily="34" charset="-120"/>
                        <a:ea typeface="微軟正黑體" panose="020B0604030504040204" pitchFamily="34" charset="-120"/>
                        <a:cs typeface="+mn-cs"/>
                      </a:endParaRPr>
                    </a:p>
                  </a:txBody>
                  <a:tcPr marL="68580" marR="68580" marT="34290" marB="34290" anchor="ctr">
                    <a:solidFill>
                      <a:schemeClr val="accent2">
                        <a:lumMod val="20000"/>
                        <a:lumOff val="80000"/>
                      </a:schemeClr>
                    </a:solidFill>
                  </a:tcPr>
                </a:tc>
                <a:tc>
                  <a:txBody>
                    <a:bodyPr/>
                    <a:lstStyle/>
                    <a:p>
                      <a:pPr marL="0" algn="just" defTabSz="1218987" rtl="0" eaLnBrk="1" latinLnBrk="0" hangingPunct="1">
                        <a:spcAft>
                          <a:spcPts val="0"/>
                        </a:spcAft>
                      </a:pPr>
                      <a:r>
                        <a:rPr lang="en-US" sz="1500" kern="1200" dirty="0">
                          <a:solidFill>
                            <a:schemeClr val="accent4">
                              <a:lumMod val="50000"/>
                            </a:schemeClr>
                          </a:solidFill>
                          <a:latin typeface="微軟正黑體" panose="020B0604030504040204" pitchFamily="34" charset="-120"/>
                          <a:ea typeface="微軟正黑體" panose="020B0604030504040204" pitchFamily="34" charset="-120"/>
                          <a:cs typeface="+mn-cs"/>
                        </a:rPr>
                        <a:t>1.17</a:t>
                      </a:r>
                      <a:r>
                        <a:rPr lang="zh-TW" sz="1500"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r>
                        <a:rPr lang="en-US" sz="1500" kern="1200" dirty="0">
                          <a:solidFill>
                            <a:schemeClr val="accent4">
                              <a:lumMod val="50000"/>
                            </a:schemeClr>
                          </a:solidFill>
                          <a:latin typeface="微軟正黑體" panose="020B0604030504040204" pitchFamily="34" charset="-120"/>
                          <a:ea typeface="微軟正黑體" panose="020B0604030504040204" pitchFamily="34" charset="-120"/>
                          <a:cs typeface="+mn-cs"/>
                        </a:rPr>
                        <a:t>00</a:t>
                      </a:r>
                      <a:r>
                        <a:rPr lang="zh-TW" sz="1500" kern="1200" dirty="0">
                          <a:solidFill>
                            <a:schemeClr val="accent4">
                              <a:lumMod val="50000"/>
                            </a:schemeClr>
                          </a:solidFill>
                          <a:latin typeface="微軟正黑體" panose="020B0604030504040204" pitchFamily="34" charset="-120"/>
                          <a:ea typeface="微軟正黑體" panose="020B0604030504040204" pitchFamily="34" charset="-120"/>
                          <a:cs typeface="+mn-cs"/>
                        </a:rPr>
                        <a:t>公告於桃園市資賦優異學生鑑定報名系統 </a:t>
                      </a:r>
                    </a:p>
                    <a:p>
                      <a:pPr marL="0" algn="just" defTabSz="1218987" rtl="0" eaLnBrk="1" latinLnBrk="0" hangingPunct="1">
                        <a:spcAft>
                          <a:spcPts val="0"/>
                        </a:spcAft>
                      </a:pPr>
                      <a:r>
                        <a:rPr lang="en-US" sz="1500" kern="1200" dirty="0">
                          <a:solidFill>
                            <a:schemeClr val="accent4">
                              <a:lumMod val="50000"/>
                            </a:schemeClr>
                          </a:solidFill>
                          <a:latin typeface="微軟正黑體" panose="020B0604030504040204" pitchFamily="34" charset="-120"/>
                          <a:ea typeface="微軟正黑體" panose="020B0604030504040204" pitchFamily="34" charset="-120"/>
                          <a:cs typeface="+mn-cs"/>
                        </a:rPr>
                        <a:t> (</a:t>
                      </a:r>
                      <a:r>
                        <a:rPr lang="en-US"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hlinkClick r:id="rId3"/>
                        </a:rPr>
                        <a:t>http</a:t>
                      </a:r>
                      <a:r>
                        <a:rPr lang="en-US" altLang="zh-TW"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hlinkClick r:id="rId3"/>
                        </a:rPr>
                        <a:t>s</a:t>
                      </a:r>
                      <a:r>
                        <a:rPr lang="en-US"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hlinkClick r:id="rId3"/>
                        </a:rPr>
                        <a:t>://</a:t>
                      </a:r>
                      <a:r>
                        <a:rPr lang="en-US" sz="1500" kern="1200" dirty="0" err="1">
                          <a:solidFill>
                            <a:schemeClr val="accent4">
                              <a:lumMod val="50000"/>
                            </a:schemeClr>
                          </a:solidFill>
                          <a:latin typeface="微軟正黑體" panose="020B0604030504040204" pitchFamily="34" charset="-120"/>
                          <a:ea typeface="微軟正黑體" panose="020B0604030504040204" pitchFamily="34" charset="-120"/>
                          <a:cs typeface="+mn-cs"/>
                          <a:hlinkClick r:id="rId3"/>
                        </a:rPr>
                        <a:t>www.giftedness.tyc.edu.tw</a:t>
                      </a:r>
                      <a:r>
                        <a:rPr lang="en-US" sz="1500"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r>
                        <a:rPr lang="zh-TW" sz="1500"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p>
                    <a:p>
                      <a:pPr marL="0" algn="just" defTabSz="1218987" rtl="0" eaLnBrk="1" latinLnBrk="0" hangingPunct="1">
                        <a:spcAft>
                          <a:spcPts val="0"/>
                        </a:spcAft>
                      </a:pPr>
                      <a:r>
                        <a:rPr lang="en-US" sz="1500" kern="1200" dirty="0">
                          <a:solidFill>
                            <a:schemeClr val="accent4">
                              <a:lumMod val="50000"/>
                            </a:schemeClr>
                          </a:solidFill>
                          <a:latin typeface="微軟正黑體" panose="020B0604030504040204" pitchFamily="34" charset="-120"/>
                          <a:ea typeface="微軟正黑體" panose="020B0604030504040204" pitchFamily="34" charset="-120"/>
                          <a:cs typeface="+mn-cs"/>
                        </a:rPr>
                        <a:t>2.</a:t>
                      </a:r>
                      <a:r>
                        <a:rPr lang="zh-TW" sz="1500" kern="1200" dirty="0">
                          <a:solidFill>
                            <a:schemeClr val="accent4">
                              <a:lumMod val="50000"/>
                            </a:schemeClr>
                          </a:solidFill>
                          <a:latin typeface="微軟正黑體" panose="020B0604030504040204" pitchFamily="34" charset="-120"/>
                          <a:ea typeface="微軟正黑體" panose="020B0604030504040204" pitchFamily="34" charset="-120"/>
                          <a:cs typeface="+mn-cs"/>
                        </a:rPr>
                        <a:t>請考生填畢健康聲明切結書後，由考生自行下載列印</a:t>
                      </a:r>
                      <a:r>
                        <a:rPr lang="zh-TW"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鑑定</a:t>
                      </a:r>
                      <a:r>
                        <a:rPr lang="zh-TW" sz="1500" kern="1200" dirty="0">
                          <a:solidFill>
                            <a:schemeClr val="accent4">
                              <a:lumMod val="50000"/>
                            </a:schemeClr>
                          </a:solidFill>
                          <a:latin typeface="微軟正黑體" panose="020B0604030504040204" pitchFamily="34" charset="-120"/>
                          <a:ea typeface="微軟正黑體" panose="020B0604030504040204" pitchFamily="34" charset="-120"/>
                          <a:cs typeface="+mn-cs"/>
                        </a:rPr>
                        <a:t>證應試。</a:t>
                      </a:r>
                    </a:p>
                  </a:txBody>
                  <a:tcPr marL="68580" marR="68580" marT="34290" marB="34290" anchor="ctr">
                    <a:solidFill>
                      <a:schemeClr val="accent2">
                        <a:lumMod val="20000"/>
                        <a:lumOff val="80000"/>
                      </a:schemeClr>
                    </a:solidFill>
                  </a:tcPr>
                </a:tc>
                <a:extLst>
                  <a:ext uri="{0D108BD9-81ED-4DB2-BD59-A6C34878D82A}">
                    <a16:rowId xmlns:a16="http://schemas.microsoft.com/office/drawing/2014/main" val="10004"/>
                  </a:ext>
                </a:extLst>
              </a:tr>
              <a:tr h="1248316">
                <a:tc>
                  <a:txBody>
                    <a:bodyPr/>
                    <a:lstStyle/>
                    <a:p>
                      <a:pPr algn="ctr" eaLnBrk="0">
                        <a:spcAft>
                          <a:spcPts val="0"/>
                        </a:spcAft>
                      </a:pPr>
                      <a:r>
                        <a:rPr lang="zh-TW" sz="1600" kern="1200" dirty="0">
                          <a:solidFill>
                            <a:schemeClr val="accent4">
                              <a:lumMod val="50000"/>
                            </a:schemeClr>
                          </a:solidFill>
                          <a:latin typeface="+mn-ea"/>
                          <a:ea typeface="+mn-ea"/>
                          <a:cs typeface="+mn-cs"/>
                        </a:rPr>
                        <a:t>公告初選鑑定場位置圖</a:t>
                      </a:r>
                    </a:p>
                  </a:txBody>
                  <a:tcPr marL="17780" marR="17780" marT="0" marB="0" anchor="ctr"/>
                </a:tc>
                <a:tc>
                  <a:txBody>
                    <a:bodyPr/>
                    <a:lstStyle/>
                    <a:p>
                      <a:pPr algn="ctr" eaLnBrk="0">
                        <a:lnSpc>
                          <a:spcPts val="2400"/>
                        </a:lnSpc>
                        <a:spcAft>
                          <a:spcPts val="0"/>
                        </a:spcAft>
                      </a:pPr>
                      <a:r>
                        <a:rPr lang="en-US" sz="1600" b="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3/4 </a:t>
                      </a:r>
                      <a:r>
                        <a:rPr lang="en-US" sz="1600" b="0"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r>
                        <a:rPr lang="zh-TW" sz="1600" b="0" kern="1200" dirty="0">
                          <a:solidFill>
                            <a:schemeClr val="accent4">
                              <a:lumMod val="50000"/>
                            </a:schemeClr>
                          </a:solidFill>
                          <a:latin typeface="微軟正黑體" panose="020B0604030504040204" pitchFamily="34" charset="-120"/>
                          <a:ea typeface="微軟正黑體" panose="020B0604030504040204" pitchFamily="34" charset="-120"/>
                          <a:cs typeface="+mn-cs"/>
                        </a:rPr>
                        <a:t>五</a:t>
                      </a:r>
                      <a:r>
                        <a:rPr lang="en-US" sz="1600" b="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a:t>
                      </a:r>
                    </a:p>
                  </a:txBody>
                  <a:tcPr marL="17780" marR="17780" marT="0" marB="0" anchor="ctr"/>
                </a:tc>
                <a:tc>
                  <a:txBody>
                    <a:bodyPr/>
                    <a:lstStyle/>
                    <a:p>
                      <a:pPr algn="just" eaLnBrk="0">
                        <a:lnSpc>
                          <a:spcPts val="1900"/>
                        </a:lnSpc>
                        <a:spcAft>
                          <a:spcPts val="0"/>
                        </a:spcAft>
                      </a:pPr>
                      <a:r>
                        <a:rPr lang="zh-TW" sz="1500" kern="1200" dirty="0">
                          <a:solidFill>
                            <a:schemeClr val="accent4">
                              <a:lumMod val="50000"/>
                            </a:schemeClr>
                          </a:solidFill>
                          <a:latin typeface="微軟正黑體" panose="020B0604030504040204" pitchFamily="34" charset="-120"/>
                          <a:ea typeface="微軟正黑體" panose="020B0604030504040204" pitchFamily="34" charset="-120"/>
                          <a:cs typeface="+mn-cs"/>
                        </a:rPr>
                        <a:t>上午</a:t>
                      </a:r>
                      <a:r>
                        <a:rPr lang="en-US" sz="1500" kern="1200" dirty="0">
                          <a:solidFill>
                            <a:schemeClr val="accent4">
                              <a:lumMod val="50000"/>
                            </a:schemeClr>
                          </a:solidFill>
                          <a:latin typeface="微軟正黑體" panose="020B0604030504040204" pitchFamily="34" charset="-120"/>
                          <a:ea typeface="微軟正黑體" panose="020B0604030504040204" pitchFamily="34" charset="-120"/>
                          <a:cs typeface="+mn-cs"/>
                        </a:rPr>
                        <a:t>10</a:t>
                      </a:r>
                      <a:r>
                        <a:rPr lang="zh-TW" sz="1500"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r>
                        <a:rPr lang="en-US" sz="1500" kern="1200" dirty="0">
                          <a:solidFill>
                            <a:schemeClr val="accent4">
                              <a:lumMod val="50000"/>
                            </a:schemeClr>
                          </a:solidFill>
                          <a:latin typeface="微軟正黑體" panose="020B0604030504040204" pitchFamily="34" charset="-120"/>
                          <a:ea typeface="微軟正黑體" panose="020B0604030504040204" pitchFamily="34" charset="-120"/>
                          <a:cs typeface="+mn-cs"/>
                        </a:rPr>
                        <a:t>00</a:t>
                      </a:r>
                      <a:r>
                        <a:rPr lang="zh-TW" sz="1500" kern="1200" dirty="0">
                          <a:solidFill>
                            <a:schemeClr val="accent4">
                              <a:lumMod val="50000"/>
                            </a:schemeClr>
                          </a:solidFill>
                          <a:latin typeface="微軟正黑體" panose="020B0604030504040204" pitchFamily="34" charset="-120"/>
                          <a:ea typeface="微軟正黑體" panose="020B0604030504040204" pitchFamily="34" charset="-120"/>
                          <a:cs typeface="+mn-cs"/>
                        </a:rPr>
                        <a:t>公告於以下網頁：</a:t>
                      </a:r>
                    </a:p>
                    <a:p>
                      <a:pPr algn="just">
                        <a:lnSpc>
                          <a:spcPts val="1900"/>
                        </a:lnSpc>
                        <a:spcAft>
                          <a:spcPts val="0"/>
                        </a:spcAft>
                      </a:pPr>
                      <a:r>
                        <a:rPr lang="en-US" sz="1500" kern="1200" dirty="0">
                          <a:solidFill>
                            <a:schemeClr val="accent4">
                              <a:lumMod val="50000"/>
                            </a:schemeClr>
                          </a:solidFill>
                          <a:latin typeface="微軟正黑體" panose="020B0604030504040204" pitchFamily="34" charset="-120"/>
                          <a:ea typeface="微軟正黑體" panose="020B0604030504040204" pitchFamily="34" charset="-120"/>
                          <a:cs typeface="+mn-cs"/>
                        </a:rPr>
                        <a:t>1.</a:t>
                      </a:r>
                      <a:r>
                        <a:rPr lang="zh-TW" sz="1500" kern="1200" dirty="0">
                          <a:solidFill>
                            <a:schemeClr val="accent4">
                              <a:lumMod val="50000"/>
                            </a:schemeClr>
                          </a:solidFill>
                          <a:latin typeface="微軟正黑體" panose="020B0604030504040204" pitchFamily="34" charset="-120"/>
                          <a:ea typeface="微軟正黑體" panose="020B0604030504040204" pitchFamily="34" charset="-120"/>
                          <a:cs typeface="+mn-cs"/>
                        </a:rPr>
                        <a:t>桃園市資賦優異學生鑑定報名</a:t>
                      </a:r>
                      <a:r>
                        <a:rPr lang="zh-TW"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系</a:t>
                      </a:r>
                      <a:r>
                        <a:rPr lang="en-US"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hlinkClick r:id="rId4"/>
                        </a:rPr>
                        <a:t>https://</a:t>
                      </a:r>
                      <a:r>
                        <a:rPr lang="en-US" sz="1500" kern="1200" dirty="0" err="1">
                          <a:solidFill>
                            <a:schemeClr val="accent4">
                              <a:lumMod val="50000"/>
                            </a:schemeClr>
                          </a:solidFill>
                          <a:latin typeface="微軟正黑體" panose="020B0604030504040204" pitchFamily="34" charset="-120"/>
                          <a:ea typeface="微軟正黑體" panose="020B0604030504040204" pitchFamily="34" charset="-120"/>
                          <a:cs typeface="+mn-cs"/>
                          <a:hlinkClick r:id="rId4"/>
                        </a:rPr>
                        <a:t>www.giftedness.tyc.edu.tw</a:t>
                      </a:r>
                      <a:r>
                        <a:rPr lang="en-US" sz="1500"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r>
                        <a:rPr lang="zh-TW" sz="1500"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p>
                    <a:p>
                      <a:pPr algn="just">
                        <a:lnSpc>
                          <a:spcPts val="1900"/>
                        </a:lnSpc>
                        <a:spcAft>
                          <a:spcPts val="0"/>
                        </a:spcAft>
                      </a:pPr>
                      <a:r>
                        <a:rPr lang="en-US" sz="1500" kern="1200" dirty="0">
                          <a:solidFill>
                            <a:schemeClr val="accent4">
                              <a:lumMod val="50000"/>
                            </a:schemeClr>
                          </a:solidFill>
                          <a:latin typeface="微軟正黑體" panose="020B0604030504040204" pitchFamily="34" charset="-120"/>
                          <a:ea typeface="微軟正黑體" panose="020B0604030504040204" pitchFamily="34" charset="-120"/>
                          <a:cs typeface="+mn-cs"/>
                        </a:rPr>
                        <a:t>2.</a:t>
                      </a:r>
                      <a:r>
                        <a:rPr lang="zh-TW" sz="1500" kern="1200" dirty="0">
                          <a:solidFill>
                            <a:schemeClr val="accent4">
                              <a:lumMod val="50000"/>
                            </a:schemeClr>
                          </a:solidFill>
                          <a:latin typeface="微軟正黑體" panose="020B0604030504040204" pitchFamily="34" charset="-120"/>
                          <a:ea typeface="微軟正黑體" panose="020B0604030504040204" pitchFamily="34" charset="-120"/>
                          <a:cs typeface="+mn-cs"/>
                        </a:rPr>
                        <a:t>承辦學校光明國</a:t>
                      </a:r>
                      <a:r>
                        <a:rPr lang="zh-HK" sz="1500" kern="1200" dirty="0">
                          <a:solidFill>
                            <a:schemeClr val="accent4">
                              <a:lumMod val="50000"/>
                            </a:schemeClr>
                          </a:solidFill>
                          <a:latin typeface="微軟正黑體" panose="020B0604030504040204" pitchFamily="34" charset="-120"/>
                          <a:ea typeface="微軟正黑體" panose="020B0604030504040204" pitchFamily="34" charset="-120"/>
                          <a:cs typeface="+mn-cs"/>
                        </a:rPr>
                        <a:t>中</a:t>
                      </a:r>
                      <a:r>
                        <a:rPr lang="zh-TW"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網頁</a:t>
                      </a:r>
                      <a:r>
                        <a:rPr lang="en-US"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a:t>
                      </a:r>
                      <a:r>
                        <a:rPr lang="en-US" sz="1500" kern="1200" dirty="0">
                          <a:solidFill>
                            <a:schemeClr val="accent4">
                              <a:lumMod val="50000"/>
                            </a:schemeClr>
                          </a:solidFill>
                          <a:latin typeface="微軟正黑體" panose="020B0604030504040204" pitchFamily="34" charset="-120"/>
                          <a:ea typeface="微軟正黑體" panose="020B0604030504040204" pitchFamily="34" charset="-120"/>
                          <a:cs typeface="+mn-cs"/>
                          <a:hlinkClick r:id="rId5"/>
                        </a:rPr>
                        <a:t>http://</a:t>
                      </a:r>
                      <a:r>
                        <a:rPr lang="en-US" sz="1500" kern="1200" dirty="0" err="1">
                          <a:solidFill>
                            <a:schemeClr val="accent4">
                              <a:lumMod val="50000"/>
                            </a:schemeClr>
                          </a:solidFill>
                          <a:latin typeface="微軟正黑體" panose="020B0604030504040204" pitchFamily="34" charset="-120"/>
                          <a:ea typeface="微軟正黑體" panose="020B0604030504040204" pitchFamily="34" charset="-120"/>
                          <a:cs typeface="+mn-cs"/>
                          <a:hlinkClick r:id="rId5"/>
                        </a:rPr>
                        <a:t>www.gmjh.tyc.edu.tw</a:t>
                      </a:r>
                      <a:r>
                        <a:rPr lang="en-US" sz="1500" kern="1200" dirty="0">
                          <a:solidFill>
                            <a:schemeClr val="accent4">
                              <a:lumMod val="50000"/>
                            </a:schemeClr>
                          </a:solidFill>
                          <a:latin typeface="微軟正黑體" panose="020B0604030504040204" pitchFamily="34" charset="-120"/>
                          <a:ea typeface="微軟正黑體" panose="020B0604030504040204" pitchFamily="34" charset="-120"/>
                          <a:cs typeface="+mn-cs"/>
                          <a:hlinkClick r:id="rId5"/>
                        </a:rPr>
                        <a:t>/</a:t>
                      </a:r>
                      <a:r>
                        <a:rPr lang="en-US" sz="1500"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r>
                        <a:rPr lang="zh-TW" sz="1500"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p>
                    <a:p>
                      <a:pPr algn="just">
                        <a:lnSpc>
                          <a:spcPts val="1900"/>
                        </a:lnSpc>
                        <a:spcAft>
                          <a:spcPts val="0"/>
                        </a:spcAft>
                      </a:pPr>
                      <a:r>
                        <a:rPr lang="en-US" sz="1500" kern="1200" dirty="0">
                          <a:solidFill>
                            <a:schemeClr val="accent4">
                              <a:lumMod val="50000"/>
                            </a:schemeClr>
                          </a:solidFill>
                          <a:latin typeface="微軟正黑體" panose="020B0604030504040204" pitchFamily="34" charset="-120"/>
                          <a:ea typeface="微軟正黑體" panose="020B0604030504040204" pitchFamily="34" charset="-120"/>
                          <a:cs typeface="+mn-cs"/>
                        </a:rPr>
                        <a:t>3.</a:t>
                      </a:r>
                      <a:r>
                        <a:rPr lang="zh-TW" sz="1500" kern="1200" dirty="0">
                          <a:solidFill>
                            <a:schemeClr val="accent4">
                              <a:lumMod val="50000"/>
                            </a:schemeClr>
                          </a:solidFill>
                          <a:latin typeface="微軟正黑體" panose="020B0604030504040204" pitchFamily="34" charset="-120"/>
                          <a:ea typeface="微軟正黑體" panose="020B0604030504040204" pitchFamily="34" charset="-120"/>
                          <a:cs typeface="+mn-cs"/>
                        </a:rPr>
                        <a:t>承辦學校福豐國中</a:t>
                      </a:r>
                      <a:r>
                        <a:rPr lang="zh-TW"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網頁</a:t>
                      </a:r>
                      <a:r>
                        <a:rPr lang="en-US" sz="15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 </a:t>
                      </a:r>
                      <a:r>
                        <a:rPr lang="en-US" altLang="zh-TW" sz="1500" u="none" kern="1200" dirty="0" smtClean="0">
                          <a:solidFill>
                            <a:schemeClr val="dk1"/>
                          </a:solidFill>
                          <a:effectLst/>
                          <a:latin typeface="+mn-lt"/>
                          <a:ea typeface="+mn-ea"/>
                          <a:cs typeface="+mn-cs"/>
                        </a:rPr>
                        <a:t>(</a:t>
                      </a:r>
                      <a:r>
                        <a:rPr lang="en-US" altLang="zh-TW" sz="1500" u="none" kern="1200" dirty="0" smtClean="0">
                          <a:solidFill>
                            <a:schemeClr val="dk1"/>
                          </a:solidFill>
                          <a:effectLst/>
                          <a:latin typeface="Microsoft JhengHei" pitchFamily="34" charset="-120"/>
                          <a:ea typeface="Microsoft JhengHei" pitchFamily="34" charset="-120"/>
                          <a:cs typeface="Microsoft Sans Serif" pitchFamily="34" charset="0"/>
                          <a:hlinkClick r:id="rId6"/>
                        </a:rPr>
                        <a:t>https://www.ffjh.tyc.edu.tw/</a:t>
                      </a:r>
                      <a:r>
                        <a:rPr lang="en-US" altLang="zh-TW" sz="1500" u="none" kern="1200" dirty="0" smtClean="0">
                          <a:solidFill>
                            <a:schemeClr val="dk1"/>
                          </a:solidFill>
                          <a:effectLst/>
                          <a:latin typeface="Microsoft JhengHei" pitchFamily="34" charset="-120"/>
                          <a:ea typeface="Microsoft JhengHei" pitchFamily="34" charset="-120"/>
                          <a:cs typeface="Microsoft Sans Serif" pitchFamily="34" charset="0"/>
                        </a:rPr>
                        <a:t>)</a:t>
                      </a:r>
                      <a:r>
                        <a:rPr lang="zh-TW" sz="1500" u="none"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a:t>
                      </a:r>
                      <a:r>
                        <a:rPr lang="en-US" sz="1500" u="none"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 </a:t>
                      </a:r>
                    </a:p>
                  </a:txBody>
                  <a:tcPr marL="17780" marR="17780" marT="0" marB="0" anchor="ctr"/>
                </a:tc>
                <a:extLst>
                  <a:ext uri="{0D108BD9-81ED-4DB2-BD59-A6C34878D82A}">
                    <a16:rowId xmlns:a16="http://schemas.microsoft.com/office/drawing/2014/main" val="10005"/>
                  </a:ext>
                </a:extLst>
              </a:tr>
            </a:tbl>
          </a:graphicData>
        </a:graphic>
      </p:graphicFrame>
      <p:grpSp>
        <p:nvGrpSpPr>
          <p:cNvPr id="13" name="群組 12"/>
          <p:cNvGrpSpPr/>
          <p:nvPr/>
        </p:nvGrpSpPr>
        <p:grpSpPr>
          <a:xfrm>
            <a:off x="9550796" y="3478376"/>
            <a:ext cx="2186994" cy="694129"/>
            <a:chOff x="6286150" y="4405669"/>
            <a:chExt cx="2717952" cy="720079"/>
          </a:xfrm>
        </p:grpSpPr>
        <p:sp>
          <p:nvSpPr>
            <p:cNvPr id="7" name="圓角矩形圖說文字 6"/>
            <p:cNvSpPr/>
            <p:nvPr/>
          </p:nvSpPr>
          <p:spPr>
            <a:xfrm>
              <a:off x="6286150" y="4405669"/>
              <a:ext cx="2435421" cy="720079"/>
            </a:xfrm>
            <a:prstGeom prst="wedgeRoundRectCallout">
              <a:avLst>
                <a:gd name="adj1" fmla="val -72044"/>
                <a:gd name="adj2" fmla="val 32942"/>
                <a:gd name="adj3" fmla="val 16667"/>
              </a:avLst>
            </a:prstGeom>
            <a:solidFill>
              <a:schemeClr val="tx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8" name="文字方塊 7"/>
            <p:cNvSpPr txBox="1"/>
            <p:nvPr/>
          </p:nvSpPr>
          <p:spPr>
            <a:xfrm>
              <a:off x="6306814" y="4473348"/>
              <a:ext cx="2697288" cy="606637"/>
            </a:xfrm>
            <a:prstGeom prst="rect">
              <a:avLst/>
            </a:prstGeom>
            <a:noFill/>
          </p:spPr>
          <p:txBody>
            <a:bodyPr wrap="square" rtlCol="0">
              <a:spAutoFit/>
            </a:bodyPr>
            <a:lstStyle/>
            <a:p>
              <a:r>
                <a:rPr lang="zh-TW" altLang="en-US" sz="1400" b="1" dirty="0">
                  <a:solidFill>
                    <a:srgbClr val="FF0000"/>
                  </a:solidFill>
                  <a:latin typeface="微軟正黑體" panose="020B0604030504040204" pitchFamily="34" charset="-120"/>
                  <a:ea typeface="微軟正黑體" panose="020B0604030504040204" pitchFamily="34" charset="-120"/>
                </a:rPr>
                <a:t>管道一</a:t>
              </a:r>
              <a:r>
                <a:rPr lang="zh-TW" altLang="en-US" sz="1600" b="1" dirty="0">
                  <a:latin typeface="微軟正黑體" panose="020B0604030504040204" pitchFamily="34" charset="-120"/>
                  <a:ea typeface="微軟正黑體" panose="020B0604030504040204" pitchFamily="34" charset="-120"/>
                </a:rPr>
                <a:t>書面審查結果</a:t>
              </a:r>
              <a:r>
                <a:rPr lang="en-US" altLang="zh-TW" sz="1600" b="1" dirty="0" smtClean="0">
                  <a:latin typeface="微軟正黑體" panose="020B0604030504040204" pitchFamily="34" charset="-120"/>
                  <a:ea typeface="微軟正黑體" panose="020B0604030504040204" pitchFamily="34" charset="-120"/>
                </a:rPr>
                <a:t>2/</a:t>
              </a:r>
              <a:r>
                <a:rPr lang="en-US" altLang="zh-TW" sz="1600" b="1" u="sng" dirty="0" smtClean="0">
                  <a:latin typeface="微軟正黑體" panose="020B0604030504040204" pitchFamily="34" charset="-120"/>
                  <a:ea typeface="微軟正黑體" panose="020B0604030504040204" pitchFamily="34" charset="-120"/>
                </a:rPr>
                <a:t>25(</a:t>
              </a:r>
              <a:r>
                <a:rPr lang="zh-TW" altLang="en-US" sz="1600" b="1" u="sng" dirty="0">
                  <a:latin typeface="微軟正黑體" panose="020B0604030504040204" pitchFamily="34" charset="-120"/>
                  <a:ea typeface="微軟正黑體" panose="020B0604030504040204" pitchFamily="34" charset="-120"/>
                </a:rPr>
                <a:t>五</a:t>
              </a:r>
              <a:r>
                <a:rPr lang="en-US" altLang="zh-TW" sz="1600" b="1" u="sng" dirty="0">
                  <a:latin typeface="微軟正黑體" panose="020B0604030504040204" pitchFamily="34" charset="-120"/>
                  <a:ea typeface="微軟正黑體" panose="020B0604030504040204" pitchFamily="34" charset="-120"/>
                </a:rPr>
                <a:t>)17:00</a:t>
              </a:r>
              <a:r>
                <a:rPr lang="zh-TW" altLang="en-US" sz="1600" b="1" dirty="0">
                  <a:latin typeface="微軟正黑體" panose="020B0604030504040204" pitchFamily="34" charset="-120"/>
                  <a:ea typeface="微軟正黑體" panose="020B0604030504040204" pitchFamily="34" charset="-120"/>
                </a:rPr>
                <a:t>公告</a:t>
              </a:r>
            </a:p>
          </p:txBody>
        </p:sp>
      </p:grpSp>
      <p:sp>
        <p:nvSpPr>
          <p:cNvPr id="3" name="投影片編號版面配置區 2"/>
          <p:cNvSpPr>
            <a:spLocks noGrp="1"/>
          </p:cNvSpPr>
          <p:nvPr>
            <p:ph type="sldNum" sz="quarter" idx="12"/>
          </p:nvPr>
        </p:nvSpPr>
        <p:spPr/>
        <p:txBody>
          <a:bodyPr/>
          <a:lstStyle/>
          <a:p>
            <a:fld id="{DA60BA0E-20D0-4E7C-B286-26C960A6788F}" type="slidenum">
              <a:rPr lang="en-US" altLang="zh-TW" noProof="0" smtClean="0"/>
              <a:pPr/>
              <a:t>20</a:t>
            </a:fld>
            <a:endParaRPr lang="zh-TW" altLang="en-US" noProof="0" dirty="0"/>
          </a:p>
        </p:txBody>
      </p:sp>
      <p:sp>
        <p:nvSpPr>
          <p:cNvPr id="16" name="標題 1"/>
          <p:cNvSpPr txBox="1">
            <a:spLocks/>
          </p:cNvSpPr>
          <p:nvPr/>
        </p:nvSpPr>
        <p:spPr>
          <a:xfrm>
            <a:off x="2566020" y="-171400"/>
            <a:ext cx="7104828" cy="624893"/>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icrosoft JhengHei UI" panose="020B0604030504040204" pitchFamily="34" charset="-120"/>
                <a:ea typeface="Microsoft JhengHei UI" panose="020B0604030504040204" pitchFamily="34" charset="-120"/>
                <a:cs typeface="+mj-cs"/>
              </a:defRPr>
            </a:lvl1pPr>
          </a:lstStyle>
          <a:p>
            <a:pPr algn="dist"/>
            <a:r>
              <a:rPr lang="zh-TW" altLang="en-US" sz="2400" b="1" dirty="0">
                <a:solidFill>
                  <a:srgbClr val="002060"/>
                </a:solidFill>
                <a:latin typeface="+mj-ea"/>
                <a:ea typeface="+mj-ea"/>
              </a:rPr>
              <a:t>學術性向資優鑑定重要日程</a:t>
            </a:r>
          </a:p>
        </p:txBody>
      </p:sp>
    </p:spTree>
    <p:extLst>
      <p:ext uri="{BB962C8B-B14F-4D97-AF65-F5344CB8AC3E}">
        <p14:creationId xmlns:p14="http://schemas.microsoft.com/office/powerpoint/2010/main" val="189776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sz="quarter" idx="1"/>
            <p:extLst>
              <p:ext uri="{D42A27DB-BD31-4B8C-83A1-F6EECF244321}">
                <p14:modId xmlns:p14="http://schemas.microsoft.com/office/powerpoint/2010/main" val="3932899140"/>
              </p:ext>
            </p:extLst>
          </p:nvPr>
        </p:nvGraphicFramePr>
        <p:xfrm>
          <a:off x="597783" y="886854"/>
          <a:ext cx="11401285" cy="5541494"/>
        </p:xfrm>
        <a:graphic>
          <a:graphicData uri="http://schemas.openxmlformats.org/drawingml/2006/table">
            <a:tbl>
              <a:tblPr firstRow="1" bandRow="1">
                <a:tableStyleId>{21E4AEA4-8DFA-4A89-87EB-49C32662AFE0}</a:tableStyleId>
              </a:tblPr>
              <a:tblGrid>
                <a:gridCol w="2112253">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7272808">
                  <a:extLst>
                    <a:ext uri="{9D8B030D-6E8A-4147-A177-3AD203B41FA5}">
                      <a16:colId xmlns:a16="http://schemas.microsoft.com/office/drawing/2014/main" val="20002"/>
                    </a:ext>
                  </a:extLst>
                </a:gridCol>
              </a:tblGrid>
              <a:tr h="603450">
                <a:tc>
                  <a:txBody>
                    <a:bodyPr/>
                    <a:lstStyle/>
                    <a:p>
                      <a:pPr algn="ctr"/>
                      <a:r>
                        <a:rPr lang="zh-TW" altLang="en-US" sz="2100" dirty="0">
                          <a:latin typeface="微軟正黑體" panose="020B0604030504040204" pitchFamily="34" charset="-120"/>
                          <a:ea typeface="微軟正黑體" panose="020B0604030504040204" pitchFamily="34" charset="-120"/>
                        </a:rPr>
                        <a:t>項目</a:t>
                      </a:r>
                    </a:p>
                  </a:txBody>
                  <a:tcPr marL="68580" marR="68580" marT="34290" marB="34290" anchor="ctr"/>
                </a:tc>
                <a:tc>
                  <a:txBody>
                    <a:bodyPr/>
                    <a:lstStyle/>
                    <a:p>
                      <a:pPr algn="ctr"/>
                      <a:r>
                        <a:rPr lang="zh-TW" altLang="en-US" sz="2100" dirty="0">
                          <a:latin typeface="微軟正黑體" panose="020B0604030504040204" pitchFamily="34" charset="-120"/>
                          <a:ea typeface="微軟正黑體" panose="020B0604030504040204" pitchFamily="34" charset="-120"/>
                        </a:rPr>
                        <a:t>日期</a:t>
                      </a:r>
                    </a:p>
                  </a:txBody>
                  <a:tcPr marL="68580" marR="68580" marT="34290" marB="34290" anchor="ctr"/>
                </a:tc>
                <a:tc>
                  <a:txBody>
                    <a:bodyPr/>
                    <a:lstStyle/>
                    <a:p>
                      <a:pPr algn="ctr"/>
                      <a:r>
                        <a:rPr lang="zh-TW" altLang="en-US" sz="2100" dirty="0">
                          <a:latin typeface="微軟正黑體" panose="020B0604030504040204" pitchFamily="34" charset="-120"/>
                          <a:ea typeface="微軟正黑體" panose="020B0604030504040204" pitchFamily="34" charset="-120"/>
                        </a:rPr>
                        <a:t>備註</a:t>
                      </a:r>
                    </a:p>
                  </a:txBody>
                  <a:tcPr marL="68580" marR="68580" marT="34290" marB="34290" anchor="ctr"/>
                </a:tc>
                <a:extLst>
                  <a:ext uri="{0D108BD9-81ED-4DB2-BD59-A6C34878D82A}">
                    <a16:rowId xmlns:a16="http://schemas.microsoft.com/office/drawing/2014/main" val="10000"/>
                  </a:ext>
                </a:extLst>
              </a:tr>
              <a:tr h="603450">
                <a:tc rowSpan="3">
                  <a:txBody>
                    <a:bodyPr/>
                    <a:lstStyle/>
                    <a:p>
                      <a:pPr algn="ctr">
                        <a:lnSpc>
                          <a:spcPts val="3000"/>
                        </a:lnSpc>
                      </a:pPr>
                      <a:r>
                        <a:rPr lang="zh-TW" altLang="en-US" sz="2400" b="1" u="sng" dirty="0" smtClean="0">
                          <a:solidFill>
                            <a:srgbClr val="FF0000"/>
                          </a:solidFill>
                          <a:latin typeface="微軟正黑體" panose="020B0604030504040204" pitchFamily="34" charset="-120"/>
                          <a:ea typeface="微軟正黑體" panose="020B0604030504040204" pitchFamily="34" charset="-120"/>
                        </a:rPr>
                        <a:t>初選測驗</a:t>
                      </a:r>
                      <a:r>
                        <a:rPr lang="en-US" altLang="zh-TW" sz="2400" b="1" u="sng" dirty="0" smtClean="0">
                          <a:solidFill>
                            <a:srgbClr val="FF0000"/>
                          </a:solidFill>
                          <a:latin typeface="微軟正黑體" panose="020B0604030504040204" pitchFamily="34" charset="-120"/>
                          <a:ea typeface="微軟正黑體" panose="020B0604030504040204" pitchFamily="34" charset="-120"/>
                        </a:rPr>
                        <a:t> </a:t>
                      </a:r>
                      <a:endParaRPr lang="zh-TW" altLang="en-US" sz="2400" b="1" u="sng" dirty="0">
                        <a:solidFill>
                          <a:srgbClr val="002060"/>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i="0" dirty="0" smtClean="0">
                          <a:solidFill>
                            <a:srgbClr val="7030A0"/>
                          </a:solidFill>
                          <a:latin typeface="微軟正黑體" panose="020B0604030504040204" pitchFamily="34" charset="-120"/>
                          <a:ea typeface="微軟正黑體" panose="020B0604030504040204" pitchFamily="34" charset="-120"/>
                        </a:rPr>
                        <a:t>3/5(</a:t>
                      </a:r>
                      <a:r>
                        <a:rPr lang="zh-TW" altLang="en-US" sz="1800" b="1" i="0" dirty="0" smtClean="0">
                          <a:solidFill>
                            <a:srgbClr val="7030A0"/>
                          </a:solidFill>
                          <a:latin typeface="微軟正黑體" panose="020B0604030504040204" pitchFamily="34" charset="-120"/>
                          <a:ea typeface="微軟正黑體" panose="020B0604030504040204" pitchFamily="34" charset="-120"/>
                        </a:rPr>
                        <a:t>六</a:t>
                      </a:r>
                      <a:r>
                        <a:rPr lang="en-US" altLang="zh-TW" sz="1800" b="1" i="0" dirty="0" smtClean="0">
                          <a:solidFill>
                            <a:srgbClr val="7030A0"/>
                          </a:solidFill>
                          <a:latin typeface="微軟正黑體" panose="020B0604030504040204" pitchFamily="34" charset="-120"/>
                          <a:ea typeface="微軟正黑體" panose="020B0604030504040204" pitchFamily="34" charset="-120"/>
                        </a:rPr>
                        <a:t>)</a:t>
                      </a:r>
                      <a:r>
                        <a:rPr lang="zh-TW" altLang="en-US" sz="1800" b="1" i="0" dirty="0" smtClean="0">
                          <a:solidFill>
                            <a:srgbClr val="7030A0"/>
                          </a:solidFill>
                          <a:latin typeface="微軟正黑體" panose="020B0604030504040204" pitchFamily="34" charset="-120"/>
                          <a:ea typeface="微軟正黑體" panose="020B0604030504040204" pitchFamily="34" charset="-120"/>
                        </a:rPr>
                        <a:t>上午</a:t>
                      </a:r>
                      <a:endParaRPr lang="zh-TW" altLang="en-US" sz="1800" b="1" dirty="0">
                        <a:solidFill>
                          <a:srgbClr val="7030A0"/>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100" b="1" dirty="0" smtClean="0">
                          <a:solidFill>
                            <a:schemeClr val="accent6">
                              <a:lumMod val="50000"/>
                            </a:schemeClr>
                          </a:solidFill>
                          <a:latin typeface="微軟正黑體" panose="020B0604030504040204" pitchFamily="34" charset="-120"/>
                          <a:ea typeface="+mn-ea"/>
                        </a:rPr>
                        <a:t>數理資優</a:t>
                      </a:r>
                      <a:r>
                        <a:rPr lang="en-US" altLang="zh-TW" sz="2100" b="1" dirty="0" smtClean="0">
                          <a:solidFill>
                            <a:schemeClr val="tx2"/>
                          </a:solidFill>
                          <a:latin typeface="微軟正黑體" panose="020B0604030504040204" pitchFamily="34" charset="-120"/>
                          <a:ea typeface="+mn-ea"/>
                        </a:rPr>
                        <a:t>:</a:t>
                      </a:r>
                      <a:r>
                        <a:rPr lang="zh-TW" altLang="en-US" sz="2100" b="1" dirty="0" smtClean="0">
                          <a:solidFill>
                            <a:schemeClr val="accent6">
                              <a:lumMod val="50000"/>
                            </a:schemeClr>
                          </a:solidFill>
                          <a:latin typeface="微軟正黑體" panose="020B0604030504040204" pitchFamily="34" charset="-120"/>
                          <a:ea typeface="+mn-ea"/>
                        </a:rPr>
                        <a:t> 數學科性向測驗、自然科性向測驗</a:t>
                      </a:r>
                      <a:endParaRPr lang="zh-TW" altLang="en-US" sz="2100" b="1" i="0" dirty="0">
                        <a:solidFill>
                          <a:srgbClr val="7030A0"/>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20000"/>
                        <a:lumOff val="80000"/>
                      </a:schemeClr>
                    </a:solidFill>
                  </a:tcPr>
                </a:tc>
                <a:extLst>
                  <a:ext uri="{0D108BD9-81ED-4DB2-BD59-A6C34878D82A}">
                    <a16:rowId xmlns:a16="http://schemas.microsoft.com/office/drawing/2014/main" val="10003"/>
                  </a:ext>
                </a:extLst>
              </a:tr>
              <a:tr h="471150">
                <a:tc vMerge="1">
                  <a:txBody>
                    <a:bodyPr/>
                    <a:lstStyle/>
                    <a:p>
                      <a:endParaRPr lang="zh-TW"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i="0" dirty="0" smtClean="0">
                          <a:solidFill>
                            <a:srgbClr val="7030A0"/>
                          </a:solidFill>
                          <a:latin typeface="微軟正黑體" panose="020B0604030504040204" pitchFamily="34" charset="-120"/>
                          <a:ea typeface="+mn-ea"/>
                        </a:rPr>
                        <a:t>3/5(</a:t>
                      </a:r>
                      <a:r>
                        <a:rPr lang="zh-TW" altLang="en-US" sz="1800" b="1" i="0" dirty="0" smtClean="0">
                          <a:solidFill>
                            <a:srgbClr val="7030A0"/>
                          </a:solidFill>
                          <a:latin typeface="微軟正黑體" panose="020B0604030504040204" pitchFamily="34" charset="-120"/>
                          <a:ea typeface="+mn-ea"/>
                        </a:rPr>
                        <a:t>六</a:t>
                      </a:r>
                      <a:r>
                        <a:rPr lang="en-US" altLang="zh-TW" sz="1800" b="1" i="0" dirty="0" smtClean="0">
                          <a:solidFill>
                            <a:srgbClr val="7030A0"/>
                          </a:solidFill>
                          <a:latin typeface="微軟正黑體" panose="020B0604030504040204" pitchFamily="34" charset="-120"/>
                          <a:ea typeface="+mn-ea"/>
                        </a:rPr>
                        <a:t>)</a:t>
                      </a:r>
                      <a:r>
                        <a:rPr lang="zh-TW" altLang="en-US" sz="1800" b="1" i="0" dirty="0" smtClean="0">
                          <a:solidFill>
                            <a:srgbClr val="7030A0"/>
                          </a:solidFill>
                          <a:latin typeface="微軟正黑體" panose="020B0604030504040204" pitchFamily="34" charset="-120"/>
                          <a:ea typeface="+mn-ea"/>
                        </a:rPr>
                        <a:t>上午</a:t>
                      </a:r>
                      <a:endParaRPr lang="zh-TW" altLang="en-US" sz="1800" b="1" dirty="0">
                        <a:solidFill>
                          <a:srgbClr val="7030A0"/>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100" b="1" i="0" dirty="0" smtClean="0">
                          <a:solidFill>
                            <a:srgbClr val="7030A0"/>
                          </a:solidFill>
                          <a:latin typeface="微軟正黑體" panose="020B0604030504040204" pitchFamily="34" charset="-120"/>
                          <a:ea typeface="微軟正黑體" panose="020B0604030504040204" pitchFamily="34" charset="-120"/>
                        </a:rPr>
                        <a:t>自然科學</a:t>
                      </a:r>
                      <a:r>
                        <a:rPr lang="zh-TW" altLang="en-US" sz="2100" b="1" dirty="0" smtClean="0">
                          <a:solidFill>
                            <a:schemeClr val="accent6">
                              <a:lumMod val="50000"/>
                            </a:schemeClr>
                          </a:solidFill>
                          <a:latin typeface="微軟正黑體" panose="020B0604030504040204" pitchFamily="34" charset="-120"/>
                          <a:ea typeface="+mn-ea"/>
                        </a:rPr>
                        <a:t>資優</a:t>
                      </a:r>
                      <a:r>
                        <a:rPr lang="en-US" altLang="zh-TW" sz="2100" b="1" i="0" dirty="0" smtClean="0">
                          <a:solidFill>
                            <a:schemeClr val="tx2"/>
                          </a:solidFill>
                          <a:latin typeface="微軟正黑體" panose="020B0604030504040204" pitchFamily="34" charset="-120"/>
                          <a:ea typeface="微軟正黑體" panose="020B0604030504040204" pitchFamily="34" charset="-120"/>
                        </a:rPr>
                        <a:t>:</a:t>
                      </a:r>
                      <a:r>
                        <a:rPr lang="zh-TW" altLang="en-US" sz="2100" b="1" i="0" dirty="0" smtClean="0">
                          <a:solidFill>
                            <a:srgbClr val="7030A0"/>
                          </a:solidFill>
                          <a:latin typeface="微軟正黑體" panose="020B0604030504040204" pitchFamily="34" charset="-120"/>
                          <a:ea typeface="微軟正黑體" panose="020B0604030504040204" pitchFamily="34" charset="-120"/>
                        </a:rPr>
                        <a:t> </a:t>
                      </a:r>
                      <a:r>
                        <a:rPr lang="zh-TW" altLang="en-US" sz="2100" b="1" dirty="0" smtClean="0">
                          <a:solidFill>
                            <a:schemeClr val="accent6">
                              <a:lumMod val="50000"/>
                            </a:schemeClr>
                          </a:solidFill>
                          <a:latin typeface="微軟正黑體" panose="020B0604030504040204" pitchFamily="34" charset="-120"/>
                          <a:ea typeface="+mn-ea"/>
                        </a:rPr>
                        <a:t>自然科性向測驗</a:t>
                      </a:r>
                      <a:endParaRPr lang="zh-TW" altLang="en-US" sz="2100" b="1" i="0" dirty="0">
                        <a:solidFill>
                          <a:srgbClr val="7030A0"/>
                        </a:solidFill>
                        <a:latin typeface="微軟正黑體" panose="020B0604030504040204" pitchFamily="34" charset="-120"/>
                        <a:ea typeface="+mn-ea"/>
                      </a:endParaRPr>
                    </a:p>
                  </a:txBody>
                  <a:tcPr marL="68580" marR="68580" marT="34290" marB="34290" anchor="ctr">
                    <a:solidFill>
                      <a:schemeClr val="accent2">
                        <a:lumMod val="20000"/>
                        <a:lumOff val="80000"/>
                      </a:schemeClr>
                    </a:solidFill>
                  </a:tcPr>
                </a:tc>
                <a:extLst>
                  <a:ext uri="{0D108BD9-81ED-4DB2-BD59-A6C34878D82A}">
                    <a16:rowId xmlns:a16="http://schemas.microsoft.com/office/drawing/2014/main" val="1686129928"/>
                  </a:ext>
                </a:extLst>
              </a:tr>
              <a:tr h="504056">
                <a:tc vMerge="1">
                  <a:txBody>
                    <a:bodyPr/>
                    <a:lstStyle/>
                    <a:p>
                      <a:pPr algn="ctr"/>
                      <a:endParaRPr lang="zh-TW" altLang="en-US" sz="2400" dirty="0"/>
                    </a:p>
                  </a:txBody>
                  <a:tcPr marL="68580" marR="68580" marT="34290" marB="34290"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dirty="0" smtClean="0">
                          <a:solidFill>
                            <a:schemeClr val="accent6">
                              <a:lumMod val="50000"/>
                            </a:schemeClr>
                          </a:solidFill>
                          <a:latin typeface="微軟正黑體" panose="020B0604030504040204" pitchFamily="34" charset="-120"/>
                          <a:ea typeface="微軟正黑體" panose="020B0604030504040204" pitchFamily="34" charset="-120"/>
                        </a:rPr>
                        <a:t>3/5(</a:t>
                      </a:r>
                      <a:r>
                        <a:rPr lang="zh-TW" altLang="en-US" sz="1800" b="1" dirty="0">
                          <a:solidFill>
                            <a:schemeClr val="accent6">
                              <a:lumMod val="50000"/>
                            </a:schemeClr>
                          </a:solidFill>
                          <a:latin typeface="微軟正黑體" panose="020B0604030504040204" pitchFamily="34" charset="-120"/>
                          <a:ea typeface="微軟正黑體" panose="020B0604030504040204" pitchFamily="34" charset="-120"/>
                        </a:rPr>
                        <a:t>六</a:t>
                      </a:r>
                      <a:r>
                        <a:rPr lang="en-US" altLang="zh-TW" sz="1800" b="1"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en-US" sz="1800" b="1" dirty="0">
                          <a:solidFill>
                            <a:schemeClr val="accent6">
                              <a:lumMod val="50000"/>
                            </a:schemeClr>
                          </a:solidFill>
                          <a:latin typeface="微軟正黑體" panose="020B0604030504040204" pitchFamily="34" charset="-120"/>
                          <a:ea typeface="微軟正黑體" panose="020B0604030504040204" pitchFamily="34" charset="-120"/>
                        </a:rPr>
                        <a:t>下午</a:t>
                      </a:r>
                    </a:p>
                  </a:txBody>
                  <a:tcPr marL="68580" marR="68580" marT="34290" marB="34290" anchor="c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100" b="1" kern="1200" dirty="0" smtClean="0">
                          <a:solidFill>
                            <a:schemeClr val="accent6">
                              <a:lumMod val="50000"/>
                            </a:schemeClr>
                          </a:solidFill>
                          <a:latin typeface="微軟正黑體" panose="020B0604030504040204" pitchFamily="34" charset="-120"/>
                          <a:ea typeface="+mn-ea"/>
                          <a:cs typeface="+mn-cs"/>
                        </a:rPr>
                        <a:t>英語</a:t>
                      </a:r>
                      <a:r>
                        <a:rPr lang="zh-TW" altLang="en-US" sz="2100" b="1" dirty="0" smtClean="0">
                          <a:solidFill>
                            <a:schemeClr val="accent6">
                              <a:lumMod val="50000"/>
                            </a:schemeClr>
                          </a:solidFill>
                          <a:latin typeface="微軟正黑體" panose="020B0604030504040204" pitchFamily="34" charset="-120"/>
                          <a:ea typeface="+mn-ea"/>
                        </a:rPr>
                        <a:t>資優</a:t>
                      </a:r>
                      <a:r>
                        <a:rPr lang="en-US" altLang="zh-TW" sz="2100" b="1" kern="1200" dirty="0" smtClean="0">
                          <a:solidFill>
                            <a:schemeClr val="tx2"/>
                          </a:solidFill>
                          <a:latin typeface="微軟正黑體" panose="020B0604030504040204" pitchFamily="34" charset="-120"/>
                          <a:ea typeface="+mn-ea"/>
                          <a:cs typeface="+mn-cs"/>
                        </a:rPr>
                        <a:t>:</a:t>
                      </a:r>
                      <a:r>
                        <a:rPr lang="zh-TW" altLang="en-US" sz="2100" b="1" kern="1200" dirty="0" smtClean="0">
                          <a:solidFill>
                            <a:schemeClr val="accent6">
                              <a:lumMod val="50000"/>
                            </a:schemeClr>
                          </a:solidFill>
                          <a:latin typeface="微軟正黑體" panose="020B0604030504040204" pitchFamily="34" charset="-120"/>
                          <a:ea typeface="+mn-ea"/>
                          <a:cs typeface="+mn-cs"/>
                        </a:rPr>
                        <a:t>英語</a:t>
                      </a:r>
                      <a:r>
                        <a:rPr lang="zh-TW" altLang="en-US" sz="2100" b="1" kern="1200" dirty="0" smtClean="0">
                          <a:solidFill>
                            <a:schemeClr val="accent6">
                              <a:lumMod val="50000"/>
                            </a:schemeClr>
                          </a:solidFill>
                          <a:latin typeface="微軟正黑體" panose="020B0604030504040204" pitchFamily="34" charset="-120"/>
                          <a:ea typeface="+mn-ea"/>
                          <a:cs typeface="+mn-cs"/>
                        </a:rPr>
                        <a:t>科性向測驗</a:t>
                      </a:r>
                      <a:endParaRPr lang="zh-TW" altLang="en-US" sz="2100" b="1" kern="1200" dirty="0" smtClean="0">
                        <a:solidFill>
                          <a:schemeClr val="accent6">
                            <a:lumMod val="50000"/>
                          </a:schemeClr>
                        </a:solidFill>
                        <a:latin typeface="微軟正黑體" panose="020B0604030504040204" pitchFamily="34" charset="-120"/>
                        <a:ea typeface="+mn-ea"/>
                        <a:cs typeface="+mn-cs"/>
                      </a:endParaRPr>
                    </a:p>
                  </a:txBody>
                  <a:tcPr marL="68580" marR="68580" marT="34290" marB="34290" anchor="ctr">
                    <a:solidFill>
                      <a:schemeClr val="accent2">
                        <a:lumMod val="20000"/>
                        <a:lumOff val="80000"/>
                      </a:schemeClr>
                    </a:solidFill>
                  </a:tcPr>
                </a:tc>
                <a:extLst>
                  <a:ext uri="{0D108BD9-81ED-4DB2-BD59-A6C34878D82A}">
                    <a16:rowId xmlns:a16="http://schemas.microsoft.com/office/drawing/2014/main" val="10004"/>
                  </a:ext>
                </a:extLst>
              </a:tr>
              <a:tr h="940561">
                <a:tc>
                  <a:txBody>
                    <a:bodyPr/>
                    <a:lstStyle/>
                    <a:p>
                      <a:pPr marL="0" marR="0" indent="0" algn="ctr" defTabSz="914400" rtl="0" eaLnBrk="1" fontAlgn="auto" latinLnBrk="0" hangingPunct="1">
                        <a:lnSpc>
                          <a:spcPts val="3000"/>
                        </a:lnSpc>
                        <a:spcBef>
                          <a:spcPts val="0"/>
                        </a:spcBef>
                        <a:spcAft>
                          <a:spcPts val="0"/>
                        </a:spcAft>
                        <a:buClrTx/>
                        <a:buSzTx/>
                        <a:buFontTx/>
                        <a:buNone/>
                        <a:tabLst/>
                        <a:defRPr/>
                      </a:pPr>
                      <a:r>
                        <a:rPr lang="zh-TW" altLang="en-US" sz="2100" dirty="0">
                          <a:solidFill>
                            <a:schemeClr val="accent4">
                              <a:lumMod val="50000"/>
                            </a:schemeClr>
                          </a:solidFill>
                          <a:latin typeface="微軟正黑體" panose="020B0604030504040204" pitchFamily="34" charset="-120"/>
                          <a:ea typeface="微軟正黑體" panose="020B0604030504040204" pitchFamily="34" charset="-120"/>
                        </a:rPr>
                        <a:t>初選鑑定結果</a:t>
                      </a:r>
                      <a:endParaRPr lang="en-US" altLang="zh-TW" sz="2100" dirty="0">
                        <a:solidFill>
                          <a:schemeClr val="accent4">
                            <a:lumMod val="50000"/>
                          </a:schemeClr>
                        </a:solidFill>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ts val="3000"/>
                        </a:lnSpc>
                        <a:spcBef>
                          <a:spcPts val="0"/>
                        </a:spcBef>
                        <a:spcAft>
                          <a:spcPts val="0"/>
                        </a:spcAft>
                        <a:buClrTx/>
                        <a:buSzTx/>
                        <a:buFontTx/>
                        <a:buNone/>
                        <a:tabLst/>
                        <a:defRPr/>
                      </a:pPr>
                      <a:r>
                        <a:rPr lang="zh-TW" altLang="en-US" sz="2100" dirty="0">
                          <a:solidFill>
                            <a:schemeClr val="accent4">
                              <a:lumMod val="50000"/>
                            </a:schemeClr>
                          </a:solidFill>
                          <a:latin typeface="微軟正黑體" panose="020B0604030504040204" pitchFamily="34" charset="-120"/>
                          <a:ea typeface="微軟正黑體" panose="020B0604030504040204" pitchFamily="34" charset="-120"/>
                        </a:rPr>
                        <a:t>公告</a:t>
                      </a:r>
                    </a:p>
                  </a:txBody>
                  <a:tcPr marL="68580" marR="68580" marT="34290" marB="34290" anchor="ctr"/>
                </a:tc>
                <a:tc>
                  <a:txBody>
                    <a:bodyPr/>
                    <a:lstStyle/>
                    <a:p>
                      <a:pPr algn="ctr"/>
                      <a:r>
                        <a:rPr lang="en-US" altLang="zh-TW" sz="1800" dirty="0" smtClean="0">
                          <a:solidFill>
                            <a:schemeClr val="accent4">
                              <a:lumMod val="50000"/>
                            </a:schemeClr>
                          </a:solidFill>
                          <a:latin typeface="微軟正黑體" panose="020B0604030504040204" pitchFamily="34" charset="-120"/>
                          <a:ea typeface="微軟正黑體" panose="020B0604030504040204" pitchFamily="34" charset="-120"/>
                        </a:rPr>
                        <a:t>3/17 (</a:t>
                      </a:r>
                      <a:r>
                        <a:rPr lang="zh-TW" altLang="en-US" sz="1800" dirty="0">
                          <a:solidFill>
                            <a:schemeClr val="accent4">
                              <a:lumMod val="50000"/>
                            </a:schemeClr>
                          </a:solidFill>
                          <a:latin typeface="微軟正黑體" panose="020B0604030504040204" pitchFamily="34" charset="-120"/>
                          <a:ea typeface="微軟正黑體" panose="020B0604030504040204" pitchFamily="34" charset="-120"/>
                        </a:rPr>
                        <a:t>四</a:t>
                      </a:r>
                      <a:r>
                        <a:rPr lang="en-US" altLang="zh-TW" sz="1800" dirty="0" smtClean="0">
                          <a:solidFill>
                            <a:schemeClr val="accent4">
                              <a:lumMod val="50000"/>
                            </a:schemeClr>
                          </a:solidFill>
                          <a:latin typeface="微軟正黑體" panose="020B0604030504040204" pitchFamily="34" charset="-120"/>
                          <a:ea typeface="微軟正黑體" panose="020B0604030504040204" pitchFamily="34" charset="-120"/>
                        </a:rPr>
                        <a:t>)</a:t>
                      </a:r>
                    </a:p>
                    <a:p>
                      <a:pPr algn="ctr"/>
                      <a:r>
                        <a:rPr lang="en-US" altLang="zh-TW" sz="1800" dirty="0" smtClean="0">
                          <a:solidFill>
                            <a:schemeClr val="accent4">
                              <a:lumMod val="50000"/>
                            </a:schemeClr>
                          </a:solidFill>
                          <a:latin typeface="微軟正黑體" panose="020B0604030504040204" pitchFamily="34" charset="-120"/>
                          <a:ea typeface="微軟正黑體" panose="020B0604030504040204" pitchFamily="34" charset="-120"/>
                        </a:rPr>
                        <a:t>17:00</a:t>
                      </a:r>
                      <a:endParaRPr lang="zh-TW" altLang="en-US" sz="1800" dirty="0">
                        <a:solidFill>
                          <a:schemeClr val="accent4">
                            <a:lumMod val="50000"/>
                          </a:schemeClr>
                        </a:solidFill>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r>
                        <a:rPr lang="en-US" altLang="zh-TW" sz="1700" kern="1200" dirty="0">
                          <a:solidFill>
                            <a:schemeClr val="accent4">
                              <a:lumMod val="50000"/>
                            </a:schemeClr>
                          </a:solidFill>
                          <a:latin typeface="微軟正黑體" panose="020B0604030504040204" pitchFamily="34" charset="-120"/>
                          <a:ea typeface="微軟正黑體" panose="020B0604030504040204" pitchFamily="34" charset="-120"/>
                          <a:cs typeface="+mn-cs"/>
                        </a:rPr>
                        <a:t>17:00</a:t>
                      </a:r>
                      <a:r>
                        <a:rPr lang="zh-TW" altLang="en-US" sz="1700" kern="1200" dirty="0">
                          <a:solidFill>
                            <a:schemeClr val="accent4">
                              <a:lumMod val="50000"/>
                            </a:schemeClr>
                          </a:solidFill>
                          <a:latin typeface="微軟正黑體" panose="020B0604030504040204" pitchFamily="34" charset="-120"/>
                          <a:ea typeface="微軟正黑體" panose="020B0604030504040204" pitchFamily="34" charset="-120"/>
                          <a:cs typeface="+mn-cs"/>
                        </a:rPr>
                        <a:t>公告於本市政府教育局</a:t>
                      </a:r>
                      <a:r>
                        <a:rPr lang="zh-TW" altLang="en-US" sz="17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a:t>
                      </a:r>
                      <a:r>
                        <a:rPr lang="zh-TW" altLang="zh-TW" sz="17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資賦優異學生鑑定報名系統</a:t>
                      </a:r>
                      <a:r>
                        <a:rPr lang="zh-TW" altLang="en-US" sz="17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、資</a:t>
                      </a:r>
                      <a:r>
                        <a:rPr lang="zh-TW" altLang="en-US" sz="1700" kern="1200" dirty="0">
                          <a:solidFill>
                            <a:schemeClr val="accent4">
                              <a:lumMod val="50000"/>
                            </a:schemeClr>
                          </a:solidFill>
                          <a:latin typeface="微軟正黑體" panose="020B0604030504040204" pitchFamily="34" charset="-120"/>
                          <a:ea typeface="微軟正黑體" panose="020B0604030504040204" pitchFamily="34" charset="-120"/>
                          <a:cs typeface="+mn-cs"/>
                        </a:rPr>
                        <a:t>優中心及各承辦學校網站</a:t>
                      </a:r>
                      <a:r>
                        <a:rPr lang="zh-TW" altLang="en-US" sz="17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a:t>
                      </a:r>
                      <a:r>
                        <a:rPr lang="zh-TW" altLang="zh-TW" sz="17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並開放系統</a:t>
                      </a:r>
                      <a:r>
                        <a:rPr lang="zh-TW" altLang="en-US" sz="17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供考生</a:t>
                      </a:r>
                      <a:r>
                        <a:rPr lang="zh-TW" altLang="zh-TW" sz="17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查詢及下載鑑定結果通知書</a:t>
                      </a:r>
                      <a:r>
                        <a:rPr lang="zh-TW" altLang="en-US" sz="17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a:t>
                      </a:r>
                      <a:endParaRPr lang="zh-TW" altLang="en-US" sz="1700" u="none"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tc>
                <a:extLst>
                  <a:ext uri="{0D108BD9-81ED-4DB2-BD59-A6C34878D82A}">
                    <a16:rowId xmlns:a16="http://schemas.microsoft.com/office/drawing/2014/main" val="10005"/>
                  </a:ext>
                </a:extLst>
              </a:tr>
              <a:tr h="2418827">
                <a:tc>
                  <a:txBody>
                    <a:bodyPr/>
                    <a:lstStyle/>
                    <a:p>
                      <a:pPr algn="ctr"/>
                      <a:r>
                        <a:rPr lang="zh-TW" altLang="zh-TW" sz="2400" b="1" u="sng" dirty="0" smtClean="0"/>
                        <a:t>複選報名</a:t>
                      </a:r>
                    </a:p>
                  </a:txBody>
                  <a:tcPr marL="68580" marR="68580" marT="34290" marB="34290" anchor="ctr"/>
                </a:tc>
                <a:tc>
                  <a:txBody>
                    <a:bodyPr/>
                    <a:lstStyle/>
                    <a:p>
                      <a:pPr algn="ctr" eaLnBrk="0"/>
                      <a:r>
                        <a:rPr lang="en-US" altLang="zh-TW" sz="2000" b="1" kern="1200" dirty="0" smtClean="0">
                          <a:solidFill>
                            <a:srgbClr val="FF0000"/>
                          </a:solidFill>
                          <a:effectLst/>
                          <a:latin typeface="+mn-lt"/>
                          <a:ea typeface="+mn-ea"/>
                          <a:cs typeface="+mn-cs"/>
                        </a:rPr>
                        <a:t>3/24(</a:t>
                      </a:r>
                      <a:r>
                        <a:rPr lang="zh-TW" altLang="zh-TW" sz="2000" b="1" kern="1200" dirty="0" smtClean="0">
                          <a:solidFill>
                            <a:srgbClr val="FF0000"/>
                          </a:solidFill>
                          <a:effectLst/>
                          <a:latin typeface="+mn-lt"/>
                          <a:ea typeface="+mn-ea"/>
                          <a:cs typeface="+mn-cs"/>
                        </a:rPr>
                        <a:t>四</a:t>
                      </a:r>
                      <a:r>
                        <a:rPr lang="en-US" altLang="zh-TW" sz="2000" b="1" kern="1200" dirty="0" smtClean="0">
                          <a:solidFill>
                            <a:srgbClr val="FF0000"/>
                          </a:solidFill>
                          <a:effectLst/>
                          <a:latin typeface="+mn-lt"/>
                          <a:ea typeface="+mn-ea"/>
                          <a:cs typeface="+mn-cs"/>
                        </a:rPr>
                        <a:t>)</a:t>
                      </a:r>
                      <a:endParaRPr lang="zh-TW" altLang="zh-TW" sz="2000" b="1" kern="1200" dirty="0" smtClean="0">
                        <a:solidFill>
                          <a:srgbClr val="FF0000"/>
                        </a:solidFill>
                        <a:effectLst/>
                        <a:latin typeface="+mn-lt"/>
                        <a:ea typeface="+mn-ea"/>
                        <a:cs typeface="+mn-cs"/>
                      </a:endParaRPr>
                    </a:p>
                    <a:p>
                      <a:pPr algn="ctr" eaLnBrk="0"/>
                      <a:r>
                        <a:rPr lang="en-US" altLang="zh-TW" sz="2000" b="1" kern="1200" dirty="0" smtClean="0">
                          <a:solidFill>
                            <a:srgbClr val="FF0000"/>
                          </a:solidFill>
                          <a:effectLst/>
                          <a:latin typeface="+mn-lt"/>
                          <a:ea typeface="+mn-ea"/>
                          <a:cs typeface="+mn-cs"/>
                        </a:rPr>
                        <a:t>8:00-</a:t>
                      </a:r>
                    </a:p>
                    <a:p>
                      <a:pPr algn="ctr" eaLnBrk="0"/>
                      <a:r>
                        <a:rPr lang="en-US" altLang="zh-TW" sz="2000" b="1" kern="1200" dirty="0" smtClean="0">
                          <a:solidFill>
                            <a:srgbClr val="FF0000"/>
                          </a:solidFill>
                          <a:effectLst/>
                          <a:latin typeface="+mn-lt"/>
                          <a:ea typeface="+mn-ea"/>
                          <a:cs typeface="+mn-cs"/>
                        </a:rPr>
                        <a:t>3/29(</a:t>
                      </a:r>
                      <a:r>
                        <a:rPr lang="zh-TW" altLang="en-US" sz="2000" b="1" kern="1200" dirty="0" smtClean="0">
                          <a:solidFill>
                            <a:srgbClr val="FF0000"/>
                          </a:solidFill>
                          <a:effectLst/>
                          <a:latin typeface="+mn-lt"/>
                          <a:ea typeface="+mn-ea"/>
                          <a:cs typeface="+mn-cs"/>
                        </a:rPr>
                        <a:t>二</a:t>
                      </a:r>
                      <a:r>
                        <a:rPr lang="en-US" altLang="zh-TW" sz="2000" b="1" kern="1200" dirty="0" smtClean="0">
                          <a:solidFill>
                            <a:srgbClr val="FF0000"/>
                          </a:solidFill>
                          <a:effectLst/>
                          <a:latin typeface="+mn-lt"/>
                          <a:ea typeface="+mn-ea"/>
                          <a:cs typeface="+mn-cs"/>
                        </a:rPr>
                        <a:t>)</a:t>
                      </a:r>
                    </a:p>
                    <a:p>
                      <a:pPr algn="ctr" eaLnBrk="0"/>
                      <a:r>
                        <a:rPr lang="zh-TW" altLang="en-US" sz="2000" b="1" kern="1200" dirty="0" smtClean="0">
                          <a:solidFill>
                            <a:srgbClr val="FF0000"/>
                          </a:solidFill>
                          <a:effectLst/>
                          <a:latin typeface="+mn-lt"/>
                          <a:ea typeface="+mn-ea"/>
                          <a:cs typeface="+mn-cs"/>
                        </a:rPr>
                        <a:t>中午</a:t>
                      </a:r>
                      <a:r>
                        <a:rPr lang="en-US" altLang="zh-TW" sz="2000" b="1" kern="1200" dirty="0" smtClean="0">
                          <a:solidFill>
                            <a:srgbClr val="FF0000"/>
                          </a:solidFill>
                          <a:effectLst/>
                          <a:latin typeface="+mn-lt"/>
                          <a:ea typeface="+mn-ea"/>
                          <a:cs typeface="+mn-cs"/>
                        </a:rPr>
                        <a:t>12:00</a:t>
                      </a:r>
                      <a:r>
                        <a:rPr lang="zh-TW" altLang="en-US" sz="2000" b="1" kern="1200" dirty="0" smtClean="0">
                          <a:solidFill>
                            <a:srgbClr val="FF0000"/>
                          </a:solidFill>
                          <a:effectLst/>
                          <a:latin typeface="+mn-lt"/>
                          <a:ea typeface="+mn-ea"/>
                          <a:cs typeface="+mn-cs"/>
                        </a:rPr>
                        <a:t>止</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zh-TW" sz="21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1.</a:t>
                      </a:r>
                      <a:r>
                        <a:rPr lang="zh-TW" altLang="zh-TW" sz="24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申請方式：一律採線上報名</a:t>
                      </a:r>
                      <a:r>
                        <a:rPr lang="zh-TW" altLang="en-US" sz="24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，報名網址</a:t>
                      </a:r>
                      <a:r>
                        <a:rPr lang="en-US" altLang="zh-TW" sz="24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a:t>
                      </a:r>
                      <a:r>
                        <a:rPr lang="en-US" altLang="zh-TW" sz="24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hlinkClick r:id="rId3"/>
                        </a:rPr>
                        <a:t>https://www.giftedness.tyc.edu.tw</a:t>
                      </a:r>
                      <a:r>
                        <a:rPr lang="zh-TW" altLang="zh-TW" sz="24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，逾時不受理。</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1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2.</a:t>
                      </a:r>
                      <a:r>
                        <a:rPr lang="zh-TW" altLang="zh-TW" sz="21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鑑定費用：每人繳交新臺幣</a:t>
                      </a:r>
                      <a:r>
                        <a:rPr lang="en-US" altLang="zh-TW" sz="21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1,100</a:t>
                      </a:r>
                      <a:r>
                        <a:rPr lang="zh-TW" altLang="zh-TW" sz="21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元整。</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1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3.</a:t>
                      </a:r>
                      <a:r>
                        <a:rPr lang="zh-TW" altLang="zh-TW" sz="21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繳費</a:t>
                      </a:r>
                      <a:r>
                        <a:rPr lang="zh-TW" altLang="en-US" sz="21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期限</a:t>
                      </a:r>
                      <a:r>
                        <a:rPr lang="zh-TW" altLang="zh-TW" sz="21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：請考生家長於</a:t>
                      </a:r>
                      <a:r>
                        <a:rPr lang="en-US" altLang="zh-TW" sz="21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111/3/29(</a:t>
                      </a:r>
                      <a:r>
                        <a:rPr lang="zh-TW" altLang="zh-TW" sz="21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二</a:t>
                      </a:r>
                      <a:r>
                        <a:rPr lang="en-US" altLang="zh-TW" sz="21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)23:00 </a:t>
                      </a:r>
                      <a:r>
                        <a:rPr lang="zh-TW" altLang="zh-TW" sz="21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前完成繳款。</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1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4.</a:t>
                      </a:r>
                      <a:r>
                        <a:rPr lang="zh-TW" altLang="zh-TW" sz="21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考生填寫報名資料及上傳相關文件資料，繳交報名費</a:t>
                      </a:r>
                      <a:r>
                        <a:rPr lang="zh-TW" altLang="en-US" sz="21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後，</a:t>
                      </a:r>
                      <a:r>
                        <a:rPr lang="zh-TW" altLang="zh-TW" sz="2100" kern="1200" dirty="0" smtClean="0">
                          <a:solidFill>
                            <a:schemeClr val="accent4">
                              <a:lumMod val="50000"/>
                            </a:schemeClr>
                          </a:solidFill>
                          <a:latin typeface="微軟正黑體" panose="020B0604030504040204" pitchFamily="34" charset="-120"/>
                          <a:ea typeface="微軟正黑體" panose="020B0604030504040204" pitchFamily="34" charset="-120"/>
                          <a:cs typeface="+mn-cs"/>
                        </a:rPr>
                        <a:t>始完成報名作業。</a:t>
                      </a:r>
                      <a:endParaRPr lang="zh-TW" altLang="en-US" sz="2100" kern="1200" dirty="0">
                        <a:solidFill>
                          <a:schemeClr val="accent4">
                            <a:lumMod val="50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3424247303"/>
                  </a:ext>
                </a:extLst>
              </a:tr>
            </a:tbl>
          </a:graphicData>
        </a:graphic>
      </p:graphicFrame>
      <p:grpSp>
        <p:nvGrpSpPr>
          <p:cNvPr id="15" name="群組 14"/>
          <p:cNvGrpSpPr/>
          <p:nvPr/>
        </p:nvGrpSpPr>
        <p:grpSpPr>
          <a:xfrm>
            <a:off x="8686700" y="2204867"/>
            <a:ext cx="3252970" cy="810672"/>
            <a:chOff x="7291484" y="6148102"/>
            <a:chExt cx="1851806" cy="785341"/>
          </a:xfrm>
        </p:grpSpPr>
        <p:sp>
          <p:nvSpPr>
            <p:cNvPr id="11" name="圓角矩形圖說文字 10"/>
            <p:cNvSpPr/>
            <p:nvPr/>
          </p:nvSpPr>
          <p:spPr>
            <a:xfrm>
              <a:off x="7291484" y="6148102"/>
              <a:ext cx="1851806" cy="768888"/>
            </a:xfrm>
            <a:prstGeom prst="wedgeRoundRectCallout">
              <a:avLst>
                <a:gd name="adj1" fmla="val -39200"/>
                <a:gd name="adj2" fmla="val 82548"/>
                <a:gd name="adj3" fmla="val 16667"/>
              </a:avLst>
            </a:prstGeom>
            <a:solidFill>
              <a:schemeClr val="tx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2" name="文字方塊 11"/>
            <p:cNvSpPr txBox="1"/>
            <p:nvPr/>
          </p:nvSpPr>
          <p:spPr>
            <a:xfrm>
              <a:off x="7309147" y="6217860"/>
              <a:ext cx="1826578" cy="715583"/>
            </a:xfrm>
            <a:prstGeom prst="rect">
              <a:avLst/>
            </a:prstGeom>
            <a:noFill/>
          </p:spPr>
          <p:txBody>
            <a:bodyPr wrap="square" rtlCol="0">
              <a:spAutoFit/>
            </a:bodyPr>
            <a:lstStyle/>
            <a:p>
              <a:pPr eaLnBrk="0"/>
              <a:r>
                <a:rPr lang="en-US" altLang="zh-TW" sz="1400" b="1" u="sng" dirty="0" smtClean="0">
                  <a:latin typeface="微軟正黑體" panose="020B0604030504040204" pitchFamily="34" charset="-120"/>
                  <a:ea typeface="微軟正黑體" panose="020B0604030504040204" pitchFamily="34" charset="-120"/>
                </a:rPr>
                <a:t>3/17(</a:t>
              </a:r>
              <a:r>
                <a:rPr lang="zh-TW" altLang="en-US" sz="1400" b="1" u="sng" dirty="0">
                  <a:latin typeface="微軟正黑體" panose="020B0604030504040204" pitchFamily="34" charset="-120"/>
                  <a:ea typeface="微軟正黑體" panose="020B0604030504040204" pitchFamily="34" charset="-120"/>
                </a:rPr>
                <a:t>四</a:t>
              </a:r>
              <a:r>
                <a:rPr lang="en-US" altLang="zh-TW" sz="1400" b="1" u="sng" dirty="0" smtClean="0">
                  <a:latin typeface="微軟正黑體" panose="020B0604030504040204" pitchFamily="34" charset="-120"/>
                  <a:ea typeface="微軟正黑體" panose="020B0604030504040204" pitchFamily="34" charset="-120"/>
                </a:rPr>
                <a:t>)17:00~3/18(</a:t>
              </a:r>
              <a:r>
                <a:rPr lang="zh-TW" altLang="zh-TW" sz="1400" b="1" u="sng" dirty="0">
                  <a:latin typeface="微軟正黑體" panose="020B0604030504040204" pitchFamily="34" charset="-120"/>
                  <a:ea typeface="微軟正黑體" panose="020B0604030504040204" pitchFamily="34" charset="-120"/>
                </a:rPr>
                <a:t>五</a:t>
              </a:r>
              <a:r>
                <a:rPr lang="en-US" altLang="zh-TW" sz="1400" b="1" u="sng" dirty="0" smtClean="0">
                  <a:latin typeface="微軟正黑體" panose="020B0604030504040204" pitchFamily="34" charset="-120"/>
                  <a:ea typeface="微軟正黑體" panose="020B0604030504040204" pitchFamily="34" charset="-120"/>
                </a:rPr>
                <a:t>)16:00</a:t>
              </a:r>
              <a:r>
                <a:rPr lang="zh-TW" altLang="en-US" sz="1400" b="1" u="sng" dirty="0" smtClean="0">
                  <a:latin typeface="微軟正黑體" panose="020B0604030504040204" pitchFamily="34" charset="-120"/>
                  <a:ea typeface="微軟正黑體" panose="020B0604030504040204" pitchFamily="34" charset="-120"/>
                </a:rPr>
                <a:t> </a:t>
              </a:r>
              <a:r>
                <a:rPr lang="zh-TW" altLang="en-US" sz="1400" b="1" dirty="0" smtClean="0">
                  <a:latin typeface="微軟正黑體" panose="020B0604030504040204" pitchFamily="34" charset="-120"/>
                  <a:ea typeface="微軟正黑體" panose="020B0604030504040204" pitchFamily="34" charset="-120"/>
                </a:rPr>
                <a:t>複查申請，於</a:t>
              </a:r>
              <a:r>
                <a:rPr lang="zh-TW" altLang="zh-TW" sz="1400" b="1" dirty="0">
                  <a:latin typeface="微軟正黑體" panose="020B0604030504040204" pitchFamily="34" charset="-120"/>
                  <a:ea typeface="微軟正黑體" panose="020B0604030504040204" pitchFamily="34" charset="-120"/>
                </a:rPr>
                <a:t>鑑定報名系統</a:t>
              </a:r>
              <a:r>
                <a:rPr lang="zh-TW" altLang="en-US" sz="1400" b="1" dirty="0">
                  <a:latin typeface="微軟正黑體" panose="020B0604030504040204" pitchFamily="34" charset="-120"/>
                  <a:ea typeface="微軟正黑體" panose="020B0604030504040204" pitchFamily="34" charset="-120"/>
                </a:rPr>
                <a:t>線上方式</a:t>
              </a:r>
              <a:r>
                <a:rPr lang="zh-TW" altLang="en-US" sz="1400" b="1" dirty="0" smtClean="0">
                  <a:latin typeface="微軟正黑體" panose="020B0604030504040204" pitchFamily="34" charset="-120"/>
                  <a:ea typeface="微軟正黑體" panose="020B0604030504040204" pitchFamily="34" charset="-120"/>
                </a:rPr>
                <a:t>辦理申請及</a:t>
              </a:r>
              <a:r>
                <a:rPr lang="zh-TW" altLang="en-US" sz="1400" b="1" dirty="0">
                  <a:latin typeface="微軟正黑體" panose="020B0604030504040204" pitchFamily="34" charset="-120"/>
                  <a:ea typeface="微軟正黑體" panose="020B0604030504040204" pitchFamily="34" charset="-120"/>
                </a:rPr>
                <a:t>繳費。</a:t>
              </a:r>
            </a:p>
          </p:txBody>
        </p:sp>
      </p:grpSp>
      <p:sp>
        <p:nvSpPr>
          <p:cNvPr id="3" name="投影片編號版面配置區 2"/>
          <p:cNvSpPr>
            <a:spLocks noGrp="1"/>
          </p:cNvSpPr>
          <p:nvPr>
            <p:ph type="sldNum" sz="quarter" idx="12"/>
          </p:nvPr>
        </p:nvSpPr>
        <p:spPr/>
        <p:txBody>
          <a:bodyPr/>
          <a:lstStyle/>
          <a:p>
            <a:fld id="{DA60BA0E-20D0-4E7C-B286-26C960A6788F}" type="slidenum">
              <a:rPr lang="en-US" altLang="zh-TW" noProof="0" smtClean="0"/>
              <a:pPr/>
              <a:t>21</a:t>
            </a:fld>
            <a:endParaRPr lang="zh-TW" altLang="en-US" noProof="0" dirty="0"/>
          </a:p>
        </p:txBody>
      </p:sp>
      <p:sp>
        <p:nvSpPr>
          <p:cNvPr id="16" name="標題 1"/>
          <p:cNvSpPr txBox="1">
            <a:spLocks/>
          </p:cNvSpPr>
          <p:nvPr/>
        </p:nvSpPr>
        <p:spPr>
          <a:xfrm>
            <a:off x="2445969" y="330806"/>
            <a:ext cx="7104828" cy="624893"/>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icrosoft JhengHei UI" panose="020B0604030504040204" pitchFamily="34" charset="-120"/>
                <a:ea typeface="Microsoft JhengHei UI" panose="020B0604030504040204" pitchFamily="34" charset="-120"/>
                <a:cs typeface="+mj-cs"/>
              </a:defRPr>
            </a:lvl1pPr>
          </a:lstStyle>
          <a:p>
            <a:pPr algn="dist"/>
            <a:r>
              <a:rPr lang="zh-TW" altLang="en-US" sz="3600" b="1">
                <a:solidFill>
                  <a:srgbClr val="002060"/>
                </a:solidFill>
                <a:latin typeface="+mj-ea"/>
                <a:ea typeface="+mj-ea"/>
              </a:rPr>
              <a:t>學術性向資優鑑定重要日程</a:t>
            </a:r>
            <a:endParaRPr lang="zh-TW" altLang="en-US" sz="3600" b="1" dirty="0">
              <a:solidFill>
                <a:srgbClr val="002060"/>
              </a:solidFill>
              <a:latin typeface="+mj-ea"/>
              <a:ea typeface="+mj-ea"/>
            </a:endParaRPr>
          </a:p>
        </p:txBody>
      </p:sp>
    </p:spTree>
    <p:extLst>
      <p:ext uri="{BB962C8B-B14F-4D97-AF65-F5344CB8AC3E}">
        <p14:creationId xmlns:p14="http://schemas.microsoft.com/office/powerpoint/2010/main" val="39475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sz="quarter" idx="1"/>
            <p:extLst>
              <p:ext uri="{D42A27DB-BD31-4B8C-83A1-F6EECF244321}">
                <p14:modId xmlns:p14="http://schemas.microsoft.com/office/powerpoint/2010/main" val="714100549"/>
              </p:ext>
            </p:extLst>
          </p:nvPr>
        </p:nvGraphicFramePr>
        <p:xfrm>
          <a:off x="634470" y="543794"/>
          <a:ext cx="11521280" cy="5916878"/>
        </p:xfrm>
        <a:graphic>
          <a:graphicData uri="http://schemas.openxmlformats.org/drawingml/2006/table">
            <a:tbl>
              <a:tblPr firstRow="1" bandRow="1">
                <a:tableStyleId>{21E4AEA4-8DFA-4A89-87EB-49C32662AFE0}</a:tableStyleId>
              </a:tblPr>
              <a:tblGrid>
                <a:gridCol w="2309479">
                  <a:extLst>
                    <a:ext uri="{9D8B030D-6E8A-4147-A177-3AD203B41FA5}">
                      <a16:colId xmlns:a16="http://schemas.microsoft.com/office/drawing/2014/main" val="20000"/>
                    </a:ext>
                  </a:extLst>
                </a:gridCol>
                <a:gridCol w="1835285">
                  <a:extLst>
                    <a:ext uri="{9D8B030D-6E8A-4147-A177-3AD203B41FA5}">
                      <a16:colId xmlns:a16="http://schemas.microsoft.com/office/drawing/2014/main" val="20001"/>
                    </a:ext>
                  </a:extLst>
                </a:gridCol>
                <a:gridCol w="7376516">
                  <a:extLst>
                    <a:ext uri="{9D8B030D-6E8A-4147-A177-3AD203B41FA5}">
                      <a16:colId xmlns:a16="http://schemas.microsoft.com/office/drawing/2014/main" val="20002"/>
                    </a:ext>
                  </a:extLst>
                </a:gridCol>
              </a:tblGrid>
              <a:tr h="455227">
                <a:tc>
                  <a:txBody>
                    <a:bodyPr/>
                    <a:lstStyle/>
                    <a:p>
                      <a:pPr algn="ctr"/>
                      <a:r>
                        <a:rPr lang="zh-TW" altLang="en-US" sz="2100" dirty="0">
                          <a:latin typeface="微軟正黑體" panose="020B0604030504040204" pitchFamily="34" charset="-120"/>
                          <a:ea typeface="微軟正黑體" panose="020B0604030504040204" pitchFamily="34" charset="-120"/>
                        </a:rPr>
                        <a:t>項目</a:t>
                      </a:r>
                    </a:p>
                  </a:txBody>
                  <a:tcPr marL="68580" marR="68580" marT="34290" marB="34290" anchor="ctr"/>
                </a:tc>
                <a:tc>
                  <a:txBody>
                    <a:bodyPr/>
                    <a:lstStyle/>
                    <a:p>
                      <a:pPr algn="ctr"/>
                      <a:r>
                        <a:rPr lang="zh-TW" altLang="en-US" sz="2100" dirty="0">
                          <a:latin typeface="微軟正黑體" panose="020B0604030504040204" pitchFamily="34" charset="-120"/>
                          <a:ea typeface="微軟正黑體" panose="020B0604030504040204" pitchFamily="34" charset="-120"/>
                        </a:rPr>
                        <a:t>日期</a:t>
                      </a:r>
                    </a:p>
                  </a:txBody>
                  <a:tcPr marL="68580" marR="68580" marT="34290" marB="34290" anchor="ctr"/>
                </a:tc>
                <a:tc>
                  <a:txBody>
                    <a:bodyPr/>
                    <a:lstStyle/>
                    <a:p>
                      <a:pPr algn="ctr"/>
                      <a:r>
                        <a:rPr lang="zh-TW" altLang="en-US" sz="2100" dirty="0">
                          <a:latin typeface="微軟正黑體" panose="020B0604030504040204" pitchFamily="34" charset="-120"/>
                          <a:ea typeface="微軟正黑體" panose="020B0604030504040204" pitchFamily="34" charset="-120"/>
                        </a:rPr>
                        <a:t>備註</a:t>
                      </a:r>
                    </a:p>
                  </a:txBody>
                  <a:tcPr marL="68580" marR="68580" marT="34290" marB="34290" anchor="ctr"/>
                </a:tc>
                <a:extLst>
                  <a:ext uri="{0D108BD9-81ED-4DB2-BD59-A6C34878D82A}">
                    <a16:rowId xmlns:a16="http://schemas.microsoft.com/office/drawing/2014/main" val="10000"/>
                  </a:ext>
                </a:extLst>
              </a:tr>
              <a:tr h="702002">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zh-TW" altLang="zh-TW" sz="1800" b="1" kern="1200" dirty="0" smtClean="0">
                          <a:solidFill>
                            <a:schemeClr val="accent4">
                              <a:lumMod val="50000"/>
                            </a:schemeClr>
                          </a:solidFill>
                          <a:latin typeface="微軟正黑體" panose="020B0604030504040204" pitchFamily="34" charset="-120"/>
                          <a:ea typeface="+mn-ea"/>
                          <a:cs typeface="+mn-cs"/>
                        </a:rPr>
                        <a:t>開放查詢複選鑑定場位置圖及鑑定證下載列印</a:t>
                      </a:r>
                      <a:endParaRPr lang="zh-TW" altLang="en-US" sz="1800" b="1" kern="1200" dirty="0">
                        <a:solidFill>
                          <a:schemeClr val="accent4">
                            <a:lumMod val="50000"/>
                          </a:schemeClr>
                        </a:solidFill>
                        <a:latin typeface="微軟正黑體" panose="020B0604030504040204" pitchFamily="34" charset="-120"/>
                        <a:ea typeface="+mn-ea"/>
                        <a:cs typeface="+mn-cs"/>
                      </a:endParaRPr>
                    </a:p>
                  </a:txBody>
                  <a:tcPr marL="68580" marR="68580" marT="34290" marB="34290" anchor="ctr"/>
                </a:tc>
                <a:tc>
                  <a:txBody>
                    <a:bodyPr/>
                    <a:lstStyle/>
                    <a:p>
                      <a:pPr algn="ctr" eaLnBrk="0"/>
                      <a:r>
                        <a:rPr lang="en-US" altLang="zh-TW" sz="1800" b="1" i="0" kern="1200" dirty="0" smtClean="0">
                          <a:solidFill>
                            <a:srgbClr val="002060"/>
                          </a:solidFill>
                          <a:latin typeface="微軟正黑體" panose="020B0604030504040204" pitchFamily="34" charset="-120"/>
                          <a:ea typeface="微軟正黑體" panose="020B0604030504040204" pitchFamily="34" charset="-120"/>
                          <a:cs typeface="+mn-cs"/>
                        </a:rPr>
                        <a:t>4/22(</a:t>
                      </a:r>
                      <a:r>
                        <a:rPr lang="zh-TW" altLang="zh-TW" sz="1800" b="1" i="0" kern="1200" dirty="0" smtClean="0">
                          <a:solidFill>
                            <a:srgbClr val="002060"/>
                          </a:solidFill>
                          <a:latin typeface="微軟正黑體" panose="020B0604030504040204" pitchFamily="34" charset="-120"/>
                          <a:ea typeface="微軟正黑體" panose="020B0604030504040204" pitchFamily="34" charset="-120"/>
                          <a:cs typeface="+mn-cs"/>
                        </a:rPr>
                        <a:t>五</a:t>
                      </a:r>
                      <a:r>
                        <a:rPr lang="en-US" altLang="zh-TW" sz="1800" b="1" i="0" kern="1200" dirty="0" smtClean="0">
                          <a:solidFill>
                            <a:srgbClr val="002060"/>
                          </a:solidFill>
                          <a:latin typeface="微軟正黑體" panose="020B0604030504040204" pitchFamily="34" charset="-120"/>
                          <a:ea typeface="微軟正黑體" panose="020B0604030504040204" pitchFamily="34" charset="-120"/>
                          <a:cs typeface="+mn-cs"/>
                        </a:rPr>
                        <a:t>)</a:t>
                      </a:r>
                      <a:endParaRPr lang="zh-TW" altLang="zh-TW" sz="1800" b="1" i="0" kern="1200" dirty="0" smtClean="0">
                        <a:solidFill>
                          <a:srgbClr val="002060"/>
                        </a:solidFill>
                        <a:latin typeface="微軟正黑體" panose="020B0604030504040204" pitchFamily="34" charset="-120"/>
                        <a:ea typeface="微軟正黑體" panose="020B0604030504040204" pitchFamily="34" charset="-120"/>
                        <a:cs typeface="+mn-cs"/>
                      </a:endParaRPr>
                    </a:p>
                    <a:p>
                      <a:pPr algn="ctr" eaLnBrk="0"/>
                      <a:r>
                        <a:rPr lang="en-US" altLang="zh-TW" sz="1800" b="1" i="0" kern="1200" dirty="0" smtClean="0">
                          <a:solidFill>
                            <a:srgbClr val="002060"/>
                          </a:solidFill>
                          <a:latin typeface="微軟正黑體" panose="020B0604030504040204" pitchFamily="34" charset="-120"/>
                          <a:ea typeface="微軟正黑體" panose="020B0604030504040204" pitchFamily="34" charset="-120"/>
                          <a:cs typeface="+mn-cs"/>
                        </a:rPr>
                        <a:t>17:00-4/27(</a:t>
                      </a:r>
                      <a:r>
                        <a:rPr lang="zh-TW" altLang="en-US" sz="1800" b="1" i="0" kern="1200" dirty="0" smtClean="0">
                          <a:solidFill>
                            <a:srgbClr val="002060"/>
                          </a:solidFill>
                          <a:latin typeface="微軟正黑體" panose="020B0604030504040204" pitchFamily="34" charset="-120"/>
                          <a:ea typeface="微軟正黑體" panose="020B0604030504040204" pitchFamily="34" charset="-120"/>
                          <a:cs typeface="+mn-cs"/>
                        </a:rPr>
                        <a:t>三</a:t>
                      </a:r>
                      <a:r>
                        <a:rPr lang="en-US" altLang="zh-TW" sz="1800" b="1" i="0" kern="1200" dirty="0" smtClean="0">
                          <a:solidFill>
                            <a:srgbClr val="002060"/>
                          </a:solidFill>
                          <a:latin typeface="微軟正黑體" panose="020B0604030504040204" pitchFamily="34" charset="-120"/>
                          <a:ea typeface="微軟正黑體" panose="020B0604030504040204" pitchFamily="34" charset="-120"/>
                          <a:cs typeface="+mn-cs"/>
                        </a:rPr>
                        <a:t>)</a:t>
                      </a:r>
                      <a:endParaRPr lang="zh-TW" altLang="zh-TW" sz="1800" b="1" i="0" kern="1200" dirty="0" smtClean="0">
                        <a:solidFill>
                          <a:srgbClr val="002060"/>
                        </a:solidFill>
                        <a:latin typeface="微軟正黑體" panose="020B0604030504040204" pitchFamily="34" charset="-120"/>
                        <a:ea typeface="微軟正黑體" panose="020B0604030504040204" pitchFamily="34" charset="-120"/>
                        <a:cs typeface="+mn-cs"/>
                      </a:endParaRPr>
                    </a:p>
                    <a:p>
                      <a:pPr algn="ctr"/>
                      <a:r>
                        <a:rPr lang="en-US" altLang="zh-TW" sz="1800" b="1" i="0" kern="1200" dirty="0" smtClean="0">
                          <a:solidFill>
                            <a:srgbClr val="002060"/>
                          </a:solidFill>
                          <a:latin typeface="微軟正黑體" panose="020B0604030504040204" pitchFamily="34" charset="-120"/>
                          <a:ea typeface="微軟正黑體" panose="020B0604030504040204" pitchFamily="34" charset="-120"/>
                          <a:cs typeface="+mn-cs"/>
                        </a:rPr>
                        <a:t>17:00</a:t>
                      </a:r>
                      <a:r>
                        <a:rPr lang="zh-TW" altLang="zh-TW" sz="1800" b="1" i="0" kern="1200" dirty="0" smtClean="0">
                          <a:solidFill>
                            <a:srgbClr val="002060"/>
                          </a:solidFill>
                          <a:latin typeface="微軟正黑體" panose="020B0604030504040204" pitchFamily="34" charset="-120"/>
                          <a:ea typeface="微軟正黑體" panose="020B0604030504040204" pitchFamily="34" charset="-120"/>
                          <a:cs typeface="+mn-cs"/>
                        </a:rPr>
                        <a:t>止</a:t>
                      </a:r>
                      <a:endParaRPr lang="zh-TW" altLang="en-US" sz="1800" b="1" i="0" kern="1200" dirty="0">
                        <a:solidFill>
                          <a:srgbClr val="002060"/>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eaLnBrk="0"/>
                      <a:r>
                        <a:rPr lang="en-US" altLang="zh-TW" sz="1600" kern="1200" dirty="0" smtClean="0">
                          <a:solidFill>
                            <a:schemeClr val="dk1"/>
                          </a:solidFill>
                          <a:effectLst/>
                          <a:latin typeface="+mn-lt"/>
                          <a:ea typeface="+mn-ea"/>
                          <a:cs typeface="+mn-cs"/>
                        </a:rPr>
                        <a:t>1.17</a:t>
                      </a:r>
                      <a:r>
                        <a:rPr lang="zh-TW" altLang="zh-TW" sz="1600" kern="1200" dirty="0" smtClean="0">
                          <a:solidFill>
                            <a:schemeClr val="dk1"/>
                          </a:solidFill>
                          <a:effectLst/>
                          <a:latin typeface="+mn-lt"/>
                          <a:ea typeface="+mn-ea"/>
                          <a:cs typeface="+mn-cs"/>
                        </a:rPr>
                        <a:t>：</a:t>
                      </a:r>
                      <a:r>
                        <a:rPr lang="en-US" altLang="zh-TW" sz="1600" kern="1200" dirty="0" smtClean="0">
                          <a:solidFill>
                            <a:schemeClr val="dk1"/>
                          </a:solidFill>
                          <a:effectLst/>
                          <a:latin typeface="+mn-lt"/>
                          <a:ea typeface="+mn-ea"/>
                          <a:cs typeface="+mn-cs"/>
                        </a:rPr>
                        <a:t>00</a:t>
                      </a:r>
                      <a:r>
                        <a:rPr lang="zh-TW" altLang="zh-TW" sz="1600" kern="1200" dirty="0" smtClean="0">
                          <a:solidFill>
                            <a:schemeClr val="dk1"/>
                          </a:solidFill>
                          <a:effectLst/>
                          <a:latin typeface="+mn-lt"/>
                          <a:ea typeface="+mn-ea"/>
                          <a:cs typeface="+mn-cs"/>
                        </a:rPr>
                        <a:t>公告於以下網頁：</a:t>
                      </a:r>
                    </a:p>
                    <a:p>
                      <a:pPr lvl="0"/>
                      <a:r>
                        <a:rPr lang="zh-TW" altLang="zh-TW" sz="1600" kern="1200" dirty="0" smtClean="0">
                          <a:solidFill>
                            <a:schemeClr val="dk1"/>
                          </a:solidFill>
                          <a:effectLst/>
                          <a:latin typeface="+mn-lt"/>
                          <a:ea typeface="+mn-ea"/>
                          <a:cs typeface="+mn-cs"/>
                        </a:rPr>
                        <a:t>桃園市資賦優異學生鑑定報名系統</a:t>
                      </a:r>
                      <a:r>
                        <a:rPr lang="en-US" altLang="zh-TW" sz="1600" kern="1200" dirty="0" smtClean="0">
                          <a:solidFill>
                            <a:schemeClr val="dk1"/>
                          </a:solidFill>
                          <a:effectLst/>
                          <a:latin typeface="+mn-lt"/>
                          <a:ea typeface="+mn-ea"/>
                          <a:cs typeface="+mn-cs"/>
                        </a:rPr>
                        <a:t>(</a:t>
                      </a:r>
                      <a:r>
                        <a:rPr lang="en-US" altLang="zh-TW" sz="1600" u="sng" kern="1200" dirty="0" smtClean="0">
                          <a:solidFill>
                            <a:schemeClr val="dk1"/>
                          </a:solidFill>
                          <a:effectLst/>
                          <a:latin typeface="+mn-lt"/>
                          <a:ea typeface="+mn-ea"/>
                          <a:cs typeface="+mn-cs"/>
                          <a:hlinkClick r:id="rId3"/>
                        </a:rPr>
                        <a:t>https://www.giftedness.tyc.edu.tw</a:t>
                      </a:r>
                      <a:r>
                        <a:rPr lang="en-US" altLang="zh-TW" sz="1600" kern="1200" dirty="0" smtClean="0">
                          <a:solidFill>
                            <a:schemeClr val="dk1"/>
                          </a:solidFill>
                          <a:effectLst/>
                          <a:latin typeface="+mn-lt"/>
                          <a:ea typeface="+mn-ea"/>
                          <a:cs typeface="+mn-cs"/>
                        </a:rPr>
                        <a:t>)</a:t>
                      </a:r>
                      <a:r>
                        <a:rPr lang="zh-TW" altLang="zh-TW" sz="1600" kern="1200" dirty="0" smtClean="0">
                          <a:solidFill>
                            <a:schemeClr val="dk1"/>
                          </a:solidFill>
                          <a:effectLst/>
                          <a:latin typeface="+mn-lt"/>
                          <a:ea typeface="+mn-ea"/>
                          <a:cs typeface="+mn-cs"/>
                        </a:rPr>
                        <a:t>。</a:t>
                      </a:r>
                    </a:p>
                    <a:p>
                      <a:pPr lvl="0"/>
                      <a:r>
                        <a:rPr lang="zh-TW" altLang="zh-TW" sz="1600" kern="1200" dirty="0" smtClean="0">
                          <a:solidFill>
                            <a:schemeClr val="dk1"/>
                          </a:solidFill>
                          <a:effectLst/>
                          <a:latin typeface="+mn-lt"/>
                          <a:ea typeface="+mn-ea"/>
                          <a:cs typeface="+mn-cs"/>
                        </a:rPr>
                        <a:t>承辦學校光明國</a:t>
                      </a:r>
                      <a:r>
                        <a:rPr lang="zh-HK" altLang="zh-TW" sz="1600" kern="1200" dirty="0" smtClean="0">
                          <a:solidFill>
                            <a:schemeClr val="dk1"/>
                          </a:solidFill>
                          <a:effectLst/>
                          <a:latin typeface="+mn-lt"/>
                          <a:ea typeface="+mn-ea"/>
                          <a:cs typeface="+mn-cs"/>
                        </a:rPr>
                        <a:t>中</a:t>
                      </a:r>
                      <a:r>
                        <a:rPr lang="zh-TW" altLang="zh-TW" sz="1600" kern="1200" dirty="0" smtClean="0">
                          <a:solidFill>
                            <a:schemeClr val="dk1"/>
                          </a:solidFill>
                          <a:effectLst/>
                          <a:latin typeface="+mn-lt"/>
                          <a:ea typeface="+mn-ea"/>
                          <a:cs typeface="+mn-cs"/>
                        </a:rPr>
                        <a:t>網頁</a:t>
                      </a:r>
                      <a:r>
                        <a:rPr lang="en-US" altLang="zh-TW" sz="1600" u="sng" kern="1200" dirty="0" smtClean="0">
                          <a:solidFill>
                            <a:schemeClr val="dk1"/>
                          </a:solidFill>
                          <a:effectLst/>
                          <a:latin typeface="+mn-lt"/>
                          <a:ea typeface="+mn-ea"/>
                          <a:cs typeface="+mn-cs"/>
                        </a:rPr>
                        <a:t>(</a:t>
                      </a:r>
                      <a:r>
                        <a:rPr lang="en-US" altLang="zh-TW" sz="1600" u="sng" kern="1200" dirty="0" smtClean="0">
                          <a:solidFill>
                            <a:schemeClr val="dk1"/>
                          </a:solidFill>
                          <a:effectLst/>
                          <a:latin typeface="+mn-lt"/>
                          <a:ea typeface="+mn-ea"/>
                          <a:cs typeface="+mn-cs"/>
                          <a:hlinkClick r:id="rId4"/>
                        </a:rPr>
                        <a:t>http://www.gmjh.tyc.edu.tw/</a:t>
                      </a:r>
                      <a:r>
                        <a:rPr lang="en-US" altLang="zh-TW" sz="1600" u="sng" kern="1200" dirty="0" smtClean="0">
                          <a:solidFill>
                            <a:schemeClr val="dk1"/>
                          </a:solidFill>
                          <a:effectLst/>
                          <a:latin typeface="+mn-lt"/>
                          <a:ea typeface="+mn-ea"/>
                          <a:cs typeface="+mn-cs"/>
                        </a:rPr>
                        <a:t>)</a:t>
                      </a:r>
                      <a:r>
                        <a:rPr lang="zh-TW" altLang="zh-TW" sz="1600" kern="1200" dirty="0" smtClean="0">
                          <a:solidFill>
                            <a:schemeClr val="dk1"/>
                          </a:solidFill>
                          <a:effectLst/>
                          <a:latin typeface="+mn-lt"/>
                          <a:ea typeface="+mn-ea"/>
                          <a:cs typeface="+mn-cs"/>
                        </a:rPr>
                        <a:t>。</a:t>
                      </a:r>
                    </a:p>
                    <a:p>
                      <a:pPr lvl="0"/>
                      <a:r>
                        <a:rPr lang="zh-TW" altLang="zh-TW" sz="1600" kern="1200" dirty="0" smtClean="0">
                          <a:solidFill>
                            <a:schemeClr val="dk1"/>
                          </a:solidFill>
                          <a:effectLst/>
                          <a:latin typeface="+mn-lt"/>
                          <a:ea typeface="+mn-ea"/>
                          <a:cs typeface="+mn-cs"/>
                        </a:rPr>
                        <a:t>承辦學校福豐國中網頁</a:t>
                      </a:r>
                      <a:r>
                        <a:rPr lang="en-US" altLang="zh-TW" sz="1600" u="sng" kern="1200" dirty="0" smtClean="0">
                          <a:solidFill>
                            <a:schemeClr val="dk1"/>
                          </a:solidFill>
                          <a:effectLst/>
                          <a:latin typeface="+mn-lt"/>
                          <a:ea typeface="+mn-ea"/>
                          <a:cs typeface="+mn-cs"/>
                        </a:rPr>
                        <a:t>(</a:t>
                      </a:r>
                      <a:r>
                        <a:rPr lang="en-US" altLang="zh-TW" sz="1600" u="sng" kern="1200" dirty="0" smtClean="0">
                          <a:solidFill>
                            <a:schemeClr val="dk1"/>
                          </a:solidFill>
                          <a:effectLst/>
                          <a:latin typeface="+mn-lt"/>
                          <a:ea typeface="+mn-ea"/>
                          <a:cs typeface="+mn-cs"/>
                          <a:hlinkClick r:id="rId5"/>
                        </a:rPr>
                        <a:t>https://www.ffjh.tyc.edu.tw/</a:t>
                      </a:r>
                      <a:r>
                        <a:rPr lang="en-US" altLang="zh-TW" sz="1600" u="sng" kern="1200" dirty="0" smtClean="0">
                          <a:solidFill>
                            <a:schemeClr val="dk1"/>
                          </a:solidFill>
                          <a:effectLst/>
                          <a:latin typeface="+mn-lt"/>
                          <a:ea typeface="+mn-ea"/>
                          <a:cs typeface="+mn-cs"/>
                        </a:rPr>
                        <a:t>)</a:t>
                      </a:r>
                      <a:r>
                        <a:rPr lang="zh-TW" altLang="zh-TW" sz="1600" u="sng" kern="1200" dirty="0" smtClean="0">
                          <a:solidFill>
                            <a:schemeClr val="dk1"/>
                          </a:solidFill>
                          <a:effectLst/>
                          <a:latin typeface="+mn-lt"/>
                          <a:ea typeface="+mn-ea"/>
                          <a:cs typeface="+mn-cs"/>
                        </a:rPr>
                        <a:t>。</a:t>
                      </a:r>
                      <a:endParaRPr lang="zh-TW" altLang="zh-TW" sz="1600" kern="1200" dirty="0" smtClean="0">
                        <a:solidFill>
                          <a:schemeClr val="dk1"/>
                        </a:solidFill>
                        <a:effectLst/>
                        <a:latin typeface="+mn-lt"/>
                        <a:ea typeface="+mn-ea"/>
                        <a:cs typeface="+mn-cs"/>
                      </a:endParaRPr>
                    </a:p>
                    <a:p>
                      <a:r>
                        <a:rPr lang="en-US" altLang="zh-TW" sz="1600" kern="1200" dirty="0" smtClean="0">
                          <a:solidFill>
                            <a:schemeClr val="dk1"/>
                          </a:solidFill>
                          <a:effectLst/>
                          <a:latin typeface="+mn-lt"/>
                          <a:ea typeface="+mn-ea"/>
                          <a:cs typeface="+mn-cs"/>
                        </a:rPr>
                        <a:t>2.</a:t>
                      </a:r>
                      <a:r>
                        <a:rPr lang="zh-TW" altLang="zh-TW" sz="1600" kern="1200" dirty="0" smtClean="0">
                          <a:solidFill>
                            <a:schemeClr val="dk1"/>
                          </a:solidFill>
                          <a:effectLst/>
                          <a:latin typeface="+mn-lt"/>
                          <a:ea typeface="+mn-ea"/>
                          <a:cs typeface="+mn-cs"/>
                        </a:rPr>
                        <a:t>請考生填畢健康聲明切結書後，由考生自行下載列印鑑定證應試。</a:t>
                      </a:r>
                    </a:p>
                    <a:p>
                      <a:r>
                        <a:rPr lang="en-US" altLang="zh-TW" sz="1600" kern="1200" dirty="0" smtClean="0">
                          <a:solidFill>
                            <a:schemeClr val="dk1"/>
                          </a:solidFill>
                          <a:effectLst/>
                          <a:latin typeface="+mn-lt"/>
                          <a:ea typeface="+mn-ea"/>
                          <a:cs typeface="+mn-cs"/>
                        </a:rPr>
                        <a:t>3.</a:t>
                      </a:r>
                      <a:r>
                        <a:rPr lang="zh-TW" altLang="zh-TW" sz="1600" kern="1200" dirty="0" smtClean="0">
                          <a:solidFill>
                            <a:schemeClr val="dk1"/>
                          </a:solidFill>
                          <a:effectLst/>
                          <a:latin typeface="+mn-lt"/>
                          <a:ea typeface="+mn-ea"/>
                          <a:cs typeface="+mn-cs"/>
                        </a:rPr>
                        <a:t>鑑定當日攜帶鑑定證及身分證、健保卡或桃樂卡等足資證明之身分證件應試，以利承辦學校查驗身分。</a:t>
                      </a:r>
                      <a:r>
                        <a:rPr lang="zh-TW" altLang="en-US" sz="1600" b="1" u="none" dirty="0" smtClean="0">
                          <a:solidFill>
                            <a:srgbClr val="FF0000"/>
                          </a:solidFill>
                          <a:latin typeface="微軟正黑體" panose="020B0604030504040204" pitchFamily="34" charset="-120"/>
                          <a:ea typeface="微軟正黑體" panose="020B0604030504040204" pitchFamily="34" charset="-120"/>
                        </a:rPr>
                        <a:t> </a:t>
                      </a:r>
                      <a:endParaRPr lang="en-US" altLang="zh-TW" sz="1600" dirty="0">
                        <a:solidFill>
                          <a:schemeClr val="accent4">
                            <a:lumMod val="50000"/>
                          </a:schemeClr>
                        </a:solidFill>
                        <a:latin typeface="微軟正黑體" panose="020B0604030504040204" pitchFamily="34" charset="-120"/>
                        <a:ea typeface="微軟正黑體" panose="020B0604030504040204" pitchFamily="34" charset="-120"/>
                      </a:endParaRPr>
                    </a:p>
                  </a:txBody>
                  <a:tcPr marL="68580" marR="68580" marT="34290" marB="34290" anchor="ctr"/>
                </a:tc>
                <a:extLst>
                  <a:ext uri="{0D108BD9-81ED-4DB2-BD59-A6C34878D82A}">
                    <a16:rowId xmlns:a16="http://schemas.microsoft.com/office/drawing/2014/main" val="10001"/>
                  </a:ext>
                </a:extLst>
              </a:tr>
              <a:tr h="618467">
                <a:tc rowSpan="2">
                  <a:txBody>
                    <a:bodyPr/>
                    <a:lstStyle/>
                    <a:p>
                      <a:pPr algn="ctr">
                        <a:lnSpc>
                          <a:spcPts val="3000"/>
                        </a:lnSpc>
                      </a:pPr>
                      <a:r>
                        <a:rPr lang="zh-TW" altLang="en-US" sz="2100" b="1" dirty="0">
                          <a:solidFill>
                            <a:srgbClr val="002060"/>
                          </a:solidFill>
                          <a:latin typeface="微軟正黑體" panose="020B0604030504040204" pitchFamily="34" charset="-120"/>
                          <a:ea typeface="微軟正黑體" panose="020B0604030504040204" pitchFamily="34" charset="-120"/>
                        </a:rPr>
                        <a:t>複選測驗日期</a:t>
                      </a:r>
                    </a:p>
                  </a:txBody>
                  <a:tcPr marL="68580" marR="68580" marT="34290" marB="34290"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i="0" dirty="0" smtClean="0">
                          <a:solidFill>
                            <a:srgbClr val="002060"/>
                          </a:solidFill>
                          <a:latin typeface="微軟正黑體" panose="020B0604030504040204" pitchFamily="34" charset="-120"/>
                          <a:ea typeface="微軟正黑體" panose="020B0604030504040204" pitchFamily="34" charset="-120"/>
                        </a:rPr>
                        <a:t>4/30</a:t>
                      </a:r>
                      <a:r>
                        <a:rPr lang="en-US" altLang="zh-TW" sz="1800" b="1" i="0" dirty="0">
                          <a:solidFill>
                            <a:srgbClr val="002060"/>
                          </a:solidFill>
                          <a:latin typeface="微軟正黑體" panose="020B0604030504040204" pitchFamily="34" charset="-120"/>
                          <a:ea typeface="微軟正黑體" panose="020B0604030504040204" pitchFamily="34" charset="-120"/>
                        </a:rPr>
                        <a:t>(</a:t>
                      </a:r>
                      <a:r>
                        <a:rPr lang="zh-TW" altLang="en-US" sz="1800" b="1" i="0" dirty="0">
                          <a:solidFill>
                            <a:srgbClr val="002060"/>
                          </a:solidFill>
                          <a:latin typeface="微軟正黑體" panose="020B0604030504040204" pitchFamily="34" charset="-120"/>
                          <a:ea typeface="微軟正黑體" panose="020B0604030504040204" pitchFamily="34" charset="-120"/>
                        </a:rPr>
                        <a:t>六</a:t>
                      </a:r>
                      <a:r>
                        <a:rPr lang="en-US" altLang="zh-TW" sz="1800" b="1" i="0" dirty="0">
                          <a:solidFill>
                            <a:srgbClr val="002060"/>
                          </a:solidFill>
                          <a:latin typeface="微軟正黑體" panose="020B0604030504040204" pitchFamily="34" charset="-120"/>
                          <a:ea typeface="微軟正黑體" panose="020B0604030504040204" pitchFamily="34" charset="-120"/>
                        </a:rPr>
                        <a:t>)</a:t>
                      </a:r>
                      <a:endParaRPr lang="zh-TW" altLang="en-US" sz="1800" b="1" dirty="0">
                        <a:solidFill>
                          <a:srgbClr val="002060"/>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dirty="0" smtClean="0">
                          <a:solidFill>
                            <a:srgbClr val="002060"/>
                          </a:solidFill>
                          <a:latin typeface="微軟正黑體" panose="020B0604030504040204" pitchFamily="34" charset="-120"/>
                          <a:ea typeface="微軟正黑體" panose="020B0604030504040204" pitchFamily="34" charset="-120"/>
                        </a:rPr>
                        <a:t>數理類</a:t>
                      </a:r>
                      <a:r>
                        <a:rPr lang="zh-TW" altLang="en-US" sz="2000" b="1" dirty="0" smtClean="0">
                          <a:solidFill>
                            <a:schemeClr val="accent6">
                              <a:lumMod val="50000"/>
                            </a:schemeClr>
                          </a:solidFill>
                          <a:latin typeface="微軟正黑體" panose="020B0604030504040204" pitchFamily="34" charset="-120"/>
                          <a:ea typeface="+mn-ea"/>
                        </a:rPr>
                        <a:t>資優</a:t>
                      </a:r>
                      <a:r>
                        <a:rPr lang="en-US" altLang="zh-TW" sz="2000" b="1" dirty="0" smtClean="0">
                          <a:solidFill>
                            <a:srgbClr val="002060"/>
                          </a:solidFill>
                          <a:latin typeface="微軟正黑體" panose="020B0604030504040204" pitchFamily="34" charset="-120"/>
                          <a:ea typeface="微軟正黑體" panose="020B0604030504040204" pitchFamily="34" charset="-120"/>
                        </a:rPr>
                        <a:t>:</a:t>
                      </a:r>
                      <a:r>
                        <a:rPr lang="zh-TW" altLang="en-US" sz="2000" b="1" dirty="0" smtClean="0">
                          <a:solidFill>
                            <a:srgbClr val="002060"/>
                          </a:solidFill>
                          <a:latin typeface="微軟正黑體" panose="020B0604030504040204" pitchFamily="34" charset="-120"/>
                          <a:ea typeface="微軟正黑體" panose="020B0604030504040204" pitchFamily="34" charset="-120"/>
                        </a:rPr>
                        <a:t> 數學</a:t>
                      </a:r>
                      <a:r>
                        <a:rPr lang="zh-TW" altLang="en-US" sz="2000" b="1" i="0" dirty="0" smtClean="0">
                          <a:solidFill>
                            <a:srgbClr val="002060"/>
                          </a:solidFill>
                          <a:latin typeface="微軟正黑體" panose="020B0604030504040204" pitchFamily="34" charset="-120"/>
                          <a:ea typeface="微軟正黑體" panose="020B0604030504040204" pitchFamily="34" charset="-120"/>
                        </a:rPr>
                        <a:t>實</a:t>
                      </a:r>
                      <a:r>
                        <a:rPr lang="zh-TW" altLang="en-US" sz="2000" b="1" i="0" dirty="0">
                          <a:solidFill>
                            <a:srgbClr val="002060"/>
                          </a:solidFill>
                          <a:latin typeface="微軟正黑體" panose="020B0604030504040204" pitchFamily="34" charset="-120"/>
                          <a:ea typeface="微軟正黑體" panose="020B0604030504040204" pitchFamily="34" charset="-120"/>
                        </a:rPr>
                        <a:t>作</a:t>
                      </a:r>
                      <a:r>
                        <a:rPr lang="zh-TW" altLang="en-US" sz="2000" b="1" i="0" dirty="0" smtClean="0">
                          <a:solidFill>
                            <a:srgbClr val="002060"/>
                          </a:solidFill>
                          <a:latin typeface="微軟正黑體" panose="020B0604030504040204" pitchFamily="34" charset="-120"/>
                          <a:ea typeface="微軟正黑體" panose="020B0604030504040204" pitchFamily="34" charset="-120"/>
                        </a:rPr>
                        <a:t>評量、</a:t>
                      </a:r>
                      <a:r>
                        <a:rPr lang="zh-TW" altLang="en-US" sz="2000" b="1" i="0" dirty="0" smtClean="0">
                          <a:solidFill>
                            <a:srgbClr val="002060"/>
                          </a:solidFill>
                          <a:latin typeface="微軟正黑體" panose="020B0604030504040204" pitchFamily="34" charset="-120"/>
                          <a:ea typeface="微軟正黑體" panose="020B0604030504040204" pitchFamily="34" charset="-120"/>
                        </a:rPr>
                        <a:t>自然科學實</a:t>
                      </a:r>
                      <a:r>
                        <a:rPr lang="zh-TW" altLang="en-US" sz="2000" b="1" i="0" dirty="0" smtClean="0">
                          <a:solidFill>
                            <a:srgbClr val="002060"/>
                          </a:solidFill>
                          <a:latin typeface="微軟正黑體" panose="020B0604030504040204" pitchFamily="34" charset="-120"/>
                          <a:ea typeface="微軟正黑體" panose="020B0604030504040204" pitchFamily="34" charset="-120"/>
                        </a:rPr>
                        <a:t>作評量</a:t>
                      </a:r>
                      <a:endParaRPr lang="en-US" altLang="zh-TW" sz="2000" b="1" i="0" dirty="0" smtClean="0">
                        <a:solidFill>
                          <a:srgbClr val="002060"/>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i="0" dirty="0" smtClean="0">
                          <a:solidFill>
                            <a:srgbClr val="002060"/>
                          </a:solidFill>
                          <a:latin typeface="微軟正黑體" panose="020B0604030504040204" pitchFamily="34" charset="-120"/>
                          <a:ea typeface="+mn-ea"/>
                        </a:rPr>
                        <a:t>自然科學</a:t>
                      </a:r>
                      <a:r>
                        <a:rPr lang="zh-TW" altLang="en-US" sz="2000" b="1" dirty="0" smtClean="0">
                          <a:solidFill>
                            <a:schemeClr val="accent6">
                              <a:lumMod val="50000"/>
                            </a:schemeClr>
                          </a:solidFill>
                          <a:latin typeface="微軟正黑體" panose="020B0604030504040204" pitchFamily="34" charset="-120"/>
                          <a:ea typeface="+mn-ea"/>
                        </a:rPr>
                        <a:t>資優</a:t>
                      </a:r>
                      <a:r>
                        <a:rPr lang="en-US" altLang="zh-TW" sz="2000" b="1" i="0" dirty="0" smtClean="0">
                          <a:solidFill>
                            <a:srgbClr val="002060"/>
                          </a:solidFill>
                          <a:latin typeface="微軟正黑體" panose="020B0604030504040204" pitchFamily="34" charset="-120"/>
                          <a:ea typeface="+mn-ea"/>
                        </a:rPr>
                        <a:t>:</a:t>
                      </a:r>
                      <a:r>
                        <a:rPr lang="zh-TW" altLang="en-US" sz="2000" b="1" i="0" dirty="0" smtClean="0">
                          <a:solidFill>
                            <a:srgbClr val="002060"/>
                          </a:solidFill>
                          <a:latin typeface="微軟正黑體" panose="020B0604030504040204" pitchFamily="34" charset="-120"/>
                          <a:ea typeface="+mn-ea"/>
                        </a:rPr>
                        <a:t> </a:t>
                      </a:r>
                      <a:r>
                        <a:rPr lang="zh-TW" altLang="en-US" sz="2000" b="1" i="0" dirty="0" smtClean="0">
                          <a:solidFill>
                            <a:srgbClr val="002060"/>
                          </a:solidFill>
                          <a:latin typeface="微軟正黑體" panose="020B0604030504040204" pitchFamily="34" charset="-120"/>
                          <a:ea typeface="+mn-ea"/>
                        </a:rPr>
                        <a:t>自然科學實</a:t>
                      </a:r>
                      <a:r>
                        <a:rPr lang="zh-TW" altLang="en-US" sz="2000" b="1" i="0" dirty="0" smtClean="0">
                          <a:solidFill>
                            <a:srgbClr val="002060"/>
                          </a:solidFill>
                          <a:latin typeface="微軟正黑體" panose="020B0604030504040204" pitchFamily="34" charset="-120"/>
                          <a:ea typeface="+mn-ea"/>
                        </a:rPr>
                        <a:t>作評量</a:t>
                      </a:r>
                      <a:endParaRPr lang="zh-TW" altLang="en-US" sz="2000" b="1" i="0" dirty="0">
                        <a:solidFill>
                          <a:srgbClr val="002060"/>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20000"/>
                        <a:lumOff val="80000"/>
                      </a:schemeClr>
                    </a:solidFill>
                  </a:tcPr>
                </a:tc>
                <a:extLst>
                  <a:ext uri="{0D108BD9-81ED-4DB2-BD59-A6C34878D82A}">
                    <a16:rowId xmlns:a16="http://schemas.microsoft.com/office/drawing/2014/main" val="10003"/>
                  </a:ext>
                </a:extLst>
              </a:tr>
              <a:tr h="420162">
                <a:tc vMerge="1">
                  <a:txBody>
                    <a:bodyPr/>
                    <a:lstStyle/>
                    <a:p>
                      <a:pPr algn="ctr"/>
                      <a:endParaRPr lang="zh-TW" alt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dirty="0" smtClean="0">
                          <a:solidFill>
                            <a:srgbClr val="7030A0"/>
                          </a:solidFill>
                          <a:latin typeface="微軟正黑體" panose="020B0604030504040204" pitchFamily="34" charset="-120"/>
                          <a:ea typeface="微軟正黑體" panose="020B0604030504040204" pitchFamily="34" charset="-120"/>
                        </a:rPr>
                        <a:t>5/1</a:t>
                      </a:r>
                      <a:r>
                        <a:rPr lang="en-US" altLang="zh-TW" sz="1800" b="1" dirty="0">
                          <a:solidFill>
                            <a:srgbClr val="7030A0"/>
                          </a:solidFill>
                          <a:latin typeface="微軟正黑體" panose="020B0604030504040204" pitchFamily="34" charset="-120"/>
                          <a:ea typeface="微軟正黑體" panose="020B0604030504040204" pitchFamily="34" charset="-120"/>
                        </a:rPr>
                        <a:t>(</a:t>
                      </a:r>
                      <a:r>
                        <a:rPr lang="zh-TW" altLang="en-US" sz="1800" b="1" dirty="0">
                          <a:solidFill>
                            <a:srgbClr val="7030A0"/>
                          </a:solidFill>
                          <a:latin typeface="微軟正黑體" panose="020B0604030504040204" pitchFamily="34" charset="-120"/>
                          <a:ea typeface="微軟正黑體" panose="020B0604030504040204" pitchFamily="34" charset="-120"/>
                        </a:rPr>
                        <a:t>日</a:t>
                      </a:r>
                      <a:r>
                        <a:rPr lang="en-US" altLang="zh-TW" sz="1800" b="1" dirty="0">
                          <a:solidFill>
                            <a:srgbClr val="7030A0"/>
                          </a:solidFill>
                          <a:latin typeface="微軟正黑體" panose="020B0604030504040204" pitchFamily="34" charset="-120"/>
                          <a:ea typeface="微軟正黑體" panose="020B0604030504040204" pitchFamily="34" charset="-120"/>
                        </a:rPr>
                        <a:t>)</a:t>
                      </a:r>
                      <a:endParaRPr lang="zh-TW" altLang="en-US" sz="1800" b="1" dirty="0">
                        <a:solidFill>
                          <a:srgbClr val="7030A0"/>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i="0" dirty="0" smtClean="0">
                          <a:solidFill>
                            <a:srgbClr val="7030A0"/>
                          </a:solidFill>
                          <a:latin typeface="微軟正黑體" panose="020B0604030504040204" pitchFamily="34" charset="-120"/>
                          <a:ea typeface="微軟正黑體" panose="020B0604030504040204" pitchFamily="34" charset="-120"/>
                        </a:rPr>
                        <a:t>英語</a:t>
                      </a:r>
                      <a:r>
                        <a:rPr lang="zh-TW" altLang="en-US" sz="2000" b="1" dirty="0" smtClean="0">
                          <a:solidFill>
                            <a:schemeClr val="accent6">
                              <a:lumMod val="50000"/>
                            </a:schemeClr>
                          </a:solidFill>
                          <a:latin typeface="微軟正黑體" panose="020B0604030504040204" pitchFamily="34" charset="-120"/>
                          <a:ea typeface="+mn-ea"/>
                        </a:rPr>
                        <a:t>資優</a:t>
                      </a:r>
                      <a:r>
                        <a:rPr lang="en-US" altLang="zh-TW" sz="2000" b="1" i="0" dirty="0" smtClean="0">
                          <a:solidFill>
                            <a:srgbClr val="7030A0"/>
                          </a:solidFill>
                          <a:latin typeface="微軟正黑體" panose="020B0604030504040204" pitchFamily="34" charset="-120"/>
                          <a:ea typeface="微軟正黑體" panose="020B0604030504040204" pitchFamily="34" charset="-120"/>
                        </a:rPr>
                        <a:t>:</a:t>
                      </a:r>
                      <a:r>
                        <a:rPr lang="zh-TW" altLang="en-US" sz="2000" b="1" i="0" dirty="0" smtClean="0">
                          <a:solidFill>
                            <a:srgbClr val="7030A0"/>
                          </a:solidFill>
                          <a:latin typeface="微軟正黑體" panose="020B0604030504040204" pitchFamily="34" charset="-120"/>
                          <a:ea typeface="微軟正黑體" panose="020B0604030504040204" pitchFamily="34" charset="-120"/>
                        </a:rPr>
                        <a:t> 英語實</a:t>
                      </a:r>
                      <a:r>
                        <a:rPr lang="zh-TW" altLang="en-US" sz="2000" b="1" i="0" dirty="0">
                          <a:solidFill>
                            <a:srgbClr val="7030A0"/>
                          </a:solidFill>
                          <a:latin typeface="微軟正黑體" panose="020B0604030504040204" pitchFamily="34" charset="-120"/>
                          <a:ea typeface="微軟正黑體" panose="020B0604030504040204" pitchFamily="34" charset="-120"/>
                        </a:rPr>
                        <a:t>作</a:t>
                      </a:r>
                      <a:r>
                        <a:rPr lang="zh-TW" altLang="en-US" sz="2000" b="1" i="0" dirty="0" smtClean="0">
                          <a:solidFill>
                            <a:srgbClr val="7030A0"/>
                          </a:solidFill>
                          <a:latin typeface="微軟正黑體" panose="020B0604030504040204" pitchFamily="34" charset="-120"/>
                          <a:ea typeface="微軟正黑體" panose="020B0604030504040204" pitchFamily="34" charset="-120"/>
                        </a:rPr>
                        <a:t>評量</a:t>
                      </a:r>
                      <a:endParaRPr lang="zh-TW" altLang="en-US" sz="2000" b="1" i="0" dirty="0">
                        <a:solidFill>
                          <a:srgbClr val="7030A0"/>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20000"/>
                        <a:lumOff val="80000"/>
                      </a:schemeClr>
                    </a:solidFill>
                  </a:tcPr>
                </a:tc>
                <a:extLst>
                  <a:ext uri="{0D108BD9-81ED-4DB2-BD59-A6C34878D82A}">
                    <a16:rowId xmlns:a16="http://schemas.microsoft.com/office/drawing/2014/main" val="10004"/>
                  </a:ext>
                </a:extLst>
              </a:tr>
              <a:tr h="1172422">
                <a:tc>
                  <a:txBody>
                    <a:bodyPr/>
                    <a:lstStyle/>
                    <a:p>
                      <a:pPr marL="0" marR="0" indent="0" algn="ctr" defTabSz="914400" rtl="0" eaLnBrk="1" fontAlgn="auto" latinLnBrk="0" hangingPunct="1">
                        <a:lnSpc>
                          <a:spcPts val="3000"/>
                        </a:lnSpc>
                        <a:spcBef>
                          <a:spcPts val="0"/>
                        </a:spcBef>
                        <a:spcAft>
                          <a:spcPts val="0"/>
                        </a:spcAft>
                        <a:buClrTx/>
                        <a:buSzTx/>
                        <a:buFontTx/>
                        <a:buNone/>
                        <a:tabLst/>
                        <a:defRPr/>
                      </a:pPr>
                      <a:r>
                        <a:rPr lang="zh-TW" altLang="en-US" sz="2100" dirty="0">
                          <a:solidFill>
                            <a:schemeClr val="accent4">
                              <a:lumMod val="50000"/>
                            </a:schemeClr>
                          </a:solidFill>
                          <a:latin typeface="微軟正黑體" panose="020B0604030504040204" pitchFamily="34" charset="-120"/>
                          <a:ea typeface="微軟正黑體" panose="020B0604030504040204" pitchFamily="34" charset="-120"/>
                        </a:rPr>
                        <a:t>複選鑑定結果</a:t>
                      </a:r>
                      <a:endParaRPr lang="en-US" altLang="zh-TW" sz="2100" dirty="0">
                        <a:solidFill>
                          <a:schemeClr val="accent4">
                            <a:lumMod val="50000"/>
                          </a:schemeClr>
                        </a:solidFill>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ts val="3000"/>
                        </a:lnSpc>
                        <a:spcBef>
                          <a:spcPts val="0"/>
                        </a:spcBef>
                        <a:spcAft>
                          <a:spcPts val="0"/>
                        </a:spcAft>
                        <a:buClrTx/>
                        <a:buSzTx/>
                        <a:buFontTx/>
                        <a:buNone/>
                        <a:tabLst/>
                        <a:defRPr/>
                      </a:pPr>
                      <a:r>
                        <a:rPr lang="zh-TW" altLang="en-US" sz="2100" dirty="0">
                          <a:solidFill>
                            <a:schemeClr val="accent4">
                              <a:lumMod val="50000"/>
                            </a:schemeClr>
                          </a:solidFill>
                          <a:latin typeface="微軟正黑體" panose="020B0604030504040204" pitchFamily="34" charset="-120"/>
                          <a:ea typeface="微軟正黑體" panose="020B0604030504040204" pitchFamily="34" charset="-120"/>
                        </a:rPr>
                        <a:t>公告</a:t>
                      </a:r>
                    </a:p>
                  </a:txBody>
                  <a:tcPr marL="68580" marR="68580" marT="34290" marB="34290" anchor="ctr"/>
                </a:tc>
                <a:tc>
                  <a:txBody>
                    <a:bodyPr/>
                    <a:lstStyle/>
                    <a:p>
                      <a:pPr algn="ctr"/>
                      <a:r>
                        <a:rPr lang="en-US" altLang="zh-TW" sz="1800" dirty="0" smtClean="0">
                          <a:solidFill>
                            <a:schemeClr val="accent4">
                              <a:lumMod val="50000"/>
                            </a:schemeClr>
                          </a:solidFill>
                          <a:latin typeface="微軟正黑體" panose="020B0604030504040204" pitchFamily="34" charset="-120"/>
                          <a:ea typeface="微軟正黑體" panose="020B0604030504040204" pitchFamily="34" charset="-120"/>
                        </a:rPr>
                        <a:t>5/18(</a:t>
                      </a:r>
                      <a:r>
                        <a:rPr lang="zh-TW" altLang="en-US" sz="1800" dirty="0" smtClean="0">
                          <a:solidFill>
                            <a:schemeClr val="accent4">
                              <a:lumMod val="50000"/>
                            </a:schemeClr>
                          </a:solidFill>
                          <a:latin typeface="微軟正黑體" panose="020B0604030504040204" pitchFamily="34" charset="-120"/>
                          <a:ea typeface="微軟正黑體" panose="020B0604030504040204" pitchFamily="34" charset="-120"/>
                        </a:rPr>
                        <a:t>三</a:t>
                      </a:r>
                      <a:r>
                        <a:rPr lang="en-US" altLang="zh-TW" sz="1800" dirty="0" smtClean="0">
                          <a:solidFill>
                            <a:schemeClr val="accent4">
                              <a:lumMod val="50000"/>
                            </a:schemeClr>
                          </a:solidFill>
                          <a:latin typeface="微軟正黑體" panose="020B0604030504040204" pitchFamily="34" charset="-120"/>
                          <a:ea typeface="微軟正黑體" panose="020B0604030504040204" pitchFamily="34" charset="-120"/>
                        </a:rPr>
                        <a:t>)</a:t>
                      </a:r>
                    </a:p>
                    <a:p>
                      <a:pPr algn="ctr"/>
                      <a:r>
                        <a:rPr lang="en-US" altLang="zh-TW" sz="1800" kern="1200" dirty="0" smtClean="0">
                          <a:solidFill>
                            <a:schemeClr val="dk1"/>
                          </a:solidFill>
                          <a:effectLst/>
                          <a:latin typeface="+mn-lt"/>
                          <a:ea typeface="+mn-ea"/>
                          <a:cs typeface="+mn-cs"/>
                        </a:rPr>
                        <a:t>17</a:t>
                      </a:r>
                      <a:r>
                        <a:rPr lang="zh-TW" altLang="zh-TW" sz="1800" kern="1200" dirty="0" smtClean="0">
                          <a:solidFill>
                            <a:schemeClr val="dk1"/>
                          </a:solidFill>
                          <a:effectLst/>
                          <a:latin typeface="+mn-lt"/>
                          <a:ea typeface="+mn-ea"/>
                          <a:cs typeface="+mn-cs"/>
                        </a:rPr>
                        <a:t>：</a:t>
                      </a:r>
                      <a:r>
                        <a:rPr lang="en-US" altLang="zh-TW" sz="1800" kern="1200" dirty="0" smtClean="0">
                          <a:solidFill>
                            <a:schemeClr val="dk1"/>
                          </a:solidFill>
                          <a:effectLst/>
                          <a:latin typeface="+mn-lt"/>
                          <a:ea typeface="+mn-ea"/>
                          <a:cs typeface="+mn-cs"/>
                        </a:rPr>
                        <a:t>00</a:t>
                      </a:r>
                      <a:endParaRPr lang="zh-TW" altLang="en-US" sz="1800" dirty="0">
                        <a:solidFill>
                          <a:schemeClr val="accent4">
                            <a:lumMod val="50000"/>
                          </a:schemeClr>
                        </a:solidFill>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zh-TW" altLang="zh-TW" sz="1600" kern="1200" dirty="0" smtClean="0">
                          <a:solidFill>
                            <a:srgbClr val="002060"/>
                          </a:solidFill>
                          <a:effectLst/>
                          <a:latin typeface="+mn-lt"/>
                          <a:ea typeface="+mn-ea"/>
                          <a:cs typeface="+mn-cs"/>
                        </a:rPr>
                        <a:t>當日</a:t>
                      </a:r>
                      <a:r>
                        <a:rPr lang="en-US" altLang="zh-TW" sz="1600" kern="1200" dirty="0" smtClean="0">
                          <a:solidFill>
                            <a:srgbClr val="002060"/>
                          </a:solidFill>
                          <a:effectLst/>
                          <a:latin typeface="+mn-lt"/>
                          <a:ea typeface="+mn-ea"/>
                          <a:cs typeface="+mn-cs"/>
                        </a:rPr>
                        <a:t>17</a:t>
                      </a:r>
                      <a:r>
                        <a:rPr lang="zh-TW" altLang="zh-TW" sz="1600" kern="1200" dirty="0" smtClean="0">
                          <a:solidFill>
                            <a:srgbClr val="002060"/>
                          </a:solidFill>
                          <a:effectLst/>
                          <a:latin typeface="+mn-lt"/>
                          <a:ea typeface="+mn-ea"/>
                          <a:cs typeface="+mn-cs"/>
                        </a:rPr>
                        <a:t>：</a:t>
                      </a:r>
                      <a:r>
                        <a:rPr lang="en-US" altLang="zh-TW" sz="1600" kern="1200" dirty="0" smtClean="0">
                          <a:solidFill>
                            <a:srgbClr val="002060"/>
                          </a:solidFill>
                          <a:effectLst/>
                          <a:latin typeface="+mn-lt"/>
                          <a:ea typeface="+mn-ea"/>
                          <a:cs typeface="+mn-cs"/>
                        </a:rPr>
                        <a:t>00</a:t>
                      </a:r>
                      <a:r>
                        <a:rPr lang="zh-TW" altLang="zh-TW" sz="1600" kern="1200" dirty="0" smtClean="0">
                          <a:solidFill>
                            <a:srgbClr val="002060"/>
                          </a:solidFill>
                          <a:effectLst/>
                          <a:latin typeface="+mn-lt"/>
                          <a:ea typeface="+mn-ea"/>
                          <a:cs typeface="+mn-cs"/>
                        </a:rPr>
                        <a:t>前公告鑑定結果於桃園市政府教育局</a:t>
                      </a:r>
                      <a:r>
                        <a:rPr lang="zh-TW" altLang="en-US" sz="1600" kern="1200" dirty="0" smtClean="0">
                          <a:solidFill>
                            <a:srgbClr val="002060"/>
                          </a:solidFill>
                          <a:effectLst/>
                          <a:latin typeface="+mn-lt"/>
                          <a:ea typeface="+mn-ea"/>
                          <a:cs typeface="+mn-cs"/>
                        </a:rPr>
                        <a:t>、</a:t>
                      </a:r>
                      <a:r>
                        <a:rPr lang="zh-TW" altLang="zh-TW" sz="1600" kern="1200" dirty="0" smtClean="0">
                          <a:solidFill>
                            <a:srgbClr val="002060"/>
                          </a:solidFill>
                          <a:effectLst/>
                          <a:latin typeface="+mn-lt"/>
                          <a:ea typeface="+mn-ea"/>
                          <a:cs typeface="+mn-cs"/>
                        </a:rPr>
                        <a:t>桃園市資賦優異學生鑑定報名系統 </a:t>
                      </a:r>
                      <a:r>
                        <a:rPr lang="zh-TW" altLang="en-US" sz="1600" kern="1200" dirty="0" smtClean="0">
                          <a:solidFill>
                            <a:srgbClr val="002060"/>
                          </a:solidFill>
                          <a:effectLst/>
                          <a:latin typeface="+mn-lt"/>
                          <a:ea typeface="+mn-ea"/>
                          <a:cs typeface="+mn-cs"/>
                        </a:rPr>
                        <a:t>、</a:t>
                      </a:r>
                      <a:r>
                        <a:rPr lang="zh-TW" altLang="zh-TW" sz="1600" kern="1200" dirty="0" smtClean="0">
                          <a:solidFill>
                            <a:srgbClr val="002060"/>
                          </a:solidFill>
                          <a:effectLst/>
                          <a:latin typeface="+mn-lt"/>
                          <a:ea typeface="+mn-ea"/>
                          <a:cs typeface="+mn-cs"/>
                        </a:rPr>
                        <a:t>光明國</a:t>
                      </a:r>
                      <a:r>
                        <a:rPr lang="zh-HK" altLang="zh-TW" sz="1600" kern="1200" dirty="0" smtClean="0">
                          <a:solidFill>
                            <a:srgbClr val="002060"/>
                          </a:solidFill>
                          <a:effectLst/>
                          <a:latin typeface="+mn-lt"/>
                          <a:ea typeface="+mn-ea"/>
                          <a:cs typeface="+mn-cs"/>
                        </a:rPr>
                        <a:t>中</a:t>
                      </a:r>
                      <a:r>
                        <a:rPr lang="zh-TW" altLang="en-US" sz="1600" kern="1200" dirty="0" smtClean="0">
                          <a:solidFill>
                            <a:srgbClr val="002060"/>
                          </a:solidFill>
                          <a:effectLst/>
                          <a:latin typeface="+mn-lt"/>
                          <a:ea typeface="+mn-ea"/>
                          <a:cs typeface="+mn-cs"/>
                        </a:rPr>
                        <a:t>、</a:t>
                      </a:r>
                      <a:r>
                        <a:rPr lang="zh-TW" altLang="zh-TW" sz="1600" kern="1200" dirty="0" smtClean="0">
                          <a:solidFill>
                            <a:srgbClr val="002060"/>
                          </a:solidFill>
                          <a:effectLst/>
                          <a:latin typeface="+mn-lt"/>
                          <a:ea typeface="+mn-ea"/>
                          <a:cs typeface="+mn-cs"/>
                        </a:rPr>
                        <a:t>福豐國中</a:t>
                      </a:r>
                      <a:r>
                        <a:rPr lang="zh-TW" altLang="en-US" sz="1600" kern="1200" dirty="0" smtClean="0">
                          <a:solidFill>
                            <a:srgbClr val="002060"/>
                          </a:solidFill>
                          <a:effectLst/>
                          <a:latin typeface="+mn-lt"/>
                          <a:ea typeface="+mn-ea"/>
                          <a:cs typeface="+mn-cs"/>
                        </a:rPr>
                        <a:t>及</a:t>
                      </a:r>
                      <a:r>
                        <a:rPr lang="zh-TW" altLang="zh-TW" sz="1600" kern="1200" dirty="0" smtClean="0">
                          <a:solidFill>
                            <a:srgbClr val="002060"/>
                          </a:solidFill>
                          <a:effectLst/>
                          <a:latin typeface="+mn-lt"/>
                          <a:ea typeface="+mn-ea"/>
                          <a:cs typeface="+mn-cs"/>
                        </a:rPr>
                        <a:t>桃園市資優教育資源中心網頁</a:t>
                      </a:r>
                      <a:r>
                        <a:rPr lang="zh-TW" altLang="en-US" sz="1600" kern="1200" dirty="0" smtClean="0">
                          <a:solidFill>
                            <a:srgbClr val="002060"/>
                          </a:solidFill>
                          <a:effectLst/>
                          <a:latin typeface="+mn-lt"/>
                          <a:ea typeface="+mn-ea"/>
                          <a:cs typeface="+mn-cs"/>
                        </a:rPr>
                        <a:t>，</a:t>
                      </a:r>
                      <a:r>
                        <a:rPr lang="zh-TW" altLang="zh-TW" sz="1600" kern="1200" dirty="0" smtClean="0">
                          <a:solidFill>
                            <a:srgbClr val="002060"/>
                          </a:solidFill>
                          <a:effectLst/>
                          <a:latin typeface="+mn-lt"/>
                          <a:ea typeface="+mn-ea"/>
                          <a:cs typeface="+mn-cs"/>
                        </a:rPr>
                        <a:t>並開放</a:t>
                      </a:r>
                      <a:r>
                        <a:rPr lang="zh-TW" altLang="en-US" sz="1600" kern="1200" dirty="0" smtClean="0">
                          <a:solidFill>
                            <a:srgbClr val="002060"/>
                          </a:solidFill>
                          <a:effectLst/>
                          <a:latin typeface="+mn-lt"/>
                          <a:ea typeface="+mn-ea"/>
                          <a:cs typeface="+mn-cs"/>
                        </a:rPr>
                        <a:t>報名</a:t>
                      </a:r>
                      <a:r>
                        <a:rPr lang="zh-TW" altLang="zh-TW" sz="1600" kern="1200" dirty="0" smtClean="0">
                          <a:solidFill>
                            <a:srgbClr val="002060"/>
                          </a:solidFill>
                          <a:effectLst/>
                          <a:latin typeface="+mn-lt"/>
                          <a:ea typeface="+mn-ea"/>
                          <a:cs typeface="+mn-cs"/>
                        </a:rPr>
                        <a:t>系統查詢及下載鑑定結果通知書，請考生自行登錄</a:t>
                      </a:r>
                      <a:r>
                        <a:rPr lang="zh-TW" altLang="en-US" sz="1600" kern="1200" dirty="0" smtClean="0">
                          <a:solidFill>
                            <a:srgbClr val="002060"/>
                          </a:solidFill>
                          <a:effectLst/>
                          <a:latin typeface="+mn-lt"/>
                          <a:ea typeface="+mn-ea"/>
                          <a:cs typeface="+mn-cs"/>
                        </a:rPr>
                        <a:t>。</a:t>
                      </a:r>
                      <a:endParaRPr lang="en-US" altLang="zh-TW" sz="1600" kern="1200" dirty="0" smtClean="0">
                        <a:solidFill>
                          <a:srgbClr val="002060"/>
                        </a:solidFill>
                        <a:effectLst/>
                        <a:latin typeface="+mn-lt"/>
                        <a:ea typeface="+mn-ea"/>
                        <a:cs typeface="+mn-cs"/>
                      </a:endParaRPr>
                    </a:p>
                  </a:txBody>
                  <a:tcPr marL="68580" marR="68580" marT="34290" marB="34290" anchor="ctr"/>
                </a:tc>
                <a:extLst>
                  <a:ext uri="{0D108BD9-81ED-4DB2-BD59-A6C34878D82A}">
                    <a16:rowId xmlns:a16="http://schemas.microsoft.com/office/drawing/2014/main" val="10005"/>
                  </a:ext>
                </a:extLst>
              </a:tr>
              <a:tr h="1415427">
                <a:tc>
                  <a:txBody>
                    <a:bodyPr/>
                    <a:lstStyle/>
                    <a:p>
                      <a:pPr marL="0" marR="0" indent="0" algn="ctr" defTabSz="914400" rtl="0" eaLnBrk="1" fontAlgn="auto" latinLnBrk="0" hangingPunct="1">
                        <a:lnSpc>
                          <a:spcPts val="3000"/>
                        </a:lnSpc>
                        <a:spcBef>
                          <a:spcPts val="0"/>
                        </a:spcBef>
                        <a:spcAft>
                          <a:spcPts val="0"/>
                        </a:spcAft>
                        <a:buClrTx/>
                        <a:buSzTx/>
                        <a:buFontTx/>
                        <a:buNone/>
                        <a:tabLst/>
                        <a:defRPr/>
                      </a:pPr>
                      <a:r>
                        <a:rPr lang="zh-TW" altLang="en-US" sz="2100" dirty="0">
                          <a:solidFill>
                            <a:schemeClr val="accent4">
                              <a:lumMod val="50000"/>
                            </a:schemeClr>
                          </a:solidFill>
                          <a:latin typeface="微軟正黑體" panose="020B0604030504040204" pitchFamily="34" charset="-120"/>
                          <a:ea typeface="微軟正黑體" panose="020B0604030504040204" pitchFamily="34" charset="-120"/>
                        </a:rPr>
                        <a:t>安置與輔導</a:t>
                      </a:r>
                    </a:p>
                  </a:txBody>
                  <a:tcPr marL="68580" marR="68580" marT="34290" marB="34290" anchor="ctr"/>
                </a:tc>
                <a:tc>
                  <a:txBody>
                    <a:bodyPr/>
                    <a:lstStyle/>
                    <a:p>
                      <a:pPr algn="ctr"/>
                      <a:r>
                        <a:rPr lang="en-US" altLang="zh-TW" sz="1800" dirty="0" smtClean="0">
                          <a:solidFill>
                            <a:schemeClr val="accent4">
                              <a:lumMod val="50000"/>
                            </a:schemeClr>
                          </a:solidFill>
                          <a:latin typeface="微軟正黑體" panose="020B0604030504040204" pitchFamily="34" charset="-120"/>
                          <a:ea typeface="微軟正黑體" panose="020B0604030504040204" pitchFamily="34" charset="-120"/>
                        </a:rPr>
                        <a:t>111</a:t>
                      </a:r>
                      <a:r>
                        <a:rPr lang="zh-TW" altLang="en-US" sz="1800" dirty="0" smtClean="0">
                          <a:solidFill>
                            <a:schemeClr val="accent4">
                              <a:lumMod val="50000"/>
                            </a:schemeClr>
                          </a:solidFill>
                          <a:latin typeface="微軟正黑體" panose="020B0604030504040204" pitchFamily="34" charset="-120"/>
                          <a:ea typeface="微軟正黑體" panose="020B0604030504040204" pitchFamily="34" charset="-120"/>
                        </a:rPr>
                        <a:t>學年</a:t>
                      </a:r>
                      <a:r>
                        <a:rPr lang="zh-TW" altLang="en-US" sz="1800" dirty="0">
                          <a:solidFill>
                            <a:schemeClr val="accent4">
                              <a:lumMod val="50000"/>
                            </a:schemeClr>
                          </a:solidFill>
                          <a:latin typeface="微軟正黑體" panose="020B0604030504040204" pitchFamily="34" charset="-120"/>
                          <a:ea typeface="微軟正黑體" panose="020B0604030504040204" pitchFamily="34" charset="-120"/>
                        </a:rPr>
                        <a:t>度</a:t>
                      </a:r>
                    </a:p>
                  </a:txBody>
                  <a:tcPr marL="68580" marR="68580" marT="34290" marB="34290" anchor="ctr"/>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zh-TW" altLang="zh-TW" sz="1600" kern="1200" dirty="0" smtClean="0">
                          <a:solidFill>
                            <a:srgbClr val="002060"/>
                          </a:solidFill>
                          <a:effectLst/>
                          <a:latin typeface="+mn-lt"/>
                          <a:ea typeface="+mn-ea"/>
                          <a:cs typeface="+mn-cs"/>
                        </a:rPr>
                        <a:t>通過</a:t>
                      </a:r>
                      <a:r>
                        <a:rPr lang="zh-TW" altLang="zh-TW" sz="1600" kern="1200" dirty="0">
                          <a:solidFill>
                            <a:srgbClr val="002060"/>
                          </a:solidFill>
                          <a:effectLst/>
                          <a:latin typeface="+mn-lt"/>
                          <a:ea typeface="+mn-ea"/>
                          <a:cs typeface="+mn-cs"/>
                        </a:rPr>
                        <a:t>鑑定之學生於本市公立國民中學普通班就讀者，</a:t>
                      </a:r>
                      <a:r>
                        <a:rPr lang="zh-TW" altLang="zh-TW" sz="1600" kern="1200" dirty="0" smtClean="0">
                          <a:solidFill>
                            <a:srgbClr val="002060"/>
                          </a:solidFill>
                          <a:effectLst/>
                          <a:latin typeface="+mn-lt"/>
                          <a:ea typeface="+mn-ea"/>
                          <a:cs typeface="+mn-cs"/>
                        </a:rPr>
                        <a:t>於</a:t>
                      </a:r>
                      <a:r>
                        <a:rPr lang="en-US" altLang="zh-TW" sz="1600" kern="1200" dirty="0" smtClean="0">
                          <a:solidFill>
                            <a:srgbClr val="002060"/>
                          </a:solidFill>
                          <a:effectLst/>
                          <a:latin typeface="+mn-lt"/>
                          <a:ea typeface="+mn-ea"/>
                          <a:cs typeface="+mn-cs"/>
                        </a:rPr>
                        <a:t>111/6/20(</a:t>
                      </a:r>
                      <a:r>
                        <a:rPr lang="zh-TW" altLang="en-US" sz="1600" kern="1200" dirty="0" smtClean="0">
                          <a:solidFill>
                            <a:srgbClr val="002060"/>
                          </a:solidFill>
                          <a:effectLst/>
                          <a:latin typeface="+mn-lt"/>
                          <a:ea typeface="+mn-ea"/>
                          <a:cs typeface="+mn-cs"/>
                        </a:rPr>
                        <a:t>一</a:t>
                      </a:r>
                      <a:r>
                        <a:rPr lang="en-US" altLang="zh-TW" sz="1600" kern="1200" dirty="0" smtClean="0">
                          <a:solidFill>
                            <a:srgbClr val="002060"/>
                          </a:solidFill>
                          <a:effectLst/>
                          <a:latin typeface="+mn-lt"/>
                          <a:ea typeface="+mn-ea"/>
                          <a:cs typeface="+mn-cs"/>
                        </a:rPr>
                        <a:t>)</a:t>
                      </a:r>
                      <a:r>
                        <a:rPr lang="zh-TW" altLang="en-US" sz="1600" kern="1200" dirty="0">
                          <a:solidFill>
                            <a:srgbClr val="002060"/>
                          </a:solidFill>
                          <a:effectLst/>
                          <a:latin typeface="+mn-lt"/>
                          <a:ea typeface="+mn-ea"/>
                          <a:cs typeface="+mn-cs"/>
                        </a:rPr>
                        <a:t>前</a:t>
                      </a:r>
                      <a:r>
                        <a:rPr lang="zh-TW" altLang="zh-TW" sz="1600" kern="1200" dirty="0">
                          <a:solidFill>
                            <a:srgbClr val="002060"/>
                          </a:solidFill>
                          <a:effectLst/>
                          <a:latin typeface="+mn-lt"/>
                          <a:ea typeface="+mn-ea"/>
                          <a:cs typeface="+mn-cs"/>
                        </a:rPr>
                        <a:t>繳驗鑑定結果通知單正本</a:t>
                      </a:r>
                      <a:r>
                        <a:rPr lang="zh-TW" altLang="en-US" sz="1600" kern="1200" dirty="0">
                          <a:solidFill>
                            <a:srgbClr val="002060"/>
                          </a:solidFill>
                          <a:effectLst/>
                          <a:latin typeface="+mn-lt"/>
                          <a:ea typeface="+mn-ea"/>
                          <a:cs typeface="+mn-cs"/>
                        </a:rPr>
                        <a:t>予就讀國中</a:t>
                      </a:r>
                      <a:r>
                        <a:rPr lang="zh-TW" altLang="zh-TW" sz="1600" kern="1200" dirty="0">
                          <a:solidFill>
                            <a:srgbClr val="002060"/>
                          </a:solidFill>
                          <a:effectLst/>
                          <a:latin typeface="+mn-lt"/>
                          <a:ea typeface="+mn-ea"/>
                          <a:cs typeface="+mn-cs"/>
                        </a:rPr>
                        <a:t>，由學校依既有之資源給予該資賦優異類別</a:t>
                      </a:r>
                      <a:r>
                        <a:rPr lang="en-US" altLang="zh-TW" sz="1600" kern="1200" dirty="0">
                          <a:solidFill>
                            <a:srgbClr val="002060"/>
                          </a:solidFill>
                          <a:effectLst/>
                          <a:latin typeface="+mn-lt"/>
                          <a:ea typeface="+mn-ea"/>
                          <a:cs typeface="+mn-cs"/>
                        </a:rPr>
                        <a:t>(</a:t>
                      </a:r>
                      <a:r>
                        <a:rPr lang="zh-TW" altLang="zh-TW" sz="1600" kern="1200" dirty="0">
                          <a:solidFill>
                            <a:srgbClr val="002060"/>
                          </a:solidFill>
                          <a:effectLst/>
                          <a:latin typeface="+mn-lt"/>
                          <a:ea typeface="+mn-ea"/>
                          <a:cs typeface="+mn-cs"/>
                        </a:rPr>
                        <a:t>數理或</a:t>
                      </a:r>
                      <a:r>
                        <a:rPr lang="zh-TW" altLang="zh-TW" sz="1600" kern="1200" dirty="0" smtClean="0">
                          <a:solidFill>
                            <a:srgbClr val="002060"/>
                          </a:solidFill>
                          <a:effectLst/>
                          <a:latin typeface="+mn-lt"/>
                          <a:ea typeface="+mn-ea"/>
                          <a:cs typeface="+mn-cs"/>
                        </a:rPr>
                        <a:t>英語</a:t>
                      </a:r>
                      <a:r>
                        <a:rPr lang="zh-TW" altLang="en-US" sz="1600" kern="1200" dirty="0" smtClean="0">
                          <a:solidFill>
                            <a:srgbClr val="002060"/>
                          </a:solidFill>
                          <a:effectLst/>
                          <a:latin typeface="+mn-lt"/>
                          <a:ea typeface="+mn-ea"/>
                          <a:cs typeface="+mn-cs"/>
                        </a:rPr>
                        <a:t>或自然科學</a:t>
                      </a:r>
                      <a:r>
                        <a:rPr lang="en-US" altLang="zh-TW" sz="1600" kern="1200" dirty="0" smtClean="0">
                          <a:solidFill>
                            <a:srgbClr val="002060"/>
                          </a:solidFill>
                          <a:effectLst/>
                          <a:latin typeface="+mn-lt"/>
                          <a:ea typeface="+mn-ea"/>
                          <a:cs typeface="+mn-cs"/>
                        </a:rPr>
                        <a:t>)</a:t>
                      </a:r>
                      <a:r>
                        <a:rPr lang="zh-TW" altLang="zh-TW" sz="1600" kern="1200" dirty="0">
                          <a:solidFill>
                            <a:srgbClr val="002060"/>
                          </a:solidFill>
                          <a:effectLst/>
                          <a:latin typeface="+mn-lt"/>
                          <a:ea typeface="+mn-ea"/>
                          <a:cs typeface="+mn-cs"/>
                        </a:rPr>
                        <a:t>資優資源班或資優教育方案等之特殊教育服務</a:t>
                      </a:r>
                      <a:r>
                        <a:rPr lang="zh-TW" altLang="zh-TW" sz="1600" kern="1200" dirty="0" smtClean="0">
                          <a:solidFill>
                            <a:srgbClr val="002060"/>
                          </a:solidFill>
                          <a:effectLst/>
                          <a:latin typeface="+mn-lt"/>
                          <a:ea typeface="+mn-ea"/>
                          <a:cs typeface="+mn-cs"/>
                        </a:rPr>
                        <a:t>。</a:t>
                      </a:r>
                      <a:r>
                        <a:rPr lang="zh-TW" altLang="en-US" sz="1600" kern="1200" dirty="0" smtClean="0">
                          <a:solidFill>
                            <a:srgbClr val="002060"/>
                          </a:solidFill>
                          <a:latin typeface="+mj-ea"/>
                          <a:ea typeface="+mn-ea"/>
                          <a:cs typeface="新細明體" pitchFamily="18" charset="-120"/>
                        </a:rPr>
                        <a:t>通過自然科學資優鑑定之學生，倘未就讀會稽國中自然科學資優資源班，得由就讀學校依既有數理資優資源班或資優教育方案提供自然科學課程服務。</a:t>
                      </a:r>
                    </a:p>
                  </a:txBody>
                  <a:tcPr marL="68580" marR="68580" marT="34290" marB="34290" anchor="ctr"/>
                </a:tc>
                <a:extLst>
                  <a:ext uri="{0D108BD9-81ED-4DB2-BD59-A6C34878D82A}">
                    <a16:rowId xmlns:a16="http://schemas.microsoft.com/office/drawing/2014/main" val="2231578161"/>
                  </a:ext>
                </a:extLst>
              </a:tr>
            </a:tbl>
          </a:graphicData>
        </a:graphic>
      </p:graphicFrame>
      <p:sp>
        <p:nvSpPr>
          <p:cNvPr id="2" name="標題 1"/>
          <p:cNvSpPr>
            <a:spLocks noGrp="1"/>
          </p:cNvSpPr>
          <p:nvPr>
            <p:ph type="title"/>
          </p:nvPr>
        </p:nvSpPr>
        <p:spPr>
          <a:xfrm>
            <a:off x="2277988" y="-10274"/>
            <a:ext cx="7104828" cy="624893"/>
          </a:xfrm>
        </p:spPr>
        <p:txBody>
          <a:bodyPr>
            <a:normAutofit/>
          </a:bodyPr>
          <a:lstStyle/>
          <a:p>
            <a:pPr algn="dist"/>
            <a:r>
              <a:rPr lang="zh-TW" altLang="en-US" sz="3200" b="1" dirty="0">
                <a:solidFill>
                  <a:srgbClr val="002060"/>
                </a:solidFill>
                <a:latin typeface="+mj-ea"/>
                <a:ea typeface="+mj-ea"/>
              </a:rPr>
              <a:t>學術性向資優鑑定重要日程</a:t>
            </a:r>
          </a:p>
        </p:txBody>
      </p:sp>
      <p:grpSp>
        <p:nvGrpSpPr>
          <p:cNvPr id="15" name="群組 14"/>
          <p:cNvGrpSpPr/>
          <p:nvPr/>
        </p:nvGrpSpPr>
        <p:grpSpPr>
          <a:xfrm>
            <a:off x="9146379" y="3111971"/>
            <a:ext cx="2927423" cy="749077"/>
            <a:chOff x="7310372" y="5843020"/>
            <a:chExt cx="2220482" cy="1542243"/>
          </a:xfrm>
        </p:grpSpPr>
        <p:sp>
          <p:nvSpPr>
            <p:cNvPr id="11" name="圓角矩形圖說文字 10"/>
            <p:cNvSpPr/>
            <p:nvPr/>
          </p:nvSpPr>
          <p:spPr>
            <a:xfrm>
              <a:off x="7310372" y="5843020"/>
              <a:ext cx="2220482" cy="1542243"/>
            </a:xfrm>
            <a:prstGeom prst="wedgeRoundRectCallout">
              <a:avLst>
                <a:gd name="adj1" fmla="val -61228"/>
                <a:gd name="adj2" fmla="val 47494"/>
                <a:gd name="adj3" fmla="val 16667"/>
              </a:avLst>
            </a:prstGeom>
            <a:solidFill>
              <a:schemeClr val="tx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2" name="文字方塊 11"/>
            <p:cNvSpPr txBox="1"/>
            <p:nvPr/>
          </p:nvSpPr>
          <p:spPr>
            <a:xfrm>
              <a:off x="7410165" y="5902717"/>
              <a:ext cx="2020896" cy="1216960"/>
            </a:xfrm>
            <a:prstGeom prst="rect">
              <a:avLst/>
            </a:prstGeom>
            <a:noFill/>
          </p:spPr>
          <p:txBody>
            <a:bodyPr wrap="square" rtlCol="0">
              <a:spAutoFit/>
            </a:bodyPr>
            <a:lstStyle/>
            <a:p>
              <a:r>
                <a:rPr lang="en-US" altLang="zh-TW" sz="1400" b="1" dirty="0" smtClean="0">
                  <a:latin typeface="微軟正黑體" panose="020B0604030504040204" pitchFamily="34" charset="-120"/>
                  <a:ea typeface="微軟正黑體" panose="020B0604030504040204" pitchFamily="34" charset="-120"/>
                </a:rPr>
                <a:t>5/18(</a:t>
              </a:r>
              <a:r>
                <a:rPr lang="zh-TW" altLang="en-US" sz="1400" b="1" dirty="0">
                  <a:latin typeface="微軟正黑體" panose="020B0604030504040204" pitchFamily="34" charset="-120"/>
                  <a:ea typeface="微軟正黑體" panose="020B0604030504040204" pitchFamily="34" charset="-120"/>
                </a:rPr>
                <a:t>三</a:t>
              </a:r>
              <a:r>
                <a:rPr lang="en-US" altLang="zh-TW" sz="1400" b="1" dirty="0" smtClean="0">
                  <a:latin typeface="微軟正黑體" panose="020B0604030504040204" pitchFamily="34" charset="-120"/>
                  <a:ea typeface="微軟正黑體" panose="020B0604030504040204" pitchFamily="34" charset="-120"/>
                </a:rPr>
                <a:t>)17:00~5/19(</a:t>
              </a:r>
              <a:r>
                <a:rPr lang="zh-TW" altLang="en-US" sz="1400" b="1" dirty="0">
                  <a:latin typeface="微軟正黑體" panose="020B0604030504040204" pitchFamily="34" charset="-120"/>
                  <a:ea typeface="微軟正黑體" panose="020B0604030504040204" pitchFamily="34" charset="-120"/>
                </a:rPr>
                <a:t>四</a:t>
              </a:r>
              <a:r>
                <a:rPr lang="en-US" altLang="zh-TW" sz="1400" b="1" dirty="0" smtClean="0">
                  <a:latin typeface="微軟正黑體" panose="020B0604030504040204" pitchFamily="34" charset="-120"/>
                  <a:ea typeface="微軟正黑體" panose="020B0604030504040204" pitchFamily="34" charset="-120"/>
                </a:rPr>
                <a:t>)16:00 </a:t>
              </a:r>
              <a:r>
                <a:rPr lang="zh-TW" altLang="en-US" sz="1400" b="1" dirty="0">
                  <a:latin typeface="微軟正黑體" panose="020B0604030504040204" pitchFamily="34" charset="-120"/>
                  <a:ea typeface="微軟正黑體" panose="020B0604030504040204" pitchFamily="34" charset="-120"/>
                </a:rPr>
                <a:t>複查申請，於鑑定報名系統線上方式辦理申請及繳費。</a:t>
              </a:r>
            </a:p>
          </p:txBody>
        </p:sp>
      </p:grpSp>
      <p:sp>
        <p:nvSpPr>
          <p:cNvPr id="3" name="投影片編號版面配置區 2"/>
          <p:cNvSpPr>
            <a:spLocks noGrp="1"/>
          </p:cNvSpPr>
          <p:nvPr>
            <p:ph type="sldNum" sz="quarter" idx="12"/>
          </p:nvPr>
        </p:nvSpPr>
        <p:spPr/>
        <p:txBody>
          <a:bodyPr/>
          <a:lstStyle/>
          <a:p>
            <a:fld id="{DA60BA0E-20D0-4E7C-B286-26C960A6788F}" type="slidenum">
              <a:rPr lang="en-US" altLang="zh-TW" noProof="0" smtClean="0"/>
              <a:pPr/>
              <a:t>22</a:t>
            </a:fld>
            <a:endParaRPr lang="zh-TW" altLang="en-US" noProof="0" dirty="0"/>
          </a:p>
        </p:txBody>
      </p:sp>
    </p:spTree>
    <p:extLst>
      <p:ext uri="{BB962C8B-B14F-4D97-AF65-F5344CB8AC3E}">
        <p14:creationId xmlns:p14="http://schemas.microsoft.com/office/powerpoint/2010/main" val="168503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82044" y="260648"/>
            <a:ext cx="6705295" cy="924520"/>
          </a:xfrm>
        </p:spPr>
        <p:txBody>
          <a:bodyPr rtlCol="0">
            <a:normAutofit/>
          </a:bodyPr>
          <a:lstStyle/>
          <a:p>
            <a:pPr rtl="0"/>
            <a:r>
              <a:rPr lang="zh-TW" altLang="en-US" sz="3600" b="1" dirty="0">
                <a:solidFill>
                  <a:srgbClr val="FF0000"/>
                </a:solidFill>
                <a:latin typeface="Salesforce Sans"/>
                <a:sym typeface="Salesforce Sans"/>
              </a:rPr>
              <a:t>數理</a:t>
            </a:r>
            <a:r>
              <a:rPr lang="zh-TW" altLang="en-US" sz="3600" b="1" dirty="0">
                <a:latin typeface="Salesforce Sans"/>
                <a:sym typeface="Salesforce Sans"/>
              </a:rPr>
              <a:t>資優鑑定測驗時間、地點</a:t>
            </a:r>
          </a:p>
        </p:txBody>
      </p:sp>
      <p:graphicFrame>
        <p:nvGraphicFramePr>
          <p:cNvPr id="7" name="表格 6"/>
          <p:cNvGraphicFramePr>
            <a:graphicFrameLocks noGrp="1"/>
          </p:cNvGraphicFramePr>
          <p:nvPr>
            <p:extLst/>
          </p:nvPr>
        </p:nvGraphicFramePr>
        <p:xfrm>
          <a:off x="909836" y="1412776"/>
          <a:ext cx="9937105" cy="5049480"/>
        </p:xfrm>
        <a:graphic>
          <a:graphicData uri="http://schemas.openxmlformats.org/drawingml/2006/table">
            <a:tbl>
              <a:tblPr firstRow="1" firstCol="1" bandRow="1">
                <a:tableStyleId>{22838BEF-8BB2-4498-84A7-C5851F593DF1}</a:tableStyleId>
              </a:tblPr>
              <a:tblGrid>
                <a:gridCol w="1511887">
                  <a:extLst>
                    <a:ext uri="{9D8B030D-6E8A-4147-A177-3AD203B41FA5}">
                      <a16:colId xmlns:a16="http://schemas.microsoft.com/office/drawing/2014/main" val="3196166690"/>
                    </a:ext>
                  </a:extLst>
                </a:gridCol>
                <a:gridCol w="2075131">
                  <a:extLst>
                    <a:ext uri="{9D8B030D-6E8A-4147-A177-3AD203B41FA5}">
                      <a16:colId xmlns:a16="http://schemas.microsoft.com/office/drawing/2014/main" val="974808213"/>
                    </a:ext>
                  </a:extLst>
                </a:gridCol>
                <a:gridCol w="2075131">
                  <a:extLst>
                    <a:ext uri="{9D8B030D-6E8A-4147-A177-3AD203B41FA5}">
                      <a16:colId xmlns:a16="http://schemas.microsoft.com/office/drawing/2014/main" val="167163837"/>
                    </a:ext>
                  </a:extLst>
                </a:gridCol>
                <a:gridCol w="2137478">
                  <a:extLst>
                    <a:ext uri="{9D8B030D-6E8A-4147-A177-3AD203B41FA5}">
                      <a16:colId xmlns:a16="http://schemas.microsoft.com/office/drawing/2014/main" val="2136166781"/>
                    </a:ext>
                  </a:extLst>
                </a:gridCol>
                <a:gridCol w="2137478">
                  <a:extLst>
                    <a:ext uri="{9D8B030D-6E8A-4147-A177-3AD203B41FA5}">
                      <a16:colId xmlns:a16="http://schemas.microsoft.com/office/drawing/2014/main" val="656051953"/>
                    </a:ext>
                  </a:extLst>
                </a:gridCol>
              </a:tblGrid>
              <a:tr h="455424">
                <a:tc>
                  <a:txBody>
                    <a:bodyPr/>
                    <a:lstStyle/>
                    <a:p>
                      <a:pPr algn="ctr">
                        <a:spcAft>
                          <a:spcPts val="0"/>
                        </a:spcAft>
                      </a:pPr>
                      <a:r>
                        <a:rPr lang="zh-TW" sz="1500" kern="100" dirty="0" smtClean="0">
                          <a:solidFill>
                            <a:srgbClr val="FF0000"/>
                          </a:solidFill>
                          <a:effectLst/>
                          <a:latin typeface="微軟正黑體" panose="020B0604030504040204" pitchFamily="34" charset="-120"/>
                          <a:ea typeface="微軟正黑體" panose="020B0604030504040204" pitchFamily="34" charset="-120"/>
                        </a:rPr>
                        <a:t>鑑定</a:t>
                      </a:r>
                      <a:r>
                        <a:rPr lang="zh-TW" altLang="en-US" sz="1500" kern="100" dirty="0" smtClean="0">
                          <a:solidFill>
                            <a:srgbClr val="FF0000"/>
                          </a:solidFill>
                          <a:effectLst/>
                          <a:latin typeface="微軟正黑體" panose="020B0604030504040204" pitchFamily="34" charset="-120"/>
                          <a:ea typeface="微軟正黑體" panose="020B0604030504040204" pitchFamily="34" charset="-120"/>
                        </a:rPr>
                        <a:t>證</a:t>
                      </a:r>
                      <a:r>
                        <a:rPr lang="zh-TW" altLang="en-US" sz="1500" kern="100" dirty="0" smtClean="0">
                          <a:effectLst/>
                          <a:latin typeface="微軟正黑體" panose="020B0604030504040204" pitchFamily="34" charset="-120"/>
                          <a:ea typeface="微軟正黑體" panose="020B0604030504040204" pitchFamily="34" charset="-120"/>
                        </a:rPr>
                        <a:t>下載</a:t>
                      </a:r>
                      <a:endParaRPr lang="en-US" altLang="zh-TW" sz="1500" kern="100" dirty="0" smtClean="0">
                        <a:effectLst/>
                        <a:latin typeface="微軟正黑體" panose="020B0604030504040204" pitchFamily="34" charset="-120"/>
                        <a:ea typeface="微軟正黑體" panose="020B0604030504040204" pitchFamily="34" charset="-120"/>
                      </a:endParaRPr>
                    </a:p>
                    <a:p>
                      <a:pPr algn="ctr">
                        <a:spcAft>
                          <a:spcPts val="0"/>
                        </a:spcAft>
                      </a:pPr>
                      <a:r>
                        <a:rPr lang="en-US" altLang="zh-TW" sz="1500" kern="100" dirty="0" smtClean="0">
                          <a:effectLst/>
                          <a:latin typeface="微軟正黑體" panose="020B0604030504040204" pitchFamily="34" charset="-120"/>
                          <a:ea typeface="微軟正黑體" panose="020B0604030504040204" pitchFamily="34" charset="-120"/>
                        </a:rPr>
                        <a:t>(</a:t>
                      </a:r>
                      <a:r>
                        <a:rPr lang="zh-TW" altLang="en-US" sz="1500" kern="100" dirty="0" smtClean="0">
                          <a:effectLst/>
                          <a:latin typeface="微軟正黑體" panose="020B0604030504040204" pitchFamily="34" charset="-120"/>
                          <a:ea typeface="微軟正黑體" panose="020B0604030504040204" pitchFamily="34" charset="-120"/>
                        </a:rPr>
                        <a:t>含鑑定試場</a:t>
                      </a:r>
                      <a:r>
                        <a:rPr lang="en-US" altLang="zh-TW" sz="1500" kern="100" dirty="0" smtClean="0">
                          <a:effectLst/>
                          <a:latin typeface="微軟正黑體" panose="020B0604030504040204" pitchFamily="34" charset="-120"/>
                          <a:ea typeface="微軟正黑體" panose="020B0604030504040204" pitchFamily="34" charset="-120"/>
                        </a:rPr>
                        <a:t>)</a:t>
                      </a:r>
                      <a:endParaRPr lang="zh-TW" sz="15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4">
                  <a:txBody>
                    <a:bodyPr/>
                    <a:lstStyle/>
                    <a:p>
                      <a:pPr algn="ctr">
                        <a:spcAft>
                          <a:spcPts val="0"/>
                        </a:spcAft>
                      </a:pPr>
                      <a:r>
                        <a:rPr lang="zh-TW" altLang="en-US" sz="1800" kern="100" dirty="0">
                          <a:effectLst/>
                          <a:latin typeface="+mn-ea"/>
                          <a:ea typeface="+mn-ea"/>
                        </a:rPr>
                        <a:t>初選</a:t>
                      </a:r>
                      <a:r>
                        <a:rPr lang="en-US" altLang="zh-TW" sz="1800" kern="100" dirty="0">
                          <a:effectLst/>
                          <a:latin typeface="+mn-ea"/>
                          <a:ea typeface="+mn-ea"/>
                        </a:rPr>
                        <a:t>-</a:t>
                      </a:r>
                      <a:r>
                        <a:rPr lang="en-US" altLang="zh-TW" sz="1800" kern="100" dirty="0" smtClean="0">
                          <a:effectLst/>
                          <a:latin typeface="+mn-ea"/>
                          <a:ea typeface="+mn-ea"/>
                        </a:rPr>
                        <a:t>111</a:t>
                      </a:r>
                      <a:r>
                        <a:rPr lang="zh-TW" sz="1800" kern="100" dirty="0" smtClean="0">
                          <a:effectLst/>
                          <a:latin typeface="+mn-ea"/>
                          <a:ea typeface="+mn-ea"/>
                        </a:rPr>
                        <a:t>年</a:t>
                      </a:r>
                      <a:r>
                        <a:rPr lang="en-US" altLang="zh-TW" sz="1800" kern="100" dirty="0" smtClean="0">
                          <a:effectLst/>
                          <a:latin typeface="+mn-ea"/>
                          <a:ea typeface="+mn-ea"/>
                        </a:rPr>
                        <a:t>2</a:t>
                      </a:r>
                      <a:r>
                        <a:rPr lang="zh-TW" sz="1800" kern="100" dirty="0" smtClean="0">
                          <a:effectLst/>
                          <a:latin typeface="+mn-ea"/>
                          <a:ea typeface="+mn-ea"/>
                        </a:rPr>
                        <a:t>月</a:t>
                      </a:r>
                      <a:r>
                        <a:rPr lang="en-US" altLang="zh-TW" sz="1800" kern="100" dirty="0" smtClean="0">
                          <a:effectLst/>
                          <a:latin typeface="+mn-ea"/>
                          <a:ea typeface="+mn-ea"/>
                        </a:rPr>
                        <a:t>25</a:t>
                      </a:r>
                      <a:r>
                        <a:rPr lang="zh-TW" sz="1800" kern="100" dirty="0">
                          <a:effectLst/>
                          <a:latin typeface="+mn-ea"/>
                          <a:ea typeface="+mn-ea"/>
                        </a:rPr>
                        <a:t>日</a:t>
                      </a:r>
                      <a:r>
                        <a:rPr lang="en-US" sz="1800" kern="100" dirty="0">
                          <a:effectLst/>
                          <a:latin typeface="+mn-ea"/>
                          <a:ea typeface="+mn-ea"/>
                        </a:rPr>
                        <a:t>(</a:t>
                      </a:r>
                      <a:r>
                        <a:rPr lang="zh-TW" sz="1800" kern="100" dirty="0">
                          <a:effectLst/>
                          <a:latin typeface="+mn-ea"/>
                          <a:ea typeface="+mn-ea"/>
                        </a:rPr>
                        <a:t>五</a:t>
                      </a:r>
                      <a:r>
                        <a:rPr lang="en-US" sz="1800" kern="100" dirty="0">
                          <a:effectLst/>
                          <a:latin typeface="+mn-ea"/>
                          <a:ea typeface="+mn-ea"/>
                        </a:rPr>
                        <a:t>)</a:t>
                      </a:r>
                      <a:r>
                        <a:rPr lang="zh-TW" altLang="en-US" sz="1800" kern="100" dirty="0">
                          <a:effectLst/>
                          <a:latin typeface="+mn-ea"/>
                          <a:ea typeface="+mn-ea"/>
                        </a:rPr>
                        <a:t>；複選</a:t>
                      </a:r>
                      <a:r>
                        <a:rPr lang="en-US" altLang="zh-TW" sz="1800" kern="100" dirty="0">
                          <a:effectLst/>
                          <a:latin typeface="+mn-ea"/>
                          <a:ea typeface="+mn-ea"/>
                        </a:rPr>
                        <a:t>-</a:t>
                      </a:r>
                      <a:r>
                        <a:rPr lang="en-US" altLang="zh-TW" sz="1800" kern="100" dirty="0" smtClean="0">
                          <a:effectLst/>
                          <a:latin typeface="+mn-ea"/>
                          <a:ea typeface="+mn-ea"/>
                        </a:rPr>
                        <a:t>111</a:t>
                      </a:r>
                      <a:r>
                        <a:rPr lang="zh-TW" altLang="zh-TW" sz="1800" kern="100" dirty="0" smtClean="0">
                          <a:effectLst/>
                          <a:latin typeface="+mn-ea"/>
                          <a:ea typeface="+mn-ea"/>
                        </a:rPr>
                        <a:t>年</a:t>
                      </a:r>
                      <a:r>
                        <a:rPr lang="en-US" altLang="zh-TW" sz="1800" kern="100" dirty="0">
                          <a:effectLst/>
                          <a:latin typeface="+mn-ea"/>
                          <a:ea typeface="+mn-ea"/>
                        </a:rPr>
                        <a:t>4</a:t>
                      </a:r>
                      <a:r>
                        <a:rPr lang="zh-TW" altLang="zh-TW" sz="1800" kern="100" dirty="0" smtClean="0">
                          <a:effectLst/>
                          <a:latin typeface="+mn-ea"/>
                          <a:ea typeface="+mn-ea"/>
                        </a:rPr>
                        <a:t>月</a:t>
                      </a:r>
                      <a:r>
                        <a:rPr lang="en-US" altLang="zh-TW" sz="1800" kern="100" dirty="0" smtClean="0">
                          <a:effectLst/>
                          <a:latin typeface="+mn-ea"/>
                          <a:ea typeface="+mn-ea"/>
                        </a:rPr>
                        <a:t>22</a:t>
                      </a:r>
                      <a:r>
                        <a:rPr lang="zh-TW" altLang="zh-TW" sz="1800" kern="100" dirty="0" smtClean="0">
                          <a:effectLst/>
                          <a:latin typeface="+mn-ea"/>
                          <a:ea typeface="+mn-ea"/>
                        </a:rPr>
                        <a:t>日</a:t>
                      </a:r>
                      <a:r>
                        <a:rPr lang="en-US" altLang="zh-TW" sz="1800" kern="100" dirty="0">
                          <a:effectLst/>
                          <a:latin typeface="+mn-ea"/>
                          <a:ea typeface="+mn-ea"/>
                        </a:rPr>
                        <a:t>(</a:t>
                      </a:r>
                      <a:r>
                        <a:rPr lang="zh-TW" altLang="zh-TW" sz="1800" kern="100" dirty="0">
                          <a:effectLst/>
                          <a:latin typeface="+mn-ea"/>
                          <a:ea typeface="+mn-ea"/>
                        </a:rPr>
                        <a:t>五</a:t>
                      </a:r>
                      <a:r>
                        <a:rPr lang="en-US" altLang="zh-TW" sz="1800" kern="100" dirty="0">
                          <a:effectLst/>
                          <a:latin typeface="+mn-ea"/>
                          <a:ea typeface="+mn-ea"/>
                        </a:rPr>
                        <a:t>)</a:t>
                      </a:r>
                      <a:r>
                        <a:rPr lang="en-US" altLang="zh-TW" sz="1800" kern="100" dirty="0" smtClean="0">
                          <a:effectLst/>
                          <a:latin typeface="+mn-ea"/>
                          <a:ea typeface="+mn-ea"/>
                        </a:rPr>
                        <a:t>17</a:t>
                      </a:r>
                      <a:r>
                        <a:rPr lang="zh-TW" sz="1800" kern="100" dirty="0" smtClean="0">
                          <a:effectLst/>
                          <a:latin typeface="+mn-ea"/>
                          <a:ea typeface="+mn-ea"/>
                        </a:rPr>
                        <a:t>：</a:t>
                      </a:r>
                      <a:r>
                        <a:rPr lang="en-US" altLang="zh-TW" sz="1800" kern="100" dirty="0">
                          <a:effectLst/>
                          <a:latin typeface="+mn-ea"/>
                          <a:ea typeface="+mn-ea"/>
                        </a:rPr>
                        <a:t>00</a:t>
                      </a:r>
                      <a:r>
                        <a:rPr lang="zh-TW" altLang="zh-TW" sz="1800" kern="100" dirty="0">
                          <a:effectLst/>
                          <a:latin typeface="+mn-ea"/>
                          <a:ea typeface="+mn-ea"/>
                        </a:rPr>
                        <a:t>公告</a:t>
                      </a:r>
                      <a:endParaRPr lang="zh-TW" sz="1800" kern="100" dirty="0">
                        <a:solidFill>
                          <a:schemeClr val="tx2"/>
                        </a:solidFill>
                        <a:effectLst/>
                        <a:latin typeface="+mn-ea"/>
                        <a:ea typeface="+mn-ea"/>
                        <a:cs typeface="Times New Roman" panose="02020603050405020304" pitchFamily="18" charset="0"/>
                      </a:endParaRPr>
                    </a:p>
                  </a:txBody>
                  <a:tcPr marL="51435" marR="51435" marT="7144"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904289798"/>
                  </a:ext>
                </a:extLst>
              </a:tr>
              <a:tr h="455424">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項目</a:t>
                      </a:r>
                      <a:endPar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2">
                  <a:txBody>
                    <a:bodyPr/>
                    <a:lstStyle/>
                    <a:p>
                      <a:pPr algn="ctr">
                        <a:spcAft>
                          <a:spcPts val="0"/>
                        </a:spcAft>
                      </a:pPr>
                      <a:r>
                        <a:rPr lang="zh-TW" sz="2100" b="1" kern="100" dirty="0">
                          <a:solidFill>
                            <a:srgbClr val="002060"/>
                          </a:solidFill>
                          <a:effectLst/>
                          <a:latin typeface="微軟正黑體" panose="020B0604030504040204" pitchFamily="34" charset="-120"/>
                          <a:ea typeface="微軟正黑體" panose="020B0604030504040204" pitchFamily="34" charset="-120"/>
                        </a:rPr>
                        <a:t>第一區</a:t>
                      </a:r>
                      <a:endParaRPr lang="zh-TW" sz="2100" b="1"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hMerge="1">
                  <a:txBody>
                    <a:bodyPr/>
                    <a:lstStyle/>
                    <a:p>
                      <a:endParaRPr lang="zh-TW" altLang="en-US"/>
                    </a:p>
                  </a:txBody>
                  <a:tcPr/>
                </a:tc>
                <a:tc gridSpan="2">
                  <a:txBody>
                    <a:bodyPr/>
                    <a:lstStyle/>
                    <a:p>
                      <a:pPr marL="0" algn="ctr" defTabSz="914400" rtl="0" eaLnBrk="1" latinLnBrk="0" hangingPunct="1">
                        <a:spcAft>
                          <a:spcPts val="0"/>
                        </a:spcAft>
                      </a:pPr>
                      <a:r>
                        <a:rPr lang="zh-TW" sz="2100" b="1" kern="100" dirty="0">
                          <a:solidFill>
                            <a:schemeClr val="accent6">
                              <a:lumMod val="50000"/>
                            </a:schemeClr>
                          </a:solidFill>
                          <a:effectLst/>
                          <a:latin typeface="微軟正黑體" panose="020B0604030504040204" pitchFamily="34" charset="-120"/>
                          <a:ea typeface="微軟正黑體" panose="020B0604030504040204" pitchFamily="34" charset="-120"/>
                        </a:rPr>
                        <a:t>第二區</a:t>
                      </a:r>
                      <a:endParaRPr lang="zh-TW" sz="21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tc hMerge="1">
                  <a:txBody>
                    <a:bodyPr/>
                    <a:lstStyle/>
                    <a:p>
                      <a:endParaRPr lang="zh-TW" altLang="en-US"/>
                    </a:p>
                  </a:txBody>
                  <a:tcPr/>
                </a:tc>
                <a:extLst>
                  <a:ext uri="{0D108BD9-81ED-4DB2-BD59-A6C34878D82A}">
                    <a16:rowId xmlns:a16="http://schemas.microsoft.com/office/drawing/2014/main" val="207864908"/>
                  </a:ext>
                </a:extLst>
              </a:tr>
              <a:tr h="852601">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就讀國小</a:t>
                      </a:r>
                      <a:r>
                        <a:rPr lang="en-US" sz="1800" kern="100" dirty="0">
                          <a:effectLst/>
                          <a:latin typeface="微軟正黑體" panose="020B0604030504040204" pitchFamily="34" charset="-120"/>
                          <a:ea typeface="微軟正黑體" panose="020B0604030504040204" pitchFamily="34" charset="-120"/>
                        </a:rPr>
                        <a:t/>
                      </a:r>
                      <a:br>
                        <a:rPr lang="en-US" sz="1800" kern="100" dirty="0">
                          <a:effectLst/>
                          <a:latin typeface="微軟正黑體" panose="020B0604030504040204" pitchFamily="34" charset="-120"/>
                          <a:ea typeface="微軟正黑體" panose="020B0604030504040204" pitchFamily="34" charset="-120"/>
                        </a:rPr>
                      </a:br>
                      <a:r>
                        <a:rPr lang="zh-TW" sz="1800" kern="100" dirty="0">
                          <a:effectLst/>
                          <a:latin typeface="微軟正黑體" panose="020B0604030504040204" pitchFamily="34" charset="-120"/>
                          <a:ea typeface="微軟正黑體" panose="020B0604030504040204" pitchFamily="34" charset="-120"/>
                        </a:rPr>
                        <a:t>所在行政區</a:t>
                      </a:r>
                      <a:endPar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2">
                  <a:txBody>
                    <a:bodyPr/>
                    <a:lstStyle/>
                    <a:p>
                      <a:pPr algn="ctr">
                        <a:spcAft>
                          <a:spcPts val="0"/>
                        </a:spcAft>
                      </a:pPr>
                      <a:r>
                        <a:rPr lang="zh-TW" sz="2000" b="1" kern="100" dirty="0">
                          <a:solidFill>
                            <a:srgbClr val="002060"/>
                          </a:solidFill>
                          <a:effectLst/>
                          <a:latin typeface="微軟正黑體" panose="020B0604030504040204" pitchFamily="34" charset="-120"/>
                          <a:ea typeface="微軟正黑體" panose="020B0604030504040204" pitchFamily="34" charset="-120"/>
                        </a:rPr>
                        <a:t>桃園區</a:t>
                      </a:r>
                      <a:r>
                        <a:rPr lang="en-US" sz="2000" b="1" kern="100" dirty="0">
                          <a:solidFill>
                            <a:srgbClr val="002060"/>
                          </a:solidFill>
                          <a:effectLst/>
                          <a:latin typeface="微軟正黑體" panose="020B0604030504040204" pitchFamily="34" charset="-120"/>
                          <a:ea typeface="微軟正黑體" panose="020B0604030504040204" pitchFamily="34" charset="-120"/>
                        </a:rPr>
                        <a:t>  </a:t>
                      </a:r>
                      <a:r>
                        <a:rPr lang="zh-TW" sz="2000" b="1" kern="100" dirty="0">
                          <a:solidFill>
                            <a:srgbClr val="002060"/>
                          </a:solidFill>
                          <a:effectLst/>
                          <a:latin typeface="微軟正黑體" panose="020B0604030504040204" pitchFamily="34" charset="-120"/>
                          <a:ea typeface="微軟正黑體" panose="020B0604030504040204" pitchFamily="34" charset="-120"/>
                        </a:rPr>
                        <a:t>蘆竹區</a:t>
                      </a:r>
                      <a:r>
                        <a:rPr lang="en-US" sz="2000" b="1" kern="100" dirty="0">
                          <a:solidFill>
                            <a:srgbClr val="002060"/>
                          </a:solidFill>
                          <a:effectLst/>
                          <a:latin typeface="微軟正黑體" panose="020B0604030504040204" pitchFamily="34" charset="-120"/>
                          <a:ea typeface="微軟正黑體" panose="020B0604030504040204" pitchFamily="34" charset="-120"/>
                        </a:rPr>
                        <a:t>  </a:t>
                      </a:r>
                      <a:r>
                        <a:rPr lang="zh-TW" sz="2000" b="1" kern="100" dirty="0">
                          <a:solidFill>
                            <a:srgbClr val="002060"/>
                          </a:solidFill>
                          <a:effectLst/>
                          <a:latin typeface="微軟正黑體" panose="020B0604030504040204" pitchFamily="34" charset="-120"/>
                          <a:ea typeface="微軟正黑體" panose="020B0604030504040204" pitchFamily="34" charset="-120"/>
                        </a:rPr>
                        <a:t>大園區</a:t>
                      </a:r>
                      <a:r>
                        <a:rPr lang="zh-TW" altLang="en-US" sz="2000" b="1" kern="100" dirty="0">
                          <a:solidFill>
                            <a:srgbClr val="002060"/>
                          </a:solidFill>
                          <a:effectLst/>
                          <a:latin typeface="微軟正黑體" panose="020B0604030504040204" pitchFamily="34" charset="-120"/>
                          <a:ea typeface="微軟正黑體" panose="020B0604030504040204" pitchFamily="34" charset="-120"/>
                        </a:rPr>
                        <a:t>  </a:t>
                      </a:r>
                      <a:r>
                        <a:rPr lang="zh-TW" sz="2000" b="1" kern="100" dirty="0">
                          <a:solidFill>
                            <a:srgbClr val="002060"/>
                          </a:solidFill>
                          <a:effectLst/>
                          <a:latin typeface="微軟正黑體" panose="020B0604030504040204" pitchFamily="34" charset="-120"/>
                          <a:ea typeface="微軟正黑體" panose="020B0604030504040204" pitchFamily="34" charset="-120"/>
                        </a:rPr>
                        <a:t>龜山區</a:t>
                      </a:r>
                      <a:r>
                        <a:rPr lang="en-US" sz="2000" b="1" kern="100" dirty="0">
                          <a:solidFill>
                            <a:srgbClr val="002060"/>
                          </a:solidFill>
                          <a:effectLst/>
                          <a:latin typeface="微軟正黑體" panose="020B0604030504040204" pitchFamily="34" charset="-120"/>
                          <a:ea typeface="微軟正黑體" panose="020B0604030504040204" pitchFamily="34" charset="-120"/>
                        </a:rPr>
                        <a:t>  </a:t>
                      </a:r>
                    </a:p>
                    <a:p>
                      <a:pPr algn="ctr">
                        <a:spcAft>
                          <a:spcPts val="0"/>
                        </a:spcAft>
                      </a:pPr>
                      <a:r>
                        <a:rPr lang="zh-TW" sz="2000" b="1" kern="100" dirty="0">
                          <a:solidFill>
                            <a:srgbClr val="002060"/>
                          </a:solidFill>
                          <a:effectLst/>
                          <a:latin typeface="微軟正黑體" panose="020B0604030504040204" pitchFamily="34" charset="-120"/>
                          <a:ea typeface="微軟正黑體" panose="020B0604030504040204" pitchFamily="34" charset="-120"/>
                        </a:rPr>
                        <a:t>八德區</a:t>
                      </a:r>
                      <a:r>
                        <a:rPr lang="en-US" sz="2000" b="1" kern="100" dirty="0">
                          <a:solidFill>
                            <a:srgbClr val="002060"/>
                          </a:solidFill>
                          <a:effectLst/>
                          <a:latin typeface="微軟正黑體" panose="020B0604030504040204" pitchFamily="34" charset="-120"/>
                          <a:ea typeface="微軟正黑體" panose="020B0604030504040204" pitchFamily="34" charset="-120"/>
                        </a:rPr>
                        <a:t> </a:t>
                      </a:r>
                      <a:r>
                        <a:rPr lang="zh-TW" altLang="en-US" sz="2000" b="1" kern="100" dirty="0">
                          <a:solidFill>
                            <a:srgbClr val="002060"/>
                          </a:solidFill>
                          <a:effectLst/>
                          <a:latin typeface="微軟正黑體" panose="020B0604030504040204" pitchFamily="34" charset="-120"/>
                          <a:ea typeface="微軟正黑體" panose="020B0604030504040204" pitchFamily="34" charset="-120"/>
                        </a:rPr>
                        <a:t>  </a:t>
                      </a:r>
                      <a:r>
                        <a:rPr lang="zh-TW" sz="2000" b="1" kern="100" dirty="0">
                          <a:solidFill>
                            <a:srgbClr val="002060"/>
                          </a:solidFill>
                          <a:effectLst/>
                          <a:latin typeface="微軟正黑體" panose="020B0604030504040204" pitchFamily="34" charset="-120"/>
                          <a:ea typeface="微軟正黑體" panose="020B0604030504040204" pitchFamily="34" charset="-120"/>
                        </a:rPr>
                        <a:t>非桃園市區域</a:t>
                      </a:r>
                      <a:endParaRPr lang="zh-TW" sz="2000" b="1"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hMerge="1">
                  <a:txBody>
                    <a:bodyPr/>
                    <a:lstStyle/>
                    <a:p>
                      <a:endParaRPr lang="zh-TW" altLang="en-US"/>
                    </a:p>
                  </a:txBody>
                  <a:tcPr/>
                </a:tc>
                <a:tc gridSpan="2">
                  <a:txBody>
                    <a:bodyPr/>
                    <a:lstStyle/>
                    <a:p>
                      <a:pPr marL="0" algn="ctr" defTabSz="914400" rtl="0" eaLnBrk="1" latinLnBrk="0" hangingPunct="1">
                        <a:spcAft>
                          <a:spcPts val="0"/>
                        </a:spcAft>
                      </a:pP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中壢區</a:t>
                      </a:r>
                      <a:r>
                        <a:rPr 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平鎮區</a:t>
                      </a:r>
                      <a:r>
                        <a:rPr 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觀音區 </a:t>
                      </a:r>
                      <a:r>
                        <a:rPr lang="zh-TW" alt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龍潭區</a:t>
                      </a:r>
                      <a:r>
                        <a:rPr 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楊梅區</a:t>
                      </a:r>
                      <a:r>
                        <a:rPr lang="zh-TW" alt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新屋區 </a:t>
                      </a:r>
                      <a:r>
                        <a:rPr lang="zh-TW" alt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大溪區</a:t>
                      </a:r>
                      <a:r>
                        <a:rPr 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復興區</a:t>
                      </a:r>
                      <a:endPar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tc hMerge="1">
                  <a:txBody>
                    <a:bodyPr/>
                    <a:lstStyle/>
                    <a:p>
                      <a:endParaRPr lang="zh-TW" altLang="en-US"/>
                    </a:p>
                  </a:txBody>
                  <a:tcPr/>
                </a:tc>
                <a:extLst>
                  <a:ext uri="{0D108BD9-81ED-4DB2-BD59-A6C34878D82A}">
                    <a16:rowId xmlns:a16="http://schemas.microsoft.com/office/drawing/2014/main" val="124890512"/>
                  </a:ext>
                </a:extLst>
              </a:tr>
              <a:tr h="655028">
                <a:tc>
                  <a:txBody>
                    <a:bodyPr/>
                    <a:lstStyle/>
                    <a:p>
                      <a:pPr algn="ctr">
                        <a:spcAft>
                          <a:spcPts val="0"/>
                        </a:spcAft>
                      </a:pPr>
                      <a:r>
                        <a:rPr lang="zh-TW" altLang="en-US" sz="1800" b="1" kern="100" dirty="0">
                          <a:solidFill>
                            <a:srgbClr val="FF0000"/>
                          </a:solidFill>
                          <a:effectLst/>
                          <a:latin typeface="微軟正黑體" panose="020B0604030504040204" pitchFamily="34" charset="-120"/>
                          <a:ea typeface="微軟正黑體" panose="020B0604030504040204" pitchFamily="34" charset="-120"/>
                        </a:rPr>
                        <a:t>初選</a:t>
                      </a:r>
                      <a:endParaRPr lang="en-US" altLang="zh-TW" sz="1800" b="1" kern="100" dirty="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altLang="zh-TW" sz="1800" b="1" kern="100" dirty="0">
                          <a:solidFill>
                            <a:srgbClr val="FF0000"/>
                          </a:solidFill>
                          <a:effectLst/>
                          <a:latin typeface="微軟正黑體" panose="020B0604030504040204" pitchFamily="34" charset="-120"/>
                          <a:ea typeface="微軟正黑體" panose="020B0604030504040204" pitchFamily="34" charset="-120"/>
                        </a:rPr>
                        <a:t>測驗時間</a:t>
                      </a:r>
                      <a:endParaRPr lang="zh-TW" altLang="zh-TW" sz="18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4">
                  <a:txBody>
                    <a:bodyPr/>
                    <a:lstStyle/>
                    <a:p>
                      <a:pPr algn="ctr">
                        <a:spcAft>
                          <a:spcPts val="0"/>
                        </a:spcAft>
                      </a:pPr>
                      <a:r>
                        <a:rPr lang="en-US" sz="2400" b="1" kern="100" dirty="0" smtClean="0">
                          <a:solidFill>
                            <a:srgbClr val="FF0000"/>
                          </a:solidFill>
                          <a:effectLst/>
                          <a:latin typeface="微軟正黑體" panose="020B0604030504040204" pitchFamily="34" charset="-120"/>
                          <a:ea typeface="微軟正黑體" panose="020B0604030504040204" pitchFamily="34" charset="-120"/>
                          <a:cs typeface="+mn-cs"/>
                        </a:rPr>
                        <a:t>1</a:t>
                      </a:r>
                      <a:r>
                        <a:rPr lang="en-US" alt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11</a:t>
                      </a: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年</a:t>
                      </a:r>
                      <a:r>
                        <a:rPr lang="en-US" sz="2400" b="1" kern="100" dirty="0">
                          <a:solidFill>
                            <a:srgbClr val="FF0000"/>
                          </a:solidFill>
                          <a:effectLst/>
                          <a:latin typeface="微軟正黑體" panose="020B0604030504040204" pitchFamily="34" charset="-120"/>
                          <a:ea typeface="微軟正黑體" panose="020B0604030504040204" pitchFamily="34" charset="-120"/>
                          <a:cs typeface="+mn-cs"/>
                        </a:rPr>
                        <a:t>3</a:t>
                      </a: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月</a:t>
                      </a:r>
                      <a:r>
                        <a:rPr lang="en-US" alt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5</a:t>
                      </a: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日</a:t>
                      </a:r>
                      <a:r>
                        <a:rPr lang="en-US" sz="2400" b="1" kern="100" dirty="0">
                          <a:solidFill>
                            <a:srgbClr val="FF0000"/>
                          </a:solidFill>
                          <a:effectLst/>
                          <a:latin typeface="微軟正黑體" panose="020B0604030504040204" pitchFamily="34" charset="-120"/>
                          <a:ea typeface="微軟正黑體" panose="020B0604030504040204" pitchFamily="34" charset="-120"/>
                          <a:cs typeface="+mn-cs"/>
                        </a:rPr>
                        <a:t>(</a:t>
                      </a:r>
                      <a:r>
                        <a:rPr lang="zh-TW" altLang="en-US" sz="2400" b="1" kern="100" dirty="0">
                          <a:solidFill>
                            <a:srgbClr val="FF0000"/>
                          </a:solidFill>
                          <a:effectLst/>
                          <a:latin typeface="微軟正黑體" panose="020B0604030504040204" pitchFamily="34" charset="-120"/>
                          <a:ea typeface="微軟正黑體" panose="020B0604030504040204" pitchFamily="34" charset="-120"/>
                          <a:cs typeface="+mn-cs"/>
                        </a:rPr>
                        <a:t>六</a:t>
                      </a:r>
                      <a:r>
                        <a:rPr lang="en-US" sz="2400" b="1" kern="100" dirty="0">
                          <a:solidFill>
                            <a:srgbClr val="FF0000"/>
                          </a:solidFill>
                          <a:effectLst/>
                          <a:latin typeface="微軟正黑體" panose="020B0604030504040204" pitchFamily="34" charset="-120"/>
                          <a:ea typeface="微軟正黑體" panose="020B0604030504040204" pitchFamily="34" charset="-120"/>
                          <a:cs typeface="+mn-cs"/>
                        </a:rPr>
                        <a:t>) </a:t>
                      </a:r>
                      <a:r>
                        <a:rPr lang="en-US" alt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8</a:t>
                      </a:r>
                      <a:r>
                        <a:rPr lang="zh-TW" altLang="zh-TW" sz="2400" b="1" kern="100" dirty="0" smtClean="0">
                          <a:solidFill>
                            <a:srgbClr val="FF0000"/>
                          </a:solidFill>
                          <a:effectLst/>
                          <a:latin typeface="微軟正黑體" panose="020B0604030504040204" pitchFamily="34" charset="-120"/>
                          <a:ea typeface="微軟正黑體" panose="020B0604030504040204" pitchFamily="34" charset="-120"/>
                        </a:rPr>
                        <a:t>：</a:t>
                      </a:r>
                      <a:r>
                        <a:rPr lang="en-US" altLang="zh-TW" sz="2400" b="1" kern="100" dirty="0">
                          <a:solidFill>
                            <a:srgbClr val="FF0000"/>
                          </a:solidFill>
                          <a:effectLst/>
                          <a:latin typeface="微軟正黑體" panose="020B0604030504040204" pitchFamily="34" charset="-120"/>
                          <a:ea typeface="微軟正黑體" panose="020B0604030504040204" pitchFamily="34" charset="-120"/>
                        </a:rPr>
                        <a:t>2</a:t>
                      </a:r>
                      <a:r>
                        <a:rPr lang="en-US" altLang="zh-TW" sz="2400" b="1" kern="100" dirty="0" smtClean="0">
                          <a:solidFill>
                            <a:srgbClr val="FF0000"/>
                          </a:solidFill>
                          <a:effectLst/>
                          <a:latin typeface="微軟正黑體" panose="020B0604030504040204" pitchFamily="34" charset="-120"/>
                          <a:ea typeface="微軟正黑體" panose="020B0604030504040204" pitchFamily="34" charset="-120"/>
                        </a:rPr>
                        <a:t>0</a:t>
                      </a:r>
                      <a:r>
                        <a:rPr lang="zh-TW" altLang="zh-TW" sz="2400" b="1" kern="100" dirty="0">
                          <a:solidFill>
                            <a:srgbClr val="FF0000"/>
                          </a:solidFill>
                          <a:effectLst/>
                          <a:latin typeface="微軟正黑體" panose="020B0604030504040204" pitchFamily="34" charset="-120"/>
                          <a:ea typeface="微軟正黑體" panose="020B0604030504040204" pitchFamily="34" charset="-120"/>
                        </a:rPr>
                        <a:t>進場</a:t>
                      </a:r>
                      <a:endParaRPr lang="zh-TW" alt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035740245"/>
                  </a:ext>
                </a:extLst>
              </a:tr>
              <a:tr h="624626">
                <a:tc>
                  <a:txBody>
                    <a:bodyPr/>
                    <a:lstStyle/>
                    <a:p>
                      <a:pPr algn="ctr">
                        <a:spcAft>
                          <a:spcPts val="0"/>
                        </a:spcAft>
                      </a:pPr>
                      <a:r>
                        <a:rPr lang="zh-TW" altLang="en-US" sz="1800" b="1" kern="100" dirty="0">
                          <a:solidFill>
                            <a:srgbClr val="FF0000"/>
                          </a:solidFill>
                          <a:effectLst/>
                          <a:latin typeface="微軟正黑體" panose="020B0604030504040204" pitchFamily="34" charset="-120"/>
                          <a:ea typeface="微軟正黑體" panose="020B0604030504040204" pitchFamily="34" charset="-120"/>
                        </a:rPr>
                        <a:t>複選</a:t>
                      </a:r>
                      <a:endParaRPr lang="en-US" altLang="zh-TW" sz="1800" b="1" kern="100" dirty="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sz="1800" b="1" kern="100" dirty="0">
                          <a:solidFill>
                            <a:srgbClr val="FF0000"/>
                          </a:solidFill>
                          <a:effectLst/>
                          <a:latin typeface="微軟正黑體" panose="020B0604030504040204" pitchFamily="34" charset="-120"/>
                          <a:ea typeface="微軟正黑體" panose="020B0604030504040204" pitchFamily="34" charset="-120"/>
                        </a:rPr>
                        <a:t>測驗時間</a:t>
                      </a:r>
                      <a:endParaRPr lang="zh-TW" sz="18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4">
                  <a:txBody>
                    <a:bodyPr/>
                    <a:lstStyle/>
                    <a:p>
                      <a:pPr algn="ctr">
                        <a:spcAft>
                          <a:spcPts val="0"/>
                        </a:spcAft>
                      </a:pPr>
                      <a:r>
                        <a:rPr lang="en-US" sz="2400" b="1" kern="100" dirty="0" smtClean="0">
                          <a:solidFill>
                            <a:srgbClr val="FF0000"/>
                          </a:solidFill>
                          <a:effectLst/>
                          <a:latin typeface="微軟正黑體" panose="020B0604030504040204" pitchFamily="34" charset="-120"/>
                          <a:ea typeface="微軟正黑體" panose="020B0604030504040204" pitchFamily="34" charset="-120"/>
                        </a:rPr>
                        <a:t>1</a:t>
                      </a:r>
                      <a:r>
                        <a:rPr lang="en-US" altLang="zh-TW" sz="2400" b="1" kern="100" dirty="0" smtClean="0">
                          <a:solidFill>
                            <a:srgbClr val="FF0000"/>
                          </a:solidFill>
                          <a:effectLst/>
                          <a:latin typeface="微軟正黑體" panose="020B0604030504040204" pitchFamily="34" charset="-120"/>
                          <a:ea typeface="微軟正黑體" panose="020B0604030504040204" pitchFamily="34" charset="-120"/>
                        </a:rPr>
                        <a:t>11</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年</a:t>
                      </a:r>
                      <a:r>
                        <a:rPr lang="en-US" altLang="zh-TW" sz="2400" b="1" kern="100" dirty="0">
                          <a:solidFill>
                            <a:srgbClr val="FF0000"/>
                          </a:solidFill>
                          <a:effectLst/>
                          <a:latin typeface="微軟正黑體" panose="020B0604030504040204" pitchFamily="34" charset="-120"/>
                          <a:ea typeface="微軟正黑體" panose="020B0604030504040204" pitchFamily="34" charset="-120"/>
                        </a:rPr>
                        <a:t>4</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月</a:t>
                      </a:r>
                      <a:r>
                        <a:rPr lang="en-US" altLang="zh-TW" sz="2400" b="1" kern="100" dirty="0" smtClean="0">
                          <a:solidFill>
                            <a:srgbClr val="FF0000"/>
                          </a:solidFill>
                          <a:effectLst/>
                          <a:latin typeface="微軟正黑體" panose="020B0604030504040204" pitchFamily="34" charset="-120"/>
                          <a:ea typeface="微軟正黑體" panose="020B0604030504040204" pitchFamily="34" charset="-120"/>
                        </a:rPr>
                        <a:t>30</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日</a:t>
                      </a:r>
                      <a:r>
                        <a:rPr lang="en-US" sz="2400" b="1" kern="100" dirty="0">
                          <a:solidFill>
                            <a:srgbClr val="FF0000"/>
                          </a:solidFill>
                          <a:effectLst/>
                          <a:latin typeface="微軟正黑體" panose="020B0604030504040204" pitchFamily="34" charset="-120"/>
                          <a:ea typeface="微軟正黑體" panose="020B0604030504040204" pitchFamily="34" charset="-120"/>
                        </a:rPr>
                        <a:t>(</a:t>
                      </a:r>
                      <a:r>
                        <a:rPr lang="zh-TW" altLang="en-US" sz="2400" b="1" kern="100" dirty="0">
                          <a:solidFill>
                            <a:srgbClr val="FF0000"/>
                          </a:solidFill>
                          <a:effectLst/>
                          <a:latin typeface="微軟正黑體" panose="020B0604030504040204" pitchFamily="34" charset="-120"/>
                          <a:ea typeface="微軟正黑體" panose="020B0604030504040204" pitchFamily="34" charset="-120"/>
                        </a:rPr>
                        <a:t>六</a:t>
                      </a:r>
                      <a:r>
                        <a:rPr lang="en-US" sz="2400" b="1" kern="100" dirty="0">
                          <a:solidFill>
                            <a:srgbClr val="FF0000"/>
                          </a:solidFill>
                          <a:effectLst/>
                          <a:latin typeface="微軟正黑體" panose="020B0604030504040204" pitchFamily="34" charset="-120"/>
                          <a:ea typeface="微軟正黑體" panose="020B0604030504040204" pitchFamily="34" charset="-120"/>
                        </a:rPr>
                        <a:t>)</a:t>
                      </a:r>
                      <a:r>
                        <a:rPr lang="zh-TW" altLang="en-US" sz="2400" b="1" kern="100" dirty="0">
                          <a:solidFill>
                            <a:srgbClr val="FF0000"/>
                          </a:solidFill>
                          <a:effectLst/>
                          <a:latin typeface="微軟正黑體" panose="020B0604030504040204" pitchFamily="34" charset="-120"/>
                          <a:ea typeface="微軟正黑體" panose="020B0604030504040204" pitchFamily="34" charset="-120"/>
                        </a:rPr>
                        <a:t> </a:t>
                      </a:r>
                      <a:r>
                        <a:rPr lang="en-US" altLang="zh-TW" sz="2400" b="1" kern="100" dirty="0" smtClean="0">
                          <a:solidFill>
                            <a:srgbClr val="FF0000"/>
                          </a:solidFill>
                          <a:effectLst/>
                          <a:latin typeface="微軟正黑體" panose="020B0604030504040204" pitchFamily="34" charset="-120"/>
                          <a:ea typeface="微軟正黑體" panose="020B0604030504040204" pitchFamily="34" charset="-120"/>
                        </a:rPr>
                        <a:t>8</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a:t>
                      </a:r>
                      <a:r>
                        <a:rPr lang="en-US" altLang="zh-TW" sz="2400" b="1" kern="100" dirty="0">
                          <a:solidFill>
                            <a:srgbClr val="FF0000"/>
                          </a:solidFill>
                          <a:effectLst/>
                          <a:latin typeface="微軟正黑體" panose="020B0604030504040204" pitchFamily="34" charset="-120"/>
                          <a:ea typeface="微軟正黑體" panose="020B0604030504040204" pitchFamily="34" charset="-120"/>
                        </a:rPr>
                        <a:t>2</a:t>
                      </a:r>
                      <a:r>
                        <a:rPr lang="en-US" sz="2400" b="1" kern="100" dirty="0" smtClean="0">
                          <a:solidFill>
                            <a:srgbClr val="FF0000"/>
                          </a:solidFill>
                          <a:effectLst/>
                          <a:latin typeface="微軟正黑體" panose="020B0604030504040204" pitchFamily="34" charset="-120"/>
                          <a:ea typeface="微軟正黑體" panose="020B0604030504040204" pitchFamily="34" charset="-120"/>
                        </a:rPr>
                        <a:t>0</a:t>
                      </a:r>
                      <a:r>
                        <a:rPr lang="zh-TW" sz="2400" b="1" kern="100" dirty="0">
                          <a:solidFill>
                            <a:srgbClr val="FF0000"/>
                          </a:solidFill>
                          <a:effectLst/>
                          <a:latin typeface="微軟正黑體" panose="020B0604030504040204" pitchFamily="34" charset="-120"/>
                          <a:ea typeface="微軟正黑體" panose="020B0604030504040204" pitchFamily="34" charset="-120"/>
                        </a:rPr>
                        <a:t>進場</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366931665"/>
                  </a:ext>
                </a:extLst>
              </a:tr>
              <a:tr h="1098167">
                <a:tc>
                  <a:txBody>
                    <a:bodyPr/>
                    <a:lstStyle/>
                    <a:p>
                      <a:pPr algn="ctr">
                        <a:spcAft>
                          <a:spcPts val="0"/>
                        </a:spcAft>
                      </a:pPr>
                      <a:r>
                        <a:rPr lang="zh-TW" altLang="en-US" sz="1800" kern="100" dirty="0">
                          <a:effectLst/>
                          <a:latin typeface="微軟正黑體" panose="020B0604030504040204" pitchFamily="34" charset="-120"/>
                          <a:ea typeface="微軟正黑體" panose="020B0604030504040204" pitchFamily="34" charset="-120"/>
                        </a:rPr>
                        <a:t>數理</a:t>
                      </a:r>
                      <a:r>
                        <a:rPr lang="zh-TW" sz="1800" kern="100" dirty="0">
                          <a:effectLst/>
                          <a:latin typeface="微軟正黑體" panose="020B0604030504040204" pitchFamily="34" charset="-120"/>
                          <a:ea typeface="微軟正黑體" panose="020B0604030504040204" pitchFamily="34" charset="-120"/>
                        </a:rPr>
                        <a:t>資優</a:t>
                      </a:r>
                    </a:p>
                    <a:p>
                      <a:pPr algn="ctr">
                        <a:spcAft>
                          <a:spcPts val="0"/>
                        </a:spcAft>
                      </a:pPr>
                      <a:r>
                        <a:rPr lang="zh-TW" sz="1800" kern="100" dirty="0">
                          <a:effectLst/>
                          <a:latin typeface="微軟正黑體" panose="020B0604030504040204" pitchFamily="34" charset="-120"/>
                          <a:ea typeface="微軟正黑體" panose="020B0604030504040204" pitchFamily="34" charset="-120"/>
                        </a:rPr>
                        <a:t>測驗地點</a:t>
                      </a:r>
                      <a:endPar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100" b="1" kern="100" dirty="0">
                          <a:solidFill>
                            <a:srgbClr val="FF0000"/>
                          </a:solidFill>
                          <a:effectLst/>
                          <a:latin typeface="微軟正黑體" panose="020B0604030504040204" pitchFamily="34" charset="-120"/>
                          <a:ea typeface="微軟正黑體" panose="020B0604030504040204" pitchFamily="34" charset="-120"/>
                          <a:cs typeface="+mn-cs"/>
                        </a:rPr>
                        <a:t>初選</a:t>
                      </a:r>
                      <a:endParaRPr lang="en-US" altLang="zh-TW" sz="2100" b="1" kern="100" dirty="0">
                        <a:solidFill>
                          <a:srgbClr val="FF0000"/>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zh-TW" altLang="en-US" sz="2100" b="1" i="0" kern="100" dirty="0" smtClean="0">
                          <a:solidFill>
                            <a:srgbClr val="002060"/>
                          </a:solidFill>
                          <a:effectLst/>
                          <a:latin typeface="微軟正黑體" panose="020B0604030504040204" pitchFamily="34" charset="-120"/>
                          <a:ea typeface="微軟正黑體" panose="020B0604030504040204" pitchFamily="34" charset="-120"/>
                          <a:cs typeface="+mn-cs"/>
                        </a:rPr>
                        <a:t>光明</a:t>
                      </a:r>
                      <a:r>
                        <a:rPr lang="zh-TW" sz="2100" b="1" i="0" kern="100" dirty="0" smtClean="0">
                          <a:solidFill>
                            <a:srgbClr val="002060"/>
                          </a:solidFill>
                          <a:effectLst/>
                          <a:latin typeface="微軟正黑體" panose="020B0604030504040204" pitchFamily="34" charset="-120"/>
                          <a:ea typeface="微軟正黑體" panose="020B0604030504040204" pitchFamily="34" charset="-120"/>
                          <a:cs typeface="+mn-cs"/>
                        </a:rPr>
                        <a:t>國中</a:t>
                      </a:r>
                      <a:r>
                        <a:rPr lang="zh-TW" altLang="en-US" sz="2100" b="1" i="0" kern="100" dirty="0" smtClean="0">
                          <a:solidFill>
                            <a:srgbClr val="002060"/>
                          </a:solidFill>
                          <a:effectLst/>
                          <a:latin typeface="微軟正黑體" panose="020B0604030504040204" pitchFamily="34" charset="-120"/>
                          <a:ea typeface="微軟正黑體" panose="020B0604030504040204" pitchFamily="34" charset="-120"/>
                          <a:cs typeface="+mn-cs"/>
                        </a:rPr>
                        <a:t>或</a:t>
                      </a:r>
                      <a:endParaRPr lang="en-US" altLang="zh-TW" sz="2100" b="1" i="0" kern="100" dirty="0" smtClean="0">
                        <a:solidFill>
                          <a:srgbClr val="002060"/>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zh-TW" altLang="en-US" sz="2100" b="1" i="0" kern="100" dirty="0" smtClean="0">
                          <a:solidFill>
                            <a:srgbClr val="002060"/>
                          </a:solidFill>
                          <a:effectLst/>
                          <a:latin typeface="微軟正黑體" panose="020B0604030504040204" pitchFamily="34" charset="-120"/>
                          <a:ea typeface="微軟正黑體" panose="020B0604030504040204" pitchFamily="34" charset="-120"/>
                          <a:cs typeface="+mn-cs"/>
                        </a:rPr>
                        <a:t>福豐國中</a:t>
                      </a:r>
                      <a:endParaRPr lang="zh-TW" sz="2100" b="1" i="0" kern="100" dirty="0">
                        <a:solidFill>
                          <a:srgbClr val="002060"/>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100" b="1" kern="100" dirty="0">
                          <a:solidFill>
                            <a:srgbClr val="FF0000"/>
                          </a:solidFill>
                          <a:effectLst/>
                          <a:latin typeface="微軟正黑體" panose="020B0604030504040204" pitchFamily="34" charset="-120"/>
                          <a:ea typeface="微軟正黑體" panose="020B0604030504040204" pitchFamily="34" charset="-120"/>
                          <a:cs typeface="+mn-cs"/>
                        </a:rPr>
                        <a:t>複選</a:t>
                      </a:r>
                      <a:endParaRPr lang="en-US" altLang="zh-TW" sz="2100" b="1" kern="100" dirty="0">
                        <a:solidFill>
                          <a:srgbClr val="FF0000"/>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zh-TW" altLang="en-US" sz="2100" b="1" i="0" kern="100" dirty="0" smtClean="0">
                          <a:solidFill>
                            <a:srgbClr val="002060"/>
                          </a:solidFill>
                          <a:effectLst/>
                          <a:latin typeface="微軟正黑體" panose="020B0604030504040204" pitchFamily="34" charset="-120"/>
                          <a:ea typeface="微軟正黑體" panose="020B0604030504040204" pitchFamily="34" charset="-120"/>
                          <a:cs typeface="+mn-cs"/>
                        </a:rPr>
                        <a:t>光明國中</a:t>
                      </a:r>
                      <a:endParaRPr lang="zh-TW" sz="2100" b="1" i="0" kern="100" dirty="0">
                        <a:solidFill>
                          <a:srgbClr val="002060"/>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100" b="1" kern="100" dirty="0" smtClean="0">
                          <a:solidFill>
                            <a:srgbClr val="FF0000"/>
                          </a:solidFill>
                          <a:effectLst/>
                          <a:latin typeface="微軟正黑體" panose="020B0604030504040204" pitchFamily="34" charset="-120"/>
                          <a:ea typeface="+mn-ea"/>
                          <a:cs typeface="+mn-cs"/>
                        </a:rPr>
                        <a:t>初選</a:t>
                      </a:r>
                      <a:endParaRPr lang="en-US" altLang="zh-TW" sz="21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zh-TW" altLang="en-US" sz="2100" b="1" kern="100" dirty="0" smtClean="0">
                          <a:solidFill>
                            <a:schemeClr val="accent6">
                              <a:lumMod val="50000"/>
                            </a:schemeClr>
                          </a:solidFill>
                          <a:effectLst/>
                          <a:latin typeface="微軟正黑體" panose="020B0604030504040204" pitchFamily="34" charset="-120"/>
                          <a:ea typeface="微軟正黑體" panose="020B0604030504040204" pitchFamily="34" charset="-120"/>
                          <a:cs typeface="+mn-cs"/>
                        </a:rPr>
                        <a:t>楊梅</a:t>
                      </a:r>
                      <a:r>
                        <a:rPr lang="zh-TW" sz="2100" b="1" kern="100" dirty="0" smtClean="0">
                          <a:solidFill>
                            <a:schemeClr val="accent6">
                              <a:lumMod val="50000"/>
                            </a:schemeClr>
                          </a:solidFill>
                          <a:effectLst/>
                          <a:latin typeface="微軟正黑體" panose="020B0604030504040204" pitchFamily="34" charset="-120"/>
                          <a:ea typeface="微軟正黑體" panose="020B0604030504040204" pitchFamily="34" charset="-120"/>
                          <a:cs typeface="+mn-cs"/>
                        </a:rPr>
                        <a:t>國中</a:t>
                      </a:r>
                      <a:r>
                        <a:rPr lang="zh-TW" altLang="en-US" sz="2100" b="1" kern="100" dirty="0" smtClean="0">
                          <a:solidFill>
                            <a:schemeClr val="accent6">
                              <a:lumMod val="50000"/>
                            </a:schemeClr>
                          </a:solidFill>
                          <a:effectLst/>
                          <a:latin typeface="微軟正黑體" panose="020B0604030504040204" pitchFamily="34" charset="-120"/>
                          <a:ea typeface="微軟正黑體" panose="020B0604030504040204" pitchFamily="34" charset="-120"/>
                          <a:cs typeface="+mn-cs"/>
                        </a:rPr>
                        <a:t>或</a:t>
                      </a:r>
                      <a:endParaRPr lang="en-US" altLang="zh-TW" sz="2100" b="1" kern="100" dirty="0" smtClean="0">
                        <a:solidFill>
                          <a:schemeClr val="accent6">
                            <a:lumMod val="50000"/>
                          </a:schemeClr>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zh-TW" altLang="en-US" sz="2100" b="1" kern="100" dirty="0" smtClean="0">
                          <a:solidFill>
                            <a:schemeClr val="accent6">
                              <a:lumMod val="50000"/>
                            </a:schemeClr>
                          </a:solidFill>
                          <a:effectLst/>
                          <a:latin typeface="微軟正黑體" panose="020B0604030504040204" pitchFamily="34" charset="-120"/>
                          <a:ea typeface="微軟正黑體" panose="020B0604030504040204" pitchFamily="34" charset="-120"/>
                          <a:cs typeface="+mn-cs"/>
                        </a:rPr>
                        <a:t>石門國中</a:t>
                      </a:r>
                      <a:endParaRPr lang="zh-TW" sz="2100" b="1" kern="100" dirty="0">
                        <a:solidFill>
                          <a:srgbClr val="FF0000"/>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tc>
                  <a:txBody>
                    <a:bodyPr/>
                    <a:lstStyle/>
                    <a:p>
                      <a:pPr marL="0" algn="ctr" defTabSz="914400" rtl="0" eaLnBrk="1" latinLnBrk="0" hangingPunct="1">
                        <a:spcAft>
                          <a:spcPts val="0"/>
                        </a:spcAft>
                      </a:pPr>
                      <a:r>
                        <a:rPr lang="zh-TW" altLang="en-US" sz="2100" b="1" kern="100" dirty="0" smtClean="0">
                          <a:solidFill>
                            <a:srgbClr val="FF0000"/>
                          </a:solidFill>
                          <a:effectLst/>
                          <a:latin typeface="微軟正黑體" panose="020B0604030504040204" pitchFamily="34" charset="-120"/>
                          <a:ea typeface="+mn-ea"/>
                          <a:cs typeface="+mn-cs"/>
                        </a:rPr>
                        <a:t>複選</a:t>
                      </a:r>
                      <a:endParaRPr lang="en-US" altLang="zh-TW" sz="2100" b="1" kern="100" dirty="0" smtClean="0">
                        <a:solidFill>
                          <a:srgbClr val="FF0000"/>
                        </a:solidFill>
                        <a:effectLst/>
                        <a:latin typeface="微軟正黑體" panose="020B0604030504040204" pitchFamily="34" charset="-120"/>
                        <a:ea typeface="+mn-ea"/>
                        <a:cs typeface="+mn-cs"/>
                      </a:endParaRPr>
                    </a:p>
                    <a:p>
                      <a:pPr marL="0" algn="ctr" defTabSz="914400" rtl="0" eaLnBrk="1" latinLnBrk="0" hangingPunct="1">
                        <a:spcAft>
                          <a:spcPts val="0"/>
                        </a:spcAft>
                      </a:pPr>
                      <a:r>
                        <a:rPr lang="zh-TW" altLang="en-US" sz="2100" b="1" kern="100" dirty="0" smtClean="0">
                          <a:solidFill>
                            <a:schemeClr val="accent6">
                              <a:lumMod val="50000"/>
                            </a:schemeClr>
                          </a:solidFill>
                          <a:effectLst/>
                          <a:latin typeface="微軟正黑體" panose="020B0604030504040204" pitchFamily="34" charset="-120"/>
                          <a:ea typeface="微軟正黑體" panose="020B0604030504040204" pitchFamily="34" charset="-120"/>
                          <a:cs typeface="+mn-cs"/>
                        </a:rPr>
                        <a:t>石門國中</a:t>
                      </a:r>
                      <a:endParaRPr lang="zh-TW" sz="21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extLst>
                  <a:ext uri="{0D108BD9-81ED-4DB2-BD59-A6C34878D82A}">
                    <a16:rowId xmlns:a16="http://schemas.microsoft.com/office/drawing/2014/main" val="374536795"/>
                  </a:ext>
                </a:extLst>
              </a:tr>
              <a:tr h="899290">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測驗項目</a:t>
                      </a:r>
                      <a:endPar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4">
                  <a:txBody>
                    <a:bodyPr/>
                    <a:lstStyle/>
                    <a:p>
                      <a:pPr>
                        <a:spcAft>
                          <a:spcPts val="0"/>
                        </a:spcAft>
                      </a:pPr>
                      <a:r>
                        <a:rPr lang="zh-TW" altLang="en-US" sz="1800" b="1" kern="100" dirty="0">
                          <a:effectLst/>
                          <a:latin typeface="+mj-ea"/>
                          <a:ea typeface="+mj-ea"/>
                        </a:rPr>
                        <a:t>數學科、自然科</a:t>
                      </a:r>
                      <a:r>
                        <a:rPr lang="zh-TW" sz="1800" b="1" kern="100" dirty="0">
                          <a:solidFill>
                            <a:srgbClr val="002060"/>
                          </a:solidFill>
                          <a:effectLst/>
                          <a:latin typeface="+mj-ea"/>
                          <a:ea typeface="+mj-ea"/>
                          <a:cs typeface="+mn-cs"/>
                        </a:rPr>
                        <a:t>性向</a:t>
                      </a:r>
                      <a:r>
                        <a:rPr lang="zh-TW" sz="1800" b="1" kern="100" dirty="0">
                          <a:effectLst/>
                          <a:latin typeface="+mj-ea"/>
                          <a:ea typeface="+mj-ea"/>
                        </a:rPr>
                        <a:t>測驗</a:t>
                      </a:r>
                      <a:r>
                        <a:rPr lang="zh-TW" altLang="en-US" sz="1800" b="1" kern="100" dirty="0">
                          <a:solidFill>
                            <a:srgbClr val="FF0000"/>
                          </a:solidFill>
                          <a:effectLst/>
                          <a:latin typeface="+mj-ea"/>
                          <a:ea typeface="+mj-ea"/>
                        </a:rPr>
                        <a:t>（初選）</a:t>
                      </a:r>
                      <a:r>
                        <a:rPr lang="zh-TW" altLang="en-US" sz="1800" b="1" kern="100" dirty="0">
                          <a:effectLst/>
                          <a:latin typeface="+mj-ea"/>
                          <a:ea typeface="+mj-ea"/>
                        </a:rPr>
                        <a:t>；</a:t>
                      </a:r>
                      <a:r>
                        <a:rPr lang="zh-TW" altLang="en-US" sz="1800" b="1" kern="100" dirty="0" smtClean="0">
                          <a:effectLst/>
                          <a:latin typeface="+mj-ea"/>
                          <a:ea typeface="+mj-ea"/>
                        </a:rPr>
                        <a:t>數學</a:t>
                      </a:r>
                      <a:r>
                        <a:rPr lang="zh-TW" altLang="en-US" sz="1800" b="1" kern="100" dirty="0" smtClean="0">
                          <a:solidFill>
                            <a:srgbClr val="002060"/>
                          </a:solidFill>
                          <a:effectLst/>
                          <a:latin typeface="+mj-ea"/>
                          <a:ea typeface="+mn-ea"/>
                          <a:cs typeface="+mn-cs"/>
                        </a:rPr>
                        <a:t>實作</a:t>
                      </a:r>
                      <a:r>
                        <a:rPr lang="zh-TW" altLang="en-US" sz="1800" b="1" kern="100" dirty="0" smtClean="0">
                          <a:solidFill>
                            <a:schemeClr val="dk1"/>
                          </a:solidFill>
                          <a:effectLst/>
                          <a:latin typeface="+mj-ea"/>
                          <a:ea typeface="+mn-ea"/>
                          <a:cs typeface="+mn-cs"/>
                        </a:rPr>
                        <a:t>評量 </a:t>
                      </a:r>
                      <a:r>
                        <a:rPr lang="zh-TW" altLang="en-US" sz="1800" b="1" kern="100" dirty="0" smtClean="0">
                          <a:effectLst/>
                          <a:latin typeface="+mj-ea"/>
                          <a:ea typeface="+mj-ea"/>
                        </a:rPr>
                        <a:t>、自然科學</a:t>
                      </a:r>
                      <a:r>
                        <a:rPr lang="zh-TW" altLang="en-US" sz="1800" b="1" kern="100" dirty="0" smtClean="0">
                          <a:solidFill>
                            <a:srgbClr val="002060"/>
                          </a:solidFill>
                          <a:effectLst/>
                          <a:latin typeface="+mj-ea"/>
                          <a:ea typeface="+mj-ea"/>
                          <a:cs typeface="+mn-cs"/>
                        </a:rPr>
                        <a:t>實</a:t>
                      </a:r>
                      <a:r>
                        <a:rPr lang="zh-TW" altLang="en-US" sz="1800" b="1" kern="100" dirty="0">
                          <a:solidFill>
                            <a:srgbClr val="002060"/>
                          </a:solidFill>
                          <a:effectLst/>
                          <a:latin typeface="+mj-ea"/>
                          <a:ea typeface="+mj-ea"/>
                          <a:cs typeface="+mn-cs"/>
                        </a:rPr>
                        <a:t>作</a:t>
                      </a:r>
                      <a:r>
                        <a:rPr lang="zh-TW" altLang="en-US" sz="1800" b="1" kern="100" dirty="0">
                          <a:effectLst/>
                          <a:latin typeface="+mj-ea"/>
                          <a:ea typeface="+mj-ea"/>
                        </a:rPr>
                        <a:t>評量 </a:t>
                      </a:r>
                      <a:r>
                        <a:rPr lang="zh-TW" altLang="en-US" sz="1800" b="1" kern="100" dirty="0">
                          <a:solidFill>
                            <a:srgbClr val="FF0000"/>
                          </a:solidFill>
                          <a:effectLst/>
                          <a:latin typeface="+mj-ea"/>
                          <a:ea typeface="+mj-ea"/>
                        </a:rPr>
                        <a:t>（複選）</a:t>
                      </a:r>
                      <a:endParaRPr lang="zh-TW" sz="1800" b="1" kern="100" dirty="0">
                        <a:solidFill>
                          <a:srgbClr val="FF0000"/>
                        </a:solidFill>
                        <a:effectLst/>
                        <a:latin typeface="+mj-ea"/>
                        <a:ea typeface="+mj-ea"/>
                        <a:cs typeface="Times New Roman" panose="02020603050405020304" pitchFamily="18" charset="0"/>
                      </a:endParaRPr>
                    </a:p>
                  </a:txBody>
                  <a:tcPr marL="51435" marR="51435" marT="7144"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69445198"/>
                  </a:ext>
                </a:extLst>
              </a:tr>
            </a:tbl>
          </a:graphicData>
        </a:graphic>
      </p:graphicFrame>
      <p:sp>
        <p:nvSpPr>
          <p:cNvPr id="4" name="Text Box 2"/>
          <p:cNvSpPr txBox="1">
            <a:spLocks noChangeArrowheads="1"/>
          </p:cNvSpPr>
          <p:nvPr/>
        </p:nvSpPr>
        <p:spPr bwMode="auto">
          <a:xfrm>
            <a:off x="889521" y="1397223"/>
            <a:ext cx="9937104" cy="498849"/>
          </a:xfrm>
          <a:prstGeom prst="rect">
            <a:avLst/>
          </a:prstGeom>
          <a:noFill/>
          <a:ln w="50800">
            <a:solidFill>
              <a:srgbClr val="00B050"/>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kumimoji="1" lang="zh-TW" altLang="zh-TW" sz="1350">
              <a:ea typeface="新細明體" pitchFamily="18" charset="-120"/>
              <a:cs typeface="新細明體" pitchFamily="18" charset="-120"/>
            </a:endParaRPr>
          </a:p>
        </p:txBody>
      </p:sp>
      <p:sp>
        <p:nvSpPr>
          <p:cNvPr id="5" name="Text Box 2"/>
          <p:cNvSpPr txBox="1">
            <a:spLocks noChangeArrowheads="1"/>
          </p:cNvSpPr>
          <p:nvPr/>
        </p:nvSpPr>
        <p:spPr bwMode="auto">
          <a:xfrm>
            <a:off x="931091" y="1899988"/>
            <a:ext cx="9937105" cy="2525486"/>
          </a:xfrm>
          <a:prstGeom prst="rect">
            <a:avLst/>
          </a:prstGeom>
          <a:noFill/>
          <a:ln w="50800">
            <a:solidFill>
              <a:schemeClr val="accent3">
                <a:lumMod val="75000"/>
              </a:schemeClr>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kumimoji="1" lang="zh-TW" altLang="zh-TW" sz="1350">
              <a:ea typeface="新細明體" pitchFamily="18" charset="-120"/>
              <a:cs typeface="新細明體" pitchFamily="18" charset="-120"/>
            </a:endParaRPr>
          </a:p>
        </p:txBody>
      </p:sp>
      <p:sp>
        <p:nvSpPr>
          <p:cNvPr id="6" name="Text Box 2"/>
          <p:cNvSpPr txBox="1">
            <a:spLocks noChangeArrowheads="1"/>
          </p:cNvSpPr>
          <p:nvPr/>
        </p:nvSpPr>
        <p:spPr bwMode="auto">
          <a:xfrm>
            <a:off x="909836" y="4441027"/>
            <a:ext cx="9937105" cy="1087866"/>
          </a:xfrm>
          <a:prstGeom prst="rect">
            <a:avLst/>
          </a:prstGeom>
          <a:noFill/>
          <a:ln w="50800">
            <a:solidFill>
              <a:srgbClr val="00B050"/>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kumimoji="1" lang="zh-TW" altLang="zh-TW" sz="1350">
              <a:ea typeface="新細明體" pitchFamily="18" charset="-120"/>
              <a:cs typeface="新細明體" pitchFamily="18" charset="-120"/>
            </a:endParaRPr>
          </a:p>
        </p:txBody>
      </p:sp>
      <p:sp>
        <p:nvSpPr>
          <p:cNvPr id="3" name="投影片編號版面配置區 2"/>
          <p:cNvSpPr>
            <a:spLocks noGrp="1"/>
          </p:cNvSpPr>
          <p:nvPr>
            <p:ph type="sldNum" sz="quarter" idx="12"/>
          </p:nvPr>
        </p:nvSpPr>
        <p:spPr/>
        <p:txBody>
          <a:bodyPr/>
          <a:lstStyle/>
          <a:p>
            <a:fld id="{EB37DED6-D4C7-42EE-AB49-D2E39E64FDE4}" type="slidenum">
              <a:rPr lang="en-US" altLang="zh-TW" noProof="0" smtClean="0"/>
              <a:pPr/>
              <a:t>23</a:t>
            </a:fld>
            <a:endParaRPr lang="zh-TW" altLang="en-US" noProof="0" dirty="0"/>
          </a:p>
        </p:txBody>
      </p:sp>
    </p:spTree>
    <p:extLst>
      <p:ext uri="{BB962C8B-B14F-4D97-AF65-F5344CB8AC3E}">
        <p14:creationId xmlns:p14="http://schemas.microsoft.com/office/powerpoint/2010/main" val="79304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82044" y="260648"/>
            <a:ext cx="6705295" cy="924520"/>
          </a:xfrm>
        </p:spPr>
        <p:txBody>
          <a:bodyPr rtlCol="0">
            <a:normAutofit fontScale="90000"/>
          </a:bodyPr>
          <a:lstStyle/>
          <a:p>
            <a:pPr rtl="0"/>
            <a:r>
              <a:rPr lang="zh-TW" altLang="en-US" sz="3600" b="1" dirty="0" smtClean="0">
                <a:solidFill>
                  <a:srgbClr val="FF0000"/>
                </a:solidFill>
                <a:latin typeface="Salesforce Sans"/>
                <a:sym typeface="Salesforce Sans"/>
              </a:rPr>
              <a:t>自然科學</a:t>
            </a:r>
            <a:r>
              <a:rPr lang="zh-TW" altLang="en-US" sz="3600" b="1" dirty="0" smtClean="0">
                <a:latin typeface="Salesforce Sans"/>
                <a:sym typeface="Salesforce Sans"/>
              </a:rPr>
              <a:t>資</a:t>
            </a:r>
            <a:r>
              <a:rPr lang="zh-TW" altLang="en-US" sz="3600" b="1" dirty="0">
                <a:latin typeface="Salesforce Sans"/>
                <a:sym typeface="Salesforce Sans"/>
              </a:rPr>
              <a:t>優鑑定測驗時間、地點</a:t>
            </a:r>
          </a:p>
        </p:txBody>
      </p:sp>
      <p:graphicFrame>
        <p:nvGraphicFramePr>
          <p:cNvPr id="7" name="表格 6"/>
          <p:cNvGraphicFramePr>
            <a:graphicFrameLocks noGrp="1"/>
          </p:cNvGraphicFramePr>
          <p:nvPr>
            <p:extLst/>
          </p:nvPr>
        </p:nvGraphicFramePr>
        <p:xfrm>
          <a:off x="884956" y="1397223"/>
          <a:ext cx="9937105" cy="5049480"/>
        </p:xfrm>
        <a:graphic>
          <a:graphicData uri="http://schemas.openxmlformats.org/drawingml/2006/table">
            <a:tbl>
              <a:tblPr firstRow="1" firstCol="1" bandRow="1">
                <a:tableStyleId>{22838BEF-8BB2-4498-84A7-C5851F593DF1}</a:tableStyleId>
              </a:tblPr>
              <a:tblGrid>
                <a:gridCol w="1511887">
                  <a:extLst>
                    <a:ext uri="{9D8B030D-6E8A-4147-A177-3AD203B41FA5}">
                      <a16:colId xmlns:a16="http://schemas.microsoft.com/office/drawing/2014/main" val="3196166690"/>
                    </a:ext>
                  </a:extLst>
                </a:gridCol>
                <a:gridCol w="4150262">
                  <a:extLst>
                    <a:ext uri="{9D8B030D-6E8A-4147-A177-3AD203B41FA5}">
                      <a16:colId xmlns:a16="http://schemas.microsoft.com/office/drawing/2014/main" val="974808213"/>
                    </a:ext>
                  </a:extLst>
                </a:gridCol>
                <a:gridCol w="4274956">
                  <a:extLst>
                    <a:ext uri="{9D8B030D-6E8A-4147-A177-3AD203B41FA5}">
                      <a16:colId xmlns:a16="http://schemas.microsoft.com/office/drawing/2014/main" val="2136166781"/>
                    </a:ext>
                  </a:extLst>
                </a:gridCol>
              </a:tblGrid>
              <a:tr h="455424">
                <a:tc>
                  <a:txBody>
                    <a:bodyPr/>
                    <a:lstStyle/>
                    <a:p>
                      <a:pPr algn="ctr">
                        <a:spcAft>
                          <a:spcPts val="0"/>
                        </a:spcAft>
                      </a:pPr>
                      <a:r>
                        <a:rPr lang="zh-TW" sz="1500" kern="100" dirty="0" smtClean="0">
                          <a:solidFill>
                            <a:srgbClr val="FF0000"/>
                          </a:solidFill>
                          <a:effectLst/>
                          <a:latin typeface="微軟正黑體" panose="020B0604030504040204" pitchFamily="34" charset="-120"/>
                          <a:ea typeface="微軟正黑體" panose="020B0604030504040204" pitchFamily="34" charset="-120"/>
                        </a:rPr>
                        <a:t>鑑定</a:t>
                      </a:r>
                      <a:r>
                        <a:rPr lang="zh-TW" altLang="en-US" sz="1500" kern="100" dirty="0" smtClean="0">
                          <a:solidFill>
                            <a:srgbClr val="FF0000"/>
                          </a:solidFill>
                          <a:effectLst/>
                          <a:latin typeface="微軟正黑體" panose="020B0604030504040204" pitchFamily="34" charset="-120"/>
                          <a:ea typeface="微軟正黑體" panose="020B0604030504040204" pitchFamily="34" charset="-120"/>
                        </a:rPr>
                        <a:t>證</a:t>
                      </a:r>
                      <a:r>
                        <a:rPr lang="zh-TW" altLang="en-US" sz="1500" kern="100" dirty="0" smtClean="0">
                          <a:effectLst/>
                          <a:latin typeface="微軟正黑體" panose="020B0604030504040204" pitchFamily="34" charset="-120"/>
                          <a:ea typeface="微軟正黑體" panose="020B0604030504040204" pitchFamily="34" charset="-120"/>
                        </a:rPr>
                        <a:t>下載</a:t>
                      </a:r>
                      <a:endParaRPr lang="en-US" altLang="zh-TW" sz="1500" kern="100" dirty="0" smtClean="0">
                        <a:effectLst/>
                        <a:latin typeface="微軟正黑體" panose="020B0604030504040204" pitchFamily="34" charset="-120"/>
                        <a:ea typeface="微軟正黑體" panose="020B0604030504040204" pitchFamily="34" charset="-120"/>
                      </a:endParaRPr>
                    </a:p>
                    <a:p>
                      <a:pPr algn="ctr">
                        <a:spcAft>
                          <a:spcPts val="0"/>
                        </a:spcAft>
                      </a:pPr>
                      <a:r>
                        <a:rPr lang="en-US" altLang="zh-TW" sz="1500" kern="100" dirty="0" smtClean="0">
                          <a:effectLst/>
                          <a:latin typeface="微軟正黑體" panose="020B0604030504040204" pitchFamily="34" charset="-120"/>
                          <a:ea typeface="微軟正黑體" panose="020B0604030504040204" pitchFamily="34" charset="-120"/>
                        </a:rPr>
                        <a:t>(</a:t>
                      </a:r>
                      <a:r>
                        <a:rPr lang="zh-TW" altLang="en-US" sz="1500" kern="100" dirty="0" smtClean="0">
                          <a:effectLst/>
                          <a:latin typeface="微軟正黑體" panose="020B0604030504040204" pitchFamily="34" charset="-120"/>
                          <a:ea typeface="微軟正黑體" panose="020B0604030504040204" pitchFamily="34" charset="-120"/>
                        </a:rPr>
                        <a:t>含鑑定試場</a:t>
                      </a:r>
                      <a:r>
                        <a:rPr lang="en-US" altLang="zh-TW" sz="1500" kern="100" dirty="0" smtClean="0">
                          <a:effectLst/>
                          <a:latin typeface="微軟正黑體" panose="020B0604030504040204" pitchFamily="34" charset="-120"/>
                          <a:ea typeface="微軟正黑體" panose="020B0604030504040204" pitchFamily="34" charset="-120"/>
                        </a:rPr>
                        <a:t>)</a:t>
                      </a:r>
                      <a:endParaRPr lang="zh-TW" sz="15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2">
                  <a:txBody>
                    <a:bodyPr/>
                    <a:lstStyle/>
                    <a:p>
                      <a:pPr algn="ctr">
                        <a:spcAft>
                          <a:spcPts val="0"/>
                        </a:spcAft>
                      </a:pPr>
                      <a:r>
                        <a:rPr lang="zh-TW" altLang="en-US" sz="1800" kern="100" dirty="0">
                          <a:effectLst/>
                          <a:latin typeface="+mn-ea"/>
                          <a:ea typeface="+mn-ea"/>
                        </a:rPr>
                        <a:t>初選</a:t>
                      </a:r>
                      <a:r>
                        <a:rPr lang="en-US" altLang="zh-TW" sz="1800" kern="100" dirty="0">
                          <a:effectLst/>
                          <a:latin typeface="+mn-ea"/>
                          <a:ea typeface="+mn-ea"/>
                        </a:rPr>
                        <a:t>-</a:t>
                      </a:r>
                      <a:r>
                        <a:rPr lang="en-US" altLang="zh-TW" sz="1800" kern="100" dirty="0" smtClean="0">
                          <a:effectLst/>
                          <a:latin typeface="+mn-ea"/>
                          <a:ea typeface="+mn-ea"/>
                        </a:rPr>
                        <a:t>111</a:t>
                      </a:r>
                      <a:r>
                        <a:rPr lang="zh-TW" sz="1800" kern="100" dirty="0" smtClean="0">
                          <a:effectLst/>
                          <a:latin typeface="+mn-ea"/>
                          <a:ea typeface="+mn-ea"/>
                        </a:rPr>
                        <a:t>年</a:t>
                      </a:r>
                      <a:r>
                        <a:rPr lang="en-US" altLang="zh-TW" sz="1800" kern="100" dirty="0" smtClean="0">
                          <a:effectLst/>
                          <a:latin typeface="+mn-ea"/>
                          <a:ea typeface="+mn-ea"/>
                        </a:rPr>
                        <a:t>2</a:t>
                      </a:r>
                      <a:r>
                        <a:rPr lang="zh-TW" sz="1800" kern="100" dirty="0" smtClean="0">
                          <a:effectLst/>
                          <a:latin typeface="+mn-ea"/>
                          <a:ea typeface="+mn-ea"/>
                        </a:rPr>
                        <a:t>月</a:t>
                      </a:r>
                      <a:r>
                        <a:rPr lang="en-US" altLang="zh-TW" sz="1800" kern="100" dirty="0" smtClean="0">
                          <a:effectLst/>
                          <a:latin typeface="+mn-ea"/>
                          <a:ea typeface="+mn-ea"/>
                        </a:rPr>
                        <a:t>25</a:t>
                      </a:r>
                      <a:r>
                        <a:rPr lang="zh-TW" sz="1800" kern="100" dirty="0">
                          <a:effectLst/>
                          <a:latin typeface="+mn-ea"/>
                          <a:ea typeface="+mn-ea"/>
                        </a:rPr>
                        <a:t>日</a:t>
                      </a:r>
                      <a:r>
                        <a:rPr lang="en-US" sz="1800" kern="100" dirty="0">
                          <a:effectLst/>
                          <a:latin typeface="+mn-ea"/>
                          <a:ea typeface="+mn-ea"/>
                        </a:rPr>
                        <a:t>(</a:t>
                      </a:r>
                      <a:r>
                        <a:rPr lang="zh-TW" sz="1800" kern="100" dirty="0">
                          <a:effectLst/>
                          <a:latin typeface="+mn-ea"/>
                          <a:ea typeface="+mn-ea"/>
                        </a:rPr>
                        <a:t>五</a:t>
                      </a:r>
                      <a:r>
                        <a:rPr lang="en-US" sz="1800" kern="100" dirty="0">
                          <a:effectLst/>
                          <a:latin typeface="+mn-ea"/>
                          <a:ea typeface="+mn-ea"/>
                        </a:rPr>
                        <a:t>)</a:t>
                      </a:r>
                      <a:r>
                        <a:rPr lang="zh-TW" altLang="en-US" sz="1800" kern="100" dirty="0">
                          <a:effectLst/>
                          <a:latin typeface="+mn-ea"/>
                          <a:ea typeface="+mn-ea"/>
                        </a:rPr>
                        <a:t>；複選</a:t>
                      </a:r>
                      <a:r>
                        <a:rPr lang="en-US" altLang="zh-TW" sz="1800" kern="100" dirty="0">
                          <a:effectLst/>
                          <a:latin typeface="+mn-ea"/>
                          <a:ea typeface="+mn-ea"/>
                        </a:rPr>
                        <a:t>-</a:t>
                      </a:r>
                      <a:r>
                        <a:rPr lang="en-US" altLang="zh-TW" sz="1800" kern="100" dirty="0" smtClean="0">
                          <a:effectLst/>
                          <a:latin typeface="+mn-ea"/>
                          <a:ea typeface="+mn-ea"/>
                        </a:rPr>
                        <a:t>111</a:t>
                      </a:r>
                      <a:r>
                        <a:rPr lang="zh-TW" altLang="zh-TW" sz="1800" kern="100" dirty="0" smtClean="0">
                          <a:effectLst/>
                          <a:latin typeface="+mn-ea"/>
                          <a:ea typeface="+mn-ea"/>
                        </a:rPr>
                        <a:t>年</a:t>
                      </a:r>
                      <a:r>
                        <a:rPr lang="en-US" altLang="zh-TW" sz="1800" kern="100" dirty="0">
                          <a:effectLst/>
                          <a:latin typeface="+mn-ea"/>
                          <a:ea typeface="+mn-ea"/>
                        </a:rPr>
                        <a:t>4</a:t>
                      </a:r>
                      <a:r>
                        <a:rPr lang="zh-TW" altLang="zh-TW" sz="1800" kern="100" dirty="0" smtClean="0">
                          <a:effectLst/>
                          <a:latin typeface="+mn-ea"/>
                          <a:ea typeface="+mn-ea"/>
                        </a:rPr>
                        <a:t>月</a:t>
                      </a:r>
                      <a:r>
                        <a:rPr lang="en-US" altLang="zh-TW" sz="1800" kern="100" dirty="0" smtClean="0">
                          <a:effectLst/>
                          <a:latin typeface="+mn-ea"/>
                          <a:ea typeface="+mn-ea"/>
                        </a:rPr>
                        <a:t>22</a:t>
                      </a:r>
                      <a:r>
                        <a:rPr lang="zh-TW" altLang="zh-TW" sz="1800" kern="100" dirty="0" smtClean="0">
                          <a:effectLst/>
                          <a:latin typeface="+mn-ea"/>
                          <a:ea typeface="+mn-ea"/>
                        </a:rPr>
                        <a:t>日</a:t>
                      </a:r>
                      <a:r>
                        <a:rPr lang="en-US" altLang="zh-TW" sz="1800" kern="100" dirty="0">
                          <a:effectLst/>
                          <a:latin typeface="+mn-ea"/>
                          <a:ea typeface="+mn-ea"/>
                        </a:rPr>
                        <a:t>(</a:t>
                      </a:r>
                      <a:r>
                        <a:rPr lang="zh-TW" altLang="zh-TW" sz="1800" kern="100" dirty="0">
                          <a:effectLst/>
                          <a:latin typeface="+mn-ea"/>
                          <a:ea typeface="+mn-ea"/>
                        </a:rPr>
                        <a:t>五</a:t>
                      </a:r>
                      <a:r>
                        <a:rPr lang="en-US" altLang="zh-TW" sz="1800" kern="100" dirty="0">
                          <a:effectLst/>
                          <a:latin typeface="+mn-ea"/>
                          <a:ea typeface="+mn-ea"/>
                        </a:rPr>
                        <a:t>)</a:t>
                      </a:r>
                      <a:r>
                        <a:rPr lang="en-US" altLang="zh-TW" sz="1800" kern="100" dirty="0" smtClean="0">
                          <a:effectLst/>
                          <a:latin typeface="+mn-ea"/>
                          <a:ea typeface="+mn-ea"/>
                        </a:rPr>
                        <a:t>17</a:t>
                      </a:r>
                      <a:r>
                        <a:rPr lang="zh-TW" sz="1800" kern="100" dirty="0" smtClean="0">
                          <a:effectLst/>
                          <a:latin typeface="+mn-ea"/>
                          <a:ea typeface="+mn-ea"/>
                        </a:rPr>
                        <a:t>：</a:t>
                      </a:r>
                      <a:r>
                        <a:rPr lang="en-US" altLang="zh-TW" sz="1800" kern="100" dirty="0">
                          <a:effectLst/>
                          <a:latin typeface="+mn-ea"/>
                          <a:ea typeface="+mn-ea"/>
                        </a:rPr>
                        <a:t>00</a:t>
                      </a:r>
                      <a:r>
                        <a:rPr lang="zh-TW" altLang="zh-TW" sz="1800" kern="100" dirty="0">
                          <a:effectLst/>
                          <a:latin typeface="+mn-ea"/>
                          <a:ea typeface="+mn-ea"/>
                        </a:rPr>
                        <a:t>公告</a:t>
                      </a:r>
                      <a:endParaRPr lang="zh-TW" sz="1800" kern="100" dirty="0">
                        <a:solidFill>
                          <a:schemeClr val="tx2"/>
                        </a:solidFill>
                        <a:effectLst/>
                        <a:latin typeface="+mn-ea"/>
                        <a:ea typeface="+mn-ea"/>
                        <a:cs typeface="Times New Roman" panose="02020603050405020304" pitchFamily="18" charset="0"/>
                      </a:endParaRPr>
                    </a:p>
                  </a:txBody>
                  <a:tcPr marL="51435" marR="51435" marT="7144" marB="0" anchor="ctr"/>
                </a:tc>
                <a:tc hMerge="1">
                  <a:txBody>
                    <a:bodyPr/>
                    <a:lstStyle/>
                    <a:p>
                      <a:endParaRPr lang="zh-TW" altLang="en-US"/>
                    </a:p>
                  </a:txBody>
                  <a:tcPr/>
                </a:tc>
                <a:extLst>
                  <a:ext uri="{0D108BD9-81ED-4DB2-BD59-A6C34878D82A}">
                    <a16:rowId xmlns:a16="http://schemas.microsoft.com/office/drawing/2014/main" val="2904289798"/>
                  </a:ext>
                </a:extLst>
              </a:tr>
              <a:tr h="455424">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項目</a:t>
                      </a:r>
                      <a:endPar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a:txBody>
                    <a:bodyPr/>
                    <a:lstStyle/>
                    <a:p>
                      <a:pPr algn="ctr">
                        <a:spcAft>
                          <a:spcPts val="0"/>
                        </a:spcAft>
                      </a:pPr>
                      <a:r>
                        <a:rPr lang="zh-TW" sz="2100" b="1" kern="100" dirty="0">
                          <a:solidFill>
                            <a:srgbClr val="002060"/>
                          </a:solidFill>
                          <a:effectLst/>
                          <a:latin typeface="微軟正黑體" panose="020B0604030504040204" pitchFamily="34" charset="-120"/>
                          <a:ea typeface="微軟正黑體" panose="020B0604030504040204" pitchFamily="34" charset="-120"/>
                        </a:rPr>
                        <a:t>第一區</a:t>
                      </a:r>
                      <a:endParaRPr lang="zh-TW" sz="2100" b="1"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a:txBody>
                    <a:bodyPr/>
                    <a:lstStyle/>
                    <a:p>
                      <a:pPr marL="0" algn="ctr" defTabSz="914400" rtl="0" eaLnBrk="1" latinLnBrk="0" hangingPunct="1">
                        <a:spcAft>
                          <a:spcPts val="0"/>
                        </a:spcAft>
                      </a:pPr>
                      <a:r>
                        <a:rPr lang="zh-TW" sz="2100" b="1" kern="100" dirty="0">
                          <a:solidFill>
                            <a:schemeClr val="accent6">
                              <a:lumMod val="50000"/>
                            </a:schemeClr>
                          </a:solidFill>
                          <a:effectLst/>
                          <a:latin typeface="微軟正黑體" panose="020B0604030504040204" pitchFamily="34" charset="-120"/>
                          <a:ea typeface="微軟正黑體" panose="020B0604030504040204" pitchFamily="34" charset="-120"/>
                        </a:rPr>
                        <a:t>第二區</a:t>
                      </a:r>
                      <a:endParaRPr lang="zh-TW" sz="21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extLst>
                  <a:ext uri="{0D108BD9-81ED-4DB2-BD59-A6C34878D82A}">
                    <a16:rowId xmlns:a16="http://schemas.microsoft.com/office/drawing/2014/main" val="207864908"/>
                  </a:ext>
                </a:extLst>
              </a:tr>
              <a:tr h="852601">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就讀國小</a:t>
                      </a:r>
                      <a:r>
                        <a:rPr lang="en-US" sz="1800" kern="100" dirty="0">
                          <a:effectLst/>
                          <a:latin typeface="微軟正黑體" panose="020B0604030504040204" pitchFamily="34" charset="-120"/>
                          <a:ea typeface="微軟正黑體" panose="020B0604030504040204" pitchFamily="34" charset="-120"/>
                        </a:rPr>
                        <a:t/>
                      </a:r>
                      <a:br>
                        <a:rPr lang="en-US" sz="1800" kern="100" dirty="0">
                          <a:effectLst/>
                          <a:latin typeface="微軟正黑體" panose="020B0604030504040204" pitchFamily="34" charset="-120"/>
                          <a:ea typeface="微軟正黑體" panose="020B0604030504040204" pitchFamily="34" charset="-120"/>
                        </a:rPr>
                      </a:br>
                      <a:r>
                        <a:rPr lang="zh-TW" sz="1800" kern="100" dirty="0">
                          <a:effectLst/>
                          <a:latin typeface="微軟正黑體" panose="020B0604030504040204" pitchFamily="34" charset="-120"/>
                          <a:ea typeface="微軟正黑體" panose="020B0604030504040204" pitchFamily="34" charset="-120"/>
                        </a:rPr>
                        <a:t>所在行政區</a:t>
                      </a:r>
                      <a:endPar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a:txBody>
                    <a:bodyPr/>
                    <a:lstStyle/>
                    <a:p>
                      <a:pPr algn="ctr">
                        <a:spcAft>
                          <a:spcPts val="0"/>
                        </a:spcAft>
                      </a:pPr>
                      <a:r>
                        <a:rPr lang="zh-TW" sz="2000" b="1" kern="100" dirty="0">
                          <a:solidFill>
                            <a:srgbClr val="002060"/>
                          </a:solidFill>
                          <a:effectLst/>
                          <a:latin typeface="微軟正黑體" panose="020B0604030504040204" pitchFamily="34" charset="-120"/>
                          <a:ea typeface="微軟正黑體" panose="020B0604030504040204" pitchFamily="34" charset="-120"/>
                        </a:rPr>
                        <a:t>桃園區</a:t>
                      </a:r>
                      <a:r>
                        <a:rPr lang="en-US" sz="2000" b="1" kern="100" dirty="0">
                          <a:solidFill>
                            <a:srgbClr val="002060"/>
                          </a:solidFill>
                          <a:effectLst/>
                          <a:latin typeface="微軟正黑體" panose="020B0604030504040204" pitchFamily="34" charset="-120"/>
                          <a:ea typeface="微軟正黑體" panose="020B0604030504040204" pitchFamily="34" charset="-120"/>
                        </a:rPr>
                        <a:t>  </a:t>
                      </a:r>
                      <a:r>
                        <a:rPr lang="zh-TW" sz="2000" b="1" kern="100" dirty="0">
                          <a:solidFill>
                            <a:srgbClr val="002060"/>
                          </a:solidFill>
                          <a:effectLst/>
                          <a:latin typeface="微軟正黑體" panose="020B0604030504040204" pitchFamily="34" charset="-120"/>
                          <a:ea typeface="微軟正黑體" panose="020B0604030504040204" pitchFamily="34" charset="-120"/>
                        </a:rPr>
                        <a:t>蘆竹區</a:t>
                      </a:r>
                      <a:r>
                        <a:rPr lang="en-US" sz="2000" b="1" kern="100" dirty="0">
                          <a:solidFill>
                            <a:srgbClr val="002060"/>
                          </a:solidFill>
                          <a:effectLst/>
                          <a:latin typeface="微軟正黑體" panose="020B0604030504040204" pitchFamily="34" charset="-120"/>
                          <a:ea typeface="微軟正黑體" panose="020B0604030504040204" pitchFamily="34" charset="-120"/>
                        </a:rPr>
                        <a:t>  </a:t>
                      </a:r>
                      <a:r>
                        <a:rPr lang="zh-TW" sz="2000" b="1" kern="100" dirty="0">
                          <a:solidFill>
                            <a:srgbClr val="002060"/>
                          </a:solidFill>
                          <a:effectLst/>
                          <a:latin typeface="微軟正黑體" panose="020B0604030504040204" pitchFamily="34" charset="-120"/>
                          <a:ea typeface="微軟正黑體" panose="020B0604030504040204" pitchFamily="34" charset="-120"/>
                        </a:rPr>
                        <a:t>大園區</a:t>
                      </a:r>
                      <a:r>
                        <a:rPr lang="zh-TW" altLang="en-US" sz="2000" b="1" kern="100" dirty="0">
                          <a:solidFill>
                            <a:srgbClr val="002060"/>
                          </a:solidFill>
                          <a:effectLst/>
                          <a:latin typeface="微軟正黑體" panose="020B0604030504040204" pitchFamily="34" charset="-120"/>
                          <a:ea typeface="微軟正黑體" panose="020B0604030504040204" pitchFamily="34" charset="-120"/>
                        </a:rPr>
                        <a:t>  </a:t>
                      </a:r>
                      <a:r>
                        <a:rPr lang="zh-TW" sz="2000" b="1" kern="100" dirty="0">
                          <a:solidFill>
                            <a:srgbClr val="002060"/>
                          </a:solidFill>
                          <a:effectLst/>
                          <a:latin typeface="微軟正黑體" panose="020B0604030504040204" pitchFamily="34" charset="-120"/>
                          <a:ea typeface="微軟正黑體" panose="020B0604030504040204" pitchFamily="34" charset="-120"/>
                        </a:rPr>
                        <a:t>龜山區</a:t>
                      </a:r>
                      <a:r>
                        <a:rPr lang="en-US" sz="2000" b="1" kern="100" dirty="0">
                          <a:solidFill>
                            <a:srgbClr val="002060"/>
                          </a:solidFill>
                          <a:effectLst/>
                          <a:latin typeface="微軟正黑體" panose="020B0604030504040204" pitchFamily="34" charset="-120"/>
                          <a:ea typeface="微軟正黑體" panose="020B0604030504040204" pitchFamily="34" charset="-120"/>
                        </a:rPr>
                        <a:t>  </a:t>
                      </a:r>
                    </a:p>
                    <a:p>
                      <a:pPr algn="ctr">
                        <a:spcAft>
                          <a:spcPts val="0"/>
                        </a:spcAft>
                      </a:pPr>
                      <a:r>
                        <a:rPr lang="zh-TW" sz="2000" b="1" kern="100" dirty="0">
                          <a:solidFill>
                            <a:srgbClr val="002060"/>
                          </a:solidFill>
                          <a:effectLst/>
                          <a:latin typeface="微軟正黑體" panose="020B0604030504040204" pitchFamily="34" charset="-120"/>
                          <a:ea typeface="微軟正黑體" panose="020B0604030504040204" pitchFamily="34" charset="-120"/>
                        </a:rPr>
                        <a:t>八德區</a:t>
                      </a:r>
                      <a:r>
                        <a:rPr lang="en-US" sz="2000" b="1" kern="100" dirty="0">
                          <a:solidFill>
                            <a:srgbClr val="002060"/>
                          </a:solidFill>
                          <a:effectLst/>
                          <a:latin typeface="微軟正黑體" panose="020B0604030504040204" pitchFamily="34" charset="-120"/>
                          <a:ea typeface="微軟正黑體" panose="020B0604030504040204" pitchFamily="34" charset="-120"/>
                        </a:rPr>
                        <a:t> </a:t>
                      </a:r>
                      <a:r>
                        <a:rPr lang="zh-TW" altLang="en-US" sz="2000" b="1" kern="100" dirty="0">
                          <a:solidFill>
                            <a:srgbClr val="002060"/>
                          </a:solidFill>
                          <a:effectLst/>
                          <a:latin typeface="微軟正黑體" panose="020B0604030504040204" pitchFamily="34" charset="-120"/>
                          <a:ea typeface="微軟正黑體" panose="020B0604030504040204" pitchFamily="34" charset="-120"/>
                        </a:rPr>
                        <a:t>  </a:t>
                      </a:r>
                      <a:r>
                        <a:rPr lang="zh-TW" sz="2000" b="1" kern="100" dirty="0">
                          <a:solidFill>
                            <a:srgbClr val="002060"/>
                          </a:solidFill>
                          <a:effectLst/>
                          <a:latin typeface="微軟正黑體" panose="020B0604030504040204" pitchFamily="34" charset="-120"/>
                          <a:ea typeface="微軟正黑體" panose="020B0604030504040204" pitchFamily="34" charset="-120"/>
                        </a:rPr>
                        <a:t>非桃園市區域</a:t>
                      </a:r>
                      <a:endParaRPr lang="zh-TW" sz="2000" b="1"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a:txBody>
                    <a:bodyPr/>
                    <a:lstStyle/>
                    <a:p>
                      <a:pPr marL="0" algn="ctr" defTabSz="914400" rtl="0" eaLnBrk="1" latinLnBrk="0" hangingPunct="1">
                        <a:spcAft>
                          <a:spcPts val="0"/>
                        </a:spcAft>
                      </a:pP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中壢區</a:t>
                      </a:r>
                      <a:r>
                        <a:rPr 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平鎮區</a:t>
                      </a:r>
                      <a:r>
                        <a:rPr 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觀音區 </a:t>
                      </a:r>
                      <a:r>
                        <a:rPr lang="zh-TW" alt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龍潭區</a:t>
                      </a:r>
                      <a:r>
                        <a:rPr 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楊梅區</a:t>
                      </a:r>
                      <a:r>
                        <a:rPr lang="zh-TW" alt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新屋區 </a:t>
                      </a:r>
                      <a:r>
                        <a:rPr lang="zh-TW" alt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大溪區</a:t>
                      </a:r>
                      <a:r>
                        <a:rPr 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復興區</a:t>
                      </a:r>
                      <a:endPar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extLst>
                  <a:ext uri="{0D108BD9-81ED-4DB2-BD59-A6C34878D82A}">
                    <a16:rowId xmlns:a16="http://schemas.microsoft.com/office/drawing/2014/main" val="124890512"/>
                  </a:ext>
                </a:extLst>
              </a:tr>
              <a:tr h="655028">
                <a:tc>
                  <a:txBody>
                    <a:bodyPr/>
                    <a:lstStyle/>
                    <a:p>
                      <a:pPr algn="ctr">
                        <a:spcAft>
                          <a:spcPts val="0"/>
                        </a:spcAft>
                      </a:pPr>
                      <a:r>
                        <a:rPr lang="zh-TW" altLang="en-US" sz="1800" b="1" kern="100" dirty="0">
                          <a:solidFill>
                            <a:srgbClr val="FF0000"/>
                          </a:solidFill>
                          <a:effectLst/>
                          <a:latin typeface="微軟正黑體" panose="020B0604030504040204" pitchFamily="34" charset="-120"/>
                          <a:ea typeface="微軟正黑體" panose="020B0604030504040204" pitchFamily="34" charset="-120"/>
                        </a:rPr>
                        <a:t>初選</a:t>
                      </a:r>
                      <a:endParaRPr lang="en-US" altLang="zh-TW" sz="1800" b="1" kern="100" dirty="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altLang="zh-TW" sz="1800" b="1" kern="100" dirty="0">
                          <a:solidFill>
                            <a:srgbClr val="FF0000"/>
                          </a:solidFill>
                          <a:effectLst/>
                          <a:latin typeface="微軟正黑體" panose="020B0604030504040204" pitchFamily="34" charset="-120"/>
                          <a:ea typeface="微軟正黑體" panose="020B0604030504040204" pitchFamily="34" charset="-120"/>
                        </a:rPr>
                        <a:t>測驗時間</a:t>
                      </a:r>
                      <a:endParaRPr lang="zh-TW" altLang="zh-TW" sz="18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2">
                  <a:txBody>
                    <a:bodyPr/>
                    <a:lstStyle/>
                    <a:p>
                      <a:pPr algn="ctr">
                        <a:spcAft>
                          <a:spcPts val="0"/>
                        </a:spcAft>
                      </a:pPr>
                      <a:r>
                        <a:rPr lang="en-US" sz="2400" b="1" kern="100" dirty="0" smtClean="0">
                          <a:solidFill>
                            <a:srgbClr val="FF0000"/>
                          </a:solidFill>
                          <a:effectLst/>
                          <a:latin typeface="微軟正黑體" panose="020B0604030504040204" pitchFamily="34" charset="-120"/>
                          <a:ea typeface="微軟正黑體" panose="020B0604030504040204" pitchFamily="34" charset="-120"/>
                          <a:cs typeface="+mn-cs"/>
                        </a:rPr>
                        <a:t>1</a:t>
                      </a:r>
                      <a:r>
                        <a:rPr lang="en-US" alt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11</a:t>
                      </a: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年</a:t>
                      </a:r>
                      <a:r>
                        <a:rPr lang="en-US" sz="2400" b="1" kern="100" dirty="0">
                          <a:solidFill>
                            <a:srgbClr val="FF0000"/>
                          </a:solidFill>
                          <a:effectLst/>
                          <a:latin typeface="微軟正黑體" panose="020B0604030504040204" pitchFamily="34" charset="-120"/>
                          <a:ea typeface="微軟正黑體" panose="020B0604030504040204" pitchFamily="34" charset="-120"/>
                          <a:cs typeface="+mn-cs"/>
                        </a:rPr>
                        <a:t>3</a:t>
                      </a: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月</a:t>
                      </a:r>
                      <a:r>
                        <a:rPr lang="en-US" alt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5</a:t>
                      </a: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日</a:t>
                      </a:r>
                      <a:r>
                        <a:rPr lang="en-US" sz="2400" b="1" kern="100" dirty="0">
                          <a:solidFill>
                            <a:srgbClr val="FF0000"/>
                          </a:solidFill>
                          <a:effectLst/>
                          <a:latin typeface="微軟正黑體" panose="020B0604030504040204" pitchFamily="34" charset="-120"/>
                          <a:ea typeface="微軟正黑體" panose="020B0604030504040204" pitchFamily="34" charset="-120"/>
                          <a:cs typeface="+mn-cs"/>
                        </a:rPr>
                        <a:t>(</a:t>
                      </a:r>
                      <a:r>
                        <a:rPr lang="zh-TW" altLang="en-US" sz="2400" b="1" kern="100" dirty="0">
                          <a:solidFill>
                            <a:srgbClr val="FF0000"/>
                          </a:solidFill>
                          <a:effectLst/>
                          <a:latin typeface="微軟正黑體" panose="020B0604030504040204" pitchFamily="34" charset="-120"/>
                          <a:ea typeface="微軟正黑體" panose="020B0604030504040204" pitchFamily="34" charset="-120"/>
                          <a:cs typeface="+mn-cs"/>
                        </a:rPr>
                        <a:t>六</a:t>
                      </a:r>
                      <a:r>
                        <a:rPr lang="en-US" sz="2400" b="1" kern="100" dirty="0">
                          <a:solidFill>
                            <a:srgbClr val="FF0000"/>
                          </a:solidFill>
                          <a:effectLst/>
                          <a:latin typeface="微軟正黑體" panose="020B0604030504040204" pitchFamily="34" charset="-120"/>
                          <a:ea typeface="微軟正黑體" panose="020B0604030504040204" pitchFamily="34" charset="-120"/>
                          <a:cs typeface="+mn-cs"/>
                        </a:rPr>
                        <a:t>) </a:t>
                      </a:r>
                      <a:r>
                        <a:rPr lang="en-US" alt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8</a:t>
                      </a:r>
                      <a:r>
                        <a:rPr lang="zh-TW" altLang="zh-TW" sz="2400" b="1" kern="100" dirty="0" smtClean="0">
                          <a:solidFill>
                            <a:srgbClr val="FF0000"/>
                          </a:solidFill>
                          <a:effectLst/>
                          <a:latin typeface="微軟正黑體" panose="020B0604030504040204" pitchFamily="34" charset="-120"/>
                          <a:ea typeface="微軟正黑體" panose="020B0604030504040204" pitchFamily="34" charset="-120"/>
                        </a:rPr>
                        <a:t>：</a:t>
                      </a:r>
                      <a:r>
                        <a:rPr lang="en-US" altLang="zh-TW" sz="2400" b="1" kern="100" dirty="0">
                          <a:solidFill>
                            <a:srgbClr val="FF0000"/>
                          </a:solidFill>
                          <a:effectLst/>
                          <a:latin typeface="微軟正黑體" panose="020B0604030504040204" pitchFamily="34" charset="-120"/>
                          <a:ea typeface="微軟正黑體" panose="020B0604030504040204" pitchFamily="34" charset="-120"/>
                        </a:rPr>
                        <a:t>2</a:t>
                      </a:r>
                      <a:r>
                        <a:rPr lang="en-US" altLang="zh-TW" sz="2400" b="1" kern="100" dirty="0" smtClean="0">
                          <a:solidFill>
                            <a:srgbClr val="FF0000"/>
                          </a:solidFill>
                          <a:effectLst/>
                          <a:latin typeface="微軟正黑體" panose="020B0604030504040204" pitchFamily="34" charset="-120"/>
                          <a:ea typeface="微軟正黑體" panose="020B0604030504040204" pitchFamily="34" charset="-120"/>
                        </a:rPr>
                        <a:t>0</a:t>
                      </a:r>
                      <a:r>
                        <a:rPr lang="zh-TW" altLang="zh-TW" sz="2400" b="1" kern="100" dirty="0">
                          <a:solidFill>
                            <a:srgbClr val="FF0000"/>
                          </a:solidFill>
                          <a:effectLst/>
                          <a:latin typeface="微軟正黑體" panose="020B0604030504040204" pitchFamily="34" charset="-120"/>
                          <a:ea typeface="微軟正黑體" panose="020B0604030504040204" pitchFamily="34" charset="-120"/>
                        </a:rPr>
                        <a:t>進場</a:t>
                      </a:r>
                      <a:endParaRPr lang="zh-TW" alt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hMerge="1">
                  <a:txBody>
                    <a:bodyPr/>
                    <a:lstStyle/>
                    <a:p>
                      <a:endParaRPr lang="zh-TW" altLang="en-US"/>
                    </a:p>
                  </a:txBody>
                  <a:tcPr/>
                </a:tc>
                <a:extLst>
                  <a:ext uri="{0D108BD9-81ED-4DB2-BD59-A6C34878D82A}">
                    <a16:rowId xmlns:a16="http://schemas.microsoft.com/office/drawing/2014/main" val="3035740245"/>
                  </a:ext>
                </a:extLst>
              </a:tr>
              <a:tr h="624626">
                <a:tc>
                  <a:txBody>
                    <a:bodyPr/>
                    <a:lstStyle/>
                    <a:p>
                      <a:pPr algn="ctr">
                        <a:spcAft>
                          <a:spcPts val="0"/>
                        </a:spcAft>
                      </a:pPr>
                      <a:r>
                        <a:rPr lang="zh-TW" altLang="en-US" sz="1800" b="1" kern="100" dirty="0">
                          <a:solidFill>
                            <a:srgbClr val="FF0000"/>
                          </a:solidFill>
                          <a:effectLst/>
                          <a:latin typeface="微軟正黑體" panose="020B0604030504040204" pitchFamily="34" charset="-120"/>
                          <a:ea typeface="微軟正黑體" panose="020B0604030504040204" pitchFamily="34" charset="-120"/>
                        </a:rPr>
                        <a:t>複選</a:t>
                      </a:r>
                      <a:endParaRPr lang="en-US" altLang="zh-TW" sz="1800" b="1" kern="100" dirty="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sz="1800" b="1" kern="100" dirty="0">
                          <a:solidFill>
                            <a:srgbClr val="FF0000"/>
                          </a:solidFill>
                          <a:effectLst/>
                          <a:latin typeface="微軟正黑體" panose="020B0604030504040204" pitchFamily="34" charset="-120"/>
                          <a:ea typeface="微軟正黑體" panose="020B0604030504040204" pitchFamily="34" charset="-120"/>
                        </a:rPr>
                        <a:t>測驗時間</a:t>
                      </a:r>
                      <a:endParaRPr lang="zh-TW" sz="18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2">
                  <a:txBody>
                    <a:bodyPr/>
                    <a:lstStyle/>
                    <a:p>
                      <a:pPr algn="ctr">
                        <a:spcAft>
                          <a:spcPts val="0"/>
                        </a:spcAft>
                      </a:pPr>
                      <a:r>
                        <a:rPr lang="en-US" sz="2400" b="1" kern="100" dirty="0" smtClean="0">
                          <a:solidFill>
                            <a:srgbClr val="FF0000"/>
                          </a:solidFill>
                          <a:effectLst/>
                          <a:latin typeface="微軟正黑體" panose="020B0604030504040204" pitchFamily="34" charset="-120"/>
                          <a:ea typeface="微軟正黑體" panose="020B0604030504040204" pitchFamily="34" charset="-120"/>
                        </a:rPr>
                        <a:t>1</a:t>
                      </a:r>
                      <a:r>
                        <a:rPr lang="en-US" altLang="zh-TW" sz="2400" b="1" kern="100" dirty="0" smtClean="0">
                          <a:solidFill>
                            <a:srgbClr val="FF0000"/>
                          </a:solidFill>
                          <a:effectLst/>
                          <a:latin typeface="微軟正黑體" panose="020B0604030504040204" pitchFamily="34" charset="-120"/>
                          <a:ea typeface="微軟正黑體" panose="020B0604030504040204" pitchFamily="34" charset="-120"/>
                        </a:rPr>
                        <a:t>11</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年</a:t>
                      </a:r>
                      <a:r>
                        <a:rPr lang="en-US" altLang="zh-TW" sz="2400" b="1" kern="100" dirty="0">
                          <a:solidFill>
                            <a:srgbClr val="FF0000"/>
                          </a:solidFill>
                          <a:effectLst/>
                          <a:latin typeface="微軟正黑體" panose="020B0604030504040204" pitchFamily="34" charset="-120"/>
                          <a:ea typeface="微軟正黑體" panose="020B0604030504040204" pitchFamily="34" charset="-120"/>
                        </a:rPr>
                        <a:t>4</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月</a:t>
                      </a:r>
                      <a:r>
                        <a:rPr lang="en-US" altLang="zh-TW" sz="2400" b="1" kern="100" dirty="0" smtClean="0">
                          <a:solidFill>
                            <a:srgbClr val="FF0000"/>
                          </a:solidFill>
                          <a:effectLst/>
                          <a:latin typeface="微軟正黑體" panose="020B0604030504040204" pitchFamily="34" charset="-120"/>
                          <a:ea typeface="微軟正黑體" panose="020B0604030504040204" pitchFamily="34" charset="-120"/>
                        </a:rPr>
                        <a:t>30</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日</a:t>
                      </a:r>
                      <a:r>
                        <a:rPr lang="en-US" sz="2400" b="1" kern="100" dirty="0">
                          <a:solidFill>
                            <a:srgbClr val="FF0000"/>
                          </a:solidFill>
                          <a:effectLst/>
                          <a:latin typeface="微軟正黑體" panose="020B0604030504040204" pitchFamily="34" charset="-120"/>
                          <a:ea typeface="微軟正黑體" panose="020B0604030504040204" pitchFamily="34" charset="-120"/>
                        </a:rPr>
                        <a:t>(</a:t>
                      </a:r>
                      <a:r>
                        <a:rPr lang="zh-TW" altLang="en-US" sz="2400" b="1" kern="100" dirty="0">
                          <a:solidFill>
                            <a:srgbClr val="FF0000"/>
                          </a:solidFill>
                          <a:effectLst/>
                          <a:latin typeface="微軟正黑體" panose="020B0604030504040204" pitchFamily="34" charset="-120"/>
                          <a:ea typeface="微軟正黑體" panose="020B0604030504040204" pitchFamily="34" charset="-120"/>
                        </a:rPr>
                        <a:t>六</a:t>
                      </a:r>
                      <a:r>
                        <a:rPr lang="en-US" sz="2400" b="1" kern="100" dirty="0">
                          <a:solidFill>
                            <a:srgbClr val="FF0000"/>
                          </a:solidFill>
                          <a:effectLst/>
                          <a:latin typeface="微軟正黑體" panose="020B0604030504040204" pitchFamily="34" charset="-120"/>
                          <a:ea typeface="微軟正黑體" panose="020B0604030504040204" pitchFamily="34" charset="-120"/>
                        </a:rPr>
                        <a:t>)</a:t>
                      </a:r>
                      <a:r>
                        <a:rPr lang="zh-TW" altLang="en-US" sz="2400" b="1" kern="100" dirty="0">
                          <a:solidFill>
                            <a:srgbClr val="FF0000"/>
                          </a:solidFill>
                          <a:effectLst/>
                          <a:latin typeface="微軟正黑體" panose="020B0604030504040204" pitchFamily="34" charset="-120"/>
                          <a:ea typeface="微軟正黑體" panose="020B0604030504040204" pitchFamily="34" charset="-120"/>
                        </a:rPr>
                        <a:t> </a:t>
                      </a:r>
                      <a:r>
                        <a:rPr lang="en-US" altLang="zh-TW" sz="2400" b="1" kern="100" dirty="0" smtClean="0">
                          <a:solidFill>
                            <a:srgbClr val="FF0000"/>
                          </a:solidFill>
                          <a:effectLst/>
                          <a:latin typeface="微軟正黑體" panose="020B0604030504040204" pitchFamily="34" charset="-120"/>
                          <a:ea typeface="微軟正黑體" panose="020B0604030504040204" pitchFamily="34" charset="-120"/>
                        </a:rPr>
                        <a:t>8</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a:t>
                      </a:r>
                      <a:r>
                        <a:rPr lang="en-US" altLang="zh-TW" sz="2400" b="1" kern="100" dirty="0">
                          <a:solidFill>
                            <a:srgbClr val="FF0000"/>
                          </a:solidFill>
                          <a:effectLst/>
                          <a:latin typeface="微軟正黑體" panose="020B0604030504040204" pitchFamily="34" charset="-120"/>
                          <a:ea typeface="微軟正黑體" panose="020B0604030504040204" pitchFamily="34" charset="-120"/>
                        </a:rPr>
                        <a:t>2</a:t>
                      </a:r>
                      <a:r>
                        <a:rPr lang="en-US" sz="2400" b="1" kern="100" dirty="0" smtClean="0">
                          <a:solidFill>
                            <a:srgbClr val="FF0000"/>
                          </a:solidFill>
                          <a:effectLst/>
                          <a:latin typeface="微軟正黑體" panose="020B0604030504040204" pitchFamily="34" charset="-120"/>
                          <a:ea typeface="微軟正黑體" panose="020B0604030504040204" pitchFamily="34" charset="-120"/>
                        </a:rPr>
                        <a:t>0</a:t>
                      </a:r>
                      <a:r>
                        <a:rPr lang="zh-TW" sz="2400" b="1" kern="100" dirty="0">
                          <a:solidFill>
                            <a:srgbClr val="FF0000"/>
                          </a:solidFill>
                          <a:effectLst/>
                          <a:latin typeface="微軟正黑體" panose="020B0604030504040204" pitchFamily="34" charset="-120"/>
                          <a:ea typeface="微軟正黑體" panose="020B0604030504040204" pitchFamily="34" charset="-120"/>
                        </a:rPr>
                        <a:t>進場</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hMerge="1">
                  <a:txBody>
                    <a:bodyPr/>
                    <a:lstStyle/>
                    <a:p>
                      <a:endParaRPr lang="zh-TW" altLang="en-US"/>
                    </a:p>
                  </a:txBody>
                  <a:tcPr/>
                </a:tc>
                <a:extLst>
                  <a:ext uri="{0D108BD9-81ED-4DB2-BD59-A6C34878D82A}">
                    <a16:rowId xmlns:a16="http://schemas.microsoft.com/office/drawing/2014/main" val="1366931665"/>
                  </a:ext>
                </a:extLst>
              </a:tr>
              <a:tr h="1098167">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自然</a:t>
                      </a:r>
                      <a:r>
                        <a:rPr lang="zh-TW" sz="1800" kern="100" dirty="0" smtClean="0">
                          <a:effectLst/>
                          <a:latin typeface="微軟正黑體" panose="020B0604030504040204" pitchFamily="34" charset="-120"/>
                          <a:ea typeface="微軟正黑體" panose="020B0604030504040204" pitchFamily="34" charset="-120"/>
                        </a:rPr>
                        <a:t>資</a:t>
                      </a:r>
                      <a:r>
                        <a:rPr lang="zh-TW" sz="1800" kern="100" dirty="0">
                          <a:effectLst/>
                          <a:latin typeface="微軟正黑體" panose="020B0604030504040204" pitchFamily="34" charset="-120"/>
                          <a:ea typeface="微軟正黑體" panose="020B0604030504040204" pitchFamily="34" charset="-120"/>
                        </a:rPr>
                        <a:t>優</a:t>
                      </a:r>
                    </a:p>
                    <a:p>
                      <a:pPr algn="ctr">
                        <a:spcAft>
                          <a:spcPts val="0"/>
                        </a:spcAft>
                      </a:pPr>
                      <a:r>
                        <a:rPr lang="zh-TW" sz="1800" kern="100" dirty="0">
                          <a:effectLst/>
                          <a:latin typeface="微軟正黑體" panose="020B0604030504040204" pitchFamily="34" charset="-120"/>
                          <a:ea typeface="微軟正黑體" panose="020B0604030504040204" pitchFamily="34" charset="-120"/>
                        </a:rPr>
                        <a:t>測驗地點</a:t>
                      </a:r>
                      <a:endPar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100" b="1" kern="100" dirty="0" smtClean="0">
                          <a:solidFill>
                            <a:srgbClr val="FF0000"/>
                          </a:solidFill>
                          <a:effectLst/>
                          <a:latin typeface="微軟正黑體" panose="020B0604030504040204" pitchFamily="34" charset="-120"/>
                          <a:ea typeface="微軟正黑體" panose="020B0604030504040204" pitchFamily="34" charset="-120"/>
                          <a:cs typeface="+mn-cs"/>
                        </a:rPr>
                        <a:t>初選</a:t>
                      </a:r>
                      <a:r>
                        <a:rPr lang="en-US" altLang="zh-TW" sz="2100" b="1" kern="100" dirty="0" smtClean="0">
                          <a:solidFill>
                            <a:srgbClr val="FF0000"/>
                          </a:solidFill>
                          <a:effectLst/>
                          <a:latin typeface="微軟正黑體" panose="020B0604030504040204" pitchFamily="34" charset="-120"/>
                          <a:ea typeface="微軟正黑體" panose="020B0604030504040204" pitchFamily="34" charset="-120"/>
                          <a:cs typeface="+mn-cs"/>
                        </a:rPr>
                        <a:t>:</a:t>
                      </a:r>
                      <a:r>
                        <a:rPr lang="zh-TW" altLang="en-US" sz="2100" b="1" i="0" kern="100" dirty="0" smtClean="0">
                          <a:solidFill>
                            <a:srgbClr val="002060"/>
                          </a:solidFill>
                          <a:effectLst/>
                          <a:latin typeface="微軟正黑體" panose="020B0604030504040204" pitchFamily="34" charset="-120"/>
                          <a:ea typeface="微軟正黑體" panose="020B0604030504040204" pitchFamily="34" charset="-120"/>
                          <a:cs typeface="+mn-cs"/>
                        </a:rPr>
                        <a:t>光明</a:t>
                      </a:r>
                      <a:r>
                        <a:rPr lang="zh-TW" sz="2100" b="1" i="0" kern="100" dirty="0" smtClean="0">
                          <a:solidFill>
                            <a:srgbClr val="002060"/>
                          </a:solidFill>
                          <a:effectLst/>
                          <a:latin typeface="微軟正黑體" panose="020B0604030504040204" pitchFamily="34" charset="-120"/>
                          <a:ea typeface="微軟正黑體" panose="020B0604030504040204" pitchFamily="34" charset="-120"/>
                          <a:cs typeface="+mn-cs"/>
                        </a:rPr>
                        <a:t>國中</a:t>
                      </a:r>
                      <a:endParaRPr lang="zh-TW" sz="2100" b="1" i="0" kern="100" dirty="0">
                        <a:solidFill>
                          <a:srgbClr val="002060"/>
                        </a:solidFill>
                        <a:effectLst/>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100" b="1" kern="100" dirty="0" smtClean="0">
                          <a:solidFill>
                            <a:srgbClr val="FF0000"/>
                          </a:solidFill>
                          <a:effectLst/>
                          <a:latin typeface="微軟正黑體" panose="020B0604030504040204" pitchFamily="34" charset="-120"/>
                          <a:ea typeface="微軟正黑體" panose="020B0604030504040204" pitchFamily="34" charset="-120"/>
                          <a:cs typeface="+mn-cs"/>
                        </a:rPr>
                        <a:t>複選</a:t>
                      </a:r>
                      <a:r>
                        <a:rPr lang="en-US" altLang="zh-TW" sz="2100" b="1" kern="100" dirty="0" smtClean="0">
                          <a:solidFill>
                            <a:srgbClr val="FF0000"/>
                          </a:solidFill>
                          <a:effectLst/>
                          <a:latin typeface="微軟正黑體" panose="020B0604030504040204" pitchFamily="34" charset="-120"/>
                          <a:ea typeface="微軟正黑體" panose="020B0604030504040204" pitchFamily="34" charset="-120"/>
                          <a:cs typeface="+mn-cs"/>
                        </a:rPr>
                        <a:t>:</a:t>
                      </a:r>
                      <a:r>
                        <a:rPr lang="zh-TW" altLang="en-US" sz="2100" b="1" i="0" kern="100" dirty="0" smtClean="0">
                          <a:solidFill>
                            <a:srgbClr val="002060"/>
                          </a:solidFill>
                          <a:effectLst/>
                          <a:latin typeface="微軟正黑體" panose="020B0604030504040204" pitchFamily="34" charset="-120"/>
                          <a:ea typeface="微軟正黑體" panose="020B0604030504040204" pitchFamily="34" charset="-120"/>
                          <a:cs typeface="+mn-cs"/>
                        </a:rPr>
                        <a:t>光明國中</a:t>
                      </a:r>
                      <a:endParaRPr lang="zh-TW" sz="21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sz="2100" b="1" kern="100" dirty="0">
                        <a:solidFill>
                          <a:srgbClr val="FF0000"/>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extLst>
                  <a:ext uri="{0D108BD9-81ED-4DB2-BD59-A6C34878D82A}">
                    <a16:rowId xmlns:a16="http://schemas.microsoft.com/office/drawing/2014/main" val="374536795"/>
                  </a:ext>
                </a:extLst>
              </a:tr>
              <a:tr h="899290">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測驗項目</a:t>
                      </a:r>
                      <a:endPar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2">
                  <a:txBody>
                    <a:bodyPr/>
                    <a:lstStyle/>
                    <a:p>
                      <a:pPr>
                        <a:spcAft>
                          <a:spcPts val="0"/>
                        </a:spcAft>
                      </a:pPr>
                      <a:r>
                        <a:rPr lang="zh-TW" altLang="en-US" sz="1800" b="1" kern="100" dirty="0" smtClean="0">
                          <a:effectLst/>
                          <a:latin typeface="+mj-ea"/>
                          <a:ea typeface="+mj-ea"/>
                        </a:rPr>
                        <a:t>自然</a:t>
                      </a:r>
                      <a:r>
                        <a:rPr lang="zh-TW" altLang="en-US" sz="1800" b="1" kern="100" dirty="0">
                          <a:effectLst/>
                          <a:latin typeface="+mj-ea"/>
                          <a:ea typeface="+mj-ea"/>
                        </a:rPr>
                        <a:t>科</a:t>
                      </a:r>
                      <a:r>
                        <a:rPr lang="zh-TW" sz="1800" b="1" kern="100" dirty="0">
                          <a:solidFill>
                            <a:srgbClr val="002060"/>
                          </a:solidFill>
                          <a:effectLst/>
                          <a:latin typeface="+mj-ea"/>
                          <a:ea typeface="+mj-ea"/>
                          <a:cs typeface="+mn-cs"/>
                        </a:rPr>
                        <a:t>性向</a:t>
                      </a:r>
                      <a:r>
                        <a:rPr lang="zh-TW" sz="1800" b="1" kern="100" dirty="0">
                          <a:effectLst/>
                          <a:latin typeface="+mj-ea"/>
                          <a:ea typeface="+mj-ea"/>
                        </a:rPr>
                        <a:t>測驗</a:t>
                      </a:r>
                      <a:r>
                        <a:rPr lang="zh-TW" altLang="en-US" sz="1800" b="1" kern="100" dirty="0">
                          <a:solidFill>
                            <a:srgbClr val="FF0000"/>
                          </a:solidFill>
                          <a:effectLst/>
                          <a:latin typeface="+mj-ea"/>
                          <a:ea typeface="+mj-ea"/>
                        </a:rPr>
                        <a:t>（初選）</a:t>
                      </a:r>
                      <a:r>
                        <a:rPr lang="zh-TW" altLang="en-US" sz="1800" b="1" kern="100" dirty="0" smtClean="0">
                          <a:effectLst/>
                          <a:latin typeface="+mj-ea"/>
                          <a:ea typeface="+mj-ea"/>
                        </a:rPr>
                        <a:t>；自然科學</a:t>
                      </a:r>
                      <a:r>
                        <a:rPr lang="zh-TW" altLang="en-US" sz="1800" b="1" kern="100" dirty="0" smtClean="0">
                          <a:solidFill>
                            <a:srgbClr val="002060"/>
                          </a:solidFill>
                          <a:effectLst/>
                          <a:latin typeface="+mj-ea"/>
                          <a:ea typeface="+mj-ea"/>
                          <a:cs typeface="+mn-cs"/>
                        </a:rPr>
                        <a:t>實</a:t>
                      </a:r>
                      <a:r>
                        <a:rPr lang="zh-TW" altLang="en-US" sz="1800" b="1" kern="100" dirty="0">
                          <a:solidFill>
                            <a:srgbClr val="002060"/>
                          </a:solidFill>
                          <a:effectLst/>
                          <a:latin typeface="+mj-ea"/>
                          <a:ea typeface="+mj-ea"/>
                          <a:cs typeface="+mn-cs"/>
                        </a:rPr>
                        <a:t>作</a:t>
                      </a:r>
                      <a:r>
                        <a:rPr lang="zh-TW" altLang="en-US" sz="1800" b="1" kern="100" dirty="0">
                          <a:effectLst/>
                          <a:latin typeface="+mj-ea"/>
                          <a:ea typeface="+mj-ea"/>
                        </a:rPr>
                        <a:t>評量 </a:t>
                      </a:r>
                      <a:r>
                        <a:rPr lang="zh-TW" altLang="en-US" sz="1800" b="1" kern="100" dirty="0">
                          <a:solidFill>
                            <a:srgbClr val="FF0000"/>
                          </a:solidFill>
                          <a:effectLst/>
                          <a:latin typeface="+mj-ea"/>
                          <a:ea typeface="+mj-ea"/>
                        </a:rPr>
                        <a:t>（複選）</a:t>
                      </a:r>
                      <a:endParaRPr lang="zh-TW" sz="1800" b="1" kern="100" dirty="0">
                        <a:solidFill>
                          <a:srgbClr val="FF0000"/>
                        </a:solidFill>
                        <a:effectLst/>
                        <a:latin typeface="+mj-ea"/>
                        <a:ea typeface="+mj-ea"/>
                        <a:cs typeface="Times New Roman" panose="02020603050405020304" pitchFamily="18" charset="0"/>
                      </a:endParaRPr>
                    </a:p>
                  </a:txBody>
                  <a:tcPr marL="51435" marR="51435" marT="7144" marB="0" anchor="ctr"/>
                </a:tc>
                <a:tc hMerge="1">
                  <a:txBody>
                    <a:bodyPr/>
                    <a:lstStyle/>
                    <a:p>
                      <a:endParaRPr lang="zh-TW" altLang="en-US"/>
                    </a:p>
                  </a:txBody>
                  <a:tcPr/>
                </a:tc>
                <a:extLst>
                  <a:ext uri="{0D108BD9-81ED-4DB2-BD59-A6C34878D82A}">
                    <a16:rowId xmlns:a16="http://schemas.microsoft.com/office/drawing/2014/main" val="1069445198"/>
                  </a:ext>
                </a:extLst>
              </a:tr>
            </a:tbl>
          </a:graphicData>
        </a:graphic>
      </p:graphicFrame>
      <p:sp>
        <p:nvSpPr>
          <p:cNvPr id="4" name="Text Box 2"/>
          <p:cNvSpPr txBox="1">
            <a:spLocks noChangeArrowheads="1"/>
          </p:cNvSpPr>
          <p:nvPr/>
        </p:nvSpPr>
        <p:spPr bwMode="auto">
          <a:xfrm>
            <a:off x="889521" y="1397223"/>
            <a:ext cx="9937104" cy="498849"/>
          </a:xfrm>
          <a:prstGeom prst="rect">
            <a:avLst/>
          </a:prstGeom>
          <a:noFill/>
          <a:ln w="50800">
            <a:solidFill>
              <a:srgbClr val="00B050"/>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kumimoji="1" lang="zh-TW" altLang="zh-TW" sz="1350">
              <a:ea typeface="新細明體" pitchFamily="18" charset="-120"/>
              <a:cs typeface="新細明體" pitchFamily="18" charset="-120"/>
            </a:endParaRPr>
          </a:p>
        </p:txBody>
      </p:sp>
      <p:sp>
        <p:nvSpPr>
          <p:cNvPr id="5" name="Text Box 2"/>
          <p:cNvSpPr txBox="1">
            <a:spLocks noChangeArrowheads="1"/>
          </p:cNvSpPr>
          <p:nvPr/>
        </p:nvSpPr>
        <p:spPr bwMode="auto">
          <a:xfrm>
            <a:off x="889045" y="1911626"/>
            <a:ext cx="9937105" cy="2525486"/>
          </a:xfrm>
          <a:prstGeom prst="rect">
            <a:avLst/>
          </a:prstGeom>
          <a:noFill/>
          <a:ln w="50800">
            <a:solidFill>
              <a:schemeClr val="accent3">
                <a:lumMod val="75000"/>
              </a:schemeClr>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kumimoji="1" lang="zh-TW" altLang="zh-TW" sz="1350">
              <a:ea typeface="新細明體" pitchFamily="18" charset="-120"/>
              <a:cs typeface="新細明體" pitchFamily="18" charset="-120"/>
            </a:endParaRPr>
          </a:p>
        </p:txBody>
      </p:sp>
      <p:sp>
        <p:nvSpPr>
          <p:cNvPr id="6" name="Text Box 2"/>
          <p:cNvSpPr txBox="1">
            <a:spLocks noChangeArrowheads="1"/>
          </p:cNvSpPr>
          <p:nvPr/>
        </p:nvSpPr>
        <p:spPr bwMode="auto">
          <a:xfrm>
            <a:off x="866361" y="4470484"/>
            <a:ext cx="9937105" cy="1015858"/>
          </a:xfrm>
          <a:prstGeom prst="rect">
            <a:avLst/>
          </a:prstGeom>
          <a:noFill/>
          <a:ln w="50800">
            <a:solidFill>
              <a:srgbClr val="00B050"/>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kumimoji="1" lang="zh-TW" altLang="zh-TW" sz="1350">
              <a:ea typeface="新細明體" pitchFamily="18" charset="-120"/>
              <a:cs typeface="新細明體" pitchFamily="18" charset="-120"/>
            </a:endParaRPr>
          </a:p>
        </p:txBody>
      </p:sp>
      <p:sp>
        <p:nvSpPr>
          <p:cNvPr id="3" name="投影片編號版面配置區 2"/>
          <p:cNvSpPr>
            <a:spLocks noGrp="1"/>
          </p:cNvSpPr>
          <p:nvPr>
            <p:ph type="sldNum" sz="quarter" idx="12"/>
          </p:nvPr>
        </p:nvSpPr>
        <p:spPr/>
        <p:txBody>
          <a:bodyPr/>
          <a:lstStyle/>
          <a:p>
            <a:fld id="{EB37DED6-D4C7-42EE-AB49-D2E39E64FDE4}" type="slidenum">
              <a:rPr lang="en-US" altLang="zh-TW" noProof="0" smtClean="0"/>
              <a:pPr/>
              <a:t>24</a:t>
            </a:fld>
            <a:endParaRPr lang="zh-TW" altLang="en-US" noProof="0" dirty="0"/>
          </a:p>
        </p:txBody>
      </p:sp>
    </p:spTree>
    <p:extLst>
      <p:ext uri="{BB962C8B-B14F-4D97-AF65-F5344CB8AC3E}">
        <p14:creationId xmlns:p14="http://schemas.microsoft.com/office/powerpoint/2010/main" val="3537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82044" y="260648"/>
            <a:ext cx="6705295" cy="924520"/>
          </a:xfrm>
        </p:spPr>
        <p:txBody>
          <a:bodyPr rtlCol="0">
            <a:normAutofit/>
          </a:bodyPr>
          <a:lstStyle/>
          <a:p>
            <a:pPr rtl="0"/>
            <a:r>
              <a:rPr lang="zh-TW" altLang="en-US" sz="3600" b="1" dirty="0">
                <a:solidFill>
                  <a:srgbClr val="FF0000"/>
                </a:solidFill>
                <a:latin typeface="Salesforce Sans"/>
                <a:sym typeface="Salesforce Sans"/>
              </a:rPr>
              <a:t>英語</a:t>
            </a:r>
            <a:r>
              <a:rPr lang="zh-TW" altLang="en-US" sz="3600" b="1" dirty="0" smtClean="0">
                <a:latin typeface="Salesforce Sans"/>
                <a:sym typeface="Salesforce Sans"/>
              </a:rPr>
              <a:t>資</a:t>
            </a:r>
            <a:r>
              <a:rPr lang="zh-TW" altLang="en-US" sz="3600" b="1" dirty="0">
                <a:latin typeface="Salesforce Sans"/>
                <a:sym typeface="Salesforce Sans"/>
              </a:rPr>
              <a:t>優鑑定測驗時間、地點</a:t>
            </a:r>
          </a:p>
        </p:txBody>
      </p:sp>
      <p:graphicFrame>
        <p:nvGraphicFramePr>
          <p:cNvPr id="7" name="表格 6"/>
          <p:cNvGraphicFramePr>
            <a:graphicFrameLocks noGrp="1"/>
          </p:cNvGraphicFramePr>
          <p:nvPr>
            <p:extLst/>
          </p:nvPr>
        </p:nvGraphicFramePr>
        <p:xfrm>
          <a:off x="909836" y="1412776"/>
          <a:ext cx="9937105" cy="5049480"/>
        </p:xfrm>
        <a:graphic>
          <a:graphicData uri="http://schemas.openxmlformats.org/drawingml/2006/table">
            <a:tbl>
              <a:tblPr firstRow="1" firstCol="1" bandRow="1">
                <a:tableStyleId>{22838BEF-8BB2-4498-84A7-C5851F593DF1}</a:tableStyleId>
              </a:tblPr>
              <a:tblGrid>
                <a:gridCol w="1511887">
                  <a:extLst>
                    <a:ext uri="{9D8B030D-6E8A-4147-A177-3AD203B41FA5}">
                      <a16:colId xmlns:a16="http://schemas.microsoft.com/office/drawing/2014/main" val="3196166690"/>
                    </a:ext>
                  </a:extLst>
                </a:gridCol>
                <a:gridCol w="2075131">
                  <a:extLst>
                    <a:ext uri="{9D8B030D-6E8A-4147-A177-3AD203B41FA5}">
                      <a16:colId xmlns:a16="http://schemas.microsoft.com/office/drawing/2014/main" val="974808213"/>
                    </a:ext>
                  </a:extLst>
                </a:gridCol>
                <a:gridCol w="2075131">
                  <a:extLst>
                    <a:ext uri="{9D8B030D-6E8A-4147-A177-3AD203B41FA5}">
                      <a16:colId xmlns:a16="http://schemas.microsoft.com/office/drawing/2014/main" val="167163837"/>
                    </a:ext>
                  </a:extLst>
                </a:gridCol>
                <a:gridCol w="2137478">
                  <a:extLst>
                    <a:ext uri="{9D8B030D-6E8A-4147-A177-3AD203B41FA5}">
                      <a16:colId xmlns:a16="http://schemas.microsoft.com/office/drawing/2014/main" val="2136166781"/>
                    </a:ext>
                  </a:extLst>
                </a:gridCol>
                <a:gridCol w="2137478">
                  <a:extLst>
                    <a:ext uri="{9D8B030D-6E8A-4147-A177-3AD203B41FA5}">
                      <a16:colId xmlns:a16="http://schemas.microsoft.com/office/drawing/2014/main" val="656051953"/>
                    </a:ext>
                  </a:extLst>
                </a:gridCol>
              </a:tblGrid>
              <a:tr h="455424">
                <a:tc>
                  <a:txBody>
                    <a:bodyPr/>
                    <a:lstStyle/>
                    <a:p>
                      <a:pPr algn="ctr">
                        <a:spcAft>
                          <a:spcPts val="0"/>
                        </a:spcAft>
                      </a:pPr>
                      <a:r>
                        <a:rPr lang="zh-TW" sz="1500" kern="100" dirty="0" smtClean="0">
                          <a:solidFill>
                            <a:srgbClr val="FF0000"/>
                          </a:solidFill>
                          <a:effectLst/>
                          <a:latin typeface="微軟正黑體" panose="020B0604030504040204" pitchFamily="34" charset="-120"/>
                          <a:ea typeface="微軟正黑體" panose="020B0604030504040204" pitchFamily="34" charset="-120"/>
                        </a:rPr>
                        <a:t>鑑定</a:t>
                      </a:r>
                      <a:r>
                        <a:rPr lang="zh-TW" altLang="en-US" sz="1500" kern="100" dirty="0" smtClean="0">
                          <a:solidFill>
                            <a:srgbClr val="FF0000"/>
                          </a:solidFill>
                          <a:effectLst/>
                          <a:latin typeface="微軟正黑體" panose="020B0604030504040204" pitchFamily="34" charset="-120"/>
                          <a:ea typeface="微軟正黑體" panose="020B0604030504040204" pitchFamily="34" charset="-120"/>
                        </a:rPr>
                        <a:t>證</a:t>
                      </a:r>
                      <a:r>
                        <a:rPr lang="zh-TW" altLang="en-US" sz="1500" kern="100" dirty="0" smtClean="0">
                          <a:effectLst/>
                          <a:latin typeface="微軟正黑體" panose="020B0604030504040204" pitchFamily="34" charset="-120"/>
                          <a:ea typeface="微軟正黑體" panose="020B0604030504040204" pitchFamily="34" charset="-120"/>
                        </a:rPr>
                        <a:t>下載</a:t>
                      </a:r>
                      <a:endParaRPr lang="en-US" altLang="zh-TW" sz="1500" kern="100" dirty="0" smtClean="0">
                        <a:effectLst/>
                        <a:latin typeface="微軟正黑體" panose="020B0604030504040204" pitchFamily="34" charset="-120"/>
                        <a:ea typeface="微軟正黑體" panose="020B0604030504040204" pitchFamily="34" charset="-120"/>
                      </a:endParaRPr>
                    </a:p>
                    <a:p>
                      <a:pPr algn="ctr">
                        <a:spcAft>
                          <a:spcPts val="0"/>
                        </a:spcAft>
                      </a:pPr>
                      <a:r>
                        <a:rPr lang="en-US" altLang="zh-TW" sz="1500" kern="100" dirty="0" smtClean="0">
                          <a:effectLst/>
                          <a:latin typeface="微軟正黑體" panose="020B0604030504040204" pitchFamily="34" charset="-120"/>
                          <a:ea typeface="微軟正黑體" panose="020B0604030504040204" pitchFamily="34" charset="-120"/>
                        </a:rPr>
                        <a:t>(</a:t>
                      </a:r>
                      <a:r>
                        <a:rPr lang="zh-TW" altLang="en-US" sz="1500" kern="100" dirty="0" smtClean="0">
                          <a:effectLst/>
                          <a:latin typeface="微軟正黑體" panose="020B0604030504040204" pitchFamily="34" charset="-120"/>
                          <a:ea typeface="微軟正黑體" panose="020B0604030504040204" pitchFamily="34" charset="-120"/>
                        </a:rPr>
                        <a:t>含鑑定試場</a:t>
                      </a:r>
                      <a:r>
                        <a:rPr lang="en-US" altLang="zh-TW" sz="1500" kern="100" dirty="0" smtClean="0">
                          <a:effectLst/>
                          <a:latin typeface="微軟正黑體" panose="020B0604030504040204" pitchFamily="34" charset="-120"/>
                          <a:ea typeface="微軟正黑體" panose="020B0604030504040204" pitchFamily="34" charset="-120"/>
                        </a:rPr>
                        <a:t>)</a:t>
                      </a:r>
                      <a:endParaRPr lang="zh-TW" sz="15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4">
                  <a:txBody>
                    <a:bodyPr/>
                    <a:lstStyle/>
                    <a:p>
                      <a:pPr algn="ctr">
                        <a:spcAft>
                          <a:spcPts val="0"/>
                        </a:spcAft>
                      </a:pPr>
                      <a:r>
                        <a:rPr lang="zh-TW" altLang="en-US" sz="1800" kern="100" dirty="0">
                          <a:effectLst/>
                          <a:latin typeface="+mn-ea"/>
                          <a:ea typeface="+mn-ea"/>
                        </a:rPr>
                        <a:t>初選</a:t>
                      </a:r>
                      <a:r>
                        <a:rPr lang="en-US" altLang="zh-TW" sz="1800" kern="100" dirty="0">
                          <a:effectLst/>
                          <a:latin typeface="+mn-ea"/>
                          <a:ea typeface="+mn-ea"/>
                        </a:rPr>
                        <a:t>-</a:t>
                      </a:r>
                      <a:r>
                        <a:rPr lang="en-US" altLang="zh-TW" sz="1800" kern="100" dirty="0" smtClean="0">
                          <a:effectLst/>
                          <a:latin typeface="+mn-ea"/>
                          <a:ea typeface="+mn-ea"/>
                        </a:rPr>
                        <a:t>111</a:t>
                      </a:r>
                      <a:r>
                        <a:rPr lang="zh-TW" sz="1800" kern="100" dirty="0" smtClean="0">
                          <a:effectLst/>
                          <a:latin typeface="+mn-ea"/>
                          <a:ea typeface="+mn-ea"/>
                        </a:rPr>
                        <a:t>年</a:t>
                      </a:r>
                      <a:r>
                        <a:rPr lang="en-US" altLang="zh-TW" sz="1800" kern="100" dirty="0" smtClean="0">
                          <a:effectLst/>
                          <a:latin typeface="+mn-ea"/>
                          <a:ea typeface="+mn-ea"/>
                        </a:rPr>
                        <a:t>2</a:t>
                      </a:r>
                      <a:r>
                        <a:rPr lang="zh-TW" sz="1800" kern="100" dirty="0" smtClean="0">
                          <a:effectLst/>
                          <a:latin typeface="+mn-ea"/>
                          <a:ea typeface="+mn-ea"/>
                        </a:rPr>
                        <a:t>月</a:t>
                      </a:r>
                      <a:r>
                        <a:rPr lang="en-US" altLang="zh-TW" sz="1800" kern="100" dirty="0" smtClean="0">
                          <a:effectLst/>
                          <a:latin typeface="+mn-ea"/>
                          <a:ea typeface="+mn-ea"/>
                        </a:rPr>
                        <a:t>25</a:t>
                      </a:r>
                      <a:r>
                        <a:rPr lang="zh-TW" sz="1800" kern="100" dirty="0">
                          <a:effectLst/>
                          <a:latin typeface="+mn-ea"/>
                          <a:ea typeface="+mn-ea"/>
                        </a:rPr>
                        <a:t>日</a:t>
                      </a:r>
                      <a:r>
                        <a:rPr lang="en-US" sz="1800" kern="100" dirty="0">
                          <a:effectLst/>
                          <a:latin typeface="+mn-ea"/>
                          <a:ea typeface="+mn-ea"/>
                        </a:rPr>
                        <a:t>(</a:t>
                      </a:r>
                      <a:r>
                        <a:rPr lang="zh-TW" sz="1800" kern="100" dirty="0">
                          <a:effectLst/>
                          <a:latin typeface="+mn-ea"/>
                          <a:ea typeface="+mn-ea"/>
                        </a:rPr>
                        <a:t>五</a:t>
                      </a:r>
                      <a:r>
                        <a:rPr lang="en-US" sz="1800" kern="100" dirty="0">
                          <a:effectLst/>
                          <a:latin typeface="+mn-ea"/>
                          <a:ea typeface="+mn-ea"/>
                        </a:rPr>
                        <a:t>)</a:t>
                      </a:r>
                      <a:r>
                        <a:rPr lang="zh-TW" altLang="en-US" sz="1800" kern="100" dirty="0">
                          <a:effectLst/>
                          <a:latin typeface="+mn-ea"/>
                          <a:ea typeface="+mn-ea"/>
                        </a:rPr>
                        <a:t>；複選</a:t>
                      </a:r>
                      <a:r>
                        <a:rPr lang="en-US" altLang="zh-TW" sz="1800" kern="100" dirty="0">
                          <a:effectLst/>
                          <a:latin typeface="+mn-ea"/>
                          <a:ea typeface="+mn-ea"/>
                        </a:rPr>
                        <a:t>-</a:t>
                      </a:r>
                      <a:r>
                        <a:rPr lang="en-US" altLang="zh-TW" sz="1800" kern="100" dirty="0" smtClean="0">
                          <a:effectLst/>
                          <a:latin typeface="+mn-ea"/>
                          <a:ea typeface="+mn-ea"/>
                        </a:rPr>
                        <a:t>111</a:t>
                      </a:r>
                      <a:r>
                        <a:rPr lang="zh-TW" altLang="zh-TW" sz="1800" kern="100" dirty="0" smtClean="0">
                          <a:effectLst/>
                          <a:latin typeface="+mn-ea"/>
                          <a:ea typeface="+mn-ea"/>
                        </a:rPr>
                        <a:t>年</a:t>
                      </a:r>
                      <a:r>
                        <a:rPr lang="en-US" altLang="zh-TW" sz="1800" kern="100" dirty="0">
                          <a:effectLst/>
                          <a:latin typeface="+mn-ea"/>
                          <a:ea typeface="+mn-ea"/>
                        </a:rPr>
                        <a:t>4</a:t>
                      </a:r>
                      <a:r>
                        <a:rPr lang="zh-TW" altLang="zh-TW" sz="1800" kern="100" dirty="0" smtClean="0">
                          <a:effectLst/>
                          <a:latin typeface="+mn-ea"/>
                          <a:ea typeface="+mn-ea"/>
                        </a:rPr>
                        <a:t>月</a:t>
                      </a:r>
                      <a:r>
                        <a:rPr lang="en-US" altLang="zh-TW" sz="1800" kern="100" dirty="0" smtClean="0">
                          <a:effectLst/>
                          <a:latin typeface="+mn-ea"/>
                          <a:ea typeface="+mn-ea"/>
                        </a:rPr>
                        <a:t>22</a:t>
                      </a:r>
                      <a:r>
                        <a:rPr lang="zh-TW" altLang="zh-TW" sz="1800" kern="100" dirty="0" smtClean="0">
                          <a:effectLst/>
                          <a:latin typeface="+mn-ea"/>
                          <a:ea typeface="+mn-ea"/>
                        </a:rPr>
                        <a:t>日</a:t>
                      </a:r>
                      <a:r>
                        <a:rPr lang="en-US" altLang="zh-TW" sz="1800" kern="100" dirty="0">
                          <a:effectLst/>
                          <a:latin typeface="+mn-ea"/>
                          <a:ea typeface="+mn-ea"/>
                        </a:rPr>
                        <a:t>(</a:t>
                      </a:r>
                      <a:r>
                        <a:rPr lang="zh-TW" altLang="zh-TW" sz="1800" kern="100" dirty="0">
                          <a:effectLst/>
                          <a:latin typeface="+mn-ea"/>
                          <a:ea typeface="+mn-ea"/>
                        </a:rPr>
                        <a:t>五</a:t>
                      </a:r>
                      <a:r>
                        <a:rPr lang="en-US" altLang="zh-TW" sz="1800" kern="100" dirty="0">
                          <a:effectLst/>
                          <a:latin typeface="+mn-ea"/>
                          <a:ea typeface="+mn-ea"/>
                        </a:rPr>
                        <a:t>)</a:t>
                      </a:r>
                      <a:r>
                        <a:rPr lang="en-US" altLang="zh-TW" sz="1800" kern="100" dirty="0" smtClean="0">
                          <a:effectLst/>
                          <a:latin typeface="+mn-ea"/>
                          <a:ea typeface="+mn-ea"/>
                        </a:rPr>
                        <a:t>17</a:t>
                      </a:r>
                      <a:r>
                        <a:rPr lang="zh-TW" sz="1800" kern="100" dirty="0" smtClean="0">
                          <a:effectLst/>
                          <a:latin typeface="+mn-ea"/>
                          <a:ea typeface="+mn-ea"/>
                        </a:rPr>
                        <a:t>：</a:t>
                      </a:r>
                      <a:r>
                        <a:rPr lang="en-US" altLang="zh-TW" sz="1800" kern="100" dirty="0">
                          <a:effectLst/>
                          <a:latin typeface="+mn-ea"/>
                          <a:ea typeface="+mn-ea"/>
                        </a:rPr>
                        <a:t>00</a:t>
                      </a:r>
                      <a:r>
                        <a:rPr lang="zh-TW" altLang="zh-TW" sz="1800" kern="100" dirty="0">
                          <a:effectLst/>
                          <a:latin typeface="+mn-ea"/>
                          <a:ea typeface="+mn-ea"/>
                        </a:rPr>
                        <a:t>公告</a:t>
                      </a:r>
                      <a:endParaRPr lang="zh-TW" sz="1800" kern="100" dirty="0">
                        <a:solidFill>
                          <a:schemeClr val="tx2"/>
                        </a:solidFill>
                        <a:effectLst/>
                        <a:latin typeface="+mn-ea"/>
                        <a:ea typeface="+mn-ea"/>
                        <a:cs typeface="Times New Roman" panose="02020603050405020304" pitchFamily="18" charset="0"/>
                      </a:endParaRPr>
                    </a:p>
                  </a:txBody>
                  <a:tcPr marL="51435" marR="51435" marT="7144"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904289798"/>
                  </a:ext>
                </a:extLst>
              </a:tr>
              <a:tr h="455424">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項目</a:t>
                      </a:r>
                      <a:endPar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2">
                  <a:txBody>
                    <a:bodyPr/>
                    <a:lstStyle/>
                    <a:p>
                      <a:pPr algn="ctr">
                        <a:spcAft>
                          <a:spcPts val="0"/>
                        </a:spcAft>
                      </a:pPr>
                      <a:r>
                        <a:rPr lang="zh-TW" sz="2100" b="1" kern="100" dirty="0">
                          <a:solidFill>
                            <a:srgbClr val="002060"/>
                          </a:solidFill>
                          <a:effectLst/>
                          <a:latin typeface="微軟正黑體" panose="020B0604030504040204" pitchFamily="34" charset="-120"/>
                          <a:ea typeface="微軟正黑體" panose="020B0604030504040204" pitchFamily="34" charset="-120"/>
                        </a:rPr>
                        <a:t>第一區</a:t>
                      </a:r>
                      <a:endParaRPr lang="zh-TW" sz="2100" b="1"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hMerge="1">
                  <a:txBody>
                    <a:bodyPr/>
                    <a:lstStyle/>
                    <a:p>
                      <a:endParaRPr lang="zh-TW" altLang="en-US"/>
                    </a:p>
                  </a:txBody>
                  <a:tcPr/>
                </a:tc>
                <a:tc gridSpan="2">
                  <a:txBody>
                    <a:bodyPr/>
                    <a:lstStyle/>
                    <a:p>
                      <a:pPr marL="0" algn="ctr" defTabSz="914400" rtl="0" eaLnBrk="1" latinLnBrk="0" hangingPunct="1">
                        <a:spcAft>
                          <a:spcPts val="0"/>
                        </a:spcAft>
                      </a:pPr>
                      <a:r>
                        <a:rPr lang="zh-TW" sz="2100" b="1" kern="100" dirty="0">
                          <a:solidFill>
                            <a:schemeClr val="accent6">
                              <a:lumMod val="50000"/>
                            </a:schemeClr>
                          </a:solidFill>
                          <a:effectLst/>
                          <a:latin typeface="微軟正黑體" panose="020B0604030504040204" pitchFamily="34" charset="-120"/>
                          <a:ea typeface="微軟正黑體" panose="020B0604030504040204" pitchFamily="34" charset="-120"/>
                        </a:rPr>
                        <a:t>第二區</a:t>
                      </a:r>
                      <a:endParaRPr lang="zh-TW" sz="21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tc hMerge="1">
                  <a:txBody>
                    <a:bodyPr/>
                    <a:lstStyle/>
                    <a:p>
                      <a:endParaRPr lang="zh-TW" altLang="en-US"/>
                    </a:p>
                  </a:txBody>
                  <a:tcPr/>
                </a:tc>
                <a:extLst>
                  <a:ext uri="{0D108BD9-81ED-4DB2-BD59-A6C34878D82A}">
                    <a16:rowId xmlns:a16="http://schemas.microsoft.com/office/drawing/2014/main" val="207864908"/>
                  </a:ext>
                </a:extLst>
              </a:tr>
              <a:tr h="852601">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就讀國小</a:t>
                      </a:r>
                      <a:r>
                        <a:rPr lang="en-US" sz="1800" kern="100" dirty="0">
                          <a:effectLst/>
                          <a:latin typeface="微軟正黑體" panose="020B0604030504040204" pitchFamily="34" charset="-120"/>
                          <a:ea typeface="微軟正黑體" panose="020B0604030504040204" pitchFamily="34" charset="-120"/>
                        </a:rPr>
                        <a:t/>
                      </a:r>
                      <a:br>
                        <a:rPr lang="en-US" sz="1800" kern="100" dirty="0">
                          <a:effectLst/>
                          <a:latin typeface="微軟正黑體" panose="020B0604030504040204" pitchFamily="34" charset="-120"/>
                          <a:ea typeface="微軟正黑體" panose="020B0604030504040204" pitchFamily="34" charset="-120"/>
                        </a:rPr>
                      </a:br>
                      <a:r>
                        <a:rPr lang="zh-TW" sz="1800" kern="100" dirty="0">
                          <a:effectLst/>
                          <a:latin typeface="微軟正黑體" panose="020B0604030504040204" pitchFamily="34" charset="-120"/>
                          <a:ea typeface="微軟正黑體" panose="020B0604030504040204" pitchFamily="34" charset="-120"/>
                        </a:rPr>
                        <a:t>所在行政區</a:t>
                      </a:r>
                      <a:endPar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2">
                  <a:txBody>
                    <a:bodyPr/>
                    <a:lstStyle/>
                    <a:p>
                      <a:pPr algn="ctr">
                        <a:spcAft>
                          <a:spcPts val="0"/>
                        </a:spcAft>
                      </a:pPr>
                      <a:r>
                        <a:rPr lang="zh-TW" sz="2000" b="1" kern="100" dirty="0">
                          <a:solidFill>
                            <a:srgbClr val="002060"/>
                          </a:solidFill>
                          <a:effectLst/>
                          <a:latin typeface="微軟正黑體" panose="020B0604030504040204" pitchFamily="34" charset="-120"/>
                          <a:ea typeface="微軟正黑體" panose="020B0604030504040204" pitchFamily="34" charset="-120"/>
                        </a:rPr>
                        <a:t>桃園區</a:t>
                      </a:r>
                      <a:r>
                        <a:rPr lang="en-US" sz="2000" b="1" kern="100" dirty="0">
                          <a:solidFill>
                            <a:srgbClr val="002060"/>
                          </a:solidFill>
                          <a:effectLst/>
                          <a:latin typeface="微軟正黑體" panose="020B0604030504040204" pitchFamily="34" charset="-120"/>
                          <a:ea typeface="微軟正黑體" panose="020B0604030504040204" pitchFamily="34" charset="-120"/>
                        </a:rPr>
                        <a:t>  </a:t>
                      </a:r>
                      <a:r>
                        <a:rPr lang="zh-TW" sz="2000" b="1" kern="100" dirty="0">
                          <a:solidFill>
                            <a:srgbClr val="002060"/>
                          </a:solidFill>
                          <a:effectLst/>
                          <a:latin typeface="微軟正黑體" panose="020B0604030504040204" pitchFamily="34" charset="-120"/>
                          <a:ea typeface="微軟正黑體" panose="020B0604030504040204" pitchFamily="34" charset="-120"/>
                        </a:rPr>
                        <a:t>蘆竹區</a:t>
                      </a:r>
                      <a:r>
                        <a:rPr lang="en-US" sz="2000" b="1" kern="100" dirty="0">
                          <a:solidFill>
                            <a:srgbClr val="002060"/>
                          </a:solidFill>
                          <a:effectLst/>
                          <a:latin typeface="微軟正黑體" panose="020B0604030504040204" pitchFamily="34" charset="-120"/>
                          <a:ea typeface="微軟正黑體" panose="020B0604030504040204" pitchFamily="34" charset="-120"/>
                        </a:rPr>
                        <a:t>  </a:t>
                      </a:r>
                      <a:r>
                        <a:rPr lang="zh-TW" sz="2000" b="1" kern="100" dirty="0">
                          <a:solidFill>
                            <a:srgbClr val="002060"/>
                          </a:solidFill>
                          <a:effectLst/>
                          <a:latin typeface="微軟正黑體" panose="020B0604030504040204" pitchFamily="34" charset="-120"/>
                          <a:ea typeface="微軟正黑體" panose="020B0604030504040204" pitchFamily="34" charset="-120"/>
                        </a:rPr>
                        <a:t>大園區</a:t>
                      </a:r>
                      <a:r>
                        <a:rPr lang="zh-TW" altLang="en-US" sz="2000" b="1" kern="100" dirty="0">
                          <a:solidFill>
                            <a:srgbClr val="002060"/>
                          </a:solidFill>
                          <a:effectLst/>
                          <a:latin typeface="微軟正黑體" panose="020B0604030504040204" pitchFamily="34" charset="-120"/>
                          <a:ea typeface="微軟正黑體" panose="020B0604030504040204" pitchFamily="34" charset="-120"/>
                        </a:rPr>
                        <a:t>  </a:t>
                      </a:r>
                      <a:r>
                        <a:rPr lang="zh-TW" sz="2000" b="1" kern="100" dirty="0">
                          <a:solidFill>
                            <a:srgbClr val="002060"/>
                          </a:solidFill>
                          <a:effectLst/>
                          <a:latin typeface="微軟正黑體" panose="020B0604030504040204" pitchFamily="34" charset="-120"/>
                          <a:ea typeface="微軟正黑體" panose="020B0604030504040204" pitchFamily="34" charset="-120"/>
                        </a:rPr>
                        <a:t>龜山區</a:t>
                      </a:r>
                      <a:r>
                        <a:rPr lang="en-US" sz="2000" b="1" kern="100" dirty="0">
                          <a:solidFill>
                            <a:srgbClr val="002060"/>
                          </a:solidFill>
                          <a:effectLst/>
                          <a:latin typeface="微軟正黑體" panose="020B0604030504040204" pitchFamily="34" charset="-120"/>
                          <a:ea typeface="微軟正黑體" panose="020B0604030504040204" pitchFamily="34" charset="-120"/>
                        </a:rPr>
                        <a:t>  </a:t>
                      </a:r>
                    </a:p>
                    <a:p>
                      <a:pPr algn="ctr">
                        <a:spcAft>
                          <a:spcPts val="0"/>
                        </a:spcAft>
                      </a:pPr>
                      <a:r>
                        <a:rPr lang="zh-TW" sz="2000" b="1" kern="100" dirty="0">
                          <a:solidFill>
                            <a:srgbClr val="002060"/>
                          </a:solidFill>
                          <a:effectLst/>
                          <a:latin typeface="微軟正黑體" panose="020B0604030504040204" pitchFamily="34" charset="-120"/>
                          <a:ea typeface="微軟正黑體" panose="020B0604030504040204" pitchFamily="34" charset="-120"/>
                        </a:rPr>
                        <a:t>八德區</a:t>
                      </a:r>
                      <a:r>
                        <a:rPr lang="en-US" sz="2000" b="1" kern="100" dirty="0">
                          <a:solidFill>
                            <a:srgbClr val="002060"/>
                          </a:solidFill>
                          <a:effectLst/>
                          <a:latin typeface="微軟正黑體" panose="020B0604030504040204" pitchFamily="34" charset="-120"/>
                          <a:ea typeface="微軟正黑體" panose="020B0604030504040204" pitchFamily="34" charset="-120"/>
                        </a:rPr>
                        <a:t> </a:t>
                      </a:r>
                      <a:r>
                        <a:rPr lang="zh-TW" altLang="en-US" sz="2000" b="1" kern="100" dirty="0">
                          <a:solidFill>
                            <a:srgbClr val="002060"/>
                          </a:solidFill>
                          <a:effectLst/>
                          <a:latin typeface="微軟正黑體" panose="020B0604030504040204" pitchFamily="34" charset="-120"/>
                          <a:ea typeface="微軟正黑體" panose="020B0604030504040204" pitchFamily="34" charset="-120"/>
                        </a:rPr>
                        <a:t>  </a:t>
                      </a:r>
                      <a:r>
                        <a:rPr lang="zh-TW" sz="2000" b="1" kern="100" dirty="0">
                          <a:solidFill>
                            <a:srgbClr val="002060"/>
                          </a:solidFill>
                          <a:effectLst/>
                          <a:latin typeface="微軟正黑體" panose="020B0604030504040204" pitchFamily="34" charset="-120"/>
                          <a:ea typeface="微軟正黑體" panose="020B0604030504040204" pitchFamily="34" charset="-120"/>
                        </a:rPr>
                        <a:t>非桃園市區域</a:t>
                      </a:r>
                      <a:endParaRPr lang="zh-TW" sz="2000" b="1"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hMerge="1">
                  <a:txBody>
                    <a:bodyPr/>
                    <a:lstStyle/>
                    <a:p>
                      <a:endParaRPr lang="zh-TW" altLang="en-US"/>
                    </a:p>
                  </a:txBody>
                  <a:tcPr/>
                </a:tc>
                <a:tc gridSpan="2">
                  <a:txBody>
                    <a:bodyPr/>
                    <a:lstStyle/>
                    <a:p>
                      <a:pPr marL="0" algn="ctr" defTabSz="914400" rtl="0" eaLnBrk="1" latinLnBrk="0" hangingPunct="1">
                        <a:spcAft>
                          <a:spcPts val="0"/>
                        </a:spcAft>
                      </a:pP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中壢區</a:t>
                      </a:r>
                      <a:r>
                        <a:rPr 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平鎮區</a:t>
                      </a:r>
                      <a:r>
                        <a:rPr 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觀音區 </a:t>
                      </a:r>
                      <a:r>
                        <a:rPr lang="zh-TW" alt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龍潭區</a:t>
                      </a:r>
                      <a:r>
                        <a:rPr 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楊梅區</a:t>
                      </a:r>
                      <a:r>
                        <a:rPr lang="zh-TW" alt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新屋區 </a:t>
                      </a:r>
                      <a:r>
                        <a:rPr lang="zh-TW" alt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大溪區</a:t>
                      </a:r>
                      <a:r>
                        <a:rPr lang="en-US" sz="2000" b="1" kern="100" dirty="0">
                          <a:solidFill>
                            <a:schemeClr val="accent6">
                              <a:lumMod val="50000"/>
                            </a:schemeClr>
                          </a:solidFill>
                          <a:effectLst/>
                          <a:latin typeface="微軟正黑體" panose="020B0604030504040204" pitchFamily="34" charset="-120"/>
                          <a:ea typeface="微軟正黑體" panose="020B0604030504040204" pitchFamily="34" charset="-120"/>
                        </a:rPr>
                        <a:t>  </a:t>
                      </a:r>
                      <a:r>
                        <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rPr>
                        <a:t>復興區</a:t>
                      </a:r>
                      <a:endParaRPr lang="zh-TW" sz="20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tc hMerge="1">
                  <a:txBody>
                    <a:bodyPr/>
                    <a:lstStyle/>
                    <a:p>
                      <a:endParaRPr lang="zh-TW" altLang="en-US"/>
                    </a:p>
                  </a:txBody>
                  <a:tcPr/>
                </a:tc>
                <a:extLst>
                  <a:ext uri="{0D108BD9-81ED-4DB2-BD59-A6C34878D82A}">
                    <a16:rowId xmlns:a16="http://schemas.microsoft.com/office/drawing/2014/main" val="124890512"/>
                  </a:ext>
                </a:extLst>
              </a:tr>
              <a:tr h="655028">
                <a:tc>
                  <a:txBody>
                    <a:bodyPr/>
                    <a:lstStyle/>
                    <a:p>
                      <a:pPr algn="ctr">
                        <a:spcAft>
                          <a:spcPts val="0"/>
                        </a:spcAft>
                      </a:pPr>
                      <a:r>
                        <a:rPr lang="zh-TW" altLang="en-US" sz="1800" b="1" kern="100" dirty="0">
                          <a:solidFill>
                            <a:srgbClr val="FF0000"/>
                          </a:solidFill>
                          <a:effectLst/>
                          <a:latin typeface="微軟正黑體" panose="020B0604030504040204" pitchFamily="34" charset="-120"/>
                          <a:ea typeface="微軟正黑體" panose="020B0604030504040204" pitchFamily="34" charset="-120"/>
                        </a:rPr>
                        <a:t>初選</a:t>
                      </a:r>
                      <a:endParaRPr lang="en-US" altLang="zh-TW" sz="1800" b="1" kern="100" dirty="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altLang="zh-TW" sz="1800" b="1" kern="100" dirty="0">
                          <a:solidFill>
                            <a:srgbClr val="FF0000"/>
                          </a:solidFill>
                          <a:effectLst/>
                          <a:latin typeface="微軟正黑體" panose="020B0604030504040204" pitchFamily="34" charset="-120"/>
                          <a:ea typeface="微軟正黑體" panose="020B0604030504040204" pitchFamily="34" charset="-120"/>
                        </a:rPr>
                        <a:t>測驗時間</a:t>
                      </a:r>
                      <a:endParaRPr lang="zh-TW" altLang="zh-TW" sz="18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4">
                  <a:txBody>
                    <a:bodyPr/>
                    <a:lstStyle/>
                    <a:p>
                      <a:pPr algn="ctr">
                        <a:spcAft>
                          <a:spcPts val="0"/>
                        </a:spcAft>
                      </a:pPr>
                      <a:r>
                        <a:rPr lang="en-US" sz="2400" b="1" kern="100" dirty="0" smtClean="0">
                          <a:solidFill>
                            <a:srgbClr val="FF0000"/>
                          </a:solidFill>
                          <a:effectLst/>
                          <a:latin typeface="微軟正黑體" panose="020B0604030504040204" pitchFamily="34" charset="-120"/>
                          <a:ea typeface="微軟正黑體" panose="020B0604030504040204" pitchFamily="34" charset="-120"/>
                          <a:cs typeface="+mn-cs"/>
                        </a:rPr>
                        <a:t>1</a:t>
                      </a:r>
                      <a:r>
                        <a:rPr lang="en-US" alt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11</a:t>
                      </a: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年</a:t>
                      </a:r>
                      <a:r>
                        <a:rPr lang="en-US" sz="2400" b="1" kern="100" dirty="0">
                          <a:solidFill>
                            <a:srgbClr val="FF0000"/>
                          </a:solidFill>
                          <a:effectLst/>
                          <a:latin typeface="微軟正黑體" panose="020B0604030504040204" pitchFamily="34" charset="-120"/>
                          <a:ea typeface="微軟正黑體" panose="020B0604030504040204" pitchFamily="34" charset="-120"/>
                          <a:cs typeface="+mn-cs"/>
                        </a:rPr>
                        <a:t>3</a:t>
                      </a: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月</a:t>
                      </a:r>
                      <a:r>
                        <a:rPr lang="en-US" alt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5</a:t>
                      </a: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mn-cs"/>
                        </a:rPr>
                        <a:t>日</a:t>
                      </a:r>
                      <a:r>
                        <a:rPr lang="en-US" sz="2400" b="1" kern="100" dirty="0">
                          <a:solidFill>
                            <a:srgbClr val="FF0000"/>
                          </a:solidFill>
                          <a:effectLst/>
                          <a:latin typeface="微軟正黑體" panose="020B0604030504040204" pitchFamily="34" charset="-120"/>
                          <a:ea typeface="微軟正黑體" panose="020B0604030504040204" pitchFamily="34" charset="-120"/>
                          <a:cs typeface="+mn-cs"/>
                        </a:rPr>
                        <a:t>(</a:t>
                      </a:r>
                      <a:r>
                        <a:rPr lang="zh-TW" altLang="en-US" sz="2400" b="1" kern="100" dirty="0">
                          <a:solidFill>
                            <a:srgbClr val="FF0000"/>
                          </a:solidFill>
                          <a:effectLst/>
                          <a:latin typeface="微軟正黑體" panose="020B0604030504040204" pitchFamily="34" charset="-120"/>
                          <a:ea typeface="微軟正黑體" panose="020B0604030504040204" pitchFamily="34" charset="-120"/>
                          <a:cs typeface="+mn-cs"/>
                        </a:rPr>
                        <a:t>六</a:t>
                      </a:r>
                      <a:r>
                        <a:rPr lang="en-US" sz="2400" b="1" kern="100" dirty="0">
                          <a:solidFill>
                            <a:srgbClr val="FF0000"/>
                          </a:solidFill>
                          <a:effectLst/>
                          <a:latin typeface="微軟正黑體" panose="020B0604030504040204" pitchFamily="34" charset="-120"/>
                          <a:ea typeface="微軟正黑體" panose="020B0604030504040204" pitchFamily="34" charset="-120"/>
                          <a:cs typeface="+mn-cs"/>
                        </a:rPr>
                        <a:t>) </a:t>
                      </a:r>
                      <a:r>
                        <a:rPr lang="en-US" sz="2400" b="1" kern="100" dirty="0" smtClean="0">
                          <a:solidFill>
                            <a:srgbClr val="FF0000"/>
                          </a:solidFill>
                          <a:effectLst/>
                          <a:latin typeface="微軟正黑體" panose="020B0604030504040204" pitchFamily="34" charset="-120"/>
                          <a:ea typeface="微軟正黑體" panose="020B0604030504040204" pitchFamily="34" charset="-120"/>
                          <a:cs typeface="+mn-cs"/>
                        </a:rPr>
                        <a:t>13</a:t>
                      </a:r>
                      <a:r>
                        <a:rPr lang="zh-TW" altLang="zh-TW" sz="2400" b="1" kern="100" dirty="0" smtClean="0">
                          <a:solidFill>
                            <a:srgbClr val="FF0000"/>
                          </a:solidFill>
                          <a:effectLst/>
                          <a:latin typeface="微軟正黑體" panose="020B0604030504040204" pitchFamily="34" charset="-120"/>
                          <a:ea typeface="微軟正黑體" panose="020B0604030504040204" pitchFamily="34" charset="-120"/>
                        </a:rPr>
                        <a:t>：</a:t>
                      </a:r>
                      <a:r>
                        <a:rPr lang="en-US" altLang="zh-TW" sz="2400" b="1" kern="100" dirty="0" smtClean="0">
                          <a:solidFill>
                            <a:srgbClr val="FF0000"/>
                          </a:solidFill>
                          <a:effectLst/>
                          <a:latin typeface="微軟正黑體" panose="020B0604030504040204" pitchFamily="34" charset="-120"/>
                          <a:ea typeface="微軟正黑體" panose="020B0604030504040204" pitchFamily="34" charset="-120"/>
                        </a:rPr>
                        <a:t>50</a:t>
                      </a:r>
                      <a:r>
                        <a:rPr lang="zh-TW" altLang="zh-TW" sz="2400" b="1" kern="100" dirty="0">
                          <a:solidFill>
                            <a:srgbClr val="FF0000"/>
                          </a:solidFill>
                          <a:effectLst/>
                          <a:latin typeface="微軟正黑體" panose="020B0604030504040204" pitchFamily="34" charset="-120"/>
                          <a:ea typeface="微軟正黑體" panose="020B0604030504040204" pitchFamily="34" charset="-120"/>
                        </a:rPr>
                        <a:t>進場</a:t>
                      </a:r>
                      <a:endParaRPr lang="zh-TW" alt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035740245"/>
                  </a:ext>
                </a:extLst>
              </a:tr>
              <a:tr h="624626">
                <a:tc>
                  <a:txBody>
                    <a:bodyPr/>
                    <a:lstStyle/>
                    <a:p>
                      <a:pPr algn="ctr">
                        <a:spcAft>
                          <a:spcPts val="0"/>
                        </a:spcAft>
                      </a:pPr>
                      <a:r>
                        <a:rPr lang="zh-TW" altLang="en-US" sz="1800" b="1" kern="100" dirty="0">
                          <a:solidFill>
                            <a:srgbClr val="FF0000"/>
                          </a:solidFill>
                          <a:effectLst/>
                          <a:latin typeface="微軟正黑體" panose="020B0604030504040204" pitchFamily="34" charset="-120"/>
                          <a:ea typeface="微軟正黑體" panose="020B0604030504040204" pitchFamily="34" charset="-120"/>
                        </a:rPr>
                        <a:t>複選</a:t>
                      </a:r>
                      <a:endParaRPr lang="en-US" altLang="zh-TW" sz="1800" b="1" kern="100" dirty="0">
                        <a:solidFill>
                          <a:srgbClr val="FF0000"/>
                        </a:solidFill>
                        <a:effectLst/>
                        <a:latin typeface="微軟正黑體" panose="020B0604030504040204" pitchFamily="34" charset="-120"/>
                        <a:ea typeface="微軟正黑體" panose="020B0604030504040204" pitchFamily="34" charset="-120"/>
                      </a:endParaRPr>
                    </a:p>
                    <a:p>
                      <a:pPr algn="ctr">
                        <a:spcAft>
                          <a:spcPts val="0"/>
                        </a:spcAft>
                      </a:pPr>
                      <a:r>
                        <a:rPr lang="zh-TW" sz="1800" b="1" kern="100" dirty="0">
                          <a:solidFill>
                            <a:srgbClr val="FF0000"/>
                          </a:solidFill>
                          <a:effectLst/>
                          <a:latin typeface="微軟正黑體" panose="020B0604030504040204" pitchFamily="34" charset="-120"/>
                          <a:ea typeface="微軟正黑體" panose="020B0604030504040204" pitchFamily="34" charset="-120"/>
                        </a:rPr>
                        <a:t>測驗時間</a:t>
                      </a:r>
                      <a:endParaRPr lang="zh-TW" sz="18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4">
                  <a:txBody>
                    <a:bodyPr/>
                    <a:lstStyle/>
                    <a:p>
                      <a:pPr algn="ctr">
                        <a:spcAft>
                          <a:spcPts val="0"/>
                        </a:spcAft>
                      </a:pPr>
                      <a:r>
                        <a:rPr lang="en-US" sz="2400" b="1" kern="100" dirty="0" smtClean="0">
                          <a:solidFill>
                            <a:srgbClr val="FF0000"/>
                          </a:solidFill>
                          <a:effectLst/>
                          <a:latin typeface="微軟正黑體" panose="020B0604030504040204" pitchFamily="34" charset="-120"/>
                          <a:ea typeface="微軟正黑體" panose="020B0604030504040204" pitchFamily="34" charset="-120"/>
                        </a:rPr>
                        <a:t>1</a:t>
                      </a:r>
                      <a:r>
                        <a:rPr lang="en-US" altLang="zh-TW" sz="2400" b="1" kern="100" dirty="0" smtClean="0">
                          <a:solidFill>
                            <a:srgbClr val="FF0000"/>
                          </a:solidFill>
                          <a:effectLst/>
                          <a:latin typeface="微軟正黑體" panose="020B0604030504040204" pitchFamily="34" charset="-120"/>
                          <a:ea typeface="微軟正黑體" panose="020B0604030504040204" pitchFamily="34" charset="-120"/>
                        </a:rPr>
                        <a:t>11</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年</a:t>
                      </a:r>
                      <a:r>
                        <a:rPr lang="en-US" altLang="zh-TW" sz="2400" b="1" kern="100" dirty="0" smtClean="0">
                          <a:solidFill>
                            <a:srgbClr val="FF0000"/>
                          </a:solidFill>
                          <a:effectLst/>
                          <a:latin typeface="微軟正黑體" panose="020B0604030504040204" pitchFamily="34" charset="-120"/>
                          <a:ea typeface="微軟正黑體" panose="020B0604030504040204" pitchFamily="34" charset="-120"/>
                        </a:rPr>
                        <a:t>5</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月</a:t>
                      </a:r>
                      <a:r>
                        <a:rPr lang="en-US" altLang="zh-TW" sz="2400" b="1" kern="100" dirty="0" smtClean="0">
                          <a:solidFill>
                            <a:srgbClr val="FF0000"/>
                          </a:solidFill>
                          <a:effectLst/>
                          <a:latin typeface="微軟正黑體" panose="020B0604030504040204" pitchFamily="34" charset="-120"/>
                          <a:ea typeface="微軟正黑體" panose="020B0604030504040204" pitchFamily="34" charset="-120"/>
                        </a:rPr>
                        <a:t>1</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日</a:t>
                      </a:r>
                      <a:r>
                        <a:rPr lang="en-US" sz="2400" b="1" kern="100" dirty="0" smtClean="0">
                          <a:solidFill>
                            <a:srgbClr val="FF0000"/>
                          </a:solidFill>
                          <a:effectLst/>
                          <a:latin typeface="微軟正黑體" panose="020B0604030504040204" pitchFamily="34" charset="-120"/>
                          <a:ea typeface="微軟正黑體" panose="020B0604030504040204" pitchFamily="34" charset="-120"/>
                        </a:rPr>
                        <a:t>(</a:t>
                      </a:r>
                      <a:r>
                        <a:rPr lang="zh-TW" altLang="en-US" sz="2400" b="1" kern="100" dirty="0" smtClean="0">
                          <a:solidFill>
                            <a:srgbClr val="FF0000"/>
                          </a:solidFill>
                          <a:effectLst/>
                          <a:latin typeface="微軟正黑體" panose="020B0604030504040204" pitchFamily="34" charset="-120"/>
                          <a:ea typeface="微軟正黑體" panose="020B0604030504040204" pitchFamily="34" charset="-120"/>
                        </a:rPr>
                        <a:t>日</a:t>
                      </a:r>
                      <a:r>
                        <a:rPr lang="en-US" sz="2400" b="1" kern="100" dirty="0" smtClean="0">
                          <a:solidFill>
                            <a:srgbClr val="FF0000"/>
                          </a:solidFill>
                          <a:effectLst/>
                          <a:latin typeface="微軟正黑體" panose="020B0604030504040204" pitchFamily="34" charset="-120"/>
                          <a:ea typeface="微軟正黑體" panose="020B0604030504040204" pitchFamily="34" charset="-120"/>
                        </a:rPr>
                        <a:t>)</a:t>
                      </a:r>
                      <a:r>
                        <a:rPr lang="zh-TW" altLang="en-US" sz="2400" b="1" kern="100" dirty="0" smtClean="0">
                          <a:solidFill>
                            <a:srgbClr val="FF0000"/>
                          </a:solidFill>
                          <a:effectLst/>
                          <a:latin typeface="微軟正黑體" panose="020B0604030504040204" pitchFamily="34" charset="-120"/>
                          <a:ea typeface="微軟正黑體" panose="020B0604030504040204" pitchFamily="34" charset="-120"/>
                        </a:rPr>
                        <a:t> </a:t>
                      </a:r>
                      <a:r>
                        <a:rPr lang="en-US" altLang="zh-TW" sz="2400" b="1" kern="100" dirty="0" smtClean="0">
                          <a:solidFill>
                            <a:srgbClr val="FF0000"/>
                          </a:solidFill>
                          <a:effectLst/>
                          <a:latin typeface="微軟正黑體" panose="020B0604030504040204" pitchFamily="34" charset="-120"/>
                          <a:ea typeface="微軟正黑體" panose="020B0604030504040204" pitchFamily="34" charset="-120"/>
                        </a:rPr>
                        <a:t>8</a:t>
                      </a:r>
                      <a:r>
                        <a:rPr lang="zh-TW" sz="2400" b="1" kern="100" dirty="0" smtClean="0">
                          <a:solidFill>
                            <a:srgbClr val="FF0000"/>
                          </a:solidFill>
                          <a:effectLst/>
                          <a:latin typeface="微軟正黑體" panose="020B0604030504040204" pitchFamily="34" charset="-120"/>
                          <a:ea typeface="微軟正黑體" panose="020B0604030504040204" pitchFamily="34" charset="-120"/>
                        </a:rPr>
                        <a:t>：</a:t>
                      </a:r>
                      <a:r>
                        <a:rPr lang="en-US" altLang="zh-TW" sz="2400" b="1" kern="100" dirty="0">
                          <a:solidFill>
                            <a:srgbClr val="FF0000"/>
                          </a:solidFill>
                          <a:effectLst/>
                          <a:latin typeface="微軟正黑體" panose="020B0604030504040204" pitchFamily="34" charset="-120"/>
                          <a:ea typeface="微軟正黑體" panose="020B0604030504040204" pitchFamily="34" charset="-120"/>
                        </a:rPr>
                        <a:t>2</a:t>
                      </a:r>
                      <a:r>
                        <a:rPr lang="en-US" sz="2400" b="1" kern="100" dirty="0" smtClean="0">
                          <a:solidFill>
                            <a:srgbClr val="FF0000"/>
                          </a:solidFill>
                          <a:effectLst/>
                          <a:latin typeface="微軟正黑體" panose="020B0604030504040204" pitchFamily="34" charset="-120"/>
                          <a:ea typeface="微軟正黑體" panose="020B0604030504040204" pitchFamily="34" charset="-120"/>
                        </a:rPr>
                        <a:t>0</a:t>
                      </a:r>
                      <a:r>
                        <a:rPr lang="zh-TW" sz="2400" b="1" kern="100" dirty="0">
                          <a:solidFill>
                            <a:srgbClr val="FF0000"/>
                          </a:solidFill>
                          <a:effectLst/>
                          <a:latin typeface="微軟正黑體" panose="020B0604030504040204" pitchFamily="34" charset="-120"/>
                          <a:ea typeface="微軟正黑體" panose="020B0604030504040204" pitchFamily="34" charset="-120"/>
                        </a:rPr>
                        <a:t>進場</a:t>
                      </a:r>
                      <a:endParaRPr lang="zh-TW" sz="2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366931665"/>
                  </a:ext>
                </a:extLst>
              </a:tr>
              <a:tr h="1098167">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rPr>
                        <a:t>英語</a:t>
                      </a:r>
                      <a:r>
                        <a:rPr lang="zh-TW" sz="1800" kern="100" dirty="0" smtClean="0">
                          <a:effectLst/>
                          <a:latin typeface="微軟正黑體" panose="020B0604030504040204" pitchFamily="34" charset="-120"/>
                          <a:ea typeface="微軟正黑體" panose="020B0604030504040204" pitchFamily="34" charset="-120"/>
                        </a:rPr>
                        <a:t>資</a:t>
                      </a:r>
                      <a:r>
                        <a:rPr lang="zh-TW" sz="1800" kern="100" dirty="0">
                          <a:effectLst/>
                          <a:latin typeface="微軟正黑體" panose="020B0604030504040204" pitchFamily="34" charset="-120"/>
                          <a:ea typeface="微軟正黑體" panose="020B0604030504040204" pitchFamily="34" charset="-120"/>
                        </a:rPr>
                        <a:t>優</a:t>
                      </a:r>
                    </a:p>
                    <a:p>
                      <a:pPr algn="ctr">
                        <a:spcAft>
                          <a:spcPts val="0"/>
                        </a:spcAft>
                      </a:pPr>
                      <a:r>
                        <a:rPr lang="zh-TW" sz="1800" kern="100" dirty="0">
                          <a:effectLst/>
                          <a:latin typeface="微軟正黑體" panose="020B0604030504040204" pitchFamily="34" charset="-120"/>
                          <a:ea typeface="微軟正黑體" panose="020B0604030504040204" pitchFamily="34" charset="-120"/>
                        </a:rPr>
                        <a:t>測驗地點</a:t>
                      </a:r>
                      <a:endPar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100" b="1" kern="100" dirty="0">
                          <a:solidFill>
                            <a:srgbClr val="FF0000"/>
                          </a:solidFill>
                          <a:effectLst/>
                          <a:latin typeface="微軟正黑體" panose="020B0604030504040204" pitchFamily="34" charset="-120"/>
                          <a:ea typeface="微軟正黑體" panose="020B0604030504040204" pitchFamily="34" charset="-120"/>
                          <a:cs typeface="+mn-cs"/>
                        </a:rPr>
                        <a:t>初選</a:t>
                      </a:r>
                      <a:endParaRPr lang="en-US" altLang="zh-TW" sz="2100" b="1" kern="100" dirty="0">
                        <a:solidFill>
                          <a:srgbClr val="FF0000"/>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zh-TW" altLang="en-US" sz="2100" b="1" i="0" kern="100" dirty="0" smtClean="0">
                          <a:solidFill>
                            <a:srgbClr val="002060"/>
                          </a:solidFill>
                          <a:effectLst/>
                          <a:latin typeface="微軟正黑體" panose="020B0604030504040204" pitchFamily="34" charset="-120"/>
                          <a:ea typeface="微軟正黑體" panose="020B0604030504040204" pitchFamily="34" charset="-120"/>
                          <a:cs typeface="+mn-cs"/>
                        </a:rPr>
                        <a:t>光明</a:t>
                      </a:r>
                      <a:r>
                        <a:rPr lang="zh-TW" sz="2100" b="1" i="0" kern="100" dirty="0" smtClean="0">
                          <a:solidFill>
                            <a:srgbClr val="002060"/>
                          </a:solidFill>
                          <a:effectLst/>
                          <a:latin typeface="微軟正黑體" panose="020B0604030504040204" pitchFamily="34" charset="-120"/>
                          <a:ea typeface="微軟正黑體" panose="020B0604030504040204" pitchFamily="34" charset="-120"/>
                          <a:cs typeface="+mn-cs"/>
                        </a:rPr>
                        <a:t>國中</a:t>
                      </a:r>
                      <a:r>
                        <a:rPr lang="zh-TW" altLang="en-US" sz="2100" b="1" i="0" kern="100" dirty="0" smtClean="0">
                          <a:solidFill>
                            <a:srgbClr val="002060"/>
                          </a:solidFill>
                          <a:effectLst/>
                          <a:latin typeface="微軟正黑體" panose="020B0604030504040204" pitchFamily="34" charset="-120"/>
                          <a:ea typeface="微軟正黑體" panose="020B0604030504040204" pitchFamily="34" charset="-120"/>
                          <a:cs typeface="+mn-cs"/>
                        </a:rPr>
                        <a:t>或</a:t>
                      </a:r>
                      <a:endParaRPr lang="en-US" altLang="zh-TW" sz="2100" b="1" i="0" kern="100" dirty="0" smtClean="0">
                        <a:solidFill>
                          <a:srgbClr val="002060"/>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zh-TW" altLang="en-US" sz="2100" b="1" i="0" kern="100" dirty="0" smtClean="0">
                          <a:solidFill>
                            <a:srgbClr val="002060"/>
                          </a:solidFill>
                          <a:effectLst/>
                          <a:latin typeface="微軟正黑體" panose="020B0604030504040204" pitchFamily="34" charset="-120"/>
                          <a:ea typeface="微軟正黑體" panose="020B0604030504040204" pitchFamily="34" charset="-120"/>
                          <a:cs typeface="+mn-cs"/>
                        </a:rPr>
                        <a:t>福豐國中</a:t>
                      </a:r>
                      <a:endParaRPr lang="zh-TW" sz="2100" b="1" i="0" kern="100" dirty="0">
                        <a:solidFill>
                          <a:srgbClr val="002060"/>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100" b="1" kern="100" dirty="0">
                          <a:solidFill>
                            <a:srgbClr val="FF0000"/>
                          </a:solidFill>
                          <a:effectLst/>
                          <a:latin typeface="微軟正黑體" panose="020B0604030504040204" pitchFamily="34" charset="-120"/>
                          <a:ea typeface="微軟正黑體" panose="020B0604030504040204" pitchFamily="34" charset="-120"/>
                          <a:cs typeface="+mn-cs"/>
                        </a:rPr>
                        <a:t>複選</a:t>
                      </a:r>
                      <a:endParaRPr lang="en-US" altLang="zh-TW" sz="2100" b="1" kern="100" dirty="0">
                        <a:solidFill>
                          <a:srgbClr val="FF0000"/>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zh-TW" altLang="en-US" sz="2100" b="1" i="0" kern="100" dirty="0" smtClean="0">
                          <a:solidFill>
                            <a:srgbClr val="002060"/>
                          </a:solidFill>
                          <a:effectLst/>
                          <a:latin typeface="微軟正黑體" panose="020B0604030504040204" pitchFamily="34" charset="-120"/>
                          <a:ea typeface="微軟正黑體" panose="020B0604030504040204" pitchFamily="34" charset="-120"/>
                          <a:cs typeface="+mn-cs"/>
                        </a:rPr>
                        <a:t>福豐國中</a:t>
                      </a:r>
                      <a:endParaRPr lang="zh-TW" sz="2100" b="1" i="0" kern="100" dirty="0">
                        <a:solidFill>
                          <a:srgbClr val="002060"/>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100" b="1" kern="100" dirty="0" smtClean="0">
                          <a:solidFill>
                            <a:srgbClr val="FF0000"/>
                          </a:solidFill>
                          <a:effectLst/>
                          <a:latin typeface="微軟正黑體" panose="020B0604030504040204" pitchFamily="34" charset="-120"/>
                          <a:ea typeface="+mn-ea"/>
                          <a:cs typeface="+mn-cs"/>
                        </a:rPr>
                        <a:t>初選</a:t>
                      </a:r>
                      <a:endParaRPr lang="en-US" altLang="zh-TW" sz="21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zh-TW" altLang="en-US" sz="2100" b="1" kern="100" dirty="0" smtClean="0">
                          <a:solidFill>
                            <a:schemeClr val="accent6">
                              <a:lumMod val="50000"/>
                            </a:schemeClr>
                          </a:solidFill>
                          <a:effectLst/>
                          <a:latin typeface="微軟正黑體" panose="020B0604030504040204" pitchFamily="34" charset="-120"/>
                          <a:ea typeface="微軟正黑體" panose="020B0604030504040204" pitchFamily="34" charset="-120"/>
                          <a:cs typeface="+mn-cs"/>
                        </a:rPr>
                        <a:t>楊梅</a:t>
                      </a:r>
                      <a:r>
                        <a:rPr lang="zh-TW" sz="2100" b="1" kern="100" dirty="0" smtClean="0">
                          <a:solidFill>
                            <a:schemeClr val="accent6">
                              <a:lumMod val="50000"/>
                            </a:schemeClr>
                          </a:solidFill>
                          <a:effectLst/>
                          <a:latin typeface="微軟正黑體" panose="020B0604030504040204" pitchFamily="34" charset="-120"/>
                          <a:ea typeface="微軟正黑體" panose="020B0604030504040204" pitchFamily="34" charset="-120"/>
                          <a:cs typeface="+mn-cs"/>
                        </a:rPr>
                        <a:t>國中</a:t>
                      </a:r>
                      <a:r>
                        <a:rPr lang="zh-TW" altLang="en-US" sz="2100" b="1" kern="100" dirty="0" smtClean="0">
                          <a:solidFill>
                            <a:schemeClr val="accent6">
                              <a:lumMod val="50000"/>
                            </a:schemeClr>
                          </a:solidFill>
                          <a:effectLst/>
                          <a:latin typeface="微軟正黑體" panose="020B0604030504040204" pitchFamily="34" charset="-120"/>
                          <a:ea typeface="微軟正黑體" panose="020B0604030504040204" pitchFamily="34" charset="-120"/>
                          <a:cs typeface="+mn-cs"/>
                        </a:rPr>
                        <a:t>或</a:t>
                      </a:r>
                      <a:endParaRPr lang="en-US" altLang="zh-TW" sz="2100" b="1" kern="100" dirty="0" smtClean="0">
                        <a:solidFill>
                          <a:schemeClr val="accent6">
                            <a:lumMod val="50000"/>
                          </a:schemeClr>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zh-TW" altLang="en-US" sz="2100" b="1" kern="100" dirty="0" smtClean="0">
                          <a:solidFill>
                            <a:schemeClr val="accent6">
                              <a:lumMod val="50000"/>
                            </a:schemeClr>
                          </a:solidFill>
                          <a:effectLst/>
                          <a:latin typeface="微軟正黑體" panose="020B0604030504040204" pitchFamily="34" charset="-120"/>
                          <a:ea typeface="微軟正黑體" panose="020B0604030504040204" pitchFamily="34" charset="-120"/>
                          <a:cs typeface="+mn-cs"/>
                        </a:rPr>
                        <a:t>石門國中</a:t>
                      </a:r>
                      <a:endParaRPr lang="zh-TW" sz="2100" b="1" kern="100" dirty="0">
                        <a:solidFill>
                          <a:srgbClr val="FF0000"/>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tc>
                  <a:txBody>
                    <a:bodyPr/>
                    <a:lstStyle/>
                    <a:p>
                      <a:pPr marL="0" algn="ctr" defTabSz="914400" rtl="0" eaLnBrk="1" latinLnBrk="0" hangingPunct="1">
                        <a:spcAft>
                          <a:spcPts val="0"/>
                        </a:spcAft>
                      </a:pPr>
                      <a:r>
                        <a:rPr lang="zh-TW" altLang="en-US" sz="2100" b="1" kern="100" dirty="0" smtClean="0">
                          <a:solidFill>
                            <a:srgbClr val="FF0000"/>
                          </a:solidFill>
                          <a:effectLst/>
                          <a:latin typeface="微軟正黑體" panose="020B0604030504040204" pitchFamily="34" charset="-120"/>
                          <a:ea typeface="+mn-ea"/>
                          <a:cs typeface="+mn-cs"/>
                        </a:rPr>
                        <a:t>複選</a:t>
                      </a:r>
                      <a:endParaRPr lang="en-US" altLang="zh-TW" sz="2100" b="1" kern="100" dirty="0" smtClean="0">
                        <a:solidFill>
                          <a:srgbClr val="FF0000"/>
                        </a:solidFill>
                        <a:effectLst/>
                        <a:latin typeface="微軟正黑體" panose="020B0604030504040204" pitchFamily="34" charset="-120"/>
                        <a:ea typeface="+mn-ea"/>
                        <a:cs typeface="+mn-cs"/>
                      </a:endParaRPr>
                    </a:p>
                    <a:p>
                      <a:pPr marL="0" algn="ctr" defTabSz="914400" rtl="0" eaLnBrk="1" latinLnBrk="0" hangingPunct="1">
                        <a:spcAft>
                          <a:spcPts val="0"/>
                        </a:spcAft>
                      </a:pPr>
                      <a:r>
                        <a:rPr lang="zh-TW" altLang="en-US" sz="2100" b="1" kern="100" dirty="0" smtClean="0">
                          <a:solidFill>
                            <a:schemeClr val="accent6">
                              <a:lumMod val="50000"/>
                            </a:schemeClr>
                          </a:solidFill>
                          <a:effectLst/>
                          <a:latin typeface="微軟正黑體" panose="020B0604030504040204" pitchFamily="34" charset="-120"/>
                          <a:ea typeface="微軟正黑體" panose="020B0604030504040204" pitchFamily="34" charset="-120"/>
                          <a:cs typeface="+mn-cs"/>
                        </a:rPr>
                        <a:t>楊梅國中</a:t>
                      </a:r>
                      <a:endParaRPr lang="zh-TW" sz="2100" b="1" kern="100" dirty="0">
                        <a:solidFill>
                          <a:schemeClr val="accent6">
                            <a:lumMod val="50000"/>
                          </a:schemeClr>
                        </a:solidFill>
                        <a:effectLst/>
                        <a:latin typeface="微軟正黑體" panose="020B0604030504040204" pitchFamily="34" charset="-120"/>
                        <a:ea typeface="微軟正黑體" panose="020B0604030504040204" pitchFamily="34" charset="-120"/>
                        <a:cs typeface="+mn-cs"/>
                      </a:endParaRPr>
                    </a:p>
                  </a:txBody>
                  <a:tcPr marL="51435" marR="51435" marT="7144" marB="0" anchor="ctr"/>
                </a:tc>
                <a:extLst>
                  <a:ext uri="{0D108BD9-81ED-4DB2-BD59-A6C34878D82A}">
                    <a16:rowId xmlns:a16="http://schemas.microsoft.com/office/drawing/2014/main" val="374536795"/>
                  </a:ext>
                </a:extLst>
              </a:tr>
              <a:tr h="899290">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測驗項目</a:t>
                      </a:r>
                      <a:endParaRPr lang="zh-TW" sz="1800" kern="100" dirty="0">
                        <a:solidFill>
                          <a:schemeClr val="tx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7144" marB="0" anchor="ctr"/>
                </a:tc>
                <a:tc gridSpan="4">
                  <a:txBody>
                    <a:bodyPr/>
                    <a:lstStyle/>
                    <a:p>
                      <a:pPr>
                        <a:spcAft>
                          <a:spcPts val="0"/>
                        </a:spcAft>
                      </a:pPr>
                      <a:r>
                        <a:rPr lang="zh-TW" altLang="en-US" sz="1800" b="1" kern="100" dirty="0" smtClean="0">
                          <a:effectLst/>
                          <a:latin typeface="微軟正黑體" panose="020B0604030504040204" pitchFamily="34" charset="-120"/>
                          <a:ea typeface="微軟正黑體" panose="020B0604030504040204" pitchFamily="34" charset="-120"/>
                        </a:rPr>
                        <a:t>英語科</a:t>
                      </a:r>
                      <a:r>
                        <a:rPr lang="zh-TW" altLang="zh-TW" sz="1800" b="1" kern="100" dirty="0" smtClean="0">
                          <a:solidFill>
                            <a:srgbClr val="002060"/>
                          </a:solidFill>
                          <a:effectLst/>
                          <a:latin typeface="微軟正黑體" panose="020B0604030504040204" pitchFamily="34" charset="-120"/>
                          <a:ea typeface="微軟正黑體" panose="020B0604030504040204" pitchFamily="34" charset="-120"/>
                          <a:cs typeface="+mn-cs"/>
                        </a:rPr>
                        <a:t>性向</a:t>
                      </a:r>
                      <a:r>
                        <a:rPr lang="zh-TW" altLang="zh-TW" sz="1800" b="1" kern="100" dirty="0" smtClean="0">
                          <a:effectLst/>
                          <a:latin typeface="微軟正黑體" panose="020B0604030504040204" pitchFamily="34" charset="-120"/>
                          <a:ea typeface="微軟正黑體" panose="020B0604030504040204" pitchFamily="34" charset="-120"/>
                        </a:rPr>
                        <a:t>測驗</a:t>
                      </a:r>
                      <a:r>
                        <a:rPr lang="zh-TW" altLang="en-US" sz="1800" b="1" kern="100" dirty="0" smtClean="0">
                          <a:solidFill>
                            <a:srgbClr val="FF0000"/>
                          </a:solidFill>
                          <a:effectLst/>
                          <a:latin typeface="+mj-ea"/>
                          <a:ea typeface="+mn-ea"/>
                          <a:cs typeface="+mn-cs"/>
                        </a:rPr>
                        <a:t>（初選）</a:t>
                      </a:r>
                      <a:r>
                        <a:rPr lang="zh-TW" altLang="zh-TW" sz="1800" b="1" kern="100" dirty="0" smtClean="0">
                          <a:effectLst/>
                          <a:latin typeface="微軟正黑體" panose="020B0604030504040204" pitchFamily="34" charset="-120"/>
                          <a:ea typeface="微軟正黑體" panose="020B0604030504040204" pitchFamily="34" charset="-120"/>
                        </a:rPr>
                        <a:t>、</a:t>
                      </a:r>
                      <a:r>
                        <a:rPr lang="zh-TW" altLang="en-US" sz="1800" b="1" kern="100" dirty="0" smtClean="0">
                          <a:effectLst/>
                          <a:latin typeface="微軟正黑體" panose="020B0604030504040204" pitchFamily="34" charset="-120"/>
                          <a:ea typeface="微軟正黑體" panose="020B0604030504040204" pitchFamily="34" charset="-120"/>
                        </a:rPr>
                        <a:t>英語</a:t>
                      </a:r>
                      <a:r>
                        <a:rPr lang="zh-TW" altLang="en-US" sz="1800" b="1" kern="100" dirty="0" smtClean="0">
                          <a:solidFill>
                            <a:srgbClr val="002060"/>
                          </a:solidFill>
                          <a:effectLst/>
                          <a:latin typeface="微軟正黑體" panose="020B0604030504040204" pitchFamily="34" charset="-120"/>
                          <a:ea typeface="微軟正黑體" panose="020B0604030504040204" pitchFamily="34" charset="-120"/>
                          <a:cs typeface="+mn-cs"/>
                        </a:rPr>
                        <a:t>實作</a:t>
                      </a:r>
                      <a:r>
                        <a:rPr lang="zh-TW" altLang="en-US" sz="1800" b="1" kern="100" dirty="0" smtClean="0">
                          <a:effectLst/>
                          <a:latin typeface="微軟正黑體" panose="020B0604030504040204" pitchFamily="34" charset="-120"/>
                          <a:ea typeface="微軟正黑體" panose="020B0604030504040204" pitchFamily="34" charset="-120"/>
                        </a:rPr>
                        <a:t>評量</a:t>
                      </a:r>
                      <a:r>
                        <a:rPr lang="zh-TW" altLang="en-US" sz="1600" b="1" kern="100" dirty="0" smtClean="0">
                          <a:solidFill>
                            <a:srgbClr val="FF0000"/>
                          </a:solidFill>
                          <a:effectLst/>
                          <a:latin typeface="+mn-ea"/>
                          <a:ea typeface="+mn-ea"/>
                        </a:rPr>
                        <a:t>（複選</a:t>
                      </a:r>
                      <a:r>
                        <a:rPr lang="en-US" altLang="zh-TW" sz="1600" b="1" kern="100" dirty="0" smtClean="0">
                          <a:solidFill>
                            <a:srgbClr val="FF0000"/>
                          </a:solidFill>
                          <a:effectLst/>
                          <a:latin typeface="+mn-ea"/>
                          <a:ea typeface="+mn-ea"/>
                        </a:rPr>
                        <a:t>)</a:t>
                      </a:r>
                      <a:endParaRPr lang="zh-TW" sz="1800" b="1" kern="100" dirty="0">
                        <a:solidFill>
                          <a:srgbClr val="FF0000"/>
                        </a:solidFill>
                        <a:effectLst/>
                        <a:latin typeface="+mj-ea"/>
                        <a:ea typeface="+mj-ea"/>
                        <a:cs typeface="Times New Roman" panose="02020603050405020304" pitchFamily="18" charset="0"/>
                      </a:endParaRPr>
                    </a:p>
                  </a:txBody>
                  <a:tcPr marL="51435" marR="51435" marT="7144"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69445198"/>
                  </a:ext>
                </a:extLst>
              </a:tr>
            </a:tbl>
          </a:graphicData>
        </a:graphic>
      </p:graphicFrame>
      <p:sp>
        <p:nvSpPr>
          <p:cNvPr id="4" name="Text Box 2"/>
          <p:cNvSpPr txBox="1">
            <a:spLocks noChangeArrowheads="1"/>
          </p:cNvSpPr>
          <p:nvPr/>
        </p:nvSpPr>
        <p:spPr bwMode="auto">
          <a:xfrm>
            <a:off x="889521" y="1397223"/>
            <a:ext cx="9937104" cy="498849"/>
          </a:xfrm>
          <a:prstGeom prst="rect">
            <a:avLst/>
          </a:prstGeom>
          <a:noFill/>
          <a:ln w="50800">
            <a:solidFill>
              <a:srgbClr val="00B050"/>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kumimoji="1" lang="zh-TW" altLang="zh-TW" sz="1350">
              <a:ea typeface="新細明體" pitchFamily="18" charset="-120"/>
              <a:cs typeface="新細明體" pitchFamily="18" charset="-120"/>
            </a:endParaRPr>
          </a:p>
        </p:txBody>
      </p:sp>
      <p:sp>
        <p:nvSpPr>
          <p:cNvPr id="5" name="Text Box 2"/>
          <p:cNvSpPr txBox="1">
            <a:spLocks noChangeArrowheads="1"/>
          </p:cNvSpPr>
          <p:nvPr/>
        </p:nvSpPr>
        <p:spPr bwMode="auto">
          <a:xfrm>
            <a:off x="912943" y="1911626"/>
            <a:ext cx="9937105" cy="2525486"/>
          </a:xfrm>
          <a:prstGeom prst="rect">
            <a:avLst/>
          </a:prstGeom>
          <a:noFill/>
          <a:ln w="50800">
            <a:solidFill>
              <a:schemeClr val="accent3">
                <a:lumMod val="75000"/>
              </a:schemeClr>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kumimoji="1" lang="zh-TW" altLang="zh-TW" sz="1350">
              <a:ea typeface="新細明體" pitchFamily="18" charset="-120"/>
              <a:cs typeface="新細明體" pitchFamily="18" charset="-120"/>
            </a:endParaRPr>
          </a:p>
        </p:txBody>
      </p:sp>
      <p:sp>
        <p:nvSpPr>
          <p:cNvPr id="6" name="Text Box 2"/>
          <p:cNvSpPr txBox="1">
            <a:spLocks noChangeArrowheads="1"/>
          </p:cNvSpPr>
          <p:nvPr/>
        </p:nvSpPr>
        <p:spPr bwMode="auto">
          <a:xfrm>
            <a:off x="912942" y="4437112"/>
            <a:ext cx="9937105" cy="1087866"/>
          </a:xfrm>
          <a:prstGeom prst="rect">
            <a:avLst/>
          </a:prstGeom>
          <a:noFill/>
          <a:ln w="50800">
            <a:solidFill>
              <a:srgbClr val="00B050"/>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kumimoji="1" lang="zh-TW" altLang="zh-TW" sz="1350">
              <a:ea typeface="新細明體" pitchFamily="18" charset="-120"/>
              <a:cs typeface="新細明體" pitchFamily="18" charset="-120"/>
            </a:endParaRPr>
          </a:p>
        </p:txBody>
      </p:sp>
      <p:sp>
        <p:nvSpPr>
          <p:cNvPr id="3" name="投影片編號版面配置區 2"/>
          <p:cNvSpPr>
            <a:spLocks noGrp="1"/>
          </p:cNvSpPr>
          <p:nvPr>
            <p:ph type="sldNum" sz="quarter" idx="12"/>
          </p:nvPr>
        </p:nvSpPr>
        <p:spPr/>
        <p:txBody>
          <a:bodyPr/>
          <a:lstStyle/>
          <a:p>
            <a:fld id="{EB37DED6-D4C7-42EE-AB49-D2E39E64FDE4}" type="slidenum">
              <a:rPr lang="en-US" altLang="zh-TW" noProof="0" smtClean="0"/>
              <a:pPr/>
              <a:t>25</a:t>
            </a:fld>
            <a:endParaRPr lang="zh-TW" altLang="en-US" noProof="0" dirty="0"/>
          </a:p>
        </p:txBody>
      </p:sp>
    </p:spTree>
    <p:extLst>
      <p:ext uri="{BB962C8B-B14F-4D97-AF65-F5344CB8AC3E}">
        <p14:creationId xmlns:p14="http://schemas.microsoft.com/office/powerpoint/2010/main" val="84886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a:xfrm>
            <a:off x="3718148" y="-99392"/>
            <a:ext cx="5040559" cy="914400"/>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050" b="1" dirty="0" smtClean="0">
                <a:solidFill>
                  <a:srgbClr val="002060"/>
                </a:solidFill>
              </a:rPr>
              <a:t>各類考場地點總表</a:t>
            </a:r>
            <a:endParaRPr lang="zh-TW" altLang="en-US" sz="4050" b="1" dirty="0">
              <a:solidFill>
                <a:srgbClr val="002060"/>
              </a:solidFill>
            </a:endParaRP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26</a:t>
            </a:fld>
            <a:endParaRPr lang="zh-TW" altLang="en-US" noProof="0" dirty="0"/>
          </a:p>
        </p:txBody>
      </p:sp>
      <p:graphicFrame>
        <p:nvGraphicFramePr>
          <p:cNvPr id="10" name="表格 9"/>
          <p:cNvGraphicFramePr>
            <a:graphicFrameLocks noGrp="1"/>
          </p:cNvGraphicFramePr>
          <p:nvPr>
            <p:extLst/>
          </p:nvPr>
        </p:nvGraphicFramePr>
        <p:xfrm>
          <a:off x="405780" y="815008"/>
          <a:ext cx="11593289" cy="5601417"/>
        </p:xfrm>
        <a:graphic>
          <a:graphicData uri="http://schemas.openxmlformats.org/drawingml/2006/table">
            <a:tbl>
              <a:tblPr/>
              <a:tblGrid>
                <a:gridCol w="554989">
                  <a:extLst>
                    <a:ext uri="{9D8B030D-6E8A-4147-A177-3AD203B41FA5}">
                      <a16:colId xmlns:a16="http://schemas.microsoft.com/office/drawing/2014/main" val="100552967"/>
                    </a:ext>
                  </a:extLst>
                </a:gridCol>
                <a:gridCol w="1757464">
                  <a:extLst>
                    <a:ext uri="{9D8B030D-6E8A-4147-A177-3AD203B41FA5}">
                      <a16:colId xmlns:a16="http://schemas.microsoft.com/office/drawing/2014/main" val="2831629865"/>
                    </a:ext>
                  </a:extLst>
                </a:gridCol>
                <a:gridCol w="1849962">
                  <a:extLst>
                    <a:ext uri="{9D8B030D-6E8A-4147-A177-3AD203B41FA5}">
                      <a16:colId xmlns:a16="http://schemas.microsoft.com/office/drawing/2014/main" val="937173689"/>
                    </a:ext>
                  </a:extLst>
                </a:gridCol>
                <a:gridCol w="3977418">
                  <a:extLst>
                    <a:ext uri="{9D8B030D-6E8A-4147-A177-3AD203B41FA5}">
                      <a16:colId xmlns:a16="http://schemas.microsoft.com/office/drawing/2014/main" val="1277985085"/>
                    </a:ext>
                  </a:extLst>
                </a:gridCol>
                <a:gridCol w="3453456">
                  <a:extLst>
                    <a:ext uri="{9D8B030D-6E8A-4147-A177-3AD203B41FA5}">
                      <a16:colId xmlns:a16="http://schemas.microsoft.com/office/drawing/2014/main" val="3252462802"/>
                    </a:ext>
                  </a:extLst>
                </a:gridCol>
              </a:tblGrid>
              <a:tr h="533017">
                <a:tc>
                  <a:txBody>
                    <a:bodyPr/>
                    <a:lstStyle/>
                    <a:p>
                      <a:pPr algn="ctr" eaLnBrk="0">
                        <a:spcAft>
                          <a:spcPts val="0"/>
                        </a:spcAft>
                      </a:pPr>
                      <a:r>
                        <a:rPr lang="zh-TW" sz="1800" b="1" kern="100" dirty="0">
                          <a:effectLst/>
                          <a:latin typeface="+mj-ea"/>
                          <a:ea typeface="+mj-ea"/>
                          <a:cs typeface="Times New Roman" panose="02020603050405020304" pitchFamily="18" charset="0"/>
                        </a:rPr>
                        <a:t>階段</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eaLnBrk="0">
                        <a:spcAft>
                          <a:spcPts val="0"/>
                        </a:spcAft>
                      </a:pPr>
                      <a:r>
                        <a:rPr lang="zh-TW" sz="1800" b="1" kern="100" dirty="0">
                          <a:effectLst/>
                          <a:latin typeface="+mj-ea"/>
                          <a:ea typeface="+mj-ea"/>
                          <a:cs typeface="Times New Roman" panose="02020603050405020304" pitchFamily="18" charset="0"/>
                        </a:rPr>
                        <a:t>資優</a:t>
                      </a:r>
                    </a:p>
                    <a:p>
                      <a:pPr algn="ctr" eaLnBrk="0">
                        <a:spcAft>
                          <a:spcPts val="0"/>
                        </a:spcAft>
                      </a:pPr>
                      <a:r>
                        <a:rPr lang="zh-TW" sz="1800" b="1" kern="100" dirty="0">
                          <a:effectLst/>
                          <a:latin typeface="+mj-ea"/>
                          <a:ea typeface="+mj-ea"/>
                          <a:cs typeface="Times New Roman" panose="02020603050405020304" pitchFamily="18" charset="0"/>
                        </a:rPr>
                        <a:t>類別</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eaLnBrk="0">
                        <a:spcAft>
                          <a:spcPts val="0"/>
                        </a:spcAft>
                      </a:pPr>
                      <a:r>
                        <a:rPr lang="zh-TW" sz="1800" b="1" kern="100" dirty="0">
                          <a:effectLst/>
                          <a:latin typeface="+mj-ea"/>
                          <a:ea typeface="+mj-ea"/>
                          <a:cs typeface="Times New Roman" panose="02020603050405020304" pitchFamily="18" charset="0"/>
                        </a:rPr>
                        <a:t>測驗地點</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spcAft>
                          <a:spcPts val="0"/>
                        </a:spcAft>
                      </a:pPr>
                      <a:r>
                        <a:rPr lang="zh-TW" sz="1800" b="1" kern="100" dirty="0">
                          <a:effectLst/>
                          <a:latin typeface="+mj-ea"/>
                          <a:ea typeface="+mj-ea"/>
                          <a:cs typeface="Times New Roman" panose="02020603050405020304" pitchFamily="18" charset="0"/>
                        </a:rPr>
                        <a:t>學校地址</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spcAft>
                          <a:spcPts val="0"/>
                        </a:spcAft>
                      </a:pPr>
                      <a:r>
                        <a:rPr lang="zh-TW" sz="1800" b="1" kern="100" dirty="0">
                          <a:effectLst/>
                          <a:latin typeface="+mj-ea"/>
                          <a:ea typeface="+mj-ea"/>
                          <a:cs typeface="Times New Roman" panose="02020603050405020304" pitchFamily="18" charset="0"/>
                        </a:rPr>
                        <a:t>聯絡電話</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42275217"/>
                  </a:ext>
                </a:extLst>
              </a:tr>
              <a:tr h="377654">
                <a:tc rowSpan="5">
                  <a:txBody>
                    <a:bodyPr/>
                    <a:lstStyle/>
                    <a:p>
                      <a:pPr algn="ctr">
                        <a:spcAft>
                          <a:spcPts val="0"/>
                        </a:spcAft>
                      </a:pPr>
                      <a:r>
                        <a:rPr lang="zh-TW" sz="1500" b="1" kern="100" dirty="0">
                          <a:effectLst/>
                          <a:latin typeface="+mj-ea"/>
                          <a:ea typeface="+mj-ea"/>
                          <a:cs typeface="Times New Roman" panose="02020603050405020304" pitchFamily="18" charset="0"/>
                        </a:rPr>
                        <a:t>初選</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600" b="1" kern="100" dirty="0">
                          <a:effectLst/>
                          <a:latin typeface="Microsoft YaHei" pitchFamily="34" charset="-122"/>
                          <a:ea typeface="Microsoft YaHei" pitchFamily="34" charset="-122"/>
                          <a:cs typeface="Times New Roman" panose="02020603050405020304" pitchFamily="18" charset="0"/>
                        </a:rPr>
                        <a:t>英語資優</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pPr>
                      <a:r>
                        <a:rPr lang="zh-TW" sz="1600" b="1" kern="100" dirty="0">
                          <a:effectLst/>
                          <a:latin typeface="Microsoft YaHei" pitchFamily="34" charset="-122"/>
                          <a:ea typeface="Microsoft YaHei" pitchFamily="34" charset="-122"/>
                          <a:cs typeface="Times New Roman" panose="02020603050405020304" pitchFamily="18" charset="0"/>
                        </a:rPr>
                        <a:t>第一區</a:t>
                      </a:r>
                    </a:p>
                    <a:p>
                      <a:pPr algn="ctr">
                        <a:spcAft>
                          <a:spcPts val="0"/>
                        </a:spcAft>
                      </a:pPr>
                      <a:r>
                        <a:rPr lang="zh-TW" altLang="en-US" sz="1600" b="1" kern="100" dirty="0" smtClean="0">
                          <a:effectLst/>
                          <a:latin typeface="Microsoft YaHei" pitchFamily="34" charset="-122"/>
                          <a:ea typeface="Microsoft YaHei" pitchFamily="34" charset="-122"/>
                          <a:cs typeface="微軟正黑體" panose="020B0604030504040204" pitchFamily="34" charset="-120"/>
                        </a:rPr>
                        <a:t>光明</a:t>
                      </a:r>
                      <a:r>
                        <a:rPr lang="zh-TW" sz="1600" b="1" kern="100" dirty="0" smtClean="0">
                          <a:effectLst/>
                          <a:latin typeface="Microsoft YaHei" pitchFamily="34" charset="-122"/>
                          <a:ea typeface="Microsoft YaHei" pitchFamily="34" charset="-122"/>
                          <a:cs typeface="Times New Roman" panose="02020603050405020304" pitchFamily="18" charset="0"/>
                        </a:rPr>
                        <a:t>國中</a:t>
                      </a:r>
                      <a:r>
                        <a:rPr lang="zh-TW" altLang="en-US" sz="1600" b="1" kern="100" dirty="0" smtClean="0">
                          <a:effectLst/>
                          <a:latin typeface="Microsoft YaHei" pitchFamily="34" charset="-122"/>
                          <a:ea typeface="Microsoft YaHei" pitchFamily="34" charset="-122"/>
                          <a:cs typeface="Times New Roman" panose="02020603050405020304" pitchFamily="18" charset="0"/>
                        </a:rPr>
                        <a:t>或</a:t>
                      </a:r>
                      <a:endParaRPr lang="en-US" altLang="zh-TW" sz="1600" b="1" kern="100" dirty="0" smtClean="0">
                        <a:effectLst/>
                        <a:latin typeface="Microsoft YaHei" pitchFamily="34" charset="-122"/>
                        <a:ea typeface="Microsoft YaHei" pitchFamily="34" charset="-122"/>
                        <a:cs typeface="Times New Roman" panose="02020603050405020304" pitchFamily="18" charset="0"/>
                      </a:endParaRPr>
                    </a:p>
                    <a:p>
                      <a:pPr algn="ctr">
                        <a:spcAft>
                          <a:spcPts val="0"/>
                        </a:spcAft>
                      </a:pPr>
                      <a:r>
                        <a:rPr lang="zh-TW" altLang="en-US" sz="1600" b="1" kern="100" dirty="0" smtClean="0">
                          <a:effectLst/>
                          <a:latin typeface="Microsoft YaHei" pitchFamily="34" charset="-122"/>
                          <a:ea typeface="Microsoft YaHei" pitchFamily="34" charset="-122"/>
                          <a:cs typeface="Times New Roman" panose="02020603050405020304" pitchFamily="18" charset="0"/>
                        </a:rPr>
                        <a:t>福豐國中</a:t>
                      </a:r>
                      <a:endParaRPr lang="zh-TW" sz="1600" b="1" kern="100" dirty="0">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00000"/>
                        </a:lnSpc>
                        <a:spcAft>
                          <a:spcPts val="0"/>
                        </a:spcAft>
                      </a:pPr>
                      <a:r>
                        <a:rPr lang="zh-TW" altLang="en-US" sz="1600" b="1" kern="100" dirty="0" smtClean="0">
                          <a:effectLst/>
                          <a:latin typeface="Microsoft YaHei" pitchFamily="34" charset="-122"/>
                          <a:ea typeface="Microsoft YaHei" pitchFamily="34" charset="-122"/>
                          <a:cs typeface="Times New Roman" panose="02020603050405020304" pitchFamily="18" charset="0"/>
                        </a:rPr>
                        <a:t>光明國中</a:t>
                      </a:r>
                      <a:r>
                        <a:rPr lang="en-US" altLang="zh-TW" sz="1600" b="1" kern="100" dirty="0" smtClean="0">
                          <a:effectLst/>
                          <a:latin typeface="Microsoft YaHei" pitchFamily="34" charset="-122"/>
                          <a:ea typeface="Microsoft YaHei" pitchFamily="34" charset="-122"/>
                          <a:cs typeface="Times New Roman" panose="02020603050405020304" pitchFamily="18" charset="0"/>
                        </a:rPr>
                        <a:t>:</a:t>
                      </a:r>
                      <a:r>
                        <a:rPr lang="zh-TW" sz="1600" b="1" kern="100" dirty="0" smtClean="0">
                          <a:effectLst/>
                          <a:latin typeface="Microsoft YaHei" pitchFamily="34" charset="-122"/>
                          <a:ea typeface="Microsoft YaHei" pitchFamily="34" charset="-122"/>
                          <a:cs typeface="Times New Roman" panose="02020603050405020304" pitchFamily="18" charset="0"/>
                        </a:rPr>
                        <a:t>桃園市</a:t>
                      </a:r>
                      <a:r>
                        <a:rPr lang="zh-TW" altLang="en-US" sz="1600" b="1" kern="100" dirty="0" smtClean="0">
                          <a:effectLst/>
                          <a:latin typeface="Microsoft YaHei" pitchFamily="34" charset="-122"/>
                          <a:ea typeface="Microsoft YaHei" pitchFamily="34" charset="-122"/>
                          <a:cs typeface="Times New Roman" panose="02020603050405020304" pitchFamily="18" charset="0"/>
                        </a:rPr>
                        <a:t>蘆竹</a:t>
                      </a:r>
                      <a:r>
                        <a:rPr lang="zh-TW" sz="1600" b="1" kern="100" dirty="0" smtClean="0">
                          <a:effectLst/>
                          <a:latin typeface="Microsoft YaHei" pitchFamily="34" charset="-122"/>
                          <a:ea typeface="Microsoft YaHei" pitchFamily="34" charset="-122"/>
                          <a:cs typeface="Times New Roman" panose="02020603050405020304" pitchFamily="18" charset="0"/>
                        </a:rPr>
                        <a:t>區</a:t>
                      </a:r>
                      <a:r>
                        <a:rPr lang="zh-TW" altLang="en-US" sz="1600" b="1" kern="100" dirty="0" smtClean="0">
                          <a:effectLst/>
                          <a:latin typeface="Microsoft YaHei" pitchFamily="34" charset="-122"/>
                          <a:ea typeface="Microsoft YaHei" pitchFamily="34" charset="-122"/>
                          <a:cs typeface="Times New Roman" panose="02020603050405020304" pitchFamily="18" charset="0"/>
                        </a:rPr>
                        <a:t>光明</a:t>
                      </a:r>
                      <a:r>
                        <a:rPr lang="zh-TW" sz="1600" b="1" kern="100" dirty="0" smtClean="0">
                          <a:effectLst/>
                          <a:latin typeface="Microsoft YaHei" pitchFamily="34" charset="-122"/>
                          <a:ea typeface="Microsoft YaHei" pitchFamily="34" charset="-122"/>
                          <a:cs typeface="微軟正黑體" panose="020B0604030504040204" pitchFamily="34" charset="-120"/>
                        </a:rPr>
                        <a:t>路</a:t>
                      </a:r>
                      <a:r>
                        <a:rPr lang="zh-TW" altLang="en-US" sz="1600" b="1" kern="100" dirty="0" smtClean="0">
                          <a:effectLst/>
                          <a:latin typeface="Microsoft YaHei" pitchFamily="34" charset="-122"/>
                          <a:ea typeface="Microsoft YaHei" pitchFamily="34" charset="-122"/>
                          <a:cs typeface="微軟正黑體" panose="020B0604030504040204" pitchFamily="34" charset="-120"/>
                        </a:rPr>
                        <a:t>一段</a:t>
                      </a:r>
                      <a:r>
                        <a:rPr lang="en-US" altLang="zh-TW" sz="1600" b="1" kern="100" dirty="0" smtClean="0">
                          <a:effectLst/>
                          <a:latin typeface="Microsoft YaHei" pitchFamily="34" charset="-122"/>
                          <a:ea typeface="Microsoft YaHei" pitchFamily="34" charset="-122"/>
                          <a:cs typeface="微軟正黑體" panose="020B0604030504040204" pitchFamily="34" charset="-120"/>
                        </a:rPr>
                        <a:t>123</a:t>
                      </a:r>
                      <a:r>
                        <a:rPr lang="zh-TW" sz="1600" b="1" kern="100" dirty="0" smtClean="0">
                          <a:effectLst/>
                          <a:latin typeface="Microsoft YaHei" pitchFamily="34" charset="-122"/>
                          <a:ea typeface="Microsoft YaHei" pitchFamily="34" charset="-122"/>
                          <a:cs typeface="微軟正黑體" panose="020B0604030504040204" pitchFamily="34" charset="-120"/>
                        </a:rPr>
                        <a:t>號</a:t>
                      </a:r>
                      <a:endParaRPr lang="en-US" altLang="zh-TW" sz="1600" b="1" kern="100" dirty="0" smtClean="0">
                        <a:effectLst/>
                        <a:latin typeface="Microsoft YaHei" pitchFamily="34" charset="-122"/>
                        <a:ea typeface="Microsoft YaHei" pitchFamily="34" charset="-122"/>
                        <a:cs typeface="微軟正黑體" panose="020B0604030504040204" pitchFamily="34" charset="-120"/>
                      </a:endParaRPr>
                    </a:p>
                    <a:p>
                      <a:pPr algn="ctr">
                        <a:lnSpc>
                          <a:spcPct val="100000"/>
                        </a:lnSpc>
                        <a:spcAft>
                          <a:spcPts val="0"/>
                        </a:spcAft>
                      </a:pPr>
                      <a:r>
                        <a:rPr lang="zh-TW" altLang="en-US" sz="1600" b="1" kern="100" dirty="0" smtClean="0">
                          <a:effectLst/>
                          <a:latin typeface="Microsoft YaHei" pitchFamily="34" charset="-122"/>
                          <a:ea typeface="Microsoft YaHei" pitchFamily="34" charset="-122"/>
                          <a:cs typeface="微軟正黑體" panose="020B0604030504040204" pitchFamily="34" charset="-120"/>
                        </a:rPr>
                        <a:t>福豐</a:t>
                      </a:r>
                      <a:r>
                        <a:rPr lang="zh-TW" altLang="en-US"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國中</a:t>
                      </a:r>
                      <a:r>
                        <a:rPr lang="en-US" altLang="zh-TW" sz="1600" b="1" kern="100" dirty="0" smtClean="0">
                          <a:effectLst/>
                          <a:latin typeface="Microsoft YaHei" pitchFamily="34" charset="-122"/>
                          <a:ea typeface="Microsoft YaHei" pitchFamily="34" charset="-122"/>
                          <a:cs typeface="微軟正黑體" panose="020B0604030504040204" pitchFamily="34" charset="-120"/>
                        </a:rPr>
                        <a:t>:</a:t>
                      </a:r>
                      <a:r>
                        <a:rPr lang="zh-TW" altLang="en-US" sz="1600" b="1" kern="100" dirty="0" smtClean="0">
                          <a:effectLst/>
                          <a:latin typeface="Microsoft YaHei" pitchFamily="34" charset="-122"/>
                          <a:ea typeface="Microsoft YaHei" pitchFamily="34" charset="-122"/>
                          <a:cs typeface="微軟正黑體" panose="020B0604030504040204" pitchFamily="34" charset="-120"/>
                        </a:rPr>
                        <a:t>桃園市桃園區延平路</a:t>
                      </a:r>
                      <a:r>
                        <a:rPr lang="en-US" altLang="zh-TW" sz="1600" b="1" kern="100" dirty="0" smtClean="0">
                          <a:effectLst/>
                          <a:latin typeface="Microsoft YaHei" pitchFamily="34" charset="-122"/>
                          <a:ea typeface="Microsoft YaHei" pitchFamily="34" charset="-122"/>
                          <a:cs typeface="微軟正黑體" panose="020B0604030504040204" pitchFamily="34" charset="-120"/>
                        </a:rPr>
                        <a:t>326</a:t>
                      </a:r>
                      <a:r>
                        <a:rPr lang="zh-TW" altLang="en-US" sz="1600" b="1" kern="100" dirty="0" smtClean="0">
                          <a:effectLst/>
                          <a:latin typeface="Microsoft YaHei" pitchFamily="34" charset="-122"/>
                          <a:ea typeface="Microsoft YaHei" pitchFamily="34" charset="-122"/>
                          <a:cs typeface="微軟正黑體" panose="020B0604030504040204" pitchFamily="34" charset="-120"/>
                        </a:rPr>
                        <a:t>號</a:t>
                      </a:r>
                      <a:endParaRPr lang="zh-TW" sz="1600" b="1" kern="100" dirty="0">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R="71755" algn="ctr">
                        <a:spcAft>
                          <a:spcPts val="0"/>
                        </a:spcAft>
                      </a:pPr>
                      <a:r>
                        <a:rPr lang="zh-TW" altLang="en-US" sz="1600" b="1" kern="100" dirty="0" smtClean="0">
                          <a:effectLst/>
                          <a:latin typeface="Microsoft YaHei" pitchFamily="34" charset="-122"/>
                          <a:ea typeface="Microsoft YaHei" pitchFamily="34" charset="-122"/>
                          <a:cs typeface="Times New Roman" panose="02020603050405020304" pitchFamily="18" charset="0"/>
                        </a:rPr>
                        <a:t>光明國中</a:t>
                      </a:r>
                      <a:r>
                        <a:rPr lang="en-US" altLang="zh-TW" sz="1600" b="1" kern="100" dirty="0" smtClean="0">
                          <a:effectLst/>
                          <a:latin typeface="Microsoft YaHei" pitchFamily="34" charset="-122"/>
                          <a:ea typeface="Microsoft YaHei" pitchFamily="34" charset="-122"/>
                          <a:cs typeface="Times New Roman" panose="02020603050405020304" pitchFamily="18" charset="0"/>
                        </a:rPr>
                        <a:t>:03-311-</a:t>
                      </a:r>
                      <a:r>
                        <a:rPr lang="en-US" altLang="zh-TW" sz="1600" b="1" kern="100" dirty="0" smtClean="0">
                          <a:effectLst/>
                          <a:latin typeface="Microsoft YaHei" pitchFamily="34" charset="-122"/>
                          <a:ea typeface="Microsoft YaHei" pitchFamily="34" charset="-122"/>
                          <a:cs typeface="Malgun Gothic Semilight" panose="020B0502040204020203" pitchFamily="34" charset="-120"/>
                        </a:rPr>
                        <a:t>4355</a:t>
                      </a:r>
                      <a:r>
                        <a:rPr lang="en-US" sz="1600" b="1" kern="100" dirty="0" smtClean="0">
                          <a:effectLst/>
                          <a:latin typeface="Microsoft YaHei" pitchFamily="34" charset="-122"/>
                          <a:ea typeface="Microsoft YaHei" pitchFamily="34" charset="-122"/>
                          <a:cs typeface="Times New Roman" panose="02020603050405020304" pitchFamily="18" charset="0"/>
                        </a:rPr>
                        <a:t>#610</a:t>
                      </a:r>
                      <a:r>
                        <a:rPr lang="zh-TW" altLang="en-US" sz="1600" b="1" kern="100" dirty="0" smtClean="0">
                          <a:effectLst/>
                          <a:latin typeface="Microsoft YaHei" pitchFamily="34" charset="-122"/>
                          <a:ea typeface="Microsoft YaHei" pitchFamily="34" charset="-122"/>
                          <a:cs typeface="Times New Roman" panose="02020603050405020304" pitchFamily="18" charset="0"/>
                        </a:rPr>
                        <a:t>、</a:t>
                      </a:r>
                      <a:r>
                        <a:rPr lang="en-US" sz="1600" b="1" kern="100" dirty="0" smtClean="0">
                          <a:effectLst/>
                          <a:latin typeface="Microsoft YaHei" pitchFamily="34" charset="-122"/>
                          <a:ea typeface="Microsoft YaHei" pitchFamily="34" charset="-122"/>
                          <a:cs typeface="Times New Roman" panose="02020603050405020304" pitchFamily="18" charset="0"/>
                        </a:rPr>
                        <a:t>613 </a:t>
                      </a:r>
                    </a:p>
                    <a:p>
                      <a:pPr marL="0" marR="71755" lvl="0" indent="0" algn="ctr" defTabSz="1218987" rtl="0" eaLnBrk="1" fontAlgn="auto" latinLnBrk="0" hangingPunct="1">
                        <a:lnSpc>
                          <a:spcPct val="100000"/>
                        </a:lnSpc>
                        <a:spcBef>
                          <a:spcPts val="0"/>
                        </a:spcBef>
                        <a:spcAft>
                          <a:spcPts val="0"/>
                        </a:spcAft>
                        <a:buClrTx/>
                        <a:buSzTx/>
                        <a:buFontTx/>
                        <a:buNone/>
                        <a:tabLst/>
                        <a:defRPr/>
                      </a:pPr>
                      <a:r>
                        <a:rPr lang="zh-TW" altLang="en-US"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福豐</a:t>
                      </a:r>
                      <a:r>
                        <a:rPr lang="zh-TW" altLang="en-US" sz="1600" b="1" kern="100" dirty="0" smtClean="0">
                          <a:effectLst/>
                          <a:latin typeface="Microsoft YaHei" pitchFamily="34" charset="-122"/>
                          <a:ea typeface="Microsoft YaHei" pitchFamily="34" charset="-122"/>
                          <a:cs typeface="Times New Roman" panose="02020603050405020304" pitchFamily="18" charset="0"/>
                        </a:rPr>
                        <a:t>國中</a:t>
                      </a:r>
                      <a:r>
                        <a:rPr lang="en-US" altLang="zh-TW" sz="1600" b="1" kern="100" dirty="0" smtClean="0">
                          <a:effectLst/>
                          <a:latin typeface="Microsoft YaHei" pitchFamily="34" charset="-122"/>
                          <a:ea typeface="Microsoft YaHei" pitchFamily="34" charset="-122"/>
                          <a:cs typeface="Times New Roman" panose="02020603050405020304" pitchFamily="18" charset="0"/>
                        </a:rPr>
                        <a:t>:03-</a:t>
                      </a:r>
                      <a:r>
                        <a:rPr lang="en-US" altLang="zh-TW"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366-9547#610</a:t>
                      </a:r>
                      <a:r>
                        <a:rPr lang="zh-TW" altLang="en-US"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a:t>
                      </a:r>
                      <a:r>
                        <a:rPr lang="en-US" altLang="zh-TW"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616</a:t>
                      </a:r>
                      <a:endParaRPr lang="zh-TW" sz="1600" b="1" kern="100" dirty="0">
                        <a:solidFill>
                          <a:schemeClr val="tx1"/>
                        </a:solidFill>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0258174"/>
                  </a:ext>
                </a:extLst>
              </a:tr>
              <a:tr h="421872">
                <a:tc vMerge="1">
                  <a:txBody>
                    <a:bodyPr/>
                    <a:lstStyle/>
                    <a:p>
                      <a:endParaRPr lang="zh-TW" altLang="en-US"/>
                    </a:p>
                  </a:txBody>
                  <a:tcPr/>
                </a:tc>
                <a:tc>
                  <a:txBody>
                    <a:bodyPr/>
                    <a:lstStyle/>
                    <a:p>
                      <a:pPr algn="ctr">
                        <a:spcAft>
                          <a:spcPts val="0"/>
                        </a:spcAft>
                      </a:pPr>
                      <a:r>
                        <a:rPr lang="zh-TW" sz="1600" b="1" kern="100" dirty="0">
                          <a:effectLst/>
                          <a:latin typeface="Microsoft YaHei" pitchFamily="34" charset="-122"/>
                          <a:ea typeface="Microsoft YaHei" pitchFamily="34" charset="-122"/>
                          <a:cs typeface="Times New Roman" panose="02020603050405020304" pitchFamily="18" charset="0"/>
                        </a:rPr>
                        <a:t>數理資優</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4244926192"/>
                  </a:ext>
                </a:extLst>
              </a:tr>
              <a:tr h="483568">
                <a:tc vMerge="1">
                  <a:txBody>
                    <a:bodyPr/>
                    <a:lstStyle/>
                    <a:p>
                      <a:endParaRPr lang="zh-TW" altLang="en-US"/>
                    </a:p>
                  </a:txBody>
                  <a:tcPr/>
                </a:tc>
                <a:tc>
                  <a:txBody>
                    <a:bodyPr/>
                    <a:lstStyle/>
                    <a:p>
                      <a:pPr algn="ctr">
                        <a:spcAft>
                          <a:spcPts val="0"/>
                        </a:spcAft>
                      </a:pPr>
                      <a:r>
                        <a:rPr lang="zh-TW" sz="1600" b="1" kern="100" dirty="0">
                          <a:effectLst/>
                          <a:latin typeface="Microsoft YaHei" pitchFamily="34" charset="-122"/>
                          <a:ea typeface="Microsoft YaHei" pitchFamily="34" charset="-122"/>
                          <a:cs typeface="Times New Roman" panose="02020603050405020304" pitchFamily="18" charset="0"/>
                        </a:rPr>
                        <a:t>英語資優</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pPr>
                      <a:r>
                        <a:rPr lang="zh-TW" sz="1600" b="1" kern="100" dirty="0">
                          <a:effectLst/>
                          <a:latin typeface="Microsoft YaHei" pitchFamily="34" charset="-122"/>
                          <a:ea typeface="Microsoft YaHei" pitchFamily="34" charset="-122"/>
                          <a:cs typeface="Times New Roman" panose="02020603050405020304" pitchFamily="18" charset="0"/>
                        </a:rPr>
                        <a:t>第二區</a:t>
                      </a:r>
                    </a:p>
                    <a:p>
                      <a:pPr algn="ctr">
                        <a:spcAft>
                          <a:spcPts val="0"/>
                        </a:spcAft>
                      </a:pPr>
                      <a:r>
                        <a:rPr lang="zh-TW" altLang="en-US" sz="1600" b="1" kern="100" dirty="0" smtClean="0">
                          <a:effectLst/>
                          <a:latin typeface="Microsoft YaHei" pitchFamily="34" charset="-122"/>
                          <a:ea typeface="Microsoft YaHei" pitchFamily="34" charset="-122"/>
                          <a:cs typeface="Times New Roman" panose="02020603050405020304" pitchFamily="18" charset="0"/>
                        </a:rPr>
                        <a:t>楊梅國</a:t>
                      </a:r>
                      <a:r>
                        <a:rPr lang="zh-TW" sz="1600" b="1" kern="100" dirty="0" smtClean="0">
                          <a:effectLst/>
                          <a:latin typeface="Microsoft YaHei" pitchFamily="34" charset="-122"/>
                          <a:ea typeface="Microsoft YaHei" pitchFamily="34" charset="-122"/>
                          <a:cs typeface="Times New Roman" panose="02020603050405020304" pitchFamily="18" charset="0"/>
                        </a:rPr>
                        <a:t>中</a:t>
                      </a:r>
                      <a:r>
                        <a:rPr lang="zh-TW" altLang="en-US" sz="1600" b="1" kern="100" dirty="0" smtClean="0">
                          <a:effectLst/>
                          <a:latin typeface="Microsoft YaHei" pitchFamily="34" charset="-122"/>
                          <a:ea typeface="Microsoft YaHei" pitchFamily="34" charset="-122"/>
                          <a:cs typeface="Times New Roman" panose="02020603050405020304" pitchFamily="18" charset="0"/>
                        </a:rPr>
                        <a:t>或</a:t>
                      </a:r>
                      <a:endParaRPr lang="en-US" altLang="zh-TW" sz="1600" b="1" kern="100" dirty="0" smtClean="0">
                        <a:effectLst/>
                        <a:latin typeface="Microsoft YaHei" pitchFamily="34" charset="-122"/>
                        <a:ea typeface="Microsoft YaHei" pitchFamily="34" charset="-122"/>
                        <a:cs typeface="Times New Roman" panose="02020603050405020304" pitchFamily="18" charset="0"/>
                      </a:endParaRPr>
                    </a:p>
                    <a:p>
                      <a:pPr algn="ctr">
                        <a:spcAft>
                          <a:spcPts val="0"/>
                        </a:spcAft>
                      </a:pPr>
                      <a:r>
                        <a:rPr lang="zh-TW" altLang="en-US" sz="1600" b="1" kern="100" dirty="0" smtClean="0">
                          <a:effectLst/>
                          <a:latin typeface="Microsoft YaHei" pitchFamily="34" charset="-122"/>
                          <a:ea typeface="Microsoft YaHei" pitchFamily="34" charset="-122"/>
                          <a:cs typeface="Times New Roman" panose="02020603050405020304" pitchFamily="18" charset="0"/>
                        </a:rPr>
                        <a:t>石門國中</a:t>
                      </a:r>
                      <a:endParaRPr lang="zh-TW" sz="1600" b="1" kern="100" dirty="0">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273685" indent="-273685" algn="ctr">
                        <a:lnSpc>
                          <a:spcPct val="100000"/>
                        </a:lnSpc>
                        <a:spcAft>
                          <a:spcPts val="0"/>
                        </a:spcAft>
                      </a:pPr>
                      <a:r>
                        <a:rPr lang="zh-TW" altLang="en-US"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楊梅國中</a:t>
                      </a:r>
                      <a:r>
                        <a:rPr lang="en-US" altLang="zh-TW"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a:t>
                      </a:r>
                      <a:r>
                        <a:rPr lang="zh-TW" altLang="en-US"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桃園市楊梅區校前路</a:t>
                      </a:r>
                      <a:r>
                        <a:rPr lang="en-US" altLang="zh-TW"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149</a:t>
                      </a:r>
                      <a:r>
                        <a:rPr lang="zh-TW" altLang="en-US"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號</a:t>
                      </a:r>
                      <a:endParaRPr lang="en-US" altLang="zh-TW" sz="1600" b="1" kern="100" dirty="0" smtClean="0">
                        <a:solidFill>
                          <a:schemeClr val="tx1"/>
                        </a:solidFill>
                        <a:effectLst/>
                        <a:latin typeface="Microsoft YaHei" pitchFamily="34" charset="-122"/>
                        <a:ea typeface="Microsoft YaHei" pitchFamily="34" charset="-122"/>
                        <a:cs typeface="Times New Roman" panose="02020603050405020304" pitchFamily="18" charset="0"/>
                      </a:endParaRPr>
                    </a:p>
                    <a:p>
                      <a:pPr marL="273685" indent="-273685" algn="ctr">
                        <a:lnSpc>
                          <a:spcPct val="100000"/>
                        </a:lnSpc>
                        <a:spcAft>
                          <a:spcPts val="0"/>
                        </a:spcAft>
                      </a:pPr>
                      <a:r>
                        <a:rPr lang="zh-TW" altLang="en-US"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石門國中</a:t>
                      </a:r>
                      <a:r>
                        <a:rPr lang="en-US" altLang="zh-TW"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a:t>
                      </a:r>
                      <a:r>
                        <a:rPr lang="zh-TW" altLang="en-US"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桃園市龍潭區文化路</a:t>
                      </a:r>
                      <a:r>
                        <a:rPr lang="en-US" altLang="zh-TW"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137</a:t>
                      </a:r>
                      <a:r>
                        <a:rPr lang="zh-TW" altLang="en-US"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號</a:t>
                      </a:r>
                      <a:endParaRPr lang="zh-TW" sz="1600" b="1" kern="100" dirty="0">
                        <a:solidFill>
                          <a:srgbClr val="FF0000"/>
                        </a:solidFill>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635" marR="71755" indent="-20320" algn="ctr">
                        <a:spcAft>
                          <a:spcPts val="0"/>
                        </a:spcAft>
                      </a:pPr>
                      <a:r>
                        <a:rPr lang="zh-TW" altLang="en-US"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楊梅</a:t>
                      </a:r>
                      <a:r>
                        <a:rPr lang="zh-TW" altLang="en-US" sz="1600" b="1" kern="100" dirty="0" smtClean="0">
                          <a:effectLst/>
                          <a:latin typeface="Microsoft YaHei" pitchFamily="34" charset="-122"/>
                          <a:ea typeface="Microsoft YaHei" pitchFamily="34" charset="-122"/>
                          <a:cs typeface="Times New Roman" panose="02020603050405020304" pitchFamily="18" charset="0"/>
                        </a:rPr>
                        <a:t>國中</a:t>
                      </a:r>
                      <a:r>
                        <a:rPr lang="en-US" altLang="zh-TW" sz="1600" b="1" kern="100" dirty="0" smtClean="0">
                          <a:effectLst/>
                          <a:latin typeface="Microsoft YaHei" pitchFamily="34" charset="-122"/>
                          <a:ea typeface="Microsoft YaHei" pitchFamily="34" charset="-122"/>
                          <a:cs typeface="Times New Roman" panose="02020603050405020304" pitchFamily="18" charset="0"/>
                        </a:rPr>
                        <a:t>:03-</a:t>
                      </a:r>
                      <a:r>
                        <a:rPr lang="en-US" altLang="zh-TW"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478-2024#610</a:t>
                      </a:r>
                      <a:r>
                        <a:rPr lang="zh-TW" altLang="en-US"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a:t>
                      </a:r>
                      <a:r>
                        <a:rPr lang="en-US" altLang="zh-TW"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611</a:t>
                      </a:r>
                    </a:p>
                    <a:p>
                      <a:pPr marL="635" marR="71755" lvl="0" indent="-20320" algn="ctr" defTabSz="1218987" rtl="0" eaLnBrk="1" fontAlgn="auto" latinLnBrk="0" hangingPunct="1">
                        <a:lnSpc>
                          <a:spcPct val="100000"/>
                        </a:lnSpc>
                        <a:spcBef>
                          <a:spcPts val="0"/>
                        </a:spcBef>
                        <a:spcAft>
                          <a:spcPts val="0"/>
                        </a:spcAft>
                        <a:buClrTx/>
                        <a:buSzTx/>
                        <a:buFontTx/>
                        <a:buNone/>
                        <a:tabLst/>
                        <a:defRPr/>
                      </a:pPr>
                      <a:r>
                        <a:rPr lang="zh-TW" altLang="en-US"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石門</a:t>
                      </a:r>
                      <a:r>
                        <a:rPr lang="zh-TW" altLang="en-US" sz="1600" b="1" kern="100" dirty="0" smtClean="0">
                          <a:effectLst/>
                          <a:latin typeface="Microsoft YaHei" pitchFamily="34" charset="-122"/>
                          <a:ea typeface="Microsoft YaHei" pitchFamily="34" charset="-122"/>
                          <a:cs typeface="Times New Roman" panose="02020603050405020304" pitchFamily="18" charset="0"/>
                        </a:rPr>
                        <a:t>國中</a:t>
                      </a:r>
                      <a:r>
                        <a:rPr lang="en-US" altLang="zh-TW" sz="1600" b="1" kern="100" dirty="0" smtClean="0">
                          <a:effectLst/>
                          <a:latin typeface="Microsoft YaHei" pitchFamily="34" charset="-122"/>
                          <a:ea typeface="Microsoft YaHei" pitchFamily="34" charset="-122"/>
                          <a:cs typeface="Times New Roman" panose="02020603050405020304" pitchFamily="18" charset="0"/>
                        </a:rPr>
                        <a:t>:03-</a:t>
                      </a:r>
                      <a:r>
                        <a:rPr lang="en-US" altLang="zh-TW"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471-3610#610</a:t>
                      </a:r>
                      <a:r>
                        <a:rPr lang="zh-TW" altLang="en-US"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a:t>
                      </a:r>
                      <a:r>
                        <a:rPr lang="en-US" altLang="zh-TW"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611</a:t>
                      </a:r>
                    </a:p>
                    <a:p>
                      <a:pPr marL="635" marR="71755" indent="-20320" algn="ctr">
                        <a:spcAft>
                          <a:spcPts val="0"/>
                        </a:spcAft>
                      </a:pPr>
                      <a:endParaRPr lang="zh-TW" sz="1600" b="1" kern="100" dirty="0">
                        <a:solidFill>
                          <a:schemeClr val="tx1"/>
                        </a:solidFill>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24577691"/>
                  </a:ext>
                </a:extLst>
              </a:tr>
              <a:tr h="434843">
                <a:tc vMerge="1">
                  <a:txBody>
                    <a:bodyPr/>
                    <a:lstStyle/>
                    <a:p>
                      <a:endParaRPr lang="zh-TW" altLang="en-US"/>
                    </a:p>
                  </a:txBody>
                  <a:tcPr/>
                </a:tc>
                <a:tc>
                  <a:txBody>
                    <a:bodyPr/>
                    <a:lstStyle/>
                    <a:p>
                      <a:pPr algn="ctr">
                        <a:spcAft>
                          <a:spcPts val="0"/>
                        </a:spcAft>
                      </a:pPr>
                      <a:r>
                        <a:rPr lang="zh-TW" sz="1600" b="1" kern="100" dirty="0">
                          <a:effectLst/>
                          <a:latin typeface="Microsoft YaHei" pitchFamily="34" charset="-122"/>
                          <a:ea typeface="Microsoft YaHei" pitchFamily="34" charset="-122"/>
                          <a:cs typeface="Times New Roman" panose="02020603050405020304" pitchFamily="18" charset="0"/>
                        </a:rPr>
                        <a:t>數理資優</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842373962"/>
                  </a:ext>
                </a:extLst>
              </a:tr>
              <a:tr h="434843">
                <a:tc vMerge="1">
                  <a:txBody>
                    <a:bodyPr/>
                    <a:lstStyle/>
                    <a:p>
                      <a:pPr algn="ctr">
                        <a:spcAft>
                          <a:spcPts val="0"/>
                        </a:spcAft>
                      </a:pPr>
                      <a:endParaRPr lang="zh-TW" sz="1500" b="1" kern="100" dirty="0">
                        <a:effectLst/>
                        <a:latin typeface="+mj-ea"/>
                        <a:ea typeface="+mj-ea"/>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altLang="en-US" sz="1600" b="1" kern="100" dirty="0" smtClean="0">
                          <a:effectLst/>
                          <a:latin typeface="Microsoft YaHei" pitchFamily="34" charset="-122"/>
                          <a:ea typeface="Microsoft YaHei" pitchFamily="34" charset="-122"/>
                          <a:cs typeface="Times New Roman" panose="02020603050405020304" pitchFamily="18" charset="0"/>
                        </a:rPr>
                        <a:t>自然</a:t>
                      </a:r>
                      <a:r>
                        <a:rPr lang="zh-TW" altLang="zh-TW"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資優</a:t>
                      </a:r>
                      <a:endParaRPr lang="zh-TW" sz="1600" b="1" kern="100" dirty="0">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altLang="en-US" sz="1600" b="1" kern="100" dirty="0" smtClean="0">
                          <a:solidFill>
                            <a:schemeClr val="tx1"/>
                          </a:solidFill>
                          <a:effectLst/>
                          <a:latin typeface="Microsoft YaHei" pitchFamily="34" charset="-122"/>
                          <a:ea typeface="Microsoft YaHei" pitchFamily="34" charset="-122"/>
                          <a:cs typeface="微軟正黑體" panose="020B0604030504040204" pitchFamily="34" charset="-120"/>
                        </a:rPr>
                        <a:t>光明</a:t>
                      </a:r>
                      <a:r>
                        <a:rPr lang="zh-TW" altLang="zh-TW"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國中</a:t>
                      </a:r>
                      <a:endParaRPr lang="zh-TW" sz="1600" b="1" kern="100" dirty="0">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73685" marR="0" lvl="0" indent="-273685" algn="ctr" defTabSz="1218987" rtl="0" eaLnBrk="1" fontAlgn="auto" latinLnBrk="0" hangingPunct="1">
                        <a:lnSpc>
                          <a:spcPct val="100000"/>
                        </a:lnSpc>
                        <a:spcBef>
                          <a:spcPts val="0"/>
                        </a:spcBef>
                        <a:spcAft>
                          <a:spcPts val="0"/>
                        </a:spcAft>
                        <a:buClrTx/>
                        <a:buSzTx/>
                        <a:buFontTx/>
                        <a:buNone/>
                        <a:tabLst/>
                        <a:defRPr/>
                      </a:pPr>
                      <a:r>
                        <a:rPr lang="zh-TW" altLang="zh-TW"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桃園市</a:t>
                      </a:r>
                      <a:r>
                        <a:rPr lang="zh-TW" altLang="en-US"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蘆竹</a:t>
                      </a:r>
                      <a:r>
                        <a:rPr lang="zh-TW" altLang="zh-TW"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區</a:t>
                      </a:r>
                      <a:r>
                        <a:rPr lang="zh-TW" altLang="en-US"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光明</a:t>
                      </a:r>
                      <a:r>
                        <a:rPr lang="zh-TW" altLang="zh-TW" sz="1600" b="1" kern="100" dirty="0" smtClean="0">
                          <a:solidFill>
                            <a:schemeClr val="tx1"/>
                          </a:solidFill>
                          <a:effectLst/>
                          <a:latin typeface="Microsoft YaHei" pitchFamily="34" charset="-122"/>
                          <a:ea typeface="Microsoft YaHei" pitchFamily="34" charset="-122"/>
                          <a:cs typeface="微軟正黑體" panose="020B0604030504040204" pitchFamily="34" charset="-120"/>
                        </a:rPr>
                        <a:t>路</a:t>
                      </a:r>
                      <a:r>
                        <a:rPr lang="zh-TW" altLang="en-US" sz="1600" b="1" kern="100" dirty="0" smtClean="0">
                          <a:solidFill>
                            <a:schemeClr val="tx1"/>
                          </a:solidFill>
                          <a:effectLst/>
                          <a:latin typeface="Microsoft YaHei" pitchFamily="34" charset="-122"/>
                          <a:ea typeface="Microsoft YaHei" pitchFamily="34" charset="-122"/>
                          <a:cs typeface="微軟正黑體" panose="020B0604030504040204" pitchFamily="34" charset="-120"/>
                        </a:rPr>
                        <a:t>一段</a:t>
                      </a:r>
                      <a:r>
                        <a:rPr lang="en-US" altLang="zh-TW" sz="1600" b="1" kern="100" dirty="0" smtClean="0">
                          <a:solidFill>
                            <a:schemeClr val="tx1"/>
                          </a:solidFill>
                          <a:effectLst/>
                          <a:latin typeface="Microsoft YaHei" pitchFamily="34" charset="-122"/>
                          <a:ea typeface="Microsoft YaHei" pitchFamily="34" charset="-122"/>
                          <a:cs typeface="微軟正黑體" panose="020B0604030504040204" pitchFamily="34" charset="-120"/>
                        </a:rPr>
                        <a:t>123</a:t>
                      </a:r>
                      <a:r>
                        <a:rPr lang="zh-TW" altLang="zh-TW" sz="1600" b="1" kern="100" dirty="0" smtClean="0">
                          <a:solidFill>
                            <a:schemeClr val="tx1"/>
                          </a:solidFill>
                          <a:effectLst/>
                          <a:latin typeface="Microsoft YaHei" pitchFamily="34" charset="-122"/>
                          <a:ea typeface="Microsoft YaHei" pitchFamily="34" charset="-122"/>
                          <a:cs typeface="微軟正黑體" panose="020B0604030504040204" pitchFamily="34" charset="-120"/>
                        </a:rPr>
                        <a:t>號</a:t>
                      </a:r>
                      <a:endParaRPr lang="en-US" altLang="zh-TW" sz="1600" b="1" kern="100" dirty="0" smtClean="0">
                        <a:solidFill>
                          <a:schemeClr val="tx1"/>
                        </a:solidFill>
                        <a:effectLst/>
                        <a:latin typeface="Microsoft YaHei" pitchFamily="34" charset="-122"/>
                        <a:ea typeface="Microsoft YaHei" pitchFamily="34" charset="-122"/>
                        <a:cs typeface="微軟正黑體" panose="020B0604030504040204" pitchFamily="34" charset="-12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35" marR="71755" lvl="0" indent="-20320" algn="ctr" defTabSz="1218987" rtl="0" eaLnBrk="1" fontAlgn="auto" latinLnBrk="0" hangingPunct="1">
                        <a:lnSpc>
                          <a:spcPct val="100000"/>
                        </a:lnSpc>
                        <a:spcBef>
                          <a:spcPts val="0"/>
                        </a:spcBef>
                        <a:spcAft>
                          <a:spcPts val="0"/>
                        </a:spcAft>
                        <a:buClrTx/>
                        <a:buSzTx/>
                        <a:buFontTx/>
                        <a:buNone/>
                        <a:tabLst/>
                        <a:defRPr/>
                      </a:pPr>
                      <a:r>
                        <a:rPr lang="en-US" altLang="zh-TW" sz="1600" b="1" kern="100" dirty="0" smtClean="0">
                          <a:effectLst/>
                          <a:latin typeface="Microsoft YaHei" pitchFamily="34" charset="-122"/>
                          <a:ea typeface="Microsoft YaHei" pitchFamily="34" charset="-122"/>
                          <a:cs typeface="Times New Roman" panose="02020603050405020304" pitchFamily="18" charset="0"/>
                        </a:rPr>
                        <a:t>03-311-</a:t>
                      </a:r>
                      <a:r>
                        <a:rPr lang="en-US" altLang="zh-TW" sz="1600" b="1" kern="100" dirty="0" smtClean="0">
                          <a:effectLst/>
                          <a:latin typeface="Microsoft YaHei" pitchFamily="34" charset="-122"/>
                          <a:ea typeface="Microsoft YaHei" pitchFamily="34" charset="-122"/>
                          <a:cs typeface="Malgun Gothic Semilight" panose="020B0502040204020203" pitchFamily="34" charset="-120"/>
                        </a:rPr>
                        <a:t>4355</a:t>
                      </a:r>
                      <a:r>
                        <a:rPr lang="en-US" altLang="zh-TW" sz="1600" b="1" kern="100" dirty="0" smtClean="0">
                          <a:effectLst/>
                          <a:latin typeface="Microsoft YaHei" pitchFamily="34" charset="-122"/>
                          <a:ea typeface="Microsoft YaHei" pitchFamily="34" charset="-122"/>
                          <a:cs typeface="Times New Roman" panose="02020603050405020304" pitchFamily="18" charset="0"/>
                        </a:rPr>
                        <a:t>#610</a:t>
                      </a:r>
                      <a:r>
                        <a:rPr lang="zh-TW" altLang="en-US" sz="1600" b="1" kern="100" dirty="0" smtClean="0">
                          <a:effectLst/>
                          <a:latin typeface="Microsoft YaHei" pitchFamily="34" charset="-122"/>
                          <a:ea typeface="Microsoft YaHei" pitchFamily="34" charset="-122"/>
                          <a:cs typeface="Times New Roman" panose="02020603050405020304" pitchFamily="18" charset="0"/>
                        </a:rPr>
                        <a:t>、</a:t>
                      </a:r>
                      <a:r>
                        <a:rPr lang="en-US" altLang="zh-TW" sz="1600" b="1" kern="100" dirty="0" smtClean="0">
                          <a:effectLst/>
                          <a:latin typeface="Microsoft YaHei" pitchFamily="34" charset="-122"/>
                          <a:ea typeface="Microsoft YaHei" pitchFamily="34" charset="-122"/>
                          <a:cs typeface="Times New Roman" panose="02020603050405020304" pitchFamily="18" charset="0"/>
                        </a:rPr>
                        <a:t>613</a:t>
                      </a:r>
                      <a:endParaRPr lang="zh-TW" sz="1600" b="1" kern="100" dirty="0">
                        <a:solidFill>
                          <a:schemeClr val="tx1"/>
                        </a:solidFill>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0217504"/>
                  </a:ext>
                </a:extLst>
              </a:tr>
              <a:tr h="533017">
                <a:tc rowSpan="5">
                  <a:txBody>
                    <a:bodyPr/>
                    <a:lstStyle/>
                    <a:p>
                      <a:pPr algn="ctr">
                        <a:spcAft>
                          <a:spcPts val="0"/>
                        </a:spcAft>
                      </a:pPr>
                      <a:r>
                        <a:rPr lang="zh-TW" sz="1500" b="1" kern="100" dirty="0">
                          <a:effectLst/>
                          <a:latin typeface="+mj-ea"/>
                          <a:ea typeface="+mj-ea"/>
                          <a:cs typeface="Times New Roman" panose="02020603050405020304" pitchFamily="18" charset="0"/>
                        </a:rPr>
                        <a:t>複選</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TW" sz="1600" b="1" kern="100" dirty="0">
                          <a:effectLst/>
                          <a:latin typeface="Microsoft YaHei" pitchFamily="34" charset="-122"/>
                          <a:ea typeface="Microsoft YaHei" pitchFamily="34" charset="-122"/>
                          <a:cs typeface="Times New Roman" panose="02020603050405020304" pitchFamily="18" charset="0"/>
                        </a:rPr>
                        <a:t>英語資優</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b="1" kern="100" dirty="0">
                          <a:effectLst/>
                          <a:latin typeface="Microsoft YaHei" pitchFamily="34" charset="-122"/>
                          <a:ea typeface="Microsoft YaHei" pitchFamily="34" charset="-122"/>
                          <a:cs typeface="Times New Roman" panose="02020603050405020304" pitchFamily="18" charset="0"/>
                        </a:rPr>
                        <a:t>第一區</a:t>
                      </a:r>
                    </a:p>
                    <a:p>
                      <a:pPr algn="ctr">
                        <a:spcAft>
                          <a:spcPts val="0"/>
                        </a:spcAft>
                      </a:pPr>
                      <a:r>
                        <a:rPr lang="zh-TW" altLang="en-US" sz="1600" b="1" kern="100" dirty="0" smtClean="0">
                          <a:effectLst/>
                          <a:latin typeface="Microsoft YaHei" pitchFamily="34" charset="-122"/>
                          <a:ea typeface="Microsoft YaHei" pitchFamily="34" charset="-122"/>
                          <a:cs typeface="Times New Roman" panose="02020603050405020304" pitchFamily="18" charset="0"/>
                        </a:rPr>
                        <a:t>福豐</a:t>
                      </a:r>
                      <a:r>
                        <a:rPr lang="zh-TW" sz="1600" b="1" kern="100" dirty="0" smtClean="0">
                          <a:effectLst/>
                          <a:latin typeface="Microsoft YaHei" pitchFamily="34" charset="-122"/>
                          <a:ea typeface="Microsoft YaHei" pitchFamily="34" charset="-122"/>
                          <a:cs typeface="Times New Roman" panose="02020603050405020304" pitchFamily="18" charset="0"/>
                        </a:rPr>
                        <a:t>國中</a:t>
                      </a:r>
                      <a:endParaRPr lang="zh-TW" sz="1600" b="1" kern="100" dirty="0">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zh-TW" altLang="en-US" sz="1600" b="1" kern="100" dirty="0" smtClean="0">
                          <a:solidFill>
                            <a:schemeClr val="tx1"/>
                          </a:solidFill>
                          <a:effectLst/>
                          <a:latin typeface="Microsoft YaHei" pitchFamily="34" charset="-122"/>
                          <a:ea typeface="Microsoft YaHei" pitchFamily="34" charset="-122"/>
                          <a:cs typeface="微軟正黑體" panose="020B0604030504040204" pitchFamily="34" charset="-120"/>
                        </a:rPr>
                        <a:t>桃園市桃園區延平路</a:t>
                      </a:r>
                      <a:r>
                        <a:rPr lang="en-US" altLang="zh-TW" sz="1600" b="1" kern="100" dirty="0" smtClean="0">
                          <a:solidFill>
                            <a:schemeClr val="tx1"/>
                          </a:solidFill>
                          <a:effectLst/>
                          <a:latin typeface="Microsoft YaHei" pitchFamily="34" charset="-122"/>
                          <a:ea typeface="Microsoft YaHei" pitchFamily="34" charset="-122"/>
                          <a:cs typeface="微軟正黑體" panose="020B0604030504040204" pitchFamily="34" charset="-120"/>
                        </a:rPr>
                        <a:t>326</a:t>
                      </a:r>
                      <a:r>
                        <a:rPr lang="zh-TW" altLang="en-US" sz="1600" b="1" kern="100" dirty="0" smtClean="0">
                          <a:solidFill>
                            <a:schemeClr val="tx1"/>
                          </a:solidFill>
                          <a:effectLst/>
                          <a:latin typeface="Microsoft YaHei" pitchFamily="34" charset="-122"/>
                          <a:ea typeface="Microsoft YaHei" pitchFamily="34" charset="-122"/>
                          <a:cs typeface="微軟正黑體" panose="020B0604030504040204" pitchFamily="34" charset="-120"/>
                        </a:rPr>
                        <a:t>號</a:t>
                      </a:r>
                      <a:endParaRPr lang="zh-TW" sz="1600" b="1" kern="100" dirty="0">
                        <a:solidFill>
                          <a:srgbClr val="FF0000"/>
                        </a:solidFill>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71755" lvl="0" indent="-20320" algn="ctr" defTabSz="1218987" rtl="0" eaLnBrk="1" fontAlgn="auto" latinLnBrk="0" hangingPunct="1">
                        <a:lnSpc>
                          <a:spcPct val="100000"/>
                        </a:lnSpc>
                        <a:spcBef>
                          <a:spcPts val="0"/>
                        </a:spcBef>
                        <a:spcAft>
                          <a:spcPts val="0"/>
                        </a:spcAft>
                        <a:buClrTx/>
                        <a:buSzTx/>
                        <a:buFontTx/>
                        <a:buNone/>
                        <a:tabLst/>
                        <a:defRPr/>
                      </a:pPr>
                      <a:r>
                        <a:rPr lang="en-US" altLang="zh-TW"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03-366-9547#610</a:t>
                      </a:r>
                      <a:r>
                        <a:rPr lang="zh-TW" altLang="en-US"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a:t>
                      </a:r>
                      <a:r>
                        <a:rPr lang="en-US" altLang="zh-TW" sz="1600" b="1" kern="100" smtClean="0">
                          <a:solidFill>
                            <a:schemeClr val="tx1"/>
                          </a:solidFill>
                          <a:effectLst/>
                          <a:latin typeface="Microsoft YaHei" pitchFamily="34" charset="-122"/>
                          <a:ea typeface="Microsoft YaHei" pitchFamily="34" charset="-122"/>
                          <a:cs typeface="Times New Roman" panose="02020603050405020304" pitchFamily="18" charset="0"/>
                        </a:rPr>
                        <a:t>616</a:t>
                      </a:r>
                      <a:endParaRPr lang="en-US" altLang="zh-TW" sz="1600" b="1" kern="100" dirty="0" smtClean="0">
                        <a:solidFill>
                          <a:schemeClr val="tx1"/>
                        </a:solidFill>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4959433"/>
                  </a:ext>
                </a:extLst>
              </a:tr>
              <a:tr h="533017">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600" b="1" kern="100" dirty="0">
                          <a:effectLst/>
                          <a:latin typeface="Microsoft YaHei" pitchFamily="34" charset="-122"/>
                          <a:ea typeface="Microsoft YaHei" pitchFamily="34" charset="-122"/>
                          <a:cs typeface="Times New Roman" panose="02020603050405020304" pitchFamily="18" charset="0"/>
                        </a:rPr>
                        <a:t>第二區</a:t>
                      </a:r>
                    </a:p>
                    <a:p>
                      <a:pPr algn="ctr">
                        <a:spcAft>
                          <a:spcPts val="0"/>
                        </a:spcAft>
                      </a:pPr>
                      <a:r>
                        <a:rPr lang="zh-TW" altLang="en-US" sz="1600" b="1" kern="100" dirty="0" smtClean="0">
                          <a:effectLst/>
                          <a:latin typeface="Microsoft YaHei" pitchFamily="34" charset="-122"/>
                          <a:ea typeface="Microsoft YaHei" pitchFamily="34" charset="-122"/>
                          <a:cs typeface="Times New Roman" panose="02020603050405020304" pitchFamily="18" charset="0"/>
                        </a:rPr>
                        <a:t>楊梅</a:t>
                      </a:r>
                      <a:r>
                        <a:rPr lang="zh-TW" sz="1600" b="1" kern="100" dirty="0" smtClean="0">
                          <a:effectLst/>
                          <a:latin typeface="Microsoft YaHei" pitchFamily="34" charset="-122"/>
                          <a:ea typeface="Microsoft YaHei" pitchFamily="34" charset="-122"/>
                          <a:cs typeface="Times New Roman" panose="02020603050405020304" pitchFamily="18" charset="0"/>
                        </a:rPr>
                        <a:t>國中</a:t>
                      </a:r>
                      <a:endParaRPr lang="zh-TW" sz="1600" b="1" kern="100" dirty="0">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zh-TW" altLang="en-US"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桃園市楊梅區校前路</a:t>
                      </a:r>
                      <a:r>
                        <a:rPr lang="en-US" altLang="zh-TW"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149</a:t>
                      </a:r>
                      <a:r>
                        <a:rPr lang="zh-TW" altLang="en-US"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號</a:t>
                      </a:r>
                      <a:r>
                        <a:rPr lang="zh-TW" altLang="en-US" sz="1600" b="1" kern="100" dirty="0" smtClean="0">
                          <a:solidFill>
                            <a:srgbClr val="FF0000"/>
                          </a:solidFill>
                          <a:effectLst/>
                          <a:latin typeface="Microsoft YaHei" pitchFamily="34" charset="-122"/>
                          <a:ea typeface="Microsoft YaHei" pitchFamily="34" charset="-122"/>
                          <a:cs typeface="Times New Roman" panose="02020603050405020304" pitchFamily="18" charset="0"/>
                        </a:rPr>
                        <a:t> </a:t>
                      </a:r>
                      <a:endParaRPr lang="zh-TW" sz="1600" b="1" kern="100" dirty="0">
                        <a:solidFill>
                          <a:srgbClr val="FF0000"/>
                        </a:solidFill>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71755" indent="-20320" algn="ctr">
                        <a:spcAft>
                          <a:spcPts val="0"/>
                        </a:spcAft>
                      </a:pPr>
                      <a:r>
                        <a:rPr lang="en-US" altLang="zh-TW"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03-478-2024#610</a:t>
                      </a:r>
                      <a:r>
                        <a:rPr lang="zh-TW" altLang="en-US"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a:t>
                      </a:r>
                      <a:r>
                        <a:rPr lang="en-US" altLang="zh-TW"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611</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3359082"/>
                  </a:ext>
                </a:extLst>
              </a:tr>
              <a:tr h="598094">
                <a:tc vMerge="1">
                  <a:txBody>
                    <a:bodyPr/>
                    <a:lstStyle/>
                    <a:p>
                      <a:endParaRPr lang="zh-TW" altLang="en-US"/>
                    </a:p>
                  </a:txBody>
                  <a:tcPr/>
                </a:tc>
                <a:tc rowSpan="2">
                  <a:txBody>
                    <a:bodyPr/>
                    <a:lstStyle/>
                    <a:p>
                      <a:pPr algn="ctr">
                        <a:spcAft>
                          <a:spcPts val="0"/>
                        </a:spcAft>
                      </a:pPr>
                      <a:r>
                        <a:rPr lang="zh-TW" sz="1600" b="1" kern="100" dirty="0">
                          <a:effectLst/>
                          <a:latin typeface="Microsoft YaHei" pitchFamily="34" charset="-122"/>
                          <a:ea typeface="Microsoft YaHei" pitchFamily="34" charset="-122"/>
                          <a:cs typeface="Times New Roman" panose="02020603050405020304" pitchFamily="18" charset="0"/>
                        </a:rPr>
                        <a:t>數理資優</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600" b="1" kern="100" dirty="0">
                          <a:effectLst/>
                          <a:latin typeface="Microsoft YaHei" pitchFamily="34" charset="-122"/>
                          <a:ea typeface="Microsoft YaHei" pitchFamily="34" charset="-122"/>
                          <a:cs typeface="Times New Roman" panose="02020603050405020304" pitchFamily="18" charset="0"/>
                        </a:rPr>
                        <a:t>第一區</a:t>
                      </a:r>
                    </a:p>
                    <a:p>
                      <a:pPr algn="ctr">
                        <a:spcAft>
                          <a:spcPts val="0"/>
                        </a:spcAft>
                      </a:pPr>
                      <a:r>
                        <a:rPr lang="zh-TW" altLang="en-US" sz="1600" b="1" kern="100" dirty="0" smtClean="0">
                          <a:effectLst/>
                          <a:latin typeface="Microsoft YaHei" pitchFamily="34" charset="-122"/>
                          <a:ea typeface="Microsoft YaHei" pitchFamily="34" charset="-122"/>
                          <a:cs typeface="Times New Roman" panose="02020603050405020304" pitchFamily="18" charset="0"/>
                        </a:rPr>
                        <a:t>光明</a:t>
                      </a:r>
                      <a:r>
                        <a:rPr lang="zh-TW" sz="1600" b="1" kern="100" dirty="0" smtClean="0">
                          <a:effectLst/>
                          <a:latin typeface="Microsoft YaHei" pitchFamily="34" charset="-122"/>
                          <a:ea typeface="Microsoft YaHei" pitchFamily="34" charset="-122"/>
                          <a:cs typeface="Times New Roman" panose="02020603050405020304" pitchFamily="18" charset="0"/>
                        </a:rPr>
                        <a:t>國中</a:t>
                      </a:r>
                      <a:endParaRPr lang="zh-TW" sz="1600" b="1" kern="100" dirty="0">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zh-TW" altLang="zh-TW"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桃園市</a:t>
                      </a:r>
                      <a:r>
                        <a:rPr lang="zh-TW" altLang="en-US"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蘆竹</a:t>
                      </a:r>
                      <a:r>
                        <a:rPr lang="zh-TW" altLang="zh-TW"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區</a:t>
                      </a:r>
                      <a:r>
                        <a:rPr lang="zh-TW" altLang="en-US"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光明</a:t>
                      </a:r>
                      <a:r>
                        <a:rPr lang="zh-TW" altLang="zh-TW" sz="1600" b="1" kern="100" dirty="0" smtClean="0">
                          <a:solidFill>
                            <a:schemeClr val="tx1"/>
                          </a:solidFill>
                          <a:effectLst/>
                          <a:latin typeface="Microsoft YaHei" pitchFamily="34" charset="-122"/>
                          <a:ea typeface="Microsoft YaHei" pitchFamily="34" charset="-122"/>
                          <a:cs typeface="微軟正黑體" panose="020B0604030504040204" pitchFamily="34" charset="-120"/>
                        </a:rPr>
                        <a:t>路</a:t>
                      </a:r>
                      <a:r>
                        <a:rPr lang="zh-TW" altLang="en-US" sz="1600" b="1" kern="100" dirty="0" smtClean="0">
                          <a:solidFill>
                            <a:schemeClr val="tx1"/>
                          </a:solidFill>
                          <a:effectLst/>
                          <a:latin typeface="Microsoft YaHei" pitchFamily="34" charset="-122"/>
                          <a:ea typeface="Microsoft YaHei" pitchFamily="34" charset="-122"/>
                          <a:cs typeface="微軟正黑體" panose="020B0604030504040204" pitchFamily="34" charset="-120"/>
                        </a:rPr>
                        <a:t>一段</a:t>
                      </a:r>
                      <a:r>
                        <a:rPr lang="en-US" altLang="zh-TW" sz="1600" b="1" kern="100" dirty="0" smtClean="0">
                          <a:solidFill>
                            <a:schemeClr val="tx1"/>
                          </a:solidFill>
                          <a:effectLst/>
                          <a:latin typeface="Microsoft YaHei" pitchFamily="34" charset="-122"/>
                          <a:ea typeface="Microsoft YaHei" pitchFamily="34" charset="-122"/>
                          <a:cs typeface="微軟正黑體" panose="020B0604030504040204" pitchFamily="34" charset="-120"/>
                        </a:rPr>
                        <a:t>123</a:t>
                      </a:r>
                      <a:r>
                        <a:rPr lang="zh-TW" altLang="zh-TW" sz="1600" b="1" kern="100" dirty="0" smtClean="0">
                          <a:solidFill>
                            <a:schemeClr val="tx1"/>
                          </a:solidFill>
                          <a:effectLst/>
                          <a:latin typeface="Microsoft YaHei" pitchFamily="34" charset="-122"/>
                          <a:ea typeface="Microsoft YaHei" pitchFamily="34" charset="-122"/>
                          <a:cs typeface="微軟正黑體" panose="020B0604030504040204" pitchFamily="34" charset="-120"/>
                        </a:rPr>
                        <a:t>號</a:t>
                      </a:r>
                      <a:endParaRPr lang="zh-TW" sz="1600" b="1" kern="100" dirty="0">
                        <a:solidFill>
                          <a:srgbClr val="FF0000"/>
                        </a:solidFill>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en-US" altLang="zh-TW"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03-</a:t>
                      </a:r>
                      <a:r>
                        <a:rPr lang="en-US" altLang="zh-TW" sz="1600" b="1" kern="100" dirty="0" smtClean="0">
                          <a:effectLst/>
                          <a:latin typeface="Microsoft YaHei" pitchFamily="34" charset="-122"/>
                          <a:ea typeface="Microsoft YaHei" pitchFamily="34" charset="-122"/>
                          <a:cs typeface="Times New Roman" panose="02020603050405020304" pitchFamily="18" charset="0"/>
                        </a:rPr>
                        <a:t>311-</a:t>
                      </a:r>
                      <a:r>
                        <a:rPr lang="en-US" altLang="zh-TW" sz="1600" b="1" kern="100" dirty="0" smtClean="0">
                          <a:effectLst/>
                          <a:latin typeface="Microsoft YaHei" pitchFamily="34" charset="-122"/>
                          <a:ea typeface="Microsoft YaHei" pitchFamily="34" charset="-122"/>
                          <a:cs typeface="Malgun Gothic Semilight" panose="020B0502040204020203" pitchFamily="34" charset="-120"/>
                        </a:rPr>
                        <a:t>4355</a:t>
                      </a:r>
                      <a:r>
                        <a:rPr lang="en-US" altLang="zh-TW" sz="1600" b="1" kern="100" dirty="0" smtClean="0">
                          <a:effectLst/>
                          <a:latin typeface="Microsoft YaHei" pitchFamily="34" charset="-122"/>
                          <a:ea typeface="Microsoft YaHei" pitchFamily="34" charset="-122"/>
                          <a:cs typeface="Times New Roman" panose="02020603050405020304" pitchFamily="18" charset="0"/>
                        </a:rPr>
                        <a:t>#610</a:t>
                      </a:r>
                      <a:r>
                        <a:rPr lang="zh-TW" altLang="en-US" sz="1600" b="1" kern="100" dirty="0" smtClean="0">
                          <a:effectLst/>
                          <a:latin typeface="Microsoft YaHei" pitchFamily="34" charset="-122"/>
                          <a:ea typeface="Microsoft YaHei" pitchFamily="34" charset="-122"/>
                          <a:cs typeface="Times New Roman" panose="02020603050405020304" pitchFamily="18" charset="0"/>
                        </a:rPr>
                        <a:t>、</a:t>
                      </a:r>
                      <a:r>
                        <a:rPr lang="en-US" altLang="zh-TW" sz="1600" b="1" kern="100" dirty="0" smtClean="0">
                          <a:effectLst/>
                          <a:latin typeface="Microsoft YaHei" pitchFamily="34" charset="-122"/>
                          <a:ea typeface="Microsoft YaHei" pitchFamily="34" charset="-122"/>
                          <a:cs typeface="Times New Roman" panose="02020603050405020304" pitchFamily="18" charset="0"/>
                        </a:rPr>
                        <a:t>613</a:t>
                      </a:r>
                      <a:endParaRPr lang="zh-TW" sz="1600" b="1" kern="100" dirty="0">
                        <a:solidFill>
                          <a:srgbClr val="FF0000"/>
                        </a:solidFill>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958368"/>
                  </a:ext>
                </a:extLst>
              </a:tr>
              <a:tr h="533017">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600" b="1" kern="100" dirty="0">
                          <a:effectLst/>
                          <a:latin typeface="Microsoft YaHei" pitchFamily="34" charset="-122"/>
                          <a:ea typeface="Microsoft YaHei" pitchFamily="34" charset="-122"/>
                          <a:cs typeface="Times New Roman" panose="02020603050405020304" pitchFamily="18" charset="0"/>
                        </a:rPr>
                        <a:t>第二區</a:t>
                      </a:r>
                    </a:p>
                    <a:p>
                      <a:pPr algn="ctr">
                        <a:spcAft>
                          <a:spcPts val="0"/>
                        </a:spcAft>
                      </a:pPr>
                      <a:r>
                        <a:rPr lang="zh-TW" altLang="en-US" sz="1600" b="1" kern="100" dirty="0" smtClean="0">
                          <a:effectLst/>
                          <a:latin typeface="Microsoft YaHei" pitchFamily="34" charset="-122"/>
                          <a:ea typeface="Microsoft YaHei" pitchFamily="34" charset="-122"/>
                          <a:cs typeface="Times New Roman" panose="02020603050405020304" pitchFamily="18" charset="0"/>
                        </a:rPr>
                        <a:t>石門</a:t>
                      </a:r>
                      <a:r>
                        <a:rPr lang="zh-TW" sz="1600" b="1" kern="100" dirty="0" smtClean="0">
                          <a:effectLst/>
                          <a:latin typeface="Microsoft YaHei" pitchFamily="34" charset="-122"/>
                          <a:ea typeface="Microsoft YaHei" pitchFamily="34" charset="-122"/>
                          <a:cs typeface="Times New Roman" panose="02020603050405020304" pitchFamily="18" charset="0"/>
                        </a:rPr>
                        <a:t>國中</a:t>
                      </a:r>
                      <a:endParaRPr lang="zh-TW" sz="1600" b="1" kern="100" dirty="0">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3685" indent="-273685" algn="ctr">
                        <a:lnSpc>
                          <a:spcPct val="100000"/>
                        </a:lnSpc>
                        <a:spcAft>
                          <a:spcPts val="0"/>
                        </a:spcAft>
                      </a:pPr>
                      <a:r>
                        <a:rPr lang="zh-TW" altLang="en-US"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桃園市龍潭區文化路</a:t>
                      </a:r>
                      <a:r>
                        <a:rPr lang="en-US" altLang="zh-TW"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137</a:t>
                      </a:r>
                      <a:r>
                        <a:rPr lang="zh-TW" altLang="en-US"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號</a:t>
                      </a:r>
                      <a:endParaRPr lang="zh-TW" altLang="zh-TW" sz="1600" b="1" kern="100" dirty="0">
                        <a:solidFill>
                          <a:srgbClr val="FF0000"/>
                        </a:solidFill>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71755" lvl="0" indent="-20320" algn="ctr" defTabSz="1218987" rtl="0" eaLnBrk="1" fontAlgn="auto" latinLnBrk="0" hangingPunct="1">
                        <a:lnSpc>
                          <a:spcPct val="100000"/>
                        </a:lnSpc>
                        <a:spcBef>
                          <a:spcPts val="0"/>
                        </a:spcBef>
                        <a:spcAft>
                          <a:spcPts val="0"/>
                        </a:spcAft>
                        <a:buClrTx/>
                        <a:buSzTx/>
                        <a:buFontTx/>
                        <a:buNone/>
                        <a:tabLst/>
                        <a:defRPr/>
                      </a:pPr>
                      <a:r>
                        <a:rPr lang="en-US" altLang="zh-TW"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03-471-3610#610</a:t>
                      </a:r>
                      <a:r>
                        <a:rPr lang="zh-TW" altLang="en-US"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a:t>
                      </a:r>
                      <a:r>
                        <a:rPr lang="en-US" altLang="zh-TW" sz="1600" b="1" kern="100" smtClean="0">
                          <a:solidFill>
                            <a:schemeClr val="tx1"/>
                          </a:solidFill>
                          <a:effectLst/>
                          <a:latin typeface="Microsoft YaHei" pitchFamily="34" charset="-122"/>
                          <a:ea typeface="Microsoft YaHei" pitchFamily="34" charset="-122"/>
                          <a:cs typeface="Times New Roman" panose="02020603050405020304" pitchFamily="18" charset="0"/>
                        </a:rPr>
                        <a:t>611</a:t>
                      </a:r>
                      <a:endParaRPr lang="en-US" altLang="zh-TW" sz="1600" b="1" kern="100" dirty="0" smtClean="0">
                        <a:solidFill>
                          <a:schemeClr val="tx1"/>
                        </a:solidFill>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1132355"/>
                  </a:ext>
                </a:extLst>
              </a:tr>
              <a:tr h="702852">
                <a:tc vMerge="1">
                  <a:txBody>
                    <a:bodyPr/>
                    <a:lstStyle/>
                    <a:p>
                      <a:pPr algn="ctr">
                        <a:spcAft>
                          <a:spcPts val="0"/>
                        </a:spcAft>
                      </a:pPr>
                      <a:endParaRPr lang="zh-TW" sz="1500" b="1" kern="100" dirty="0">
                        <a:effectLst/>
                        <a:latin typeface="+mj-ea"/>
                        <a:ea typeface="+mj-ea"/>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en-US"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自然</a:t>
                      </a:r>
                      <a:r>
                        <a:rPr lang="zh-TW" altLang="zh-TW"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資優</a:t>
                      </a:r>
                      <a:endParaRPr lang="zh-TW" altLang="zh-TW" sz="1600" b="1" kern="100" dirty="0">
                        <a:solidFill>
                          <a:schemeClr val="tx1"/>
                        </a:solidFill>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en-US" sz="1600" b="1" kern="100" dirty="0" smtClean="0">
                          <a:solidFill>
                            <a:schemeClr val="tx1"/>
                          </a:solidFill>
                          <a:effectLst/>
                          <a:latin typeface="Microsoft YaHei" pitchFamily="34" charset="-122"/>
                          <a:ea typeface="Microsoft YaHei" pitchFamily="34" charset="-122"/>
                          <a:cs typeface="微軟正黑體" panose="020B0604030504040204" pitchFamily="34" charset="-120"/>
                        </a:rPr>
                        <a:t>光明</a:t>
                      </a:r>
                      <a:r>
                        <a:rPr lang="zh-TW" altLang="zh-TW"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國中</a:t>
                      </a:r>
                      <a:endParaRPr lang="zh-TW" sz="1600" b="1" kern="100" dirty="0">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3685" marR="0" lvl="0" indent="-273685" algn="ctr" defTabSz="1218987" rtl="0" eaLnBrk="1" fontAlgn="auto" latinLnBrk="0" hangingPunct="1">
                        <a:lnSpc>
                          <a:spcPct val="100000"/>
                        </a:lnSpc>
                        <a:spcBef>
                          <a:spcPts val="0"/>
                        </a:spcBef>
                        <a:spcAft>
                          <a:spcPts val="0"/>
                        </a:spcAft>
                        <a:buClrTx/>
                        <a:buSzTx/>
                        <a:buFontTx/>
                        <a:buNone/>
                        <a:tabLst/>
                        <a:defRPr/>
                      </a:pPr>
                      <a:r>
                        <a:rPr lang="zh-TW" altLang="zh-TW"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桃園市</a:t>
                      </a:r>
                      <a:r>
                        <a:rPr lang="zh-TW" altLang="en-US"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蘆竹</a:t>
                      </a:r>
                      <a:r>
                        <a:rPr lang="zh-TW" altLang="zh-TW"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區</a:t>
                      </a:r>
                      <a:r>
                        <a:rPr lang="zh-TW" altLang="en-US"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光明</a:t>
                      </a:r>
                      <a:r>
                        <a:rPr lang="zh-TW" altLang="zh-TW" sz="1600" b="1" kern="100" dirty="0" smtClean="0">
                          <a:solidFill>
                            <a:schemeClr val="tx1"/>
                          </a:solidFill>
                          <a:effectLst/>
                          <a:latin typeface="Microsoft YaHei" pitchFamily="34" charset="-122"/>
                          <a:ea typeface="Microsoft YaHei" pitchFamily="34" charset="-122"/>
                          <a:cs typeface="微軟正黑體" panose="020B0604030504040204" pitchFamily="34" charset="-120"/>
                        </a:rPr>
                        <a:t>路</a:t>
                      </a:r>
                      <a:r>
                        <a:rPr lang="zh-TW" altLang="en-US" sz="1600" b="1" kern="100" dirty="0" smtClean="0">
                          <a:solidFill>
                            <a:schemeClr val="tx1"/>
                          </a:solidFill>
                          <a:effectLst/>
                          <a:latin typeface="Microsoft YaHei" pitchFamily="34" charset="-122"/>
                          <a:ea typeface="Microsoft YaHei" pitchFamily="34" charset="-122"/>
                          <a:cs typeface="微軟正黑體" panose="020B0604030504040204" pitchFamily="34" charset="-120"/>
                        </a:rPr>
                        <a:t>一段</a:t>
                      </a:r>
                      <a:r>
                        <a:rPr lang="en-US" altLang="zh-TW" sz="1600" b="1" kern="100" dirty="0" smtClean="0">
                          <a:solidFill>
                            <a:schemeClr val="tx1"/>
                          </a:solidFill>
                          <a:effectLst/>
                          <a:latin typeface="Microsoft YaHei" pitchFamily="34" charset="-122"/>
                          <a:ea typeface="Microsoft YaHei" pitchFamily="34" charset="-122"/>
                          <a:cs typeface="微軟正黑體" panose="020B0604030504040204" pitchFamily="34" charset="-120"/>
                        </a:rPr>
                        <a:t>123</a:t>
                      </a:r>
                      <a:r>
                        <a:rPr lang="zh-TW" altLang="zh-TW" sz="1600" b="1" kern="100" dirty="0" smtClean="0">
                          <a:solidFill>
                            <a:schemeClr val="tx1"/>
                          </a:solidFill>
                          <a:effectLst/>
                          <a:latin typeface="Microsoft YaHei" pitchFamily="34" charset="-122"/>
                          <a:ea typeface="Microsoft YaHei" pitchFamily="34" charset="-122"/>
                          <a:cs typeface="微軟正黑體" panose="020B0604030504040204" pitchFamily="34" charset="-120"/>
                        </a:rPr>
                        <a:t>號</a:t>
                      </a:r>
                      <a:endParaRPr lang="en-US" altLang="zh-TW" sz="1600" b="1" kern="100" dirty="0" smtClean="0">
                        <a:solidFill>
                          <a:schemeClr val="tx1"/>
                        </a:solidFill>
                        <a:effectLst/>
                        <a:latin typeface="Microsoft YaHei" pitchFamily="34" charset="-122"/>
                        <a:ea typeface="Microsoft YaHei" pitchFamily="34" charset="-122"/>
                        <a:cs typeface="微軟正黑體" panose="020B0604030504040204" pitchFamily="34" charset="-12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71755" lvl="0" indent="-20320" algn="ctr" defTabSz="1218987" rtl="0" eaLnBrk="1" fontAlgn="auto" latinLnBrk="0" hangingPunct="1">
                        <a:lnSpc>
                          <a:spcPct val="100000"/>
                        </a:lnSpc>
                        <a:spcBef>
                          <a:spcPts val="0"/>
                        </a:spcBef>
                        <a:spcAft>
                          <a:spcPts val="0"/>
                        </a:spcAft>
                        <a:buClrTx/>
                        <a:buSzTx/>
                        <a:buFontTx/>
                        <a:buNone/>
                        <a:tabLst/>
                        <a:defRPr/>
                      </a:pPr>
                      <a:r>
                        <a:rPr lang="en-US" altLang="zh-TW" sz="1600" b="1" kern="100" dirty="0" smtClean="0">
                          <a:solidFill>
                            <a:schemeClr val="tx1"/>
                          </a:solidFill>
                          <a:effectLst/>
                          <a:latin typeface="Microsoft YaHei" pitchFamily="34" charset="-122"/>
                          <a:ea typeface="Microsoft YaHei" pitchFamily="34" charset="-122"/>
                          <a:cs typeface="Times New Roman" panose="02020603050405020304" pitchFamily="18" charset="0"/>
                        </a:rPr>
                        <a:t>03-</a:t>
                      </a:r>
                      <a:r>
                        <a:rPr lang="en-US" altLang="zh-TW" sz="1600" b="1" kern="100" dirty="0" smtClean="0">
                          <a:effectLst/>
                          <a:latin typeface="Microsoft YaHei" pitchFamily="34" charset="-122"/>
                          <a:ea typeface="Microsoft YaHei" pitchFamily="34" charset="-122"/>
                          <a:cs typeface="Times New Roman" panose="02020603050405020304" pitchFamily="18" charset="0"/>
                        </a:rPr>
                        <a:t>311-</a:t>
                      </a:r>
                      <a:r>
                        <a:rPr lang="en-US" altLang="zh-TW" sz="1600" b="1" kern="100" dirty="0" smtClean="0">
                          <a:effectLst/>
                          <a:latin typeface="Microsoft YaHei" pitchFamily="34" charset="-122"/>
                          <a:ea typeface="Microsoft YaHei" pitchFamily="34" charset="-122"/>
                          <a:cs typeface="Malgun Gothic Semilight" panose="020B0502040204020203" pitchFamily="34" charset="-120"/>
                        </a:rPr>
                        <a:t>4355</a:t>
                      </a:r>
                      <a:r>
                        <a:rPr lang="en-US" altLang="zh-TW" sz="1600" b="1" kern="100" dirty="0" smtClean="0">
                          <a:effectLst/>
                          <a:latin typeface="Microsoft YaHei" pitchFamily="34" charset="-122"/>
                          <a:ea typeface="Microsoft YaHei" pitchFamily="34" charset="-122"/>
                          <a:cs typeface="Times New Roman" panose="02020603050405020304" pitchFamily="18" charset="0"/>
                        </a:rPr>
                        <a:t>#610</a:t>
                      </a:r>
                      <a:r>
                        <a:rPr lang="zh-TW" altLang="en-US" sz="1600" b="1" kern="100" dirty="0" smtClean="0">
                          <a:effectLst/>
                          <a:latin typeface="Microsoft YaHei" pitchFamily="34" charset="-122"/>
                          <a:ea typeface="Microsoft YaHei" pitchFamily="34" charset="-122"/>
                          <a:cs typeface="Times New Roman" panose="02020603050405020304" pitchFamily="18" charset="0"/>
                        </a:rPr>
                        <a:t>、</a:t>
                      </a:r>
                      <a:r>
                        <a:rPr lang="en-US" altLang="zh-TW" sz="1600" b="1" kern="100" dirty="0" smtClean="0">
                          <a:effectLst/>
                          <a:latin typeface="Microsoft YaHei" pitchFamily="34" charset="-122"/>
                          <a:ea typeface="Microsoft YaHei" pitchFamily="34" charset="-122"/>
                          <a:cs typeface="Times New Roman" panose="02020603050405020304" pitchFamily="18" charset="0"/>
                        </a:rPr>
                        <a:t>613 </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7619483"/>
                  </a:ext>
                </a:extLst>
              </a:tr>
            </a:tbl>
          </a:graphicData>
        </a:graphic>
      </p:graphicFrame>
    </p:spTree>
    <p:extLst>
      <p:ext uri="{BB962C8B-B14F-4D97-AF65-F5344CB8AC3E}">
        <p14:creationId xmlns:p14="http://schemas.microsoft.com/office/powerpoint/2010/main" val="138105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5780" y="1556792"/>
            <a:ext cx="7728654" cy="3744416"/>
          </a:xfrm>
        </p:spPr>
        <p:txBody>
          <a:bodyPr>
            <a:noAutofit/>
          </a:bodyPr>
          <a:lstStyle/>
          <a:p>
            <a:pPr algn="ctr">
              <a:lnSpc>
                <a:spcPct val="150000"/>
              </a:lnSpc>
            </a:pPr>
            <a:r>
              <a:rPr lang="zh-TW" alt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a:ea typeface="+mj-ea"/>
              </a:rPr>
              <a:t>學術性向</a:t>
            </a:r>
            <a:r>
              <a:rPr lang="en-US" altLang="zh-TW"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a:ea typeface="+mj-ea"/>
              </a:rPr>
              <a:t/>
            </a:r>
            <a:br>
              <a:rPr lang="en-US" altLang="zh-TW"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a:ea typeface="+mj-ea"/>
              </a:rPr>
            </a:br>
            <a:r>
              <a:rPr lang="zh-TW" alt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a:ea typeface="+mj-ea"/>
              </a:rPr>
              <a:t>報名表件填寫</a:t>
            </a:r>
            <a:r>
              <a:rPr lang="zh-TW" alt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a:ea typeface="+mj-ea"/>
              </a:rPr>
              <a:t>說明</a:t>
            </a:r>
            <a:r>
              <a:rPr lang="en-US" altLang="zh-TW"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a:ea typeface="+mj-ea"/>
              </a:rPr>
              <a:t/>
            </a:r>
            <a:br>
              <a:rPr lang="en-US" altLang="zh-TW"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a:ea typeface="+mj-ea"/>
              </a:rPr>
            </a:br>
            <a:endParaRPr lang="zh-TW" altLang="en-US" sz="6600" b="1" dirty="0">
              <a:ln w="13462">
                <a:solidFill>
                  <a:schemeClr val="bg1"/>
                </a:solidFill>
                <a:prstDash val="solid"/>
              </a:ln>
              <a:solidFill>
                <a:srgbClr val="FF0000"/>
              </a:solidFill>
              <a:effectLst>
                <a:outerShdw dist="38100" dir="2700000" algn="bl" rotWithShape="0">
                  <a:schemeClr val="accent5"/>
                </a:outerShdw>
              </a:effectLst>
            </a:endParaRPr>
          </a:p>
        </p:txBody>
      </p:sp>
    </p:spTree>
    <p:extLst>
      <p:ext uri="{BB962C8B-B14F-4D97-AF65-F5344CB8AC3E}">
        <p14:creationId xmlns:p14="http://schemas.microsoft.com/office/powerpoint/2010/main" val="183235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a:xfrm>
            <a:off x="2926060" y="86426"/>
            <a:ext cx="7937897" cy="914400"/>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050" b="1" dirty="0" smtClean="0">
                <a:solidFill>
                  <a:srgbClr val="002060"/>
                </a:solidFill>
              </a:rPr>
              <a:t>學術性向資</a:t>
            </a:r>
            <a:r>
              <a:rPr lang="zh-TW" altLang="en-US" sz="4050" b="1" dirty="0" smtClean="0">
                <a:solidFill>
                  <a:srgbClr val="002060"/>
                </a:solidFill>
              </a:rPr>
              <a:t>優鑑定報名準備 </a:t>
            </a:r>
            <a:endParaRPr lang="zh-TW" altLang="en-US" sz="4050" b="1" dirty="0">
              <a:solidFill>
                <a:srgbClr val="002060"/>
              </a:solidFill>
            </a:endParaRPr>
          </a:p>
        </p:txBody>
      </p:sp>
      <p:sp>
        <p:nvSpPr>
          <p:cNvPr id="3" name="手繪多邊形 2"/>
          <p:cNvSpPr/>
          <p:nvPr/>
        </p:nvSpPr>
        <p:spPr>
          <a:xfrm>
            <a:off x="587086" y="1268107"/>
            <a:ext cx="5279733" cy="509432"/>
          </a:xfrm>
          <a:custGeom>
            <a:avLst/>
            <a:gdLst>
              <a:gd name="connsiteX0" fmla="*/ 0 w 4337015"/>
              <a:gd name="connsiteY0" fmla="*/ 0 h 310985"/>
              <a:gd name="connsiteX1" fmla="*/ 4337015 w 4337015"/>
              <a:gd name="connsiteY1" fmla="*/ 0 h 310985"/>
              <a:gd name="connsiteX2" fmla="*/ 4337015 w 4337015"/>
              <a:gd name="connsiteY2" fmla="*/ 310985 h 310985"/>
              <a:gd name="connsiteX3" fmla="*/ 0 w 4337015"/>
              <a:gd name="connsiteY3" fmla="*/ 310985 h 310985"/>
              <a:gd name="connsiteX4" fmla="*/ 0 w 4337015"/>
              <a:gd name="connsiteY4" fmla="*/ 0 h 310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7015" h="310985">
                <a:moveTo>
                  <a:pt x="0" y="0"/>
                </a:moveTo>
                <a:lnTo>
                  <a:pt x="4337015" y="0"/>
                </a:lnTo>
                <a:lnTo>
                  <a:pt x="4337015" y="310985"/>
                </a:lnTo>
                <a:lnTo>
                  <a:pt x="0" y="310985"/>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algn="ctr" defTabSz="1422400">
              <a:lnSpc>
                <a:spcPct val="90000"/>
              </a:lnSpc>
              <a:spcBef>
                <a:spcPct val="0"/>
              </a:spcBef>
              <a:spcAft>
                <a:spcPct val="35000"/>
              </a:spcAft>
            </a:pPr>
            <a:r>
              <a:rPr lang="zh-TW" altLang="en-US" sz="3200" b="1" dirty="0">
                <a:solidFill>
                  <a:srgbClr val="FF0000"/>
                </a:solidFill>
                <a:latin typeface="微軟正黑體" panose="020B0604030504040204" pitchFamily="34" charset="-120"/>
                <a:ea typeface="微軟正黑體" panose="020B0604030504040204" pitchFamily="34" charset="-120"/>
              </a:rPr>
              <a:t>必備</a:t>
            </a:r>
          </a:p>
        </p:txBody>
      </p:sp>
      <p:sp>
        <p:nvSpPr>
          <p:cNvPr id="4" name="手繪多邊形 3"/>
          <p:cNvSpPr/>
          <p:nvPr/>
        </p:nvSpPr>
        <p:spPr>
          <a:xfrm>
            <a:off x="576055" y="1884483"/>
            <a:ext cx="5279733" cy="4676655"/>
          </a:xfrm>
          <a:custGeom>
            <a:avLst/>
            <a:gdLst>
              <a:gd name="connsiteX0" fmla="*/ 0 w 4215963"/>
              <a:gd name="connsiteY0" fmla="*/ 0 h 3061168"/>
              <a:gd name="connsiteX1" fmla="*/ 4215963 w 4215963"/>
              <a:gd name="connsiteY1" fmla="*/ 0 h 3061168"/>
              <a:gd name="connsiteX2" fmla="*/ 4215963 w 4215963"/>
              <a:gd name="connsiteY2" fmla="*/ 3061168 h 3061168"/>
              <a:gd name="connsiteX3" fmla="*/ 0 w 4215963"/>
              <a:gd name="connsiteY3" fmla="*/ 3061168 h 3061168"/>
              <a:gd name="connsiteX4" fmla="*/ 0 w 4215963"/>
              <a:gd name="connsiteY4" fmla="*/ 0 h 3061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5963" h="3061168">
                <a:moveTo>
                  <a:pt x="0" y="0"/>
                </a:moveTo>
                <a:lnTo>
                  <a:pt x="4215963" y="0"/>
                </a:lnTo>
                <a:lnTo>
                  <a:pt x="4215963" y="3061168"/>
                </a:lnTo>
                <a:lnTo>
                  <a:pt x="0" y="3061168"/>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defTabSz="1066800">
              <a:lnSpc>
                <a:spcPct val="150000"/>
              </a:lnSpc>
              <a:spcBef>
                <a:spcPct val="0"/>
              </a:spcBef>
              <a:spcAft>
                <a:spcPct val="15000"/>
              </a:spcAft>
              <a:buChar char="••"/>
            </a:pPr>
            <a:r>
              <a:rPr lang="zh-TW" altLang="en-US" b="1" dirty="0" smtClean="0">
                <a:solidFill>
                  <a:srgbClr val="FF0000"/>
                </a:solidFill>
                <a:latin typeface="微軟正黑體" panose="020B0604030504040204" pitchFamily="34" charset="-120"/>
                <a:ea typeface="微軟正黑體" panose="020B0604030504040204" pitchFamily="34" charset="-120"/>
              </a:rPr>
              <a:t>務必要有</a:t>
            </a:r>
            <a:r>
              <a:rPr lang="en-US" altLang="zh-TW" b="1" dirty="0">
                <a:solidFill>
                  <a:srgbClr val="FF0000"/>
                </a:solidFill>
                <a:latin typeface="微軟正黑體" panose="020B0604030504040204" pitchFamily="34" charset="-120"/>
                <a:ea typeface="微軟正黑體" panose="020B0604030504040204" pitchFamily="34" charset="-120"/>
              </a:rPr>
              <a:t>e</a:t>
            </a:r>
            <a:r>
              <a:rPr lang="en-US" altLang="zh-TW" b="1" dirty="0" smtClean="0">
                <a:solidFill>
                  <a:srgbClr val="FF0000"/>
                </a:solidFill>
                <a:latin typeface="微軟正黑體" panose="020B0604030504040204" pitchFamily="34" charset="-120"/>
                <a:ea typeface="微軟正黑體" panose="020B0604030504040204" pitchFamily="34" charset="-120"/>
              </a:rPr>
              <a:t>-mail</a:t>
            </a:r>
            <a:r>
              <a:rPr lang="zh-TW" altLang="en-US" b="1" dirty="0" smtClean="0">
                <a:solidFill>
                  <a:srgbClr val="FF0000"/>
                </a:solidFill>
                <a:latin typeface="微軟正黑體" panose="020B0604030504040204" pitchFamily="34" charset="-120"/>
                <a:ea typeface="微軟正黑體" panose="020B0604030504040204" pitchFamily="34" charset="-120"/>
              </a:rPr>
              <a:t> </a:t>
            </a:r>
            <a:r>
              <a:rPr lang="zh-TW" altLang="en-US" b="1" dirty="0">
                <a:solidFill>
                  <a:srgbClr val="FF0000"/>
                </a:solidFill>
                <a:latin typeface="微軟正黑體" panose="020B0604030504040204" pitchFamily="34" charset="-120"/>
                <a:ea typeface="微軟正黑體" panose="020B0604030504040204" pitchFamily="34" charset="-120"/>
              </a:rPr>
              <a:t>帳號 </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註冊系統用</a:t>
            </a:r>
            <a:r>
              <a:rPr lang="en-US" altLang="zh-TW" b="1" dirty="0">
                <a:solidFill>
                  <a:srgbClr val="FF0000"/>
                </a:solidFill>
                <a:latin typeface="微軟正黑體" panose="020B0604030504040204" pitchFamily="34" charset="-120"/>
                <a:ea typeface="微軟正黑體" panose="020B0604030504040204" pitchFamily="34" charset="-120"/>
              </a:rPr>
              <a:t>)</a:t>
            </a:r>
          </a:p>
          <a:p>
            <a:pPr marL="228600" lvl="1" indent="-228600" defTabSz="1066800">
              <a:lnSpc>
                <a:spcPct val="150000"/>
              </a:lnSpc>
              <a:spcBef>
                <a:spcPct val="0"/>
              </a:spcBef>
              <a:spcAft>
                <a:spcPct val="15000"/>
              </a:spcAft>
              <a:buChar char="••"/>
            </a:pPr>
            <a:r>
              <a:rPr lang="zh-TW" altLang="en-US" b="1" dirty="0">
                <a:solidFill>
                  <a:srgbClr val="0070C0"/>
                </a:solidFill>
                <a:latin typeface="微軟正黑體" panose="020B0604030504040204" pitchFamily="34" charset="-120"/>
              </a:rPr>
              <a:t>線上填寫初選、複選報名表</a:t>
            </a:r>
            <a:r>
              <a:rPr lang="en-US" altLang="zh-TW" b="1" dirty="0">
                <a:solidFill>
                  <a:srgbClr val="FF0000"/>
                </a:solidFill>
                <a:latin typeface="微軟正黑體" panose="020B0604030504040204" pitchFamily="34" charset="-120"/>
                <a:ea typeface="微軟正黑體" panose="020B0604030504040204" pitchFamily="34" charset="-120"/>
              </a:rPr>
              <a:t/>
            </a:r>
            <a:br>
              <a:rPr lang="en-US" altLang="zh-TW" b="1" dirty="0">
                <a:solidFill>
                  <a:srgbClr val="FF0000"/>
                </a:solidFill>
                <a:latin typeface="微軟正黑體" panose="020B0604030504040204" pitchFamily="34" charset="-120"/>
                <a:ea typeface="微軟正黑體" panose="020B0604030504040204" pitchFamily="34" charset="-120"/>
              </a:rPr>
            </a:br>
            <a:r>
              <a:rPr lang="en-US" altLang="zh-TW" sz="1800" b="1" dirty="0">
                <a:solidFill>
                  <a:srgbClr val="FF0000"/>
                </a:solidFill>
                <a:latin typeface="微軟正黑體" panose="020B0604030504040204" pitchFamily="34" charset="-120"/>
                <a:ea typeface="微軟正黑體" panose="020B0604030504040204" pitchFamily="34" charset="-120"/>
              </a:rPr>
              <a:t>(</a:t>
            </a:r>
            <a:r>
              <a:rPr lang="zh-TW" altLang="en-US" sz="1800" b="1" dirty="0">
                <a:solidFill>
                  <a:srgbClr val="FF0000"/>
                </a:solidFill>
                <a:latin typeface="微軟正黑體" panose="020B0604030504040204" pitchFamily="34" charset="-120"/>
                <a:ea typeface="微軟正黑體" panose="020B0604030504040204" pitchFamily="34" charset="-120"/>
              </a:rPr>
              <a:t>貼妥</a:t>
            </a:r>
            <a:r>
              <a:rPr lang="en-US" altLang="zh-TW" sz="1800" b="1" dirty="0">
                <a:solidFill>
                  <a:srgbClr val="FF0000"/>
                </a:solidFill>
                <a:latin typeface="微軟正黑體" panose="020B0604030504040204" pitchFamily="34" charset="-120"/>
                <a:ea typeface="微軟正黑體" panose="020B0604030504040204" pitchFamily="34" charset="-120"/>
              </a:rPr>
              <a:t>2</a:t>
            </a:r>
            <a:r>
              <a:rPr lang="zh-TW" altLang="en-US" sz="1800" b="1" dirty="0">
                <a:solidFill>
                  <a:srgbClr val="FF0000"/>
                </a:solidFill>
                <a:latin typeface="微軟正黑體" panose="020B0604030504040204" pitchFamily="34" charset="-120"/>
                <a:ea typeface="微軟正黑體" panose="020B0604030504040204" pitchFamily="34" charset="-120"/>
              </a:rPr>
              <a:t>吋照片電子檔，供上報名傳用</a:t>
            </a:r>
            <a:r>
              <a:rPr lang="en-US" altLang="zh-TW" sz="1800" b="1" dirty="0">
                <a:solidFill>
                  <a:srgbClr val="FF0000"/>
                </a:solidFill>
                <a:latin typeface="微軟正黑體" panose="020B0604030504040204" pitchFamily="34" charset="-120"/>
                <a:ea typeface="微軟正黑體" panose="020B0604030504040204" pitchFamily="34" charset="-120"/>
              </a:rPr>
              <a:t>)</a:t>
            </a:r>
            <a:endParaRPr lang="zh-TW" altLang="en-US" b="1" dirty="0">
              <a:solidFill>
                <a:srgbClr val="FF0000"/>
              </a:solidFill>
              <a:latin typeface="微軟正黑體" panose="020B0604030504040204" pitchFamily="34" charset="-120"/>
              <a:ea typeface="微軟正黑體" panose="020B0604030504040204" pitchFamily="34" charset="-120"/>
            </a:endParaRPr>
          </a:p>
          <a:p>
            <a:pPr marL="228600" lvl="1" indent="-228600" defTabSz="1066800">
              <a:lnSpc>
                <a:spcPct val="150000"/>
              </a:lnSpc>
              <a:spcBef>
                <a:spcPct val="0"/>
              </a:spcBef>
              <a:spcAft>
                <a:spcPct val="15000"/>
              </a:spcAft>
              <a:buChar char="••"/>
            </a:pPr>
            <a:r>
              <a:rPr lang="zh-TW" altLang="en-US" b="1" dirty="0">
                <a:solidFill>
                  <a:srgbClr val="0070C0"/>
                </a:solidFill>
                <a:latin typeface="微軟正黑體" panose="020B0604030504040204" pitchFamily="34" charset="-120"/>
              </a:rPr>
              <a:t>線上填寫特殊需求學生特質檢核表</a:t>
            </a:r>
          </a:p>
          <a:p>
            <a:pPr marL="228600" lvl="1" indent="-228600" defTabSz="1066800">
              <a:lnSpc>
                <a:spcPct val="150000"/>
              </a:lnSpc>
              <a:spcBef>
                <a:spcPct val="0"/>
              </a:spcBef>
              <a:spcAft>
                <a:spcPct val="15000"/>
              </a:spcAft>
              <a:buChar char="••"/>
            </a:pPr>
            <a:r>
              <a:rPr lang="zh-TW" altLang="en-US" b="1" dirty="0">
                <a:solidFill>
                  <a:srgbClr val="0070C0"/>
                </a:solidFill>
                <a:latin typeface="微軟正黑體" panose="020B0604030504040204" pitchFamily="34" charset="-120"/>
              </a:rPr>
              <a:t>報名費</a:t>
            </a:r>
            <a:r>
              <a:rPr lang="en-US" altLang="zh-TW" b="1" dirty="0">
                <a:solidFill>
                  <a:srgbClr val="0070C0"/>
                </a:solidFill>
                <a:latin typeface="微軟正黑體" panose="020B0604030504040204" pitchFamily="34" charset="-120"/>
              </a:rPr>
              <a:t>(</a:t>
            </a:r>
            <a:r>
              <a:rPr lang="zh-TW" altLang="en-US" b="1" dirty="0">
                <a:solidFill>
                  <a:srgbClr val="0070C0"/>
                </a:solidFill>
                <a:latin typeface="微軟正黑體" panose="020B0604030504040204" pitchFamily="34" charset="-120"/>
              </a:rPr>
              <a:t>線上或超商代收</a:t>
            </a:r>
            <a:r>
              <a:rPr lang="en-US" altLang="zh-TW" b="1" dirty="0">
                <a:solidFill>
                  <a:srgbClr val="0070C0"/>
                </a:solidFill>
                <a:latin typeface="微軟正黑體" panose="020B0604030504040204" pitchFamily="34" charset="-120"/>
              </a:rPr>
              <a:t>)</a:t>
            </a:r>
          </a:p>
          <a:p>
            <a:pPr marL="228600" lvl="1" indent="-228600" defTabSz="1066800">
              <a:lnSpc>
                <a:spcPct val="150000"/>
              </a:lnSpc>
              <a:spcBef>
                <a:spcPct val="0"/>
              </a:spcBef>
              <a:spcAft>
                <a:spcPct val="15000"/>
              </a:spcAft>
              <a:buChar char="••"/>
            </a:pPr>
            <a:r>
              <a:rPr lang="zh-TW" altLang="en-US" b="1" dirty="0" smtClean="0">
                <a:solidFill>
                  <a:srgbClr val="FF0000"/>
                </a:solidFill>
                <a:latin typeface="微軟正黑體" panose="020B0604030504040204" pitchFamily="34" charset="-120"/>
                <a:ea typeface="微軟正黑體" panose="020B0604030504040204" pitchFamily="34" charset="-120"/>
              </a:rPr>
              <a:t>初選管道</a:t>
            </a:r>
            <a:r>
              <a:rPr lang="zh-TW" altLang="en-US" b="1" dirty="0">
                <a:solidFill>
                  <a:srgbClr val="FF0000"/>
                </a:solidFill>
                <a:latin typeface="微軟正黑體" panose="020B0604030504040204" pitchFamily="34" charset="-120"/>
                <a:ea typeface="微軟正黑體" panose="020B0604030504040204" pitchFamily="34" charset="-120"/>
              </a:rPr>
              <a:t>一</a:t>
            </a:r>
            <a:r>
              <a:rPr lang="en-US"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含管道二</a:t>
            </a:r>
            <a:r>
              <a:rPr lang="en-US" b="1" dirty="0">
                <a:solidFill>
                  <a:srgbClr val="FF0000"/>
                </a:solidFill>
                <a:latin typeface="微軟正黑體" panose="020B0604030504040204" pitchFamily="34" charset="-120"/>
                <a:ea typeface="微軟正黑體" panose="020B0604030504040204" pitchFamily="34" charset="-120"/>
              </a:rPr>
              <a:t>)</a:t>
            </a:r>
            <a:r>
              <a:rPr lang="en-US" altLang="zh-TW" b="1" dirty="0">
                <a:solidFill>
                  <a:srgbClr val="FF0000"/>
                </a:solidFill>
                <a:latin typeface="微軟正黑體" panose="020B0604030504040204" pitchFamily="34" charset="-120"/>
                <a:ea typeface="微軟正黑體" panose="020B0604030504040204" pitchFamily="34" charset="-120"/>
              </a:rPr>
              <a:t> $</a:t>
            </a:r>
            <a:r>
              <a:rPr lang="en-US" b="1" dirty="0">
                <a:solidFill>
                  <a:srgbClr val="FF0000"/>
                </a:solidFill>
                <a:latin typeface="微軟正黑體" panose="020B0604030504040204" pitchFamily="34" charset="-120"/>
                <a:ea typeface="微軟正黑體" panose="020B0604030504040204" pitchFamily="34" charset="-120"/>
              </a:rPr>
              <a:t>1,</a:t>
            </a:r>
            <a:r>
              <a:rPr lang="en-US" altLang="zh-TW" b="1" dirty="0">
                <a:solidFill>
                  <a:srgbClr val="FF0000"/>
                </a:solidFill>
                <a:latin typeface="微軟正黑體" panose="020B0604030504040204" pitchFamily="34" charset="-120"/>
                <a:ea typeface="微軟正黑體" panose="020B0604030504040204" pitchFamily="34" charset="-120"/>
              </a:rPr>
              <a:t>1</a:t>
            </a:r>
            <a:r>
              <a:rPr lang="en-US" b="1" dirty="0">
                <a:solidFill>
                  <a:srgbClr val="FF0000"/>
                </a:solidFill>
                <a:latin typeface="微軟正黑體" panose="020B0604030504040204" pitchFamily="34" charset="-120"/>
                <a:ea typeface="微軟正黑體" panose="020B0604030504040204" pitchFamily="34" charset="-120"/>
              </a:rPr>
              <a:t>00</a:t>
            </a:r>
            <a:r>
              <a:rPr lang="zh-TW" altLang="en-US" b="1" dirty="0">
                <a:solidFill>
                  <a:srgbClr val="FF0000"/>
                </a:solidFill>
                <a:latin typeface="微軟正黑體" panose="020B0604030504040204" pitchFamily="34" charset="-120"/>
                <a:ea typeface="微軟正黑體" panose="020B0604030504040204" pitchFamily="34" charset="-120"/>
              </a:rPr>
              <a:t>元</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228600" lvl="1" indent="-228600" defTabSz="1066800">
              <a:lnSpc>
                <a:spcPct val="150000"/>
              </a:lnSpc>
              <a:spcBef>
                <a:spcPct val="0"/>
              </a:spcBef>
              <a:spcAft>
                <a:spcPct val="15000"/>
              </a:spcAft>
              <a:buChar char="••"/>
            </a:pPr>
            <a:r>
              <a:rPr lang="zh-TW" altLang="en-US" b="1" dirty="0" smtClean="0">
                <a:solidFill>
                  <a:srgbClr val="FF0000"/>
                </a:solidFill>
                <a:latin typeface="微軟正黑體" panose="020B0604030504040204" pitchFamily="34" charset="-120"/>
                <a:ea typeface="微軟正黑體" panose="020B0604030504040204" pitchFamily="34" charset="-120"/>
              </a:rPr>
              <a:t>初選管道</a:t>
            </a:r>
            <a:r>
              <a:rPr lang="zh-TW" altLang="en-US" b="1" dirty="0">
                <a:solidFill>
                  <a:srgbClr val="FF0000"/>
                </a:solidFill>
                <a:latin typeface="微軟正黑體" panose="020B0604030504040204" pitchFamily="34" charset="-120"/>
                <a:ea typeface="微軟正黑體" panose="020B0604030504040204" pitchFamily="34" charset="-120"/>
              </a:rPr>
              <a:t>二</a:t>
            </a:r>
            <a:r>
              <a:rPr lang="en-US" altLang="zh-TW" b="1" dirty="0">
                <a:solidFill>
                  <a:srgbClr val="FF0000"/>
                </a:solidFill>
                <a:latin typeface="微軟正黑體" panose="020B0604030504040204" pitchFamily="34" charset="-120"/>
                <a:ea typeface="微軟正黑體" panose="020B0604030504040204" pitchFamily="34" charset="-120"/>
              </a:rPr>
              <a:t> $5</a:t>
            </a:r>
            <a:r>
              <a:rPr lang="en-US" b="1" dirty="0">
                <a:solidFill>
                  <a:srgbClr val="FF0000"/>
                </a:solidFill>
                <a:latin typeface="微軟正黑體" panose="020B0604030504040204" pitchFamily="34" charset="-120"/>
                <a:ea typeface="微軟正黑體" panose="020B0604030504040204" pitchFamily="34" charset="-120"/>
              </a:rPr>
              <a:t>00</a:t>
            </a:r>
            <a:r>
              <a:rPr lang="zh-TW" altLang="en-US" b="1" dirty="0" smtClean="0">
                <a:solidFill>
                  <a:srgbClr val="FF0000"/>
                </a:solidFill>
                <a:latin typeface="微軟正黑體" panose="020B0604030504040204" pitchFamily="34" charset="-120"/>
                <a:ea typeface="微軟正黑體" panose="020B0604030504040204" pitchFamily="34" charset="-120"/>
              </a:rPr>
              <a:t>元</a:t>
            </a:r>
            <a:endParaRPr lang="en-US" altLang="zh-TW" b="1" dirty="0" smtClean="0">
              <a:solidFill>
                <a:srgbClr val="FF0000"/>
              </a:solidFill>
              <a:latin typeface="微軟正黑體" panose="020B0604030504040204" pitchFamily="34" charset="-120"/>
              <a:ea typeface="微軟正黑體" panose="020B0604030504040204" pitchFamily="34" charset="-120"/>
            </a:endParaRPr>
          </a:p>
          <a:p>
            <a:pPr marL="228600" lvl="1" indent="-228600" defTabSz="1066800">
              <a:lnSpc>
                <a:spcPct val="150000"/>
              </a:lnSpc>
              <a:spcBef>
                <a:spcPct val="0"/>
              </a:spcBef>
              <a:spcAft>
                <a:spcPct val="15000"/>
              </a:spcAft>
              <a:buChar char="••"/>
            </a:pPr>
            <a:r>
              <a:rPr lang="zh-TW" altLang="en-US" b="1" dirty="0" smtClean="0">
                <a:solidFill>
                  <a:srgbClr val="FF0000"/>
                </a:solidFill>
                <a:latin typeface="微軟正黑體" panose="020B0604030504040204" pitchFamily="34" charset="-120"/>
                <a:ea typeface="微軟正黑體" panose="020B0604030504040204" pitchFamily="34" charset="-120"/>
              </a:rPr>
              <a:t>複選報名</a:t>
            </a:r>
            <a:r>
              <a:rPr lang="en-US" altLang="zh-TW" b="1" dirty="0" smtClean="0">
                <a:solidFill>
                  <a:srgbClr val="FF0000"/>
                </a:solidFill>
                <a:latin typeface="微軟正黑體" panose="020B0604030504040204" pitchFamily="34" charset="-120"/>
              </a:rPr>
              <a:t>$1</a:t>
            </a:r>
            <a:r>
              <a:rPr lang="en-US" altLang="zh-TW" b="1" dirty="0">
                <a:solidFill>
                  <a:srgbClr val="FF0000"/>
                </a:solidFill>
                <a:latin typeface="微軟正黑體" panose="020B0604030504040204" pitchFamily="34" charset="-120"/>
                <a:ea typeface="微軟正黑體" panose="020B0604030504040204" pitchFamily="34" charset="-120"/>
              </a:rPr>
              <a:t>,</a:t>
            </a:r>
            <a:r>
              <a:rPr lang="en-US" altLang="zh-TW" b="1" dirty="0" smtClean="0">
                <a:solidFill>
                  <a:srgbClr val="FF0000"/>
                </a:solidFill>
                <a:latin typeface="微軟正黑體" panose="020B0604030504040204" pitchFamily="34" charset="-120"/>
              </a:rPr>
              <a:t>100</a:t>
            </a:r>
            <a:r>
              <a:rPr lang="zh-TW" altLang="en-US" b="1" dirty="0" smtClean="0">
                <a:solidFill>
                  <a:srgbClr val="FF0000"/>
                </a:solidFill>
                <a:latin typeface="微軟正黑體" panose="020B0604030504040204" pitchFamily="34" charset="-120"/>
              </a:rPr>
              <a:t>元</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7" name="手繪多邊形 6"/>
          <p:cNvSpPr/>
          <p:nvPr/>
        </p:nvSpPr>
        <p:spPr>
          <a:xfrm>
            <a:off x="6094412" y="1268107"/>
            <a:ext cx="5760640" cy="5387216"/>
          </a:xfrm>
          <a:custGeom>
            <a:avLst/>
            <a:gdLst>
              <a:gd name="connsiteX0" fmla="*/ 0 w 3614571"/>
              <a:gd name="connsiteY0" fmla="*/ 0 h 3450992"/>
              <a:gd name="connsiteX1" fmla="*/ 3614571 w 3614571"/>
              <a:gd name="connsiteY1" fmla="*/ 0 h 3450992"/>
              <a:gd name="connsiteX2" fmla="*/ 3614571 w 3614571"/>
              <a:gd name="connsiteY2" fmla="*/ 3450992 h 3450992"/>
              <a:gd name="connsiteX3" fmla="*/ 0 w 3614571"/>
              <a:gd name="connsiteY3" fmla="*/ 3450992 h 3450992"/>
              <a:gd name="connsiteX4" fmla="*/ 0 w 3614571"/>
              <a:gd name="connsiteY4" fmla="*/ 0 h 3450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4571" h="3450992">
                <a:moveTo>
                  <a:pt x="0" y="0"/>
                </a:moveTo>
                <a:lnTo>
                  <a:pt x="3614571" y="0"/>
                </a:lnTo>
                <a:lnTo>
                  <a:pt x="3614571" y="3450992"/>
                </a:lnTo>
                <a:lnTo>
                  <a:pt x="0" y="3450992"/>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defTabSz="1066800">
              <a:lnSpc>
                <a:spcPts val="3000"/>
              </a:lnSpc>
              <a:spcBef>
                <a:spcPct val="0"/>
              </a:spcBef>
              <a:spcAft>
                <a:spcPct val="15000"/>
              </a:spcAft>
              <a:buChar char="••"/>
            </a:pPr>
            <a:r>
              <a:rPr lang="zh-TW" altLang="en-US" b="1" dirty="0">
                <a:solidFill>
                  <a:srgbClr val="0070C0"/>
                </a:solidFill>
                <a:latin typeface="微軟正黑體" panose="020B0604030504040204" pitchFamily="34" charset="-120"/>
              </a:rPr>
              <a:t>申請免繳報名費用者</a:t>
            </a:r>
            <a:r>
              <a:rPr lang="zh-TW" altLang="en-US" b="1" dirty="0">
                <a:solidFill>
                  <a:srgbClr val="0070C0"/>
                </a:solidFill>
                <a:latin typeface="新細明體" panose="02020500000000000000" pitchFamily="18" charset="-120"/>
                <a:ea typeface="新細明體" panose="02020500000000000000" pitchFamily="18" charset="-120"/>
              </a:rPr>
              <a:t>：</a:t>
            </a:r>
            <a:endParaRPr lang="en-US" altLang="zh-TW" b="1" dirty="0">
              <a:solidFill>
                <a:srgbClr val="0070C0"/>
              </a:solidFill>
              <a:latin typeface="新細明體" panose="02020500000000000000" pitchFamily="18" charset="-120"/>
              <a:ea typeface="新細明體" panose="02020500000000000000" pitchFamily="18" charset="-120"/>
            </a:endParaRPr>
          </a:p>
          <a:p>
            <a:pPr marL="228600" lvl="1" defTabSz="1066800">
              <a:lnSpc>
                <a:spcPts val="3000"/>
              </a:lnSpc>
              <a:spcBef>
                <a:spcPct val="0"/>
              </a:spcBef>
              <a:spcAft>
                <a:spcPct val="15000"/>
              </a:spcAft>
            </a:pPr>
            <a:r>
              <a:rPr lang="zh-TW" altLang="en-US" sz="2000" b="1" dirty="0">
                <a:solidFill>
                  <a:schemeClr val="tx2"/>
                </a:solidFill>
                <a:latin typeface="微軟正黑體" panose="020B0604030504040204" pitchFamily="34" charset="-120"/>
              </a:rPr>
              <a:t>有效</a:t>
            </a:r>
            <a:r>
              <a:rPr lang="zh-TW" altLang="en-US" sz="2000" b="1" dirty="0" smtClean="0">
                <a:solidFill>
                  <a:schemeClr val="tx2"/>
                </a:solidFill>
                <a:latin typeface="微軟正黑體" panose="020B0604030504040204" pitchFamily="34" charset="-120"/>
              </a:rPr>
              <a:t>期間</a:t>
            </a:r>
            <a:r>
              <a:rPr lang="zh-TW" altLang="en-US" sz="2000" b="1" dirty="0" smtClean="0">
                <a:solidFill>
                  <a:srgbClr val="FF0000"/>
                </a:solidFill>
                <a:latin typeface="微軟正黑體" panose="020B0604030504040204" pitchFamily="34" charset="-120"/>
              </a:rPr>
              <a:t>區公所</a:t>
            </a:r>
            <a:r>
              <a:rPr lang="zh-TW" altLang="en-US" sz="2000" b="1" dirty="0" smtClean="0">
                <a:solidFill>
                  <a:schemeClr val="tx2"/>
                </a:solidFill>
                <a:latin typeface="微軟正黑體" panose="020B0604030504040204" pitchFamily="34" charset="-120"/>
              </a:rPr>
              <a:t>核定</a:t>
            </a:r>
            <a:r>
              <a:rPr lang="zh-TW" altLang="en-US" sz="2000" b="1" dirty="0" smtClean="0">
                <a:solidFill>
                  <a:schemeClr val="tx2"/>
                </a:solidFill>
                <a:latin typeface="微軟正黑體" panose="020B0604030504040204" pitchFamily="34" charset="-120"/>
                <a:ea typeface="微軟正黑體" panose="020B0604030504040204" pitchFamily="34" charset="-120"/>
              </a:rPr>
              <a:t>低</a:t>
            </a:r>
            <a:r>
              <a:rPr lang="zh-TW" altLang="en-US" sz="2000" b="1" dirty="0">
                <a:solidFill>
                  <a:schemeClr val="tx2"/>
                </a:solidFill>
                <a:latin typeface="微軟正黑體" panose="020B0604030504040204" pitchFamily="34" charset="-120"/>
                <a:ea typeface="微軟正黑體" panose="020B0604030504040204" pitchFamily="34" charset="-120"/>
              </a:rPr>
              <a:t>收入戶或中低收入戶證明文件影本及</a:t>
            </a:r>
            <a:r>
              <a:rPr lang="zh-TW" altLang="en-US" sz="2000" b="1" dirty="0" smtClean="0">
                <a:solidFill>
                  <a:schemeClr val="tx2"/>
                </a:solidFill>
                <a:latin typeface="微軟正黑體" panose="020B0604030504040204" pitchFamily="34" charset="-120"/>
                <a:ea typeface="微軟正黑體" panose="020B0604030504040204" pitchFamily="34" charset="-120"/>
              </a:rPr>
              <a:t>戶口名簿</a:t>
            </a:r>
            <a:r>
              <a:rPr lang="en-US" altLang="zh-TW" sz="2000" b="1" dirty="0" smtClean="0">
                <a:solidFill>
                  <a:srgbClr val="FF0000"/>
                </a:solidFill>
                <a:latin typeface="微軟正黑體" panose="020B0604030504040204" pitchFamily="34" charset="-120"/>
                <a:ea typeface="微軟正黑體" panose="020B0604030504040204" pitchFamily="34" charset="-120"/>
              </a:rPr>
              <a:t>(</a:t>
            </a:r>
            <a:r>
              <a:rPr lang="zh-TW" altLang="en-US" sz="2000" b="1" dirty="0" smtClean="0">
                <a:solidFill>
                  <a:srgbClr val="FF0000"/>
                </a:solidFill>
                <a:latin typeface="微軟正黑體" panose="020B0604030504040204" pitchFamily="34" charset="-120"/>
                <a:ea typeface="微軟正黑體" panose="020B0604030504040204" pitchFamily="34" charset="-120"/>
              </a:rPr>
              <a:t>拍照或掃描電子檔上傳</a:t>
            </a:r>
            <a:r>
              <a:rPr lang="en-US" altLang="zh-TW" sz="2000" b="1" dirty="0" smtClean="0">
                <a:solidFill>
                  <a:srgbClr val="FF0000"/>
                </a:solidFill>
                <a:latin typeface="微軟正黑體" panose="020B0604030504040204" pitchFamily="34" charset="-120"/>
                <a:ea typeface="微軟正黑體" panose="020B0604030504040204" pitchFamily="34" charset="-120"/>
              </a:rPr>
              <a:t>)</a:t>
            </a:r>
            <a:endParaRPr lang="zh-TW" altLang="en-US" sz="1600" dirty="0">
              <a:solidFill>
                <a:srgbClr val="FF0000"/>
              </a:solidFill>
            </a:endParaRPr>
          </a:p>
          <a:p>
            <a:pPr marL="228600" lvl="1" indent="-228600" defTabSz="1066800">
              <a:lnSpc>
                <a:spcPts val="3000"/>
              </a:lnSpc>
              <a:spcBef>
                <a:spcPct val="0"/>
              </a:spcBef>
              <a:spcAft>
                <a:spcPct val="15000"/>
              </a:spcAft>
              <a:buChar char="••"/>
            </a:pPr>
            <a:r>
              <a:rPr lang="zh-TW" altLang="en-US" b="1" dirty="0">
                <a:solidFill>
                  <a:srgbClr val="0070C0"/>
                </a:solidFill>
                <a:latin typeface="微軟正黑體" panose="020B0604030504040204" pitchFamily="34" charset="-120"/>
                <a:ea typeface="微軟正黑體" panose="020B0604030504040204" pitchFamily="34" charset="-120"/>
              </a:rPr>
              <a:t>申請特殊鑑定場服務者</a:t>
            </a:r>
            <a:r>
              <a:rPr lang="zh-TW" altLang="en-US" b="1" dirty="0">
                <a:solidFill>
                  <a:srgbClr val="0070C0"/>
                </a:solidFill>
                <a:latin typeface="新細明體" panose="02020500000000000000" pitchFamily="18" charset="-120"/>
                <a:ea typeface="新細明體" panose="02020500000000000000" pitchFamily="18" charset="-120"/>
              </a:rPr>
              <a:t>：</a:t>
            </a:r>
            <a:endParaRPr lang="en-US" altLang="zh-TW" b="1" dirty="0">
              <a:solidFill>
                <a:srgbClr val="0070C0"/>
              </a:solidFill>
              <a:latin typeface="新細明體" panose="02020500000000000000" pitchFamily="18" charset="-120"/>
              <a:ea typeface="新細明體" panose="02020500000000000000" pitchFamily="18" charset="-120"/>
            </a:endParaRPr>
          </a:p>
          <a:p>
            <a:pPr marL="0" lvl="1" indent="266700" defTabSz="1066800">
              <a:lnSpc>
                <a:spcPts val="3000"/>
              </a:lnSpc>
              <a:spcBef>
                <a:spcPct val="0"/>
              </a:spcBef>
              <a:spcAft>
                <a:spcPct val="15000"/>
              </a:spcAft>
            </a:pPr>
            <a:r>
              <a:rPr lang="zh-TW" altLang="en-US" sz="2000" b="1" dirty="0" smtClean="0">
                <a:solidFill>
                  <a:schemeClr val="tx2"/>
                </a:solidFill>
                <a:latin typeface="微軟正黑體" panose="020B0604030504040204" pitchFamily="34" charset="-120"/>
              </a:rPr>
              <a:t>特殊</a:t>
            </a:r>
            <a:r>
              <a:rPr lang="zh-TW" altLang="en-US" sz="2000" b="1" dirty="0">
                <a:solidFill>
                  <a:schemeClr val="tx2"/>
                </a:solidFill>
                <a:latin typeface="微軟正黑體" panose="020B0604030504040204" pitchFamily="34" charset="-120"/>
              </a:rPr>
              <a:t>鑑定場服務者需求</a:t>
            </a:r>
            <a:r>
              <a:rPr lang="zh-TW" altLang="en-US" sz="2000" b="1" dirty="0">
                <a:solidFill>
                  <a:schemeClr val="tx2"/>
                </a:solidFill>
                <a:latin typeface="微軟正黑體" panose="020B0604030504040204" pitchFamily="34" charset="-120"/>
                <a:ea typeface="微軟正黑體" panose="020B0604030504040204" pitchFamily="34" charset="-120"/>
              </a:rPr>
              <a:t>申請表</a:t>
            </a:r>
            <a:r>
              <a:rPr lang="en-US" altLang="zh-TW" sz="2000" b="1" dirty="0">
                <a:solidFill>
                  <a:srgbClr val="002060"/>
                </a:solidFill>
                <a:latin typeface="微軟正黑體" panose="020B0604030504040204" pitchFamily="34" charset="-120"/>
                <a:ea typeface="微軟正黑體" panose="020B0604030504040204" pitchFamily="34" charset="-120"/>
              </a:rPr>
              <a:t>(</a:t>
            </a:r>
            <a:r>
              <a:rPr lang="zh-TW" altLang="en-US" sz="2000" b="1" dirty="0" smtClean="0">
                <a:solidFill>
                  <a:srgbClr val="002060"/>
                </a:solidFill>
                <a:latin typeface="微軟正黑體" panose="020B0604030504040204" pitchFamily="34" charset="-120"/>
                <a:ea typeface="微軟正黑體" panose="020B0604030504040204" pitchFamily="34" charset="-120"/>
              </a:rPr>
              <a:t>簡章</a:t>
            </a:r>
            <a:r>
              <a:rPr lang="zh-TW" altLang="en-US" sz="2000" b="1" dirty="0" smtClean="0">
                <a:solidFill>
                  <a:schemeClr val="tx1"/>
                </a:solidFill>
                <a:latin typeface="微軟正黑體" panose="020B0604030504040204" pitchFamily="34" charset="-120"/>
                <a:ea typeface="微軟正黑體" panose="020B0604030504040204" pitchFamily="34" charset="-120"/>
              </a:rPr>
              <a:t>附件</a:t>
            </a:r>
            <a:r>
              <a:rPr lang="zh-TW" altLang="en-US" sz="2000" b="1" dirty="0">
                <a:solidFill>
                  <a:schemeClr val="tx1"/>
                </a:solidFill>
                <a:latin typeface="微軟正黑體" panose="020B0604030504040204" pitchFamily="34" charset="-120"/>
                <a:ea typeface="微軟正黑體" panose="020B0604030504040204" pitchFamily="34" charset="-120"/>
              </a:rPr>
              <a:t>八</a:t>
            </a:r>
            <a:r>
              <a:rPr lang="en-US" altLang="zh-TW" sz="2000" b="1" dirty="0" smtClean="0">
                <a:solidFill>
                  <a:schemeClr val="tx1"/>
                </a:solidFill>
                <a:latin typeface="微軟正黑體" panose="020B0604030504040204" pitchFamily="34" charset="-120"/>
                <a:ea typeface="微軟正黑體" panose="020B0604030504040204" pitchFamily="34" charset="-120"/>
              </a:rPr>
              <a:t>)</a:t>
            </a:r>
          </a:p>
          <a:p>
            <a:pPr marL="0" lvl="1" indent="266700" defTabSz="1066800">
              <a:lnSpc>
                <a:spcPts val="3000"/>
              </a:lnSpc>
              <a:spcBef>
                <a:spcPct val="0"/>
              </a:spcBef>
              <a:spcAft>
                <a:spcPct val="15000"/>
              </a:spcAft>
            </a:pPr>
            <a:r>
              <a:rPr lang="zh-TW" altLang="en-US" sz="2000" b="1" dirty="0">
                <a:solidFill>
                  <a:schemeClr val="tx2"/>
                </a:solidFill>
                <a:latin typeface="微軟正黑體" panose="020B0604030504040204" pitchFamily="34" charset="-120"/>
              </a:rPr>
              <a:t>需國小核章，報名上傳申請表及相關證明文件</a:t>
            </a:r>
            <a:r>
              <a:rPr lang="zh-TW" altLang="en-US" sz="2000" b="1" dirty="0" smtClean="0">
                <a:solidFill>
                  <a:schemeClr val="tx1"/>
                </a:solidFill>
                <a:latin typeface="微軟正黑體" panose="020B0604030504040204" pitchFamily="34" charset="-120"/>
                <a:ea typeface="微軟正黑體" panose="020B0604030504040204" pitchFamily="34" charset="-120"/>
              </a:rPr>
              <a:t>。</a:t>
            </a:r>
            <a:endParaRPr lang="zh-TW" altLang="en-US" sz="2000" dirty="0">
              <a:solidFill>
                <a:schemeClr val="tx1"/>
              </a:solidFill>
            </a:endParaRPr>
          </a:p>
          <a:p>
            <a:pPr marL="228600" lvl="1" indent="-228600" defTabSz="1066800">
              <a:lnSpc>
                <a:spcPts val="3000"/>
              </a:lnSpc>
              <a:spcBef>
                <a:spcPct val="0"/>
              </a:spcBef>
              <a:spcAft>
                <a:spcPct val="15000"/>
              </a:spcAft>
              <a:buChar char="••"/>
            </a:pPr>
            <a:r>
              <a:rPr lang="zh-TW" altLang="en-US" b="1" dirty="0">
                <a:solidFill>
                  <a:srgbClr val="0070C0"/>
                </a:solidFill>
                <a:latin typeface="微軟正黑體" panose="020B0604030504040204" pitchFamily="34" charset="-120"/>
              </a:rPr>
              <a:t>申請</a:t>
            </a:r>
            <a:r>
              <a:rPr lang="zh-TW" altLang="en-US" b="1" u="sng" dirty="0">
                <a:solidFill>
                  <a:srgbClr val="0070C0"/>
                </a:solidFill>
                <a:latin typeface="微軟正黑體" panose="020B0604030504040204" pitchFamily="34" charset="-120"/>
              </a:rPr>
              <a:t>管道一</a:t>
            </a:r>
            <a:r>
              <a:rPr lang="zh-TW" altLang="en-US" b="1" dirty="0">
                <a:solidFill>
                  <a:srgbClr val="0070C0"/>
                </a:solidFill>
                <a:latin typeface="微軟正黑體" panose="020B0604030504040204" pitchFamily="34" charset="-120"/>
              </a:rPr>
              <a:t>者</a:t>
            </a:r>
            <a:r>
              <a:rPr lang="zh-TW" altLang="en-US" b="1" dirty="0">
                <a:solidFill>
                  <a:srgbClr val="0070C0"/>
                </a:solidFill>
                <a:latin typeface="新細明體" panose="02020500000000000000" pitchFamily="18" charset="-120"/>
                <a:ea typeface="新細明體" panose="02020500000000000000" pitchFamily="18" charset="-120"/>
              </a:rPr>
              <a:t>：</a:t>
            </a:r>
            <a:endParaRPr lang="en-US" altLang="zh-TW" b="1" dirty="0">
              <a:solidFill>
                <a:srgbClr val="0070C0"/>
              </a:solidFill>
              <a:latin typeface="微軟正黑體" panose="020B0604030504040204" pitchFamily="34" charset="-120"/>
              <a:ea typeface="微軟正黑體" panose="020B0604030504040204" pitchFamily="34" charset="-120"/>
            </a:endParaRPr>
          </a:p>
          <a:p>
            <a:pPr marL="0" lvl="1" indent="266700" defTabSz="1066800">
              <a:lnSpc>
                <a:spcPts val="3000"/>
              </a:lnSpc>
              <a:spcBef>
                <a:spcPct val="0"/>
              </a:spcBef>
              <a:spcAft>
                <a:spcPct val="15000"/>
              </a:spcAft>
            </a:pPr>
            <a:r>
              <a:rPr lang="zh-TW" altLang="zh-TW" sz="2000" b="1" dirty="0">
                <a:solidFill>
                  <a:schemeClr val="tx2"/>
                </a:solidFill>
                <a:latin typeface="微軟正黑體" panose="020B0604030504040204" pitchFamily="34" charset="-120"/>
                <a:ea typeface="微軟正黑體" panose="020B0604030504040204" pitchFamily="34" charset="-120"/>
              </a:rPr>
              <a:t>書面審查</a:t>
            </a:r>
            <a:r>
              <a:rPr lang="zh-TW" altLang="zh-TW" sz="2000" b="1" dirty="0">
                <a:solidFill>
                  <a:srgbClr val="7030A0"/>
                </a:solidFill>
                <a:latin typeface="微軟正黑體" panose="020B0604030504040204" pitchFamily="34" charset="-120"/>
                <a:ea typeface="微軟正黑體" panose="020B0604030504040204" pitchFamily="34" charset="-120"/>
              </a:rPr>
              <a:t>競賽表現</a:t>
            </a:r>
            <a:r>
              <a:rPr lang="zh-TW" altLang="zh-TW" sz="2000" b="1" dirty="0">
                <a:solidFill>
                  <a:schemeClr val="tx2"/>
                </a:solidFill>
                <a:latin typeface="微軟正黑體" panose="020B0604030504040204" pitchFamily="34" charset="-120"/>
                <a:ea typeface="微軟正黑體" panose="020B0604030504040204" pitchFamily="34" charset="-120"/>
              </a:rPr>
              <a:t>優異佐證資料表、</a:t>
            </a:r>
            <a:r>
              <a:rPr lang="zh-TW" altLang="zh-TW" sz="2000" b="1" dirty="0" smtClean="0">
                <a:solidFill>
                  <a:srgbClr val="7030A0"/>
                </a:solidFill>
                <a:latin typeface="微軟正黑體" panose="020B0604030504040204" pitchFamily="34" charset="-120"/>
                <a:ea typeface="微軟正黑體" panose="020B0604030504040204" pitchFamily="34" charset="-120"/>
              </a:rPr>
              <a:t>長期</a:t>
            </a:r>
            <a:r>
              <a:rPr lang="zh-TW" altLang="en-US" sz="2000" b="1" dirty="0" smtClean="0">
                <a:solidFill>
                  <a:srgbClr val="7030A0"/>
                </a:solidFill>
                <a:latin typeface="微軟正黑體" panose="020B0604030504040204" pitchFamily="34" charset="-120"/>
                <a:ea typeface="微軟正黑體" panose="020B0604030504040204" pitchFamily="34" charset="-120"/>
              </a:rPr>
              <a:t>輔導  </a:t>
            </a:r>
            <a:endParaRPr lang="en-US" altLang="zh-TW" sz="2000" b="1" dirty="0" smtClean="0">
              <a:solidFill>
                <a:srgbClr val="7030A0"/>
              </a:solidFill>
              <a:latin typeface="微軟正黑體" panose="020B0604030504040204" pitchFamily="34" charset="-120"/>
              <a:ea typeface="微軟正黑體" panose="020B0604030504040204" pitchFamily="34" charset="-120"/>
            </a:endParaRPr>
          </a:p>
          <a:p>
            <a:pPr marL="0" lvl="1" indent="266700" defTabSz="1066800">
              <a:lnSpc>
                <a:spcPts val="3000"/>
              </a:lnSpc>
              <a:spcBef>
                <a:spcPct val="0"/>
              </a:spcBef>
              <a:spcAft>
                <a:spcPct val="15000"/>
              </a:spcAft>
            </a:pPr>
            <a:r>
              <a:rPr lang="zh-TW" altLang="zh-TW" sz="2000" b="1" dirty="0" smtClean="0">
                <a:solidFill>
                  <a:srgbClr val="7030A0"/>
                </a:solidFill>
                <a:latin typeface="微軟正黑體" panose="020B0604030504040204" pitchFamily="34" charset="-120"/>
                <a:ea typeface="微軟正黑體" panose="020B0604030504040204" pitchFamily="34" charset="-120"/>
              </a:rPr>
              <a:t>學科</a:t>
            </a:r>
            <a:r>
              <a:rPr lang="zh-TW" altLang="zh-TW" sz="2000" b="1" dirty="0">
                <a:solidFill>
                  <a:srgbClr val="7030A0"/>
                </a:solidFill>
                <a:latin typeface="微軟正黑體" panose="020B0604030504040204" pitchFamily="34" charset="-120"/>
                <a:ea typeface="微軟正黑體" panose="020B0604030504040204" pitchFamily="34" charset="-120"/>
              </a:rPr>
              <a:t>研習</a:t>
            </a:r>
            <a:r>
              <a:rPr lang="zh-TW" altLang="zh-TW" sz="2000" b="1" dirty="0">
                <a:solidFill>
                  <a:schemeClr val="tx2"/>
                </a:solidFill>
                <a:latin typeface="微軟正黑體" panose="020B0604030504040204" pitchFamily="34" charset="-120"/>
                <a:ea typeface="微軟正黑體" panose="020B0604030504040204" pitchFamily="34" charset="-120"/>
              </a:rPr>
              <a:t>活動說明表或</a:t>
            </a:r>
            <a:r>
              <a:rPr lang="zh-TW" altLang="zh-TW" sz="2000" b="1" dirty="0">
                <a:solidFill>
                  <a:srgbClr val="7030A0"/>
                </a:solidFill>
                <a:latin typeface="微軟正黑體" panose="020B0604030504040204" pitchFamily="34" charset="-120"/>
                <a:ea typeface="微軟正黑體" panose="020B0604030504040204" pitchFamily="34" charset="-120"/>
              </a:rPr>
              <a:t>獨立</a:t>
            </a:r>
            <a:r>
              <a:rPr lang="zh-TW" altLang="zh-TW" sz="2000" b="1" dirty="0" smtClean="0">
                <a:solidFill>
                  <a:srgbClr val="7030A0"/>
                </a:solidFill>
                <a:latin typeface="微軟正黑體" panose="020B0604030504040204" pitchFamily="34" charset="-120"/>
                <a:ea typeface="微軟正黑體" panose="020B0604030504040204" pitchFamily="34" charset="-120"/>
              </a:rPr>
              <a:t>研究</a:t>
            </a:r>
            <a:r>
              <a:rPr lang="zh-TW" altLang="zh-TW" sz="2000" b="1" dirty="0" smtClean="0">
                <a:solidFill>
                  <a:schemeClr val="tx2"/>
                </a:solidFill>
                <a:latin typeface="微軟正黑體" panose="020B0604030504040204" pitchFamily="34" charset="-120"/>
                <a:ea typeface="微軟正黑體" panose="020B0604030504040204" pitchFamily="34" charset="-120"/>
              </a:rPr>
              <a:t>貢獻</a:t>
            </a:r>
            <a:r>
              <a:rPr lang="zh-TW" altLang="zh-TW" sz="2000" b="1" dirty="0">
                <a:solidFill>
                  <a:schemeClr val="tx2"/>
                </a:solidFill>
                <a:latin typeface="微軟正黑體" panose="020B0604030504040204" pitchFamily="34" charset="-120"/>
                <a:ea typeface="微軟正黑體" panose="020B0604030504040204" pitchFamily="34" charset="-120"/>
              </a:rPr>
              <a:t>說明表</a:t>
            </a:r>
            <a:endParaRPr lang="zh-TW" altLang="en-US" sz="2000" dirty="0"/>
          </a:p>
          <a:p>
            <a:pPr marL="228600" lvl="1" indent="-228600" defTabSz="1066800">
              <a:lnSpc>
                <a:spcPts val="3000"/>
              </a:lnSpc>
              <a:spcBef>
                <a:spcPct val="0"/>
              </a:spcBef>
              <a:spcAft>
                <a:spcPct val="15000"/>
              </a:spcAft>
              <a:buChar char="••"/>
            </a:pPr>
            <a:r>
              <a:rPr lang="zh-TW" altLang="en-US" b="1" dirty="0">
                <a:solidFill>
                  <a:srgbClr val="0070C0"/>
                </a:solidFill>
                <a:latin typeface="微軟正黑體" panose="020B0604030504040204" pitchFamily="34" charset="-120"/>
              </a:rPr>
              <a:t>非就讀本市國小者</a:t>
            </a:r>
            <a:r>
              <a:rPr lang="zh-TW" altLang="en-US" b="1" dirty="0">
                <a:solidFill>
                  <a:srgbClr val="0070C0"/>
                </a:solidFill>
                <a:latin typeface="新細明體" panose="02020500000000000000" pitchFamily="18" charset="-120"/>
                <a:ea typeface="新細明體" panose="02020500000000000000" pitchFamily="18" charset="-120"/>
              </a:rPr>
              <a:t>：</a:t>
            </a:r>
            <a:endParaRPr lang="en-US" altLang="zh-TW" b="1" dirty="0">
              <a:solidFill>
                <a:srgbClr val="0070C0"/>
              </a:solidFill>
              <a:latin typeface="微軟正黑體" panose="020B0604030504040204" pitchFamily="34" charset="-120"/>
              <a:ea typeface="微軟正黑體" panose="020B0604030504040204" pitchFamily="34" charset="-120"/>
            </a:endParaRPr>
          </a:p>
          <a:p>
            <a:pPr marL="228600" lvl="1" defTabSz="1066800">
              <a:lnSpc>
                <a:spcPts val="3000"/>
              </a:lnSpc>
              <a:spcBef>
                <a:spcPct val="0"/>
              </a:spcBef>
              <a:spcAft>
                <a:spcPct val="15000"/>
              </a:spcAft>
            </a:pPr>
            <a:r>
              <a:rPr lang="zh-TW" altLang="en-US" sz="2000" b="1" dirty="0" smtClean="0">
                <a:solidFill>
                  <a:schemeClr val="tx2"/>
                </a:solidFill>
                <a:latin typeface="微軟正黑體" panose="020B0604030504040204" pitchFamily="34" charset="-120"/>
                <a:ea typeface="微軟正黑體" panose="020B0604030504040204" pitchFamily="34" charset="-120"/>
              </a:rPr>
              <a:t>需上傳戶口名簿</a:t>
            </a:r>
            <a:r>
              <a:rPr lang="en-US" altLang="zh-TW" sz="2000" b="1" dirty="0">
                <a:solidFill>
                  <a:srgbClr val="FF0000"/>
                </a:solidFill>
                <a:latin typeface="微軟正黑體" panose="020B0604030504040204" pitchFamily="34" charset="-120"/>
              </a:rPr>
              <a:t>(</a:t>
            </a:r>
            <a:r>
              <a:rPr lang="zh-TW" altLang="en-US" sz="2000" b="1" dirty="0">
                <a:solidFill>
                  <a:srgbClr val="FF0000"/>
                </a:solidFill>
                <a:latin typeface="微軟正黑體" panose="020B0604030504040204" pitchFamily="34" charset="-120"/>
              </a:rPr>
              <a:t>拍照或掃描電子檔上傳</a:t>
            </a:r>
            <a:r>
              <a:rPr lang="en-US" altLang="zh-TW" sz="2000" b="1" dirty="0">
                <a:solidFill>
                  <a:srgbClr val="FF0000"/>
                </a:solidFill>
                <a:latin typeface="微軟正黑體" panose="020B0604030504040204" pitchFamily="34" charset="-120"/>
              </a:rPr>
              <a:t>)</a:t>
            </a:r>
            <a:endParaRPr lang="zh-TW" altLang="en-US" sz="1600" dirty="0">
              <a:solidFill>
                <a:srgbClr val="FF0000"/>
              </a:solidFill>
            </a:endParaRPr>
          </a:p>
          <a:p>
            <a:pPr marL="0" lvl="1" indent="266700" defTabSz="1066800">
              <a:lnSpc>
                <a:spcPts val="3000"/>
              </a:lnSpc>
              <a:spcBef>
                <a:spcPct val="0"/>
              </a:spcBef>
              <a:spcAft>
                <a:spcPct val="15000"/>
              </a:spcAft>
            </a:pPr>
            <a:endParaRPr lang="zh-TW" altLang="en-US" sz="2000"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28</a:t>
            </a:fld>
            <a:endParaRPr lang="zh-TW" altLang="en-US" noProof="0" dirty="0"/>
          </a:p>
        </p:txBody>
      </p:sp>
    </p:spTree>
    <p:extLst>
      <p:ext uri="{BB962C8B-B14F-4D97-AF65-F5344CB8AC3E}">
        <p14:creationId xmlns:p14="http://schemas.microsoft.com/office/powerpoint/2010/main" val="281228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a:spLocks noGrp="1"/>
          </p:cNvSpPr>
          <p:nvPr>
            <p:ph idx="1"/>
          </p:nvPr>
        </p:nvSpPr>
        <p:spPr>
          <a:xfrm>
            <a:off x="451521" y="937359"/>
            <a:ext cx="11737304" cy="2491641"/>
          </a:xfrm>
        </p:spPr>
        <p:txBody>
          <a:bodyPr>
            <a:noAutofit/>
          </a:bodyPr>
          <a:lstStyle/>
          <a:p>
            <a:pPr>
              <a:spcBef>
                <a:spcPts val="1200"/>
              </a:spcBef>
              <a:buFont typeface="Wingdings" panose="05000000000000000000" pitchFamily="2" charset="2"/>
              <a:buChar char="l"/>
            </a:pPr>
            <a:r>
              <a:rPr lang="zh-TW" altLang="en-US" sz="2800" b="1" dirty="0">
                <a:solidFill>
                  <a:schemeClr val="accent5">
                    <a:lumMod val="75000"/>
                  </a:schemeClr>
                </a:solidFill>
              </a:rPr>
              <a:t>鑑定費</a:t>
            </a:r>
            <a:r>
              <a:rPr lang="en-US" altLang="zh-TW" sz="2800" b="1" dirty="0" smtClean="0">
                <a:solidFill>
                  <a:schemeClr val="accent5">
                    <a:lumMod val="75000"/>
                  </a:schemeClr>
                </a:solidFill>
              </a:rPr>
              <a:t>$1,100</a:t>
            </a:r>
            <a:r>
              <a:rPr lang="zh-TW" altLang="en-US" sz="2800" b="1" dirty="0">
                <a:solidFill>
                  <a:schemeClr val="accent5">
                    <a:lumMod val="75000"/>
                  </a:schemeClr>
                </a:solidFill>
              </a:rPr>
              <a:t>元</a:t>
            </a:r>
            <a:r>
              <a:rPr lang="en-US" altLang="zh-TW" sz="2000" b="1" dirty="0" smtClean="0">
                <a:solidFill>
                  <a:schemeClr val="accent5">
                    <a:lumMod val="75000"/>
                  </a:schemeClr>
                </a:solidFill>
              </a:rPr>
              <a:t>(</a:t>
            </a:r>
            <a:r>
              <a:rPr lang="zh-TW" altLang="en-US" sz="2000" b="1" dirty="0" smtClean="0">
                <a:solidFill>
                  <a:schemeClr val="accent5">
                    <a:lumMod val="75000"/>
                  </a:schemeClr>
                </a:solidFill>
              </a:rPr>
              <a:t>含管道一 </a:t>
            </a:r>
            <a:r>
              <a:rPr lang="en-US" altLang="zh-TW" sz="2000" b="1" dirty="0" smtClean="0">
                <a:solidFill>
                  <a:schemeClr val="accent5">
                    <a:lumMod val="75000"/>
                  </a:schemeClr>
                </a:solidFill>
              </a:rPr>
              <a:t>+</a:t>
            </a:r>
            <a:r>
              <a:rPr lang="zh-TW" altLang="en-US" sz="2000" b="1" dirty="0" smtClean="0">
                <a:solidFill>
                  <a:schemeClr val="accent5">
                    <a:lumMod val="75000"/>
                  </a:schemeClr>
                </a:solidFill>
              </a:rPr>
              <a:t>管道二初選費用</a:t>
            </a:r>
            <a:r>
              <a:rPr lang="en-US" altLang="zh-TW" sz="2000" b="1" dirty="0" smtClean="0">
                <a:solidFill>
                  <a:schemeClr val="accent5">
                    <a:lumMod val="75000"/>
                  </a:schemeClr>
                </a:solidFill>
              </a:rPr>
              <a:t>)</a:t>
            </a:r>
          </a:p>
          <a:p>
            <a:pPr>
              <a:spcBef>
                <a:spcPts val="1200"/>
              </a:spcBef>
              <a:buFont typeface="Wingdings" panose="05000000000000000000" pitchFamily="2" charset="2"/>
              <a:buChar char="l"/>
            </a:pPr>
            <a:r>
              <a:rPr lang="zh-TW" altLang="en-US" sz="2800" b="1" dirty="0" smtClean="0">
                <a:solidFill>
                  <a:schemeClr val="accent5">
                    <a:lumMod val="75000"/>
                  </a:schemeClr>
                </a:solidFill>
              </a:rPr>
              <a:t>未通過者直接進入管道二測驗，無須重新報名。</a:t>
            </a:r>
            <a:endParaRPr lang="en-US" altLang="zh-TW" sz="2800" b="1" dirty="0" smtClean="0">
              <a:solidFill>
                <a:schemeClr val="accent5">
                  <a:lumMod val="75000"/>
                </a:schemeClr>
              </a:solidFill>
            </a:endParaRPr>
          </a:p>
          <a:p>
            <a:pPr>
              <a:spcBef>
                <a:spcPts val="1200"/>
              </a:spcBef>
              <a:buFont typeface="Wingdings" panose="05000000000000000000" pitchFamily="2" charset="2"/>
              <a:buChar char="l"/>
            </a:pPr>
            <a:r>
              <a:rPr lang="zh-TW" altLang="en-US" sz="2799" dirty="0" smtClean="0">
                <a:solidFill>
                  <a:schemeClr val="tx2"/>
                </a:solidFill>
              </a:rPr>
              <a:t>低</a:t>
            </a:r>
            <a:r>
              <a:rPr lang="zh-TW" altLang="en-US" sz="2799" dirty="0">
                <a:solidFill>
                  <a:schemeClr val="tx2"/>
                </a:solidFill>
              </a:rPr>
              <a:t>收、中低收入戶附有效期間證明及戶口名簿影本免繳</a:t>
            </a:r>
            <a:r>
              <a:rPr lang="zh-TW" altLang="en-US" sz="2799" dirty="0" smtClean="0">
                <a:solidFill>
                  <a:schemeClr val="tx2"/>
                </a:solidFill>
              </a:rPr>
              <a:t>，</a:t>
            </a:r>
            <a:r>
              <a:rPr lang="en-US" altLang="zh-TW" sz="2799" dirty="0" smtClean="0">
                <a:solidFill>
                  <a:schemeClr val="tx2"/>
                </a:solidFill>
              </a:rPr>
              <a:t>2/20</a:t>
            </a:r>
            <a:r>
              <a:rPr lang="zh-TW" altLang="en-US" sz="2799" dirty="0">
                <a:solidFill>
                  <a:schemeClr val="tx2"/>
                </a:solidFill>
              </a:rPr>
              <a:t>、</a:t>
            </a:r>
            <a:r>
              <a:rPr lang="en-US" altLang="zh-TW" sz="2799" dirty="0" smtClean="0">
                <a:solidFill>
                  <a:schemeClr val="tx2"/>
                </a:solidFill>
              </a:rPr>
              <a:t>2/21</a:t>
            </a:r>
            <a:r>
              <a:rPr lang="zh-TW" altLang="en-US" sz="2799" dirty="0" smtClean="0">
                <a:solidFill>
                  <a:schemeClr val="tx2"/>
                </a:solidFill>
              </a:rPr>
              <a:t>至光明國中審查</a:t>
            </a:r>
            <a:r>
              <a:rPr lang="zh-TW" altLang="en-US" sz="2799" dirty="0">
                <a:solidFill>
                  <a:schemeClr val="tx2"/>
                </a:solidFill>
              </a:rPr>
              <a:t>未通過，需現場</a:t>
            </a:r>
            <a:r>
              <a:rPr lang="zh-TW" altLang="en-US" sz="2799" dirty="0" smtClean="0">
                <a:solidFill>
                  <a:schemeClr val="tx2"/>
                </a:solidFill>
              </a:rPr>
              <a:t>繳交</a:t>
            </a:r>
            <a:r>
              <a:rPr lang="zh-TW" altLang="en-US" sz="2799" dirty="0">
                <a:solidFill>
                  <a:schemeClr val="tx2"/>
                </a:solidFill>
              </a:rPr>
              <a:t>報名費</a:t>
            </a:r>
            <a:r>
              <a:rPr lang="zh-TW" altLang="en-US" sz="2799" dirty="0" smtClean="0">
                <a:solidFill>
                  <a:schemeClr val="tx2"/>
                </a:solidFill>
              </a:rPr>
              <a:t>。</a:t>
            </a:r>
            <a:endParaRPr lang="en-US" altLang="zh-TW" sz="2800" b="1" dirty="0">
              <a:solidFill>
                <a:schemeClr val="accent5">
                  <a:lumMod val="75000"/>
                </a:schemeClr>
              </a:solidFill>
            </a:endParaRPr>
          </a:p>
          <a:p>
            <a:pPr marL="0" indent="0">
              <a:buNone/>
            </a:pPr>
            <a:endParaRPr lang="en-US" altLang="zh-TW" sz="2800" b="1" dirty="0"/>
          </a:p>
          <a:p>
            <a:pPr marL="0" indent="0">
              <a:buNone/>
            </a:pPr>
            <a:endParaRPr lang="zh-TW" altLang="zh-TW" dirty="0"/>
          </a:p>
        </p:txBody>
      </p:sp>
      <p:sp>
        <p:nvSpPr>
          <p:cNvPr id="7" name="標題 1"/>
          <p:cNvSpPr txBox="1">
            <a:spLocks/>
          </p:cNvSpPr>
          <p:nvPr/>
        </p:nvSpPr>
        <p:spPr>
          <a:xfrm>
            <a:off x="621804" y="201463"/>
            <a:ext cx="5400600" cy="759792"/>
          </a:xfrm>
          <a:prstGeom prst="rect">
            <a:avLst/>
          </a:prstGeom>
          <a:ln>
            <a:noFill/>
          </a:ln>
        </p:spPr>
        <p:txBody>
          <a:bodyPr vert="horz" lIns="91416" tIns="45708" rIns="91416" bIns="45708"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399" b="1" dirty="0">
                <a:solidFill>
                  <a:schemeClr val="accent6">
                    <a:lumMod val="50000"/>
                  </a:schemeClr>
                </a:solidFill>
              </a:rPr>
              <a:t>管道一：書面審查</a:t>
            </a: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29</a:t>
            </a:fld>
            <a:endParaRPr lang="zh-TW" altLang="en-US" noProof="0" dirty="0"/>
          </a:p>
        </p:txBody>
      </p:sp>
      <p:sp>
        <p:nvSpPr>
          <p:cNvPr id="3" name="矩形 2"/>
          <p:cNvSpPr/>
          <p:nvPr/>
        </p:nvSpPr>
        <p:spPr>
          <a:xfrm>
            <a:off x="458129" y="3434404"/>
            <a:ext cx="11443631" cy="2769989"/>
          </a:xfrm>
          <a:prstGeom prst="rect">
            <a:avLst/>
          </a:prstGeom>
        </p:spPr>
        <p:txBody>
          <a:bodyPr wrap="square">
            <a:spAutoFit/>
          </a:bodyPr>
          <a:lstStyle/>
          <a:p>
            <a:pPr>
              <a:spcBef>
                <a:spcPts val="1200"/>
              </a:spcBef>
            </a:pPr>
            <a:r>
              <a:rPr lang="zh-TW" altLang="zh-TW" b="1" dirty="0" smtClean="0">
                <a:latin typeface="+mj-ea"/>
              </a:rPr>
              <a:t>依</a:t>
            </a:r>
            <a:r>
              <a:rPr lang="zh-TW" altLang="zh-TW" b="1" u="sng" dirty="0" smtClean="0">
                <a:latin typeface="+mj-ea"/>
              </a:rPr>
              <a:t>身心障礙及資賦優異學生鑑定辦法</a:t>
            </a:r>
            <a:r>
              <a:rPr lang="zh-TW" altLang="zh-TW" b="1" dirty="0" smtClean="0">
                <a:latin typeface="+mj-ea"/>
              </a:rPr>
              <a:t>第</a:t>
            </a:r>
            <a:r>
              <a:rPr lang="en-US" altLang="zh-TW" b="1" dirty="0" smtClean="0">
                <a:latin typeface="+mj-ea"/>
              </a:rPr>
              <a:t>16</a:t>
            </a:r>
            <a:r>
              <a:rPr lang="zh-TW" altLang="zh-TW" b="1" dirty="0" smtClean="0">
                <a:latin typeface="+mj-ea"/>
              </a:rPr>
              <a:t>條第</a:t>
            </a:r>
            <a:r>
              <a:rPr lang="en-US" altLang="zh-TW" b="1" dirty="0" smtClean="0">
                <a:latin typeface="+mj-ea"/>
              </a:rPr>
              <a:t>2</a:t>
            </a:r>
            <a:r>
              <a:rPr lang="zh-TW" altLang="zh-TW" b="1" dirty="0" smtClean="0">
                <a:latin typeface="+mj-ea"/>
              </a:rPr>
              <a:t>項第</a:t>
            </a:r>
            <a:r>
              <a:rPr lang="en-US" altLang="zh-TW" b="1" dirty="0" smtClean="0">
                <a:latin typeface="+mj-ea"/>
              </a:rPr>
              <a:t>2</a:t>
            </a:r>
            <a:r>
              <a:rPr lang="zh-TW" altLang="zh-TW" b="1" dirty="0" smtClean="0">
                <a:latin typeface="+mj-ea"/>
              </a:rPr>
              <a:t>、</a:t>
            </a:r>
            <a:r>
              <a:rPr lang="en-US" altLang="zh-TW" b="1" dirty="0" smtClean="0">
                <a:latin typeface="+mj-ea"/>
              </a:rPr>
              <a:t>3</a:t>
            </a:r>
            <a:r>
              <a:rPr lang="zh-TW" altLang="zh-TW" b="1" dirty="0" smtClean="0">
                <a:latin typeface="+mj-ea"/>
              </a:rPr>
              <a:t>、</a:t>
            </a:r>
            <a:r>
              <a:rPr lang="en-US" altLang="zh-TW" b="1" dirty="0" smtClean="0">
                <a:latin typeface="+mj-ea"/>
              </a:rPr>
              <a:t>4</a:t>
            </a:r>
            <a:r>
              <a:rPr lang="zh-TW" altLang="zh-TW" b="1" dirty="0" smtClean="0">
                <a:latin typeface="+mj-ea"/>
              </a:rPr>
              <a:t>款規定辦理標準如下：</a:t>
            </a:r>
            <a:endParaRPr lang="en-US" altLang="zh-TW" b="1" dirty="0" smtClean="0">
              <a:latin typeface="+mj-ea"/>
            </a:endParaRPr>
          </a:p>
          <a:p>
            <a:pPr marL="342900" indent="-342900">
              <a:spcBef>
                <a:spcPts val="1200"/>
              </a:spcBef>
              <a:buFont typeface="Wingdings" panose="05000000000000000000" pitchFamily="2" charset="2"/>
              <a:buChar char="u"/>
            </a:pPr>
            <a:r>
              <a:rPr lang="zh-TW" altLang="zh-TW" b="1" dirty="0" smtClean="0">
                <a:latin typeface="+mj-ea"/>
              </a:rPr>
              <a:t>參加</a:t>
            </a:r>
            <a:r>
              <a:rPr lang="zh-TW" altLang="zh-TW" b="1" dirty="0">
                <a:latin typeface="+mj-ea"/>
              </a:rPr>
              <a:t>學術</a:t>
            </a:r>
            <a:r>
              <a:rPr lang="zh-TW" altLang="zh-TW" b="1" dirty="0" smtClean="0">
                <a:latin typeface="+mj-ea"/>
              </a:rPr>
              <a:t>研究</a:t>
            </a:r>
            <a:r>
              <a:rPr lang="zh-TW" altLang="zh-TW" b="1" dirty="0">
                <a:latin typeface="+mj-ea"/>
              </a:rPr>
              <a:t>參加政府機關或學術研究機構舉辦之</a:t>
            </a:r>
            <a:r>
              <a:rPr lang="zh-TW" altLang="zh-TW" b="1" dirty="0">
                <a:solidFill>
                  <a:srgbClr val="FF0000"/>
                </a:solidFill>
              </a:rPr>
              <a:t>國際性</a:t>
            </a:r>
            <a:r>
              <a:rPr lang="zh-TW" altLang="zh-TW" b="1" dirty="0">
                <a:latin typeface="+mj-ea"/>
              </a:rPr>
              <a:t>或</a:t>
            </a:r>
            <a:r>
              <a:rPr lang="zh-TW" altLang="zh-TW" b="1" dirty="0">
                <a:solidFill>
                  <a:srgbClr val="FF0000"/>
                </a:solidFill>
              </a:rPr>
              <a:t>全國性</a:t>
            </a:r>
            <a:r>
              <a:rPr lang="zh-TW" altLang="zh-TW" b="1" dirty="0">
                <a:latin typeface="+mj-ea"/>
              </a:rPr>
              <a:t>有關學科競賽或展覽活動表現特別優異，獲前三等獎項</a:t>
            </a:r>
            <a:r>
              <a:rPr lang="zh-TW" altLang="en-US" b="1" dirty="0">
                <a:latin typeface="+mj-ea"/>
              </a:rPr>
              <a:t>。</a:t>
            </a:r>
            <a:endParaRPr lang="en-US" altLang="zh-TW" b="1" dirty="0">
              <a:latin typeface="+mj-ea"/>
            </a:endParaRPr>
          </a:p>
          <a:p>
            <a:pPr marL="342900" indent="-342900">
              <a:spcBef>
                <a:spcPts val="1200"/>
              </a:spcBef>
              <a:buFont typeface="Wingdings" panose="05000000000000000000" pitchFamily="2" charset="2"/>
              <a:buChar char="u"/>
            </a:pPr>
            <a:r>
              <a:rPr lang="zh-TW" altLang="zh-TW" b="1" dirty="0" smtClean="0">
                <a:latin typeface="+mj-ea"/>
              </a:rPr>
              <a:t>單位</a:t>
            </a:r>
            <a:r>
              <a:rPr lang="zh-TW" altLang="zh-TW" b="1" dirty="0">
                <a:solidFill>
                  <a:srgbClr val="FF0000"/>
                </a:solidFill>
              </a:rPr>
              <a:t>長期輔導</a:t>
            </a:r>
            <a:r>
              <a:rPr lang="zh-TW" altLang="zh-TW" b="1" dirty="0"/>
              <a:t>之有關</a:t>
            </a:r>
            <a:r>
              <a:rPr lang="zh-TW" altLang="zh-TW" b="1" dirty="0">
                <a:solidFill>
                  <a:srgbClr val="FF0000"/>
                </a:solidFill>
              </a:rPr>
              <a:t>學科研習</a:t>
            </a:r>
            <a:r>
              <a:rPr lang="zh-TW" altLang="zh-TW" b="1" dirty="0">
                <a:latin typeface="+mj-ea"/>
              </a:rPr>
              <a:t>活動，成就特別優異，經</a:t>
            </a:r>
            <a:r>
              <a:rPr lang="zh-TW" altLang="zh-TW" b="1" dirty="0">
                <a:solidFill>
                  <a:srgbClr val="FF0000"/>
                </a:solidFill>
              </a:rPr>
              <a:t>主辦單位推薦</a:t>
            </a:r>
            <a:r>
              <a:rPr lang="zh-TW" altLang="zh-TW" b="1" dirty="0" smtClean="0">
                <a:latin typeface="+mj-ea"/>
              </a:rPr>
              <a:t>。</a:t>
            </a:r>
          </a:p>
          <a:p>
            <a:pPr marL="342900" indent="-342900">
              <a:spcBef>
                <a:spcPts val="1200"/>
              </a:spcBef>
              <a:buFont typeface="Wingdings" panose="05000000000000000000" pitchFamily="2" charset="2"/>
              <a:buChar char="u"/>
            </a:pPr>
            <a:r>
              <a:rPr lang="zh-TW" altLang="zh-TW" b="1" dirty="0" smtClean="0">
                <a:solidFill>
                  <a:srgbClr val="FF0000"/>
                </a:solidFill>
              </a:rPr>
              <a:t>獨立研究</a:t>
            </a:r>
            <a:r>
              <a:rPr lang="zh-TW" altLang="zh-TW" b="1" dirty="0" smtClean="0">
                <a:latin typeface="+mj-ea"/>
              </a:rPr>
              <a:t>成果優異並</a:t>
            </a:r>
            <a:r>
              <a:rPr lang="zh-TW" altLang="zh-TW" b="1" dirty="0" smtClean="0">
                <a:solidFill>
                  <a:srgbClr val="FF0000"/>
                </a:solidFill>
              </a:rPr>
              <a:t>刊載於學術性刊物</a:t>
            </a:r>
            <a:r>
              <a:rPr lang="zh-TW" altLang="zh-TW" b="1" dirty="0" smtClean="0"/>
              <a:t>，</a:t>
            </a:r>
            <a:r>
              <a:rPr lang="zh-TW" altLang="zh-TW" b="1" dirty="0" smtClean="0">
                <a:latin typeface="+mj-ea"/>
              </a:rPr>
              <a:t>經專家學者或指導教師推薦，並檢附具體資料。</a:t>
            </a:r>
            <a:endParaRPr lang="zh-TW" altLang="zh-TW" dirty="0">
              <a:latin typeface="+mj-ea"/>
            </a:endParaRPr>
          </a:p>
        </p:txBody>
      </p:sp>
    </p:spTree>
    <p:extLst>
      <p:ext uri="{BB962C8B-B14F-4D97-AF65-F5344CB8AC3E}">
        <p14:creationId xmlns:p14="http://schemas.microsoft.com/office/powerpoint/2010/main" val="105609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63551" y="0"/>
            <a:ext cx="10157354" cy="1165710"/>
          </a:xfrm>
        </p:spPr>
        <p:txBody>
          <a:bodyPr/>
          <a:lstStyle/>
          <a:p>
            <a:r>
              <a:rPr lang="zh-TW" altLang="en-US" sz="5398"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ea"/>
                <a:ea typeface="+mj-ea"/>
              </a:rPr>
              <a:t>簡報大綱</a:t>
            </a:r>
          </a:p>
        </p:txBody>
      </p:sp>
      <p:sp>
        <p:nvSpPr>
          <p:cNvPr id="5" name="Rectangle 3"/>
          <p:cNvSpPr txBox="1">
            <a:spLocks/>
          </p:cNvSpPr>
          <p:nvPr/>
        </p:nvSpPr>
        <p:spPr bwMode="auto">
          <a:xfrm>
            <a:off x="532467" y="980728"/>
            <a:ext cx="11123892" cy="5235089"/>
          </a:xfrm>
          <a:prstGeom prst="rect">
            <a:avLst/>
          </a:prstGeom>
          <a:noFill/>
          <a:ln w="9525">
            <a:noFill/>
            <a:miter lim="800000"/>
            <a:headEnd/>
            <a:tailEnd/>
          </a:ln>
        </p:spPr>
        <p:txBody>
          <a:bodyPr vert="horz" wrap="square" lIns="91416" tIns="45708" rIns="91416" bIns="45708" numCol="1" anchor="t" anchorCtr="0" compatLnSpc="1">
            <a:prstTxWarp prst="textNoShape">
              <a:avLst/>
            </a:prstTxWarp>
          </a:bodyPr>
          <a:lstStyle/>
          <a:p>
            <a:pPr fontAlgn="base">
              <a:lnSpc>
                <a:spcPct val="90000"/>
              </a:lnSpc>
              <a:spcBef>
                <a:spcPct val="20000"/>
              </a:spcBef>
              <a:spcAft>
                <a:spcPct val="0"/>
              </a:spcAft>
              <a:defRPr/>
            </a:pPr>
            <a:endParaRPr lang="en-US" altLang="zh-TW" sz="3599" dirty="0">
              <a:latin typeface="微軟正黑體" panose="020B0604030504040204" pitchFamily="34" charset="-120"/>
              <a:ea typeface="微軟正黑體" panose="020B0604030504040204" pitchFamily="34" charset="-120"/>
            </a:endParaRPr>
          </a:p>
          <a:p>
            <a:pPr fontAlgn="base">
              <a:lnSpc>
                <a:spcPct val="90000"/>
              </a:lnSpc>
              <a:spcBef>
                <a:spcPct val="20000"/>
              </a:spcBef>
              <a:spcAft>
                <a:spcPct val="0"/>
              </a:spcAft>
              <a:buFont typeface="Wingdings" pitchFamily="2" charset="2"/>
              <a:buChar char="Ø"/>
              <a:defRPr/>
            </a:pPr>
            <a:r>
              <a:rPr lang="zh-TW" altLang="en-US" sz="3599" b="1" dirty="0">
                <a:solidFill>
                  <a:srgbClr val="002060"/>
                </a:solidFill>
                <a:latin typeface="微軟正黑體" panose="020B0604030504040204" pitchFamily="34" charset="-120"/>
                <a:ea typeface="微軟正黑體" panose="020B0604030504040204" pitchFamily="34" charset="-120"/>
              </a:rPr>
              <a:t>資優教育基本理念</a:t>
            </a:r>
            <a:endParaRPr lang="en-US" altLang="zh-TW" sz="3599" b="1" dirty="0">
              <a:solidFill>
                <a:srgbClr val="002060"/>
              </a:solidFill>
              <a:latin typeface="微軟正黑體" panose="020B0604030504040204" pitchFamily="34" charset="-120"/>
              <a:ea typeface="微軟正黑體" panose="020B0604030504040204" pitchFamily="34" charset="-120"/>
            </a:endParaRPr>
          </a:p>
          <a:p>
            <a:pPr fontAlgn="base">
              <a:lnSpc>
                <a:spcPct val="90000"/>
              </a:lnSpc>
              <a:spcBef>
                <a:spcPct val="20000"/>
              </a:spcBef>
              <a:spcAft>
                <a:spcPct val="0"/>
              </a:spcAft>
              <a:buFont typeface="Wingdings" pitchFamily="2" charset="2"/>
              <a:buChar char="Ø"/>
              <a:defRPr/>
            </a:pPr>
            <a:r>
              <a:rPr lang="zh-TW" altLang="en-US" sz="3599" b="1" dirty="0" smtClean="0">
                <a:solidFill>
                  <a:srgbClr val="002060"/>
                </a:solidFill>
                <a:latin typeface="微軟正黑體" panose="020B0604030504040204" pitchFamily="34" charset="-120"/>
                <a:ea typeface="微軟正黑體" panose="020B0604030504040204" pitchFamily="34" charset="-120"/>
              </a:rPr>
              <a:t>資</a:t>
            </a:r>
            <a:r>
              <a:rPr lang="zh-TW" altLang="en-US" sz="3599" b="1" dirty="0">
                <a:solidFill>
                  <a:srgbClr val="002060"/>
                </a:solidFill>
                <a:latin typeface="微軟正黑體" panose="020B0604030504040204" pitchFamily="34" charset="-120"/>
                <a:ea typeface="微軟正黑體" panose="020B0604030504040204" pitchFamily="34" charset="-120"/>
              </a:rPr>
              <a:t>優鑑定</a:t>
            </a:r>
            <a:r>
              <a:rPr lang="zh-TW" altLang="en-US" sz="3599" b="1" dirty="0" smtClean="0">
                <a:solidFill>
                  <a:srgbClr val="002060"/>
                </a:solidFill>
                <a:latin typeface="微軟正黑體" panose="020B0604030504040204" pitchFamily="34" charset="-120"/>
                <a:ea typeface="微軟正黑體" panose="020B0604030504040204" pitchFamily="34" charset="-120"/>
              </a:rPr>
              <a:t>標準</a:t>
            </a:r>
            <a:endParaRPr lang="en-US" altLang="zh-TW" sz="3599" b="1" dirty="0" smtClean="0">
              <a:solidFill>
                <a:srgbClr val="002060"/>
              </a:solidFill>
              <a:latin typeface="微軟正黑體" panose="020B0604030504040204" pitchFamily="34" charset="-120"/>
              <a:ea typeface="微軟正黑體" panose="020B0604030504040204" pitchFamily="34" charset="-120"/>
            </a:endParaRPr>
          </a:p>
          <a:p>
            <a:pPr fontAlgn="base">
              <a:lnSpc>
                <a:spcPct val="90000"/>
              </a:lnSpc>
              <a:spcBef>
                <a:spcPct val="20000"/>
              </a:spcBef>
              <a:spcAft>
                <a:spcPct val="0"/>
              </a:spcAft>
              <a:buFont typeface="Wingdings" pitchFamily="2" charset="2"/>
              <a:buChar char="Ø"/>
              <a:defRPr/>
            </a:pPr>
            <a:r>
              <a:rPr lang="zh-TW" altLang="en-US" sz="3599" b="1" dirty="0">
                <a:solidFill>
                  <a:srgbClr val="002060"/>
                </a:solidFill>
                <a:latin typeface="微軟正黑體" panose="020B0604030504040204" pitchFamily="34" charset="-120"/>
                <a:ea typeface="微軟正黑體" panose="020B0604030504040204" pitchFamily="34" charset="-120"/>
              </a:rPr>
              <a:t>線</a:t>
            </a:r>
            <a:r>
              <a:rPr lang="zh-TW" altLang="en-US" sz="3599" b="1" dirty="0" smtClean="0">
                <a:solidFill>
                  <a:srgbClr val="002060"/>
                </a:solidFill>
                <a:latin typeface="微軟正黑體" panose="020B0604030504040204" pitchFamily="34" charset="-120"/>
                <a:ea typeface="微軟正黑體" panose="020B0604030504040204" pitchFamily="34" charset="-120"/>
              </a:rPr>
              <a:t>上報名</a:t>
            </a:r>
            <a:r>
              <a:rPr lang="zh-TW" altLang="en-US" sz="3599" b="1" dirty="0">
                <a:solidFill>
                  <a:srgbClr val="002060"/>
                </a:solidFill>
                <a:latin typeface="微軟正黑體" panose="020B0604030504040204" pitchFamily="34" charset="-120"/>
                <a:ea typeface="微軟正黑體" panose="020B0604030504040204" pitchFamily="34" charset="-120"/>
              </a:rPr>
              <a:t>流程</a:t>
            </a:r>
            <a:endParaRPr lang="en-US" altLang="zh-TW" sz="3599" b="1" dirty="0" smtClean="0">
              <a:solidFill>
                <a:srgbClr val="002060"/>
              </a:solidFill>
              <a:latin typeface="微軟正黑體" panose="020B0604030504040204" pitchFamily="34" charset="-120"/>
              <a:ea typeface="微軟正黑體" panose="020B0604030504040204" pitchFamily="34" charset="-120"/>
            </a:endParaRPr>
          </a:p>
          <a:p>
            <a:pPr fontAlgn="base">
              <a:lnSpc>
                <a:spcPct val="90000"/>
              </a:lnSpc>
              <a:spcBef>
                <a:spcPct val="20000"/>
              </a:spcBef>
              <a:spcAft>
                <a:spcPct val="0"/>
              </a:spcAft>
              <a:buFont typeface="Wingdings" pitchFamily="2" charset="2"/>
              <a:buChar char="Ø"/>
              <a:defRPr/>
            </a:pPr>
            <a:r>
              <a:rPr lang="zh-TW" altLang="en-US" sz="3599" b="1" dirty="0" smtClean="0">
                <a:solidFill>
                  <a:srgbClr val="FF0000"/>
                </a:solidFill>
                <a:latin typeface="微軟正黑體" panose="020B0604030504040204" pitchFamily="34" charset="-120"/>
                <a:ea typeface="微軟正黑體" panose="020B0604030504040204" pitchFamily="34" charset="-120"/>
              </a:rPr>
              <a:t>學術性向</a:t>
            </a:r>
            <a:r>
              <a:rPr lang="en-US" altLang="zh-TW" sz="3600" b="1" u="sng" dirty="0">
                <a:solidFill>
                  <a:srgbClr val="FF0000"/>
                </a:solidFill>
                <a:latin typeface="微軟正黑體" panose="020B0604030504040204" pitchFamily="34" charset="-120"/>
              </a:rPr>
              <a:t>(</a:t>
            </a:r>
            <a:r>
              <a:rPr lang="zh-TW" altLang="en-US" sz="3600" b="1" u="sng" dirty="0" smtClean="0">
                <a:solidFill>
                  <a:srgbClr val="FF0000"/>
                </a:solidFill>
                <a:latin typeface="微軟正黑體" panose="020B0604030504040204" pitchFamily="34" charset="-120"/>
              </a:rPr>
              <a:t>數理暨自然科學及</a:t>
            </a:r>
            <a:r>
              <a:rPr lang="zh-TW" altLang="en-US" sz="3600" b="1" u="sng" dirty="0">
                <a:solidFill>
                  <a:srgbClr val="FF0000"/>
                </a:solidFill>
                <a:latin typeface="微軟正黑體" panose="020B0604030504040204" pitchFamily="34" charset="-120"/>
              </a:rPr>
              <a:t>英語</a:t>
            </a:r>
            <a:r>
              <a:rPr lang="en-US" altLang="zh-TW" sz="3600" b="1" u="sng" dirty="0">
                <a:solidFill>
                  <a:srgbClr val="FF0000"/>
                </a:solidFill>
                <a:latin typeface="微軟正黑體" panose="020B0604030504040204" pitchFamily="34" charset="-120"/>
              </a:rPr>
              <a:t>)</a:t>
            </a:r>
            <a:r>
              <a:rPr lang="zh-TW" altLang="en-US" sz="3599" b="1" dirty="0" smtClean="0">
                <a:solidFill>
                  <a:srgbClr val="002060"/>
                </a:solidFill>
                <a:latin typeface="微軟正黑體" panose="020B0604030504040204" pitchFamily="34" charset="-120"/>
                <a:ea typeface="微軟正黑體" panose="020B0604030504040204" pitchFamily="34" charset="-120"/>
              </a:rPr>
              <a:t>資</a:t>
            </a:r>
            <a:r>
              <a:rPr lang="zh-TW" altLang="en-US" sz="3599" b="1" dirty="0">
                <a:solidFill>
                  <a:srgbClr val="002060"/>
                </a:solidFill>
                <a:latin typeface="微軟正黑體" panose="020B0604030504040204" pitchFamily="34" charset="-120"/>
                <a:ea typeface="微軟正黑體" panose="020B0604030504040204" pitchFamily="34" charset="-120"/>
              </a:rPr>
              <a:t>優鑑定流程、</a:t>
            </a:r>
            <a:r>
              <a:rPr lang="zh-TW" altLang="en-US" sz="3599" b="1" dirty="0" smtClean="0">
                <a:solidFill>
                  <a:srgbClr val="002060"/>
                </a:solidFill>
                <a:latin typeface="微軟正黑體" panose="020B0604030504040204" pitchFamily="34" charset="-120"/>
                <a:ea typeface="微軟正黑體" panose="020B0604030504040204" pitchFamily="34" charset="-120"/>
              </a:rPr>
              <a:t>申</a:t>
            </a:r>
            <a:endParaRPr lang="en-US" altLang="zh-TW" sz="3599" b="1" dirty="0" smtClean="0">
              <a:solidFill>
                <a:srgbClr val="002060"/>
              </a:solidFill>
              <a:latin typeface="微軟正黑體" panose="020B0604030504040204" pitchFamily="34" charset="-120"/>
              <a:ea typeface="微軟正黑體" panose="020B0604030504040204" pitchFamily="34" charset="-120"/>
            </a:endParaRPr>
          </a:p>
          <a:p>
            <a:pPr fontAlgn="base">
              <a:lnSpc>
                <a:spcPct val="90000"/>
              </a:lnSpc>
              <a:spcBef>
                <a:spcPct val="20000"/>
              </a:spcBef>
              <a:spcAft>
                <a:spcPct val="0"/>
              </a:spcAft>
              <a:defRPr/>
            </a:pPr>
            <a:r>
              <a:rPr lang="zh-TW" altLang="en-US" sz="3599" b="1" dirty="0" smtClean="0">
                <a:solidFill>
                  <a:srgbClr val="002060"/>
                </a:solidFill>
                <a:latin typeface="微軟正黑體" panose="020B0604030504040204" pitchFamily="34" charset="-120"/>
                <a:ea typeface="微軟正黑體" panose="020B0604030504040204" pitchFamily="34" charset="-120"/>
              </a:rPr>
              <a:t>   請</a:t>
            </a:r>
            <a:r>
              <a:rPr lang="zh-TW" altLang="en-US" sz="3599" b="1" dirty="0">
                <a:solidFill>
                  <a:srgbClr val="002060"/>
                </a:solidFill>
                <a:latin typeface="微軟正黑體" panose="020B0604030504040204" pitchFamily="34" charset="-120"/>
                <a:ea typeface="微軟正黑體" panose="020B0604030504040204" pitchFamily="34" charset="-120"/>
              </a:rPr>
              <a:t>表格填寫說明</a:t>
            </a:r>
            <a:endParaRPr lang="en-US" altLang="zh-TW" sz="3599" b="1" dirty="0">
              <a:solidFill>
                <a:srgbClr val="002060"/>
              </a:solidFill>
              <a:latin typeface="微軟正黑體" panose="020B0604030504040204" pitchFamily="34" charset="-120"/>
              <a:ea typeface="微軟正黑體" panose="020B0604030504040204" pitchFamily="34" charset="-120"/>
            </a:endParaRPr>
          </a:p>
          <a:p>
            <a:pPr fontAlgn="base">
              <a:spcBef>
                <a:spcPct val="20000"/>
              </a:spcBef>
              <a:spcAft>
                <a:spcPct val="0"/>
              </a:spcAft>
              <a:buFont typeface="Wingdings" pitchFamily="2" charset="2"/>
              <a:buChar char="Ø"/>
              <a:defRPr/>
            </a:pPr>
            <a:r>
              <a:rPr lang="zh-TW" altLang="en-US" sz="3600" b="1" dirty="0">
                <a:solidFill>
                  <a:srgbClr val="00B050"/>
                </a:solidFill>
                <a:effectLst>
                  <a:outerShdw blurRad="38100" dist="38100" dir="2700000" algn="tl">
                    <a:srgbClr val="000000">
                      <a:alpha val="43137"/>
                    </a:srgbClr>
                  </a:outerShdw>
                </a:effectLst>
                <a:latin typeface="微軟正黑體" pitchFamily="34" charset="-120"/>
              </a:rPr>
              <a:t>創造</a:t>
            </a:r>
            <a:r>
              <a:rPr lang="zh-TW" altLang="en-US" sz="3600" b="1" dirty="0" smtClean="0">
                <a:solidFill>
                  <a:srgbClr val="00B050"/>
                </a:solidFill>
                <a:effectLst>
                  <a:outerShdw blurRad="38100" dist="38100" dir="2700000" algn="tl">
                    <a:srgbClr val="000000">
                      <a:alpha val="43137"/>
                    </a:srgbClr>
                  </a:outerShdw>
                </a:effectLst>
                <a:latin typeface="微軟正黑體" pitchFamily="34" charset="-120"/>
              </a:rPr>
              <a:t>能力</a:t>
            </a:r>
            <a:r>
              <a:rPr lang="zh-TW" altLang="en-US" sz="3600" b="1" dirty="0">
                <a:solidFill>
                  <a:srgbClr val="002060"/>
                </a:solidFill>
                <a:latin typeface="微軟正黑體" panose="020B0604030504040204" pitchFamily="34" charset="-120"/>
              </a:rPr>
              <a:t>資優鑑定流程、報名相關事項</a:t>
            </a:r>
            <a:endParaRPr lang="en-US" altLang="zh-TW" sz="3600" b="1" dirty="0">
              <a:solidFill>
                <a:srgbClr val="002060"/>
              </a:solidFill>
              <a:latin typeface="微軟正黑體" panose="020B0604030504040204" pitchFamily="34" charset="-120"/>
            </a:endParaRPr>
          </a:p>
          <a:p>
            <a:pPr fontAlgn="base">
              <a:lnSpc>
                <a:spcPct val="90000"/>
              </a:lnSpc>
              <a:spcBef>
                <a:spcPct val="20000"/>
              </a:spcBef>
              <a:spcAft>
                <a:spcPct val="0"/>
              </a:spcAft>
              <a:buFont typeface="Wingdings" pitchFamily="2" charset="2"/>
              <a:buChar char="Ø"/>
              <a:defRPr/>
            </a:pPr>
            <a:r>
              <a:rPr lang="zh-TW" altLang="en-US" sz="3599" b="1" dirty="0">
                <a:solidFill>
                  <a:srgbClr val="002060"/>
                </a:solidFill>
                <a:latin typeface="微軟正黑體" panose="020B0604030504040204" pitchFamily="34" charset="-120"/>
              </a:rPr>
              <a:t>資賦優異學生安置、輔導與課程服務</a:t>
            </a:r>
          </a:p>
          <a:p>
            <a:pPr fontAlgn="base">
              <a:lnSpc>
                <a:spcPct val="90000"/>
              </a:lnSpc>
              <a:spcBef>
                <a:spcPct val="20000"/>
              </a:spcBef>
              <a:spcAft>
                <a:spcPct val="0"/>
              </a:spcAft>
              <a:buFont typeface="Wingdings" pitchFamily="2" charset="2"/>
              <a:buChar char="Ø"/>
              <a:defRPr/>
            </a:pPr>
            <a:r>
              <a:rPr lang="zh-TW" altLang="en-US" sz="3599" b="1" dirty="0" smtClean="0">
                <a:solidFill>
                  <a:srgbClr val="002060"/>
                </a:solidFill>
                <a:latin typeface="微軟正黑體" panose="020B0604030504040204" pitchFamily="34" charset="-120"/>
                <a:ea typeface="微軟正黑體" panose="020B0604030504040204" pitchFamily="34" charset="-120"/>
              </a:rPr>
              <a:t>綜合</a:t>
            </a:r>
            <a:r>
              <a:rPr lang="zh-TW" altLang="en-US" sz="3599" b="1" dirty="0">
                <a:solidFill>
                  <a:srgbClr val="002060"/>
                </a:solidFill>
                <a:latin typeface="微軟正黑體" panose="020B0604030504040204" pitchFamily="34" charset="-120"/>
                <a:ea typeface="微軟正黑體" panose="020B0604030504040204" pitchFamily="34" charset="-120"/>
              </a:rPr>
              <a:t>座談</a:t>
            </a:r>
            <a:endParaRPr lang="en-US" altLang="zh-TW" sz="3599" b="1" dirty="0">
              <a:solidFill>
                <a:srgbClr val="002060"/>
              </a:solidFill>
              <a:latin typeface="微軟正黑體" panose="020B0604030504040204" pitchFamily="34" charset="-120"/>
              <a:ea typeface="微軟正黑體" panose="020B0604030504040204" pitchFamily="34" charset="-120"/>
            </a:endParaRPr>
          </a:p>
          <a:p>
            <a:pPr fontAlgn="base">
              <a:lnSpc>
                <a:spcPct val="90000"/>
              </a:lnSpc>
              <a:spcBef>
                <a:spcPct val="20000"/>
              </a:spcBef>
              <a:spcAft>
                <a:spcPct val="0"/>
              </a:spcAft>
              <a:buFont typeface="Wingdings" pitchFamily="2" charset="2"/>
              <a:buChar char="Ø"/>
              <a:defRPr/>
            </a:pPr>
            <a:endParaRPr lang="zh-TW" altLang="en-US" sz="3599"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rtl="0"/>
            <a:fld id="{EB37DED6-D4C7-42EE-AB49-D2E39E64FDE4}" type="slidenum">
              <a:rPr lang="en-US" altLang="zh-TW" noProof="0" smtClean="0"/>
              <a:t>3</a:t>
            </a:fld>
            <a:endParaRPr lang="en-US" altLang="zh-TW" noProof="0" dirty="0"/>
          </a:p>
        </p:txBody>
      </p:sp>
    </p:spTree>
    <p:extLst>
      <p:ext uri="{BB962C8B-B14F-4D97-AF65-F5344CB8AC3E}">
        <p14:creationId xmlns:p14="http://schemas.microsoft.com/office/powerpoint/2010/main" val="338249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p:cNvSpPr txBox="1">
            <a:spLocks/>
          </p:cNvSpPr>
          <p:nvPr/>
        </p:nvSpPr>
        <p:spPr>
          <a:xfrm>
            <a:off x="320849" y="1388290"/>
            <a:ext cx="11318180" cy="4705006"/>
          </a:xfrm>
          <a:prstGeom prst="rect">
            <a:avLst/>
          </a:prstGeom>
        </p:spPr>
        <p:txBody>
          <a:bodyPr vert="horz" lIns="91416" tIns="45708" rIns="91416" bIns="45708" rtlCol="0">
            <a:no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spcBef>
                <a:spcPts val="1200"/>
              </a:spcBef>
              <a:buNone/>
            </a:pPr>
            <a:r>
              <a:rPr lang="zh-TW" altLang="en-US" sz="2800" dirty="0"/>
              <a:t>補充說明</a:t>
            </a:r>
            <a:r>
              <a:rPr lang="en-US" altLang="zh-TW" sz="2800" dirty="0">
                <a:latin typeface="標楷體" panose="03000509000000000000" pitchFamily="65" charset="-120"/>
                <a:ea typeface="標楷體" panose="03000509000000000000" pitchFamily="65" charset="-120"/>
              </a:rPr>
              <a:t>︰</a:t>
            </a:r>
          </a:p>
          <a:p>
            <a:pPr>
              <a:lnSpc>
                <a:spcPct val="150000"/>
              </a:lnSpc>
              <a:spcBef>
                <a:spcPts val="1200"/>
              </a:spcBef>
              <a:buFont typeface="Wingdings" panose="05000000000000000000" pitchFamily="2" charset="2"/>
              <a:buChar char="l"/>
            </a:pPr>
            <a:r>
              <a:rPr lang="zh-TW" altLang="zh-TW" sz="2800" b="1" dirty="0"/>
              <a:t>參加之學科競賽、展覽活動或獨立研究成果，以</a:t>
            </a:r>
            <a:r>
              <a:rPr lang="zh-TW" altLang="zh-TW" sz="3200" b="1" dirty="0">
                <a:solidFill>
                  <a:srgbClr val="FF0000"/>
                </a:solidFill>
              </a:rPr>
              <a:t>「個人組」</a:t>
            </a:r>
            <a:r>
              <a:rPr lang="zh-TW" altLang="zh-TW" sz="2800" b="1" dirty="0"/>
              <a:t>為原則。若兩人</a:t>
            </a:r>
            <a:r>
              <a:rPr lang="en-US" altLang="zh-TW" sz="2800" b="1" dirty="0"/>
              <a:t>(</a:t>
            </a:r>
            <a:r>
              <a:rPr lang="zh-TW" altLang="zh-TW" sz="2800" b="1" dirty="0"/>
              <a:t>含</a:t>
            </a:r>
            <a:r>
              <a:rPr lang="en-US" altLang="zh-TW" sz="2800" b="1" dirty="0"/>
              <a:t>)</a:t>
            </a:r>
            <a:r>
              <a:rPr lang="zh-TW" altLang="zh-TW" sz="2800" b="1" dirty="0"/>
              <a:t>以上合作之「團體組」作品或研究，需具體列出每位作者之</a:t>
            </a:r>
            <a:r>
              <a:rPr lang="zh-TW" altLang="zh-TW" sz="3200" b="1" dirty="0">
                <a:solidFill>
                  <a:srgbClr val="FF0000"/>
                </a:solidFill>
              </a:rPr>
              <a:t>具體貢獻內容和程度</a:t>
            </a:r>
            <a:r>
              <a:rPr lang="zh-TW" altLang="zh-TW" sz="2800" b="1" dirty="0"/>
              <a:t>，並由所有作者及指導教師簽名具結</a:t>
            </a:r>
            <a:r>
              <a:rPr lang="zh-TW" altLang="en-US" sz="2800" b="1" dirty="0"/>
              <a:t>。</a:t>
            </a:r>
            <a:endParaRPr lang="en-US" altLang="zh-TW" sz="2800" b="1" dirty="0"/>
          </a:p>
          <a:p>
            <a:pPr>
              <a:lnSpc>
                <a:spcPct val="150000"/>
              </a:lnSpc>
              <a:spcBef>
                <a:spcPts val="1200"/>
              </a:spcBef>
              <a:buFont typeface="Wingdings" panose="05000000000000000000" pitchFamily="2" charset="2"/>
              <a:buChar char="l"/>
            </a:pPr>
            <a:r>
              <a:rPr lang="zh-TW" altLang="zh-TW" sz="2800" b="1" dirty="0"/>
              <a:t>參加政府機關或學術研究機構舉辦之國際性或全國性有關學科競賽或展覽活動表現特別優異，</a:t>
            </a:r>
            <a:r>
              <a:rPr lang="zh-TW" altLang="zh-TW" sz="2800" b="1" dirty="0">
                <a:solidFill>
                  <a:srgbClr val="FF0000"/>
                </a:solidFill>
              </a:rPr>
              <a:t>獲前三等獎項</a:t>
            </a:r>
            <a:r>
              <a:rPr lang="zh-TW" altLang="en-US" sz="2800" b="1" dirty="0">
                <a:solidFill>
                  <a:srgbClr val="FF0000"/>
                </a:solidFill>
              </a:rPr>
              <a:t>且個人貢獻</a:t>
            </a:r>
            <a:r>
              <a:rPr lang="zh-TW" altLang="en-US" sz="2800" b="1" dirty="0" smtClean="0">
                <a:solidFill>
                  <a:srgbClr val="FF0000"/>
                </a:solidFill>
              </a:rPr>
              <a:t>度在</a:t>
            </a:r>
            <a:r>
              <a:rPr lang="en-US" altLang="zh-TW" sz="2800" b="1" u="sng" dirty="0">
                <a:solidFill>
                  <a:srgbClr val="C00000"/>
                </a:solidFill>
              </a:rPr>
              <a:t>30</a:t>
            </a:r>
            <a:r>
              <a:rPr lang="zh-TW" altLang="en-US" sz="2800" b="1" u="sng" dirty="0">
                <a:solidFill>
                  <a:srgbClr val="C00000"/>
                </a:solidFill>
                <a:latin typeface="細明體" panose="02020509000000000000" pitchFamily="49" charset="-120"/>
                <a:ea typeface="細明體" panose="02020509000000000000" pitchFamily="49" charset="-120"/>
              </a:rPr>
              <a:t>％</a:t>
            </a:r>
            <a:r>
              <a:rPr lang="zh-TW" altLang="en-US" sz="2800" b="1" dirty="0">
                <a:solidFill>
                  <a:srgbClr val="FF0000"/>
                </a:solidFill>
              </a:rPr>
              <a:t>以上者</a:t>
            </a:r>
            <a:r>
              <a:rPr lang="zh-TW" altLang="zh-TW" sz="2800" b="1" dirty="0"/>
              <a:t>。</a:t>
            </a:r>
            <a:endParaRPr lang="zh-TW" altLang="zh-TW" sz="2800" dirty="0"/>
          </a:p>
          <a:p>
            <a:pPr marL="457200" lvl="1" indent="0">
              <a:spcAft>
                <a:spcPts val="1200"/>
              </a:spcAft>
              <a:buNone/>
            </a:pPr>
            <a:endParaRPr lang="zh-TW" altLang="zh-TW" sz="1999" dirty="0"/>
          </a:p>
        </p:txBody>
      </p:sp>
      <p:sp>
        <p:nvSpPr>
          <p:cNvPr id="7" name="標題 1"/>
          <p:cNvSpPr txBox="1">
            <a:spLocks/>
          </p:cNvSpPr>
          <p:nvPr/>
        </p:nvSpPr>
        <p:spPr>
          <a:xfrm>
            <a:off x="311645" y="332656"/>
            <a:ext cx="8591080" cy="759792"/>
          </a:xfrm>
          <a:prstGeom prst="rect">
            <a:avLst/>
          </a:prstGeom>
          <a:ln>
            <a:noFill/>
          </a:ln>
        </p:spPr>
        <p:txBody>
          <a:bodyPr vert="horz" lIns="91416" tIns="45708" rIns="91416" bIns="45708"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399" b="1" dirty="0">
                <a:solidFill>
                  <a:schemeClr val="accent6">
                    <a:lumMod val="50000"/>
                  </a:schemeClr>
                </a:solidFill>
              </a:rPr>
              <a:t>管道一：書面審查</a:t>
            </a: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30</a:t>
            </a:fld>
            <a:endParaRPr lang="zh-TW" altLang="en-US" noProof="0" dirty="0"/>
          </a:p>
        </p:txBody>
      </p:sp>
    </p:spTree>
    <p:extLst>
      <p:ext uri="{BB962C8B-B14F-4D97-AF65-F5344CB8AC3E}">
        <p14:creationId xmlns:p14="http://schemas.microsoft.com/office/powerpoint/2010/main" val="356599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39553" y="1628800"/>
            <a:ext cx="11449272" cy="3816424"/>
          </a:xfrm>
        </p:spPr>
        <p:txBody>
          <a:bodyPr>
            <a:normAutofit/>
          </a:bodyPr>
          <a:lstStyle/>
          <a:p>
            <a:pPr>
              <a:spcBef>
                <a:spcPts val="1200"/>
              </a:spcBef>
              <a:buClr>
                <a:srgbClr val="003399"/>
              </a:buClr>
              <a:buFont typeface="Wingdings" panose="05000000000000000000" pitchFamily="2" charset="2"/>
              <a:buChar char="l"/>
            </a:pPr>
            <a:r>
              <a:rPr lang="zh-TW" altLang="en-US" sz="3600" b="1" dirty="0" smtClean="0">
                <a:solidFill>
                  <a:schemeClr val="accent5">
                    <a:lumMod val="75000"/>
                  </a:schemeClr>
                </a:solidFill>
                <a:latin typeface="Microsoft JhengHei" pitchFamily="34" charset="-120"/>
                <a:ea typeface="Microsoft JhengHei" pitchFamily="34" charset="-120"/>
              </a:rPr>
              <a:t>鑑定費初選</a:t>
            </a:r>
            <a:r>
              <a:rPr lang="en-US" altLang="zh-TW" sz="3600" b="1" dirty="0" smtClean="0">
                <a:solidFill>
                  <a:schemeClr val="accent5">
                    <a:lumMod val="75000"/>
                  </a:schemeClr>
                </a:solidFill>
                <a:latin typeface="Microsoft JhengHei" pitchFamily="34" charset="-120"/>
                <a:ea typeface="Microsoft JhengHei" pitchFamily="34" charset="-120"/>
              </a:rPr>
              <a:t>$</a:t>
            </a:r>
            <a:r>
              <a:rPr lang="en-US" altLang="zh-TW" sz="3600" b="1" dirty="0">
                <a:solidFill>
                  <a:schemeClr val="accent5">
                    <a:lumMod val="75000"/>
                  </a:schemeClr>
                </a:solidFill>
                <a:latin typeface="Microsoft JhengHei" pitchFamily="34" charset="-120"/>
                <a:ea typeface="Microsoft JhengHei" pitchFamily="34" charset="-120"/>
              </a:rPr>
              <a:t>500</a:t>
            </a:r>
            <a:r>
              <a:rPr lang="zh-TW" altLang="en-US" sz="3600" b="1" dirty="0" smtClean="0">
                <a:solidFill>
                  <a:schemeClr val="accent5">
                    <a:lumMod val="75000"/>
                  </a:schemeClr>
                </a:solidFill>
                <a:latin typeface="Microsoft JhengHei" pitchFamily="34" charset="-120"/>
                <a:ea typeface="Microsoft JhengHei" pitchFamily="34" charset="-120"/>
              </a:rPr>
              <a:t>元、複選</a:t>
            </a:r>
            <a:r>
              <a:rPr lang="en-US" altLang="zh-TW" sz="3600" b="1" dirty="0">
                <a:solidFill>
                  <a:schemeClr val="accent5">
                    <a:lumMod val="75000"/>
                  </a:schemeClr>
                </a:solidFill>
                <a:latin typeface="Microsoft JhengHei" pitchFamily="34" charset="-120"/>
                <a:ea typeface="Microsoft JhengHei" pitchFamily="34" charset="-120"/>
              </a:rPr>
              <a:t>$ </a:t>
            </a:r>
            <a:r>
              <a:rPr lang="en-US" altLang="zh-TW" sz="3600" b="1" dirty="0" smtClean="0">
                <a:solidFill>
                  <a:schemeClr val="accent5">
                    <a:lumMod val="75000"/>
                  </a:schemeClr>
                </a:solidFill>
                <a:latin typeface="Microsoft JhengHei" pitchFamily="34" charset="-120"/>
                <a:ea typeface="Microsoft JhengHei" pitchFamily="34" charset="-120"/>
              </a:rPr>
              <a:t>1,100</a:t>
            </a:r>
            <a:r>
              <a:rPr lang="zh-TW" altLang="en-US" sz="3600" b="1" dirty="0" smtClean="0">
                <a:solidFill>
                  <a:schemeClr val="accent5">
                    <a:lumMod val="75000"/>
                  </a:schemeClr>
                </a:solidFill>
                <a:latin typeface="Microsoft JhengHei" pitchFamily="34" charset="-120"/>
                <a:ea typeface="Microsoft JhengHei" pitchFamily="34" charset="-120"/>
              </a:rPr>
              <a:t>元 </a:t>
            </a:r>
            <a:endParaRPr lang="en-US" altLang="zh-TW" sz="3600" b="1" dirty="0" smtClean="0">
              <a:solidFill>
                <a:schemeClr val="accent5">
                  <a:lumMod val="75000"/>
                </a:schemeClr>
              </a:solidFill>
              <a:latin typeface="Microsoft JhengHei" pitchFamily="34" charset="-120"/>
              <a:ea typeface="Microsoft JhengHei" pitchFamily="34" charset="-120"/>
            </a:endParaRPr>
          </a:p>
          <a:p>
            <a:pPr>
              <a:spcBef>
                <a:spcPts val="1200"/>
              </a:spcBef>
              <a:buClr>
                <a:srgbClr val="003399"/>
              </a:buClr>
              <a:buFont typeface="Wingdings" panose="05000000000000000000" pitchFamily="2" charset="2"/>
              <a:buChar char="l"/>
            </a:pPr>
            <a:r>
              <a:rPr lang="zh-TW" altLang="en-US" sz="3600" dirty="0" smtClean="0">
                <a:solidFill>
                  <a:schemeClr val="tx2"/>
                </a:solidFill>
                <a:latin typeface="Microsoft JhengHei" pitchFamily="34" charset="-120"/>
                <a:ea typeface="Microsoft JhengHei" pitchFamily="34" charset="-120"/>
              </a:rPr>
              <a:t>低</a:t>
            </a:r>
            <a:r>
              <a:rPr lang="zh-TW" altLang="en-US" sz="3600" dirty="0">
                <a:solidFill>
                  <a:schemeClr val="tx2"/>
                </a:solidFill>
                <a:latin typeface="Microsoft JhengHei" pitchFamily="34" charset="-120"/>
                <a:ea typeface="Microsoft JhengHei" pitchFamily="34" charset="-120"/>
              </a:rPr>
              <a:t>收、中低收入戶附有效期間證明及戶口名簿</a:t>
            </a:r>
            <a:r>
              <a:rPr lang="zh-TW" altLang="en-US" sz="3600" dirty="0" smtClean="0">
                <a:solidFill>
                  <a:schemeClr val="tx2"/>
                </a:solidFill>
                <a:latin typeface="Microsoft JhengHei" pitchFamily="34" charset="-120"/>
                <a:ea typeface="Microsoft JhengHei" pitchFamily="34" charset="-120"/>
              </a:rPr>
              <a:t>影本</a:t>
            </a:r>
            <a:r>
              <a:rPr lang="zh-TW" altLang="en-US" sz="3600" dirty="0">
                <a:solidFill>
                  <a:schemeClr val="tx2"/>
                </a:solidFill>
                <a:latin typeface="Microsoft JhengHei" pitchFamily="34" charset="-120"/>
                <a:ea typeface="Microsoft JhengHei" pitchFamily="34" charset="-120"/>
              </a:rPr>
              <a:t>免</a:t>
            </a:r>
            <a:r>
              <a:rPr lang="zh-TW" altLang="en-US" sz="3600" dirty="0" smtClean="0">
                <a:solidFill>
                  <a:schemeClr val="tx2"/>
                </a:solidFill>
                <a:latin typeface="Microsoft JhengHei" pitchFamily="34" charset="-120"/>
                <a:ea typeface="Microsoft JhengHei" pitchFamily="34" charset="-120"/>
              </a:rPr>
              <a:t>繳，如</a:t>
            </a:r>
            <a:r>
              <a:rPr lang="en-US" altLang="zh-TW" sz="3600" dirty="0" smtClean="0">
                <a:solidFill>
                  <a:schemeClr val="tx2"/>
                </a:solidFill>
                <a:latin typeface="Microsoft JhengHei" pitchFamily="34" charset="-120"/>
                <a:ea typeface="Microsoft JhengHei" pitchFamily="34" charset="-120"/>
              </a:rPr>
              <a:t>2/20</a:t>
            </a:r>
            <a:r>
              <a:rPr lang="zh-TW" altLang="en-US" sz="3600" dirty="0" smtClean="0">
                <a:solidFill>
                  <a:schemeClr val="tx2"/>
                </a:solidFill>
                <a:latin typeface="Microsoft JhengHei" pitchFamily="34" charset="-120"/>
                <a:ea typeface="Microsoft JhengHei" pitchFamily="34" charset="-120"/>
              </a:rPr>
              <a:t>、</a:t>
            </a:r>
            <a:r>
              <a:rPr lang="en-US" altLang="zh-TW" sz="3600" dirty="0" smtClean="0">
                <a:solidFill>
                  <a:schemeClr val="tx2"/>
                </a:solidFill>
                <a:latin typeface="Microsoft JhengHei" pitchFamily="34" charset="-120"/>
                <a:ea typeface="Microsoft JhengHei" pitchFamily="34" charset="-120"/>
              </a:rPr>
              <a:t>2/21</a:t>
            </a:r>
            <a:r>
              <a:rPr lang="zh-TW" altLang="en-US" sz="3600" dirty="0" smtClean="0">
                <a:solidFill>
                  <a:schemeClr val="tx2"/>
                </a:solidFill>
                <a:latin typeface="Microsoft JhengHei" pitchFamily="34" charset="-120"/>
                <a:ea typeface="Microsoft JhengHei" pitchFamily="34" charset="-120"/>
              </a:rPr>
              <a:t>審查未通過，需</a:t>
            </a:r>
            <a:r>
              <a:rPr lang="zh-TW" altLang="en-US" sz="3600" dirty="0">
                <a:solidFill>
                  <a:schemeClr val="tx2"/>
                </a:solidFill>
                <a:latin typeface="Microsoft JhengHei" pitchFamily="34" charset="-120"/>
                <a:ea typeface="Microsoft JhengHei" pitchFamily="34" charset="-120"/>
              </a:rPr>
              <a:t>現場</a:t>
            </a:r>
            <a:r>
              <a:rPr lang="zh-TW" altLang="en-US" sz="3600" dirty="0" smtClean="0">
                <a:solidFill>
                  <a:schemeClr val="tx2"/>
                </a:solidFill>
                <a:latin typeface="Microsoft JhengHei" pitchFamily="34" charset="-120"/>
                <a:ea typeface="Microsoft JhengHei" pitchFamily="34" charset="-120"/>
              </a:rPr>
              <a:t>繳交</a:t>
            </a:r>
            <a:r>
              <a:rPr lang="zh-TW" altLang="en-US" sz="3600" dirty="0">
                <a:solidFill>
                  <a:schemeClr val="tx2"/>
                </a:solidFill>
                <a:latin typeface="Microsoft JhengHei" pitchFamily="34" charset="-120"/>
                <a:ea typeface="Microsoft JhengHei" pitchFamily="34" charset="-120"/>
              </a:rPr>
              <a:t>報名費</a:t>
            </a:r>
            <a:r>
              <a:rPr lang="zh-TW" altLang="en-US" sz="3600" dirty="0" smtClean="0">
                <a:solidFill>
                  <a:schemeClr val="tx2"/>
                </a:solidFill>
                <a:latin typeface="Microsoft JhengHei" pitchFamily="34" charset="-120"/>
                <a:ea typeface="Microsoft JhengHei" pitchFamily="34" charset="-120"/>
              </a:rPr>
              <a:t>。</a:t>
            </a:r>
            <a:endParaRPr lang="en-US" altLang="zh-TW" sz="3600" dirty="0">
              <a:latin typeface="Microsoft JhengHei" pitchFamily="34" charset="-120"/>
              <a:ea typeface="Microsoft JhengHei" pitchFamily="34" charset="-120"/>
            </a:endParaRPr>
          </a:p>
          <a:p>
            <a:pPr>
              <a:spcBef>
                <a:spcPts val="1200"/>
              </a:spcBef>
              <a:buClr>
                <a:srgbClr val="003399"/>
              </a:buClr>
              <a:buFont typeface="Wingdings" panose="05000000000000000000" pitchFamily="2" charset="2"/>
              <a:buChar char="l"/>
            </a:pPr>
            <a:r>
              <a:rPr lang="zh-TW" altLang="en-US" sz="3600" dirty="0" smtClean="0">
                <a:solidFill>
                  <a:schemeClr val="tx2"/>
                </a:solidFill>
                <a:latin typeface="Microsoft JhengHei" pitchFamily="34" charset="-120"/>
                <a:ea typeface="Microsoft JhengHei" pitchFamily="34" charset="-120"/>
              </a:rPr>
              <a:t>管道</a:t>
            </a:r>
            <a:r>
              <a:rPr lang="zh-TW" altLang="en-US" sz="3600" dirty="0">
                <a:solidFill>
                  <a:schemeClr val="tx2"/>
                </a:solidFill>
                <a:latin typeface="Microsoft JhengHei" pitchFamily="34" charset="-120"/>
                <a:ea typeface="Microsoft JhengHei" pitchFamily="34" charset="-120"/>
              </a:rPr>
              <a:t>一未</a:t>
            </a:r>
            <a:r>
              <a:rPr lang="zh-TW" altLang="en-US" sz="3600" dirty="0" smtClean="0">
                <a:solidFill>
                  <a:schemeClr val="tx2"/>
                </a:solidFill>
                <a:latin typeface="Microsoft JhengHei" pitchFamily="34" charset="-120"/>
                <a:ea typeface="Microsoft JhengHei" pitchFamily="34" charset="-120"/>
              </a:rPr>
              <a:t>通過者可</a:t>
            </a:r>
            <a:r>
              <a:rPr lang="zh-TW" altLang="en-US" sz="3600" dirty="0">
                <a:solidFill>
                  <a:schemeClr val="tx2"/>
                </a:solidFill>
                <a:latin typeface="Microsoft JhengHei" pitchFamily="34" charset="-120"/>
                <a:ea typeface="Microsoft JhengHei" pitchFamily="34" charset="-120"/>
              </a:rPr>
              <a:t>直接參加管道二測驗。</a:t>
            </a:r>
            <a:endParaRPr lang="en-US" altLang="zh-TW" sz="3600" dirty="0">
              <a:solidFill>
                <a:schemeClr val="tx2"/>
              </a:solidFill>
              <a:latin typeface="Microsoft JhengHei" pitchFamily="34" charset="-120"/>
              <a:ea typeface="Microsoft JhengHei" pitchFamily="34" charset="-120"/>
            </a:endParaRPr>
          </a:p>
          <a:p>
            <a:pPr>
              <a:spcBef>
                <a:spcPts val="1200"/>
              </a:spcBef>
              <a:buClr>
                <a:srgbClr val="003399"/>
              </a:buClr>
              <a:buFont typeface="Wingdings" panose="05000000000000000000" pitchFamily="2" charset="2"/>
              <a:buChar char="l"/>
            </a:pPr>
            <a:r>
              <a:rPr lang="zh-TW" altLang="en-US" sz="3600" dirty="0" smtClean="0">
                <a:solidFill>
                  <a:schemeClr val="tx2"/>
                </a:solidFill>
                <a:latin typeface="Microsoft JhengHei" pitchFamily="34" charset="-120"/>
                <a:ea typeface="Microsoft JhengHei" pitchFamily="34" charset="-120"/>
              </a:rPr>
              <a:t>分初選、複選二階段測驗。</a:t>
            </a:r>
            <a:endParaRPr lang="en-US" altLang="zh-TW" sz="3600" dirty="0">
              <a:latin typeface="Microsoft JhengHei" pitchFamily="34" charset="-120"/>
              <a:ea typeface="Microsoft JhengHei" pitchFamily="34" charset="-120"/>
            </a:endParaRP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31</a:t>
            </a:fld>
            <a:endParaRPr lang="zh-TW" altLang="en-US" noProof="0" dirty="0"/>
          </a:p>
        </p:txBody>
      </p:sp>
      <p:sp>
        <p:nvSpPr>
          <p:cNvPr id="5" name="標題 1"/>
          <p:cNvSpPr txBox="1">
            <a:spLocks/>
          </p:cNvSpPr>
          <p:nvPr/>
        </p:nvSpPr>
        <p:spPr>
          <a:xfrm>
            <a:off x="621804" y="404664"/>
            <a:ext cx="5400600" cy="759792"/>
          </a:xfrm>
          <a:prstGeom prst="rect">
            <a:avLst/>
          </a:prstGeom>
          <a:ln>
            <a:noFill/>
          </a:ln>
        </p:spPr>
        <p:txBody>
          <a:bodyPr vert="horz" lIns="91416" tIns="45708" rIns="91416" bIns="45708"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399" b="1" dirty="0">
                <a:solidFill>
                  <a:schemeClr val="accent6">
                    <a:lumMod val="50000"/>
                  </a:schemeClr>
                </a:solidFill>
              </a:rPr>
              <a:t>管道二：測驗方式</a:t>
            </a:r>
          </a:p>
        </p:txBody>
      </p:sp>
    </p:spTree>
    <p:extLst>
      <p:ext uri="{BB962C8B-B14F-4D97-AF65-F5344CB8AC3E}">
        <p14:creationId xmlns:p14="http://schemas.microsoft.com/office/powerpoint/2010/main" val="336090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540" y="980728"/>
            <a:ext cx="5610856" cy="5811756"/>
          </a:xfrm>
          <a:prstGeom prst="rect">
            <a:avLst/>
          </a:prstGeom>
        </p:spPr>
      </p:pic>
      <p:pic>
        <p:nvPicPr>
          <p:cNvPr id="11" name="圖片 10"/>
          <p:cNvPicPr>
            <a:picLocks noChangeAspect="1"/>
          </p:cNvPicPr>
          <p:nvPr/>
        </p:nvPicPr>
        <p:blipFill>
          <a:blip r:embed="rId4"/>
          <a:stretch>
            <a:fillRect/>
          </a:stretch>
        </p:blipFill>
        <p:spPr>
          <a:xfrm>
            <a:off x="6651748" y="166189"/>
            <a:ext cx="5437593" cy="6691811"/>
          </a:xfrm>
          <a:prstGeom prst="rect">
            <a:avLst/>
          </a:prstGeom>
        </p:spPr>
      </p:pic>
      <p:sp>
        <p:nvSpPr>
          <p:cNvPr id="2" name="標題 1"/>
          <p:cNvSpPr>
            <a:spLocks noGrp="1"/>
          </p:cNvSpPr>
          <p:nvPr>
            <p:ph type="title"/>
          </p:nvPr>
        </p:nvSpPr>
        <p:spPr>
          <a:xfrm>
            <a:off x="300797" y="205355"/>
            <a:ext cx="5217551" cy="672496"/>
          </a:xfrm>
        </p:spPr>
        <p:txBody>
          <a:bodyPr>
            <a:normAutofit fontScale="90000"/>
          </a:bodyPr>
          <a:lstStyle/>
          <a:p>
            <a:r>
              <a:rPr lang="zh-TW" altLang="en-US" b="1" dirty="0">
                <a:solidFill>
                  <a:srgbClr val="7030A0"/>
                </a:solidFill>
              </a:rPr>
              <a:t>管道一：書面審查</a:t>
            </a:r>
          </a:p>
        </p:txBody>
      </p:sp>
      <p:sp>
        <p:nvSpPr>
          <p:cNvPr id="6" name="圓角矩形 5"/>
          <p:cNvSpPr/>
          <p:nvPr/>
        </p:nvSpPr>
        <p:spPr bwMode="auto">
          <a:xfrm>
            <a:off x="7287962" y="4857618"/>
            <a:ext cx="4436697" cy="1744375"/>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r>
              <a:rPr lang="zh-TW" altLang="en-US" sz="3199" dirty="0">
                <a:solidFill>
                  <a:schemeClr val="bg1"/>
                </a:solidFill>
                <a:latin typeface="微軟正黑體" panose="020B0604030504040204" pitchFamily="34" charset="-120"/>
                <a:ea typeface="微軟正黑體" panose="020B0604030504040204" pitchFamily="34" charset="-120"/>
              </a:rPr>
              <a:t>全民英檢、托福、縣市級科展、數學檢定考試及發明展等皆</a:t>
            </a:r>
            <a:r>
              <a:rPr lang="zh-TW" altLang="en-US" sz="3999" b="1" dirty="0">
                <a:solidFill>
                  <a:schemeClr val="bg1"/>
                </a:solidFill>
                <a:latin typeface="微軟正黑體" panose="020B0604030504040204" pitchFamily="34" charset="-120"/>
                <a:ea typeface="微軟正黑體" panose="020B0604030504040204" pitchFamily="34" charset="-120"/>
              </a:rPr>
              <a:t>不採計</a:t>
            </a:r>
          </a:p>
        </p:txBody>
      </p:sp>
      <p:sp>
        <p:nvSpPr>
          <p:cNvPr id="9" name="圓角矩形 8"/>
          <p:cNvSpPr/>
          <p:nvPr/>
        </p:nvSpPr>
        <p:spPr bwMode="auto">
          <a:xfrm>
            <a:off x="1488859" y="832803"/>
            <a:ext cx="4730841" cy="394196"/>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r>
              <a:rPr lang="zh-TW" altLang="en-US" sz="2199" dirty="0">
                <a:solidFill>
                  <a:schemeClr val="bg1"/>
                </a:solidFill>
                <a:latin typeface="微軟正黑體" panose="020B0604030504040204" pitchFamily="34" charset="-120"/>
                <a:ea typeface="微軟正黑體" panose="020B0604030504040204" pitchFamily="34" charset="-120"/>
              </a:rPr>
              <a:t>書面審查</a:t>
            </a:r>
            <a:r>
              <a:rPr lang="en-US" altLang="zh-TW" sz="2199" dirty="0">
                <a:solidFill>
                  <a:schemeClr val="bg1"/>
                </a:solidFill>
                <a:latin typeface="微軟正黑體" panose="020B0604030504040204" pitchFamily="34" charset="-120"/>
                <a:ea typeface="微軟正黑體" panose="020B0604030504040204" pitchFamily="34" charset="-120"/>
              </a:rPr>
              <a:t>-</a:t>
            </a:r>
            <a:r>
              <a:rPr lang="zh-TW" altLang="en-US" sz="2199" dirty="0">
                <a:solidFill>
                  <a:schemeClr val="bg1"/>
                </a:solidFill>
                <a:latin typeface="微軟正黑體" panose="020B0604030504040204" pitchFamily="34" charset="-120"/>
                <a:ea typeface="微軟正黑體" panose="020B0604030504040204" pitchFamily="34" charset="-120"/>
              </a:rPr>
              <a:t>參考</a:t>
            </a:r>
            <a:r>
              <a:rPr lang="zh-TW" altLang="zh-TW" sz="2199" dirty="0">
                <a:solidFill>
                  <a:schemeClr val="bg1"/>
                </a:solidFill>
                <a:latin typeface="微軟正黑體" panose="020B0604030504040204" pitchFamily="34" charset="-120"/>
                <a:ea typeface="微軟正黑體" panose="020B0604030504040204" pitchFamily="34" charset="-120"/>
              </a:rPr>
              <a:t>獎項對照表</a:t>
            </a:r>
            <a:r>
              <a:rPr lang="en-US" altLang="zh-TW" sz="2199" dirty="0">
                <a:solidFill>
                  <a:schemeClr val="bg1"/>
                </a:solidFill>
                <a:latin typeface="微軟正黑體" panose="020B0604030504040204" pitchFamily="34" charset="-120"/>
                <a:ea typeface="微軟正黑體" panose="020B0604030504040204" pitchFamily="34" charset="-120"/>
              </a:rPr>
              <a:t>(</a:t>
            </a:r>
            <a:r>
              <a:rPr lang="zh-TW" altLang="zh-TW" sz="2199" dirty="0">
                <a:solidFill>
                  <a:schemeClr val="bg1"/>
                </a:solidFill>
                <a:latin typeface="微軟正黑體" panose="020B0604030504040204" pitchFamily="34" charset="-120"/>
                <a:ea typeface="微軟正黑體" panose="020B0604030504040204" pitchFamily="34" charset="-120"/>
              </a:rPr>
              <a:t>附件</a:t>
            </a:r>
            <a:r>
              <a:rPr lang="zh-TW" altLang="en-US" sz="2199" dirty="0">
                <a:solidFill>
                  <a:schemeClr val="bg1"/>
                </a:solidFill>
                <a:latin typeface="微軟正黑體" panose="020B0604030504040204" pitchFamily="34" charset="-120"/>
                <a:ea typeface="微軟正黑體" panose="020B0604030504040204" pitchFamily="34" charset="-120"/>
              </a:rPr>
              <a:t>一</a:t>
            </a:r>
            <a:r>
              <a:rPr lang="en-US" altLang="zh-TW" sz="2199" dirty="0" smtClean="0">
                <a:solidFill>
                  <a:schemeClr val="bg1"/>
                </a:solidFill>
                <a:latin typeface="微軟正黑體" panose="020B0604030504040204" pitchFamily="34" charset="-120"/>
                <a:ea typeface="微軟正黑體" panose="020B0604030504040204" pitchFamily="34" charset="-120"/>
              </a:rPr>
              <a:t>-1)</a:t>
            </a:r>
            <a:endParaRPr lang="zh-TW" altLang="en-US" sz="2199" dirty="0">
              <a:solidFill>
                <a:schemeClr val="bg1"/>
              </a:solidFill>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DA60BA0E-20D0-4E7C-B286-26C960A6788F}" type="slidenum">
              <a:rPr lang="en-US" altLang="zh-TW" noProof="0" smtClean="0"/>
              <a:pPr/>
              <a:t>32</a:t>
            </a:fld>
            <a:endParaRPr lang="zh-TW" altLang="en-US" noProof="0" dirty="0"/>
          </a:p>
        </p:txBody>
      </p:sp>
    </p:spTree>
    <p:extLst>
      <p:ext uri="{BB962C8B-B14F-4D97-AF65-F5344CB8AC3E}">
        <p14:creationId xmlns:p14="http://schemas.microsoft.com/office/powerpoint/2010/main" val="57440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p:cNvPicPr>
            <a:picLocks noChangeAspect="1"/>
          </p:cNvPicPr>
          <p:nvPr/>
        </p:nvPicPr>
        <p:blipFill>
          <a:blip r:embed="rId3"/>
          <a:stretch>
            <a:fillRect/>
          </a:stretch>
        </p:blipFill>
        <p:spPr>
          <a:xfrm>
            <a:off x="4847130" y="410797"/>
            <a:ext cx="6691874" cy="6141618"/>
          </a:xfrm>
          <a:prstGeom prst="rect">
            <a:avLst/>
          </a:prstGeom>
        </p:spPr>
      </p:pic>
      <p:sp>
        <p:nvSpPr>
          <p:cNvPr id="2" name="標題 1"/>
          <p:cNvSpPr>
            <a:spLocks noGrp="1"/>
          </p:cNvSpPr>
          <p:nvPr>
            <p:ph type="title"/>
          </p:nvPr>
        </p:nvSpPr>
        <p:spPr>
          <a:xfrm>
            <a:off x="300797" y="205355"/>
            <a:ext cx="5534955" cy="672496"/>
          </a:xfrm>
        </p:spPr>
        <p:txBody>
          <a:bodyPr>
            <a:normAutofit fontScale="90000"/>
          </a:bodyPr>
          <a:lstStyle/>
          <a:p>
            <a:r>
              <a:rPr lang="zh-TW" altLang="en-US" sz="4399" b="1" dirty="0">
                <a:solidFill>
                  <a:srgbClr val="FF0000"/>
                </a:solidFill>
              </a:rPr>
              <a:t>鑑定報名表</a:t>
            </a:r>
            <a:endParaRPr lang="zh-TW" altLang="en-US" b="1" dirty="0">
              <a:solidFill>
                <a:srgbClr val="7030A0"/>
              </a:solidFill>
            </a:endParaRPr>
          </a:p>
        </p:txBody>
      </p:sp>
      <p:sp>
        <p:nvSpPr>
          <p:cNvPr id="3" name="內容版面配置區 2"/>
          <p:cNvSpPr>
            <a:spLocks noGrp="1"/>
          </p:cNvSpPr>
          <p:nvPr>
            <p:ph idx="1"/>
          </p:nvPr>
        </p:nvSpPr>
        <p:spPr>
          <a:xfrm>
            <a:off x="504831" y="1477978"/>
            <a:ext cx="4720178" cy="5279101"/>
          </a:xfrm>
        </p:spPr>
        <p:txBody>
          <a:bodyPr>
            <a:noAutofit/>
          </a:bodyPr>
          <a:lstStyle/>
          <a:p>
            <a:pPr>
              <a:lnSpc>
                <a:spcPts val="3999"/>
              </a:lnSpc>
              <a:spcBef>
                <a:spcPts val="600"/>
              </a:spcBef>
              <a:buFont typeface="Wingdings" panose="05000000000000000000" pitchFamily="2" charset="2"/>
              <a:buChar char="l"/>
            </a:pPr>
            <a:r>
              <a:rPr lang="zh-TW" altLang="en-US" sz="3199" b="1" dirty="0">
                <a:solidFill>
                  <a:srgbClr val="002060"/>
                </a:solidFill>
              </a:rPr>
              <a:t>依報名類別</a:t>
            </a:r>
            <a:r>
              <a:rPr lang="zh-TW" altLang="en-US" sz="3199" b="1" dirty="0" smtClean="0">
                <a:solidFill>
                  <a:srgbClr val="002060"/>
                </a:solidFill>
              </a:rPr>
              <a:t>選擇參考表件，線上填寫。</a:t>
            </a:r>
            <a:endParaRPr lang="en-US" altLang="zh-TW" sz="3199" b="1" dirty="0">
              <a:solidFill>
                <a:srgbClr val="002060"/>
              </a:solidFill>
            </a:endParaRPr>
          </a:p>
          <a:p>
            <a:pPr marL="345971" indent="15870">
              <a:lnSpc>
                <a:spcPts val="3999"/>
              </a:lnSpc>
              <a:spcBef>
                <a:spcPts val="0"/>
              </a:spcBef>
              <a:buFont typeface="Wingdings" panose="05000000000000000000" pitchFamily="2" charset="2"/>
              <a:buChar char="ü"/>
            </a:pPr>
            <a:r>
              <a:rPr lang="zh-TW" altLang="en-US" sz="2799" b="1" dirty="0">
                <a:solidFill>
                  <a:srgbClr val="00B050"/>
                </a:solidFill>
              </a:rPr>
              <a:t>數理：附件二</a:t>
            </a:r>
            <a:r>
              <a:rPr lang="en-US" altLang="zh-TW" sz="2799" b="1" dirty="0">
                <a:solidFill>
                  <a:srgbClr val="00B050"/>
                </a:solidFill>
              </a:rPr>
              <a:t>-</a:t>
            </a:r>
            <a:r>
              <a:rPr lang="en-US" altLang="zh-TW" sz="2799" b="1" dirty="0" smtClean="0">
                <a:solidFill>
                  <a:srgbClr val="00B050"/>
                </a:solidFill>
              </a:rPr>
              <a:t>1</a:t>
            </a:r>
          </a:p>
          <a:p>
            <a:pPr marL="345971" indent="15870">
              <a:lnSpc>
                <a:spcPts val="3999"/>
              </a:lnSpc>
              <a:spcBef>
                <a:spcPts val="0"/>
              </a:spcBef>
              <a:buFont typeface="Wingdings" panose="05000000000000000000" pitchFamily="2" charset="2"/>
              <a:buChar char="ü"/>
            </a:pPr>
            <a:r>
              <a:rPr lang="zh-TW" altLang="en-US" sz="2799" b="1" dirty="0" smtClean="0">
                <a:solidFill>
                  <a:srgbClr val="00B050"/>
                </a:solidFill>
              </a:rPr>
              <a:t>自然 </a:t>
            </a:r>
            <a:r>
              <a:rPr lang="en-US" altLang="zh-TW" sz="2799" b="1" dirty="0" smtClean="0">
                <a:solidFill>
                  <a:srgbClr val="00B050"/>
                </a:solidFill>
              </a:rPr>
              <a:t>:</a:t>
            </a:r>
            <a:r>
              <a:rPr lang="zh-TW" altLang="en-US" sz="2799" b="1" dirty="0" smtClean="0">
                <a:solidFill>
                  <a:srgbClr val="00B050"/>
                </a:solidFill>
              </a:rPr>
              <a:t>  附件</a:t>
            </a:r>
            <a:r>
              <a:rPr lang="zh-TW" altLang="en-US" sz="2799" b="1" dirty="0">
                <a:solidFill>
                  <a:srgbClr val="00B050"/>
                </a:solidFill>
              </a:rPr>
              <a:t>二</a:t>
            </a:r>
            <a:r>
              <a:rPr lang="en-US" altLang="zh-TW" sz="2799" b="1" dirty="0">
                <a:solidFill>
                  <a:srgbClr val="00B050"/>
                </a:solidFill>
              </a:rPr>
              <a:t>-1</a:t>
            </a:r>
          </a:p>
          <a:p>
            <a:pPr marL="345971" indent="15870">
              <a:lnSpc>
                <a:spcPts val="3999"/>
              </a:lnSpc>
              <a:spcBef>
                <a:spcPts val="0"/>
              </a:spcBef>
              <a:buFont typeface="Wingdings" panose="05000000000000000000" pitchFamily="2" charset="2"/>
              <a:buChar char="ü"/>
            </a:pPr>
            <a:r>
              <a:rPr lang="zh-TW" altLang="en-US" sz="2799" b="1" dirty="0" smtClean="0">
                <a:solidFill>
                  <a:srgbClr val="00B050"/>
                </a:solidFill>
              </a:rPr>
              <a:t>英語</a:t>
            </a:r>
            <a:r>
              <a:rPr lang="zh-TW" altLang="en-US" sz="2799" b="1" dirty="0">
                <a:solidFill>
                  <a:srgbClr val="00B050"/>
                </a:solidFill>
              </a:rPr>
              <a:t>：附件二</a:t>
            </a:r>
            <a:r>
              <a:rPr lang="en-US" altLang="zh-TW" sz="2799" b="1" dirty="0" smtClean="0">
                <a:solidFill>
                  <a:srgbClr val="00B050"/>
                </a:solidFill>
              </a:rPr>
              <a:t>-2</a:t>
            </a:r>
          </a:p>
          <a:p>
            <a:pPr marL="345971" indent="0">
              <a:lnSpc>
                <a:spcPts val="3999"/>
              </a:lnSpc>
              <a:spcBef>
                <a:spcPts val="0"/>
              </a:spcBef>
              <a:buNone/>
            </a:pPr>
            <a:r>
              <a:rPr lang="zh-TW" altLang="en-US" sz="2799" b="1" dirty="0" smtClean="0">
                <a:solidFill>
                  <a:srgbClr val="00B050"/>
                </a:solidFill>
              </a:rPr>
              <a:t> </a:t>
            </a:r>
            <a:r>
              <a:rPr lang="zh-TW" altLang="en-US" sz="2799" b="1" dirty="0" smtClean="0">
                <a:solidFill>
                  <a:srgbClr val="C00000"/>
                </a:solidFill>
              </a:rPr>
              <a:t>數理類與自然科</a:t>
            </a:r>
            <a:endParaRPr lang="en-US" altLang="zh-TW" sz="2799" b="1" dirty="0" smtClean="0">
              <a:solidFill>
                <a:srgbClr val="C00000"/>
              </a:solidFill>
            </a:endParaRPr>
          </a:p>
          <a:p>
            <a:pPr marL="345971" indent="0">
              <a:lnSpc>
                <a:spcPts val="3999"/>
              </a:lnSpc>
              <a:spcBef>
                <a:spcPts val="0"/>
              </a:spcBef>
              <a:buNone/>
            </a:pPr>
            <a:r>
              <a:rPr lang="zh-TW" altLang="en-US" sz="2799" b="1" dirty="0" smtClean="0">
                <a:solidFill>
                  <a:srgbClr val="C00000"/>
                </a:solidFill>
              </a:rPr>
              <a:t> 僅能擇一報名</a:t>
            </a:r>
            <a:endParaRPr lang="en-US" altLang="zh-TW" sz="2799" b="1" dirty="0">
              <a:solidFill>
                <a:srgbClr val="C00000"/>
              </a:solidFill>
            </a:endParaRPr>
          </a:p>
        </p:txBody>
      </p:sp>
      <p:sp>
        <p:nvSpPr>
          <p:cNvPr id="13" name="Text Box 5"/>
          <p:cNvSpPr txBox="1">
            <a:spLocks noChangeArrowheads="1"/>
          </p:cNvSpPr>
          <p:nvPr/>
        </p:nvSpPr>
        <p:spPr bwMode="auto">
          <a:xfrm>
            <a:off x="6868518" y="2485542"/>
            <a:ext cx="3003922" cy="461545"/>
          </a:xfrm>
          <a:prstGeom prst="rect">
            <a:avLst/>
          </a:prstGeom>
          <a:noFill/>
          <a:ln w="9525">
            <a:noFill/>
            <a:miter lim="800000"/>
            <a:headEnd/>
            <a:tailEnd/>
          </a:ln>
          <a:effectLst/>
        </p:spPr>
        <p:txBody>
          <a:bodyPr wrap="square">
            <a:spAutoFit/>
          </a:bodyPr>
          <a:lstStyle/>
          <a:p>
            <a:r>
              <a:rPr lang="zh-TW" altLang="en-US" sz="2399" b="1" dirty="0">
                <a:solidFill>
                  <a:schemeClr val="bg1"/>
                </a:solidFill>
                <a:latin typeface="微軟正黑體" panose="020B0604030504040204" pitchFamily="34" charset="-120"/>
                <a:ea typeface="微軟正黑體" panose="020B0604030504040204" pitchFamily="34" charset="-120"/>
              </a:rPr>
              <a:t>照片須與鑑定證相同</a:t>
            </a:r>
          </a:p>
        </p:txBody>
      </p:sp>
      <p:sp>
        <p:nvSpPr>
          <p:cNvPr id="20" name="標題 1"/>
          <p:cNvSpPr txBox="1">
            <a:spLocks/>
          </p:cNvSpPr>
          <p:nvPr/>
        </p:nvSpPr>
        <p:spPr>
          <a:xfrm>
            <a:off x="2431340" y="746064"/>
            <a:ext cx="2525685" cy="672496"/>
          </a:xfrm>
          <a:prstGeom prst="rect">
            <a:avLst/>
          </a:prstGeom>
        </p:spPr>
        <p:txBody>
          <a:bodyPr vert="horz" lIns="91416" tIns="45708" rIns="91416" bIns="45708" rtlCol="0" anchor="b">
            <a:normAutofit fontScale="90000"/>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3199" b="1" dirty="0">
                <a:solidFill>
                  <a:srgbClr val="7030A0"/>
                </a:solidFill>
              </a:rPr>
              <a:t>管道一二共用</a:t>
            </a:r>
          </a:p>
        </p:txBody>
      </p:sp>
      <p:sp>
        <p:nvSpPr>
          <p:cNvPr id="22" name="Text Box 2"/>
          <p:cNvSpPr txBox="1">
            <a:spLocks noChangeArrowheads="1"/>
          </p:cNvSpPr>
          <p:nvPr/>
        </p:nvSpPr>
        <p:spPr bwMode="auto">
          <a:xfrm>
            <a:off x="5220543" y="445876"/>
            <a:ext cx="5524929" cy="413384"/>
          </a:xfrm>
          <a:prstGeom prst="rect">
            <a:avLst/>
          </a:prstGeom>
          <a:noFill/>
          <a:ln w="50800">
            <a:solidFill>
              <a:srgbClr val="00B05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24" name="圓角矩形 23"/>
          <p:cNvSpPr/>
          <p:nvPr/>
        </p:nvSpPr>
        <p:spPr bwMode="auto">
          <a:xfrm>
            <a:off x="791195" y="6042161"/>
            <a:ext cx="3964259" cy="510254"/>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r>
              <a:rPr lang="zh-TW" altLang="en-US" sz="2399" b="1" dirty="0" smtClean="0">
                <a:solidFill>
                  <a:schemeClr val="bg1"/>
                </a:solidFill>
                <a:latin typeface="微軟正黑體" panose="020B0604030504040204" pitchFamily="34" charset="-120"/>
                <a:ea typeface="微軟正黑體" panose="020B0604030504040204" pitchFamily="34" charset="-120"/>
              </a:rPr>
              <a:t>期間至光明國中繳交審查</a:t>
            </a:r>
            <a:endParaRPr lang="zh-TW" altLang="en-US" sz="2399" b="1" dirty="0">
              <a:solidFill>
                <a:schemeClr val="bg1"/>
              </a:solidFill>
              <a:latin typeface="微軟正黑體" panose="020B0604030504040204" pitchFamily="34" charset="-120"/>
              <a:ea typeface="微軟正黑體" panose="020B0604030504040204" pitchFamily="34" charset="-120"/>
            </a:endParaRPr>
          </a:p>
        </p:txBody>
      </p:sp>
      <p:cxnSp>
        <p:nvCxnSpPr>
          <p:cNvPr id="25" name="AutoShape 7"/>
          <p:cNvCxnSpPr>
            <a:cxnSpLocks noChangeShapeType="1"/>
          </p:cNvCxnSpPr>
          <p:nvPr/>
        </p:nvCxnSpPr>
        <p:spPr bwMode="auto">
          <a:xfrm>
            <a:off x="9757098" y="2795501"/>
            <a:ext cx="503869" cy="0"/>
          </a:xfrm>
          <a:prstGeom prst="straightConnector1">
            <a:avLst/>
          </a:prstGeom>
          <a:noFill/>
          <a:ln w="63500">
            <a:solidFill>
              <a:srgbClr val="0000FF"/>
            </a:solidFill>
            <a:round/>
            <a:headEnd/>
            <a:tailEnd type="triangle" w="med" len="med"/>
          </a:ln>
        </p:spPr>
      </p:cxnSp>
      <p:sp>
        <p:nvSpPr>
          <p:cNvPr id="26" name="Text Box 2"/>
          <p:cNvSpPr txBox="1">
            <a:spLocks noChangeArrowheads="1"/>
          </p:cNvSpPr>
          <p:nvPr/>
        </p:nvSpPr>
        <p:spPr bwMode="auto">
          <a:xfrm>
            <a:off x="9971878" y="1782726"/>
            <a:ext cx="1354715" cy="1623645"/>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27" name="圓角矩形 26"/>
          <p:cNvSpPr/>
          <p:nvPr/>
        </p:nvSpPr>
        <p:spPr bwMode="auto">
          <a:xfrm>
            <a:off x="6784195" y="2494299"/>
            <a:ext cx="3057227" cy="532792"/>
          </a:xfrm>
          <a:prstGeom prst="roundRect">
            <a:avLst>
              <a:gd name="adj" fmla="val 50000"/>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r>
              <a:rPr lang="zh-TW" altLang="en-US" sz="2399" b="1" dirty="0" smtClean="0">
                <a:solidFill>
                  <a:schemeClr val="bg1"/>
                </a:solidFill>
                <a:latin typeface="微軟正黑體" panose="020B0604030504040204" pitchFamily="34" charset="-120"/>
                <a:ea typeface="微軟正黑體" panose="020B0604030504040204" pitchFamily="34" charset="-120"/>
              </a:rPr>
              <a:t>照片</a:t>
            </a:r>
            <a:r>
              <a:rPr lang="en-US" altLang="zh-TW" sz="2399" b="1" dirty="0" smtClean="0">
                <a:solidFill>
                  <a:schemeClr val="bg1"/>
                </a:solidFill>
                <a:latin typeface="微軟正黑體" panose="020B0604030504040204" pitchFamily="34" charset="-120"/>
                <a:ea typeface="微軟正黑體" panose="020B0604030504040204" pitchFamily="34" charset="-120"/>
              </a:rPr>
              <a:t>:</a:t>
            </a:r>
            <a:r>
              <a:rPr lang="zh-TW" altLang="en-US" sz="2399" b="1" dirty="0" smtClean="0">
                <a:solidFill>
                  <a:schemeClr val="bg1"/>
                </a:solidFill>
                <a:latin typeface="微軟正黑體" panose="020B0604030504040204" pitchFamily="34" charset="-120"/>
                <a:ea typeface="微軟正黑體" panose="020B0604030504040204" pitchFamily="34" charset="-120"/>
              </a:rPr>
              <a:t>  </a:t>
            </a:r>
            <a:r>
              <a:rPr lang="en-US" altLang="zh-TW" sz="2399" b="1" dirty="0" smtClean="0">
                <a:solidFill>
                  <a:schemeClr val="bg1"/>
                </a:solidFill>
                <a:latin typeface="微軟正黑體" panose="020B0604030504040204" pitchFamily="34" charset="-120"/>
                <a:ea typeface="微軟正黑體" panose="020B0604030504040204" pitchFamily="34" charset="-120"/>
              </a:rPr>
              <a:t>2</a:t>
            </a:r>
            <a:r>
              <a:rPr lang="zh-TW" altLang="en-US" sz="2399" b="1" dirty="0" smtClean="0">
                <a:solidFill>
                  <a:schemeClr val="bg1"/>
                </a:solidFill>
                <a:latin typeface="微軟正黑體" panose="020B0604030504040204" pitchFamily="34" charset="-120"/>
                <a:ea typeface="微軟正黑體" panose="020B0604030504040204" pitchFamily="34" charset="-120"/>
              </a:rPr>
              <a:t>吋證件照</a:t>
            </a:r>
            <a:endParaRPr lang="zh-TW" altLang="en-US" sz="2399" b="1" dirty="0">
              <a:solidFill>
                <a:schemeClr val="bg1"/>
              </a:solidFill>
              <a:latin typeface="微軟正黑體" panose="020B0604030504040204" pitchFamily="34" charset="-120"/>
              <a:ea typeface="微軟正黑體" panose="020B0604030504040204" pitchFamily="34" charset="-120"/>
            </a:endParaRPr>
          </a:p>
        </p:txBody>
      </p:sp>
      <p:cxnSp>
        <p:nvCxnSpPr>
          <p:cNvPr id="28" name="AutoShape 7"/>
          <p:cNvCxnSpPr>
            <a:cxnSpLocks noChangeShapeType="1"/>
          </p:cNvCxnSpPr>
          <p:nvPr/>
        </p:nvCxnSpPr>
        <p:spPr bwMode="auto">
          <a:xfrm>
            <a:off x="4716674" y="5301208"/>
            <a:ext cx="503869" cy="0"/>
          </a:xfrm>
          <a:prstGeom prst="straightConnector1">
            <a:avLst/>
          </a:prstGeom>
          <a:noFill/>
          <a:ln w="63500">
            <a:solidFill>
              <a:srgbClr val="0000FF"/>
            </a:solidFill>
            <a:round/>
            <a:headEnd/>
            <a:tailEnd type="triangle" w="med" len="med"/>
          </a:ln>
        </p:spPr>
      </p:cxnSp>
      <p:sp>
        <p:nvSpPr>
          <p:cNvPr id="29" name="Text Box 2"/>
          <p:cNvSpPr txBox="1">
            <a:spLocks noChangeArrowheads="1"/>
          </p:cNvSpPr>
          <p:nvPr/>
        </p:nvSpPr>
        <p:spPr bwMode="auto">
          <a:xfrm>
            <a:off x="5232685" y="4704023"/>
            <a:ext cx="6041979" cy="728861"/>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30" name="圓角矩形 29"/>
          <p:cNvSpPr/>
          <p:nvPr/>
        </p:nvSpPr>
        <p:spPr bwMode="auto">
          <a:xfrm>
            <a:off x="1083652" y="5073353"/>
            <a:ext cx="3499138" cy="828380"/>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r>
              <a:rPr lang="zh-TW" altLang="en-US" sz="2399" b="1" dirty="0">
                <a:solidFill>
                  <a:schemeClr val="bg1"/>
                </a:solidFill>
                <a:latin typeface="微軟正黑體" panose="020B0604030504040204" pitchFamily="34" charset="-120"/>
                <a:ea typeface="微軟正黑體" panose="020B0604030504040204" pitchFamily="34" charset="-120"/>
              </a:rPr>
              <a:t>依序排列繳交資料，無則免</a:t>
            </a:r>
            <a:r>
              <a:rPr lang="zh-TW" altLang="en-US" sz="2399" b="1" dirty="0" smtClean="0">
                <a:solidFill>
                  <a:schemeClr val="bg1"/>
                </a:solidFill>
                <a:latin typeface="微軟正黑體" panose="020B0604030504040204" pitchFamily="34" charset="-120"/>
                <a:ea typeface="微軟正黑體" panose="020B0604030504040204" pitchFamily="34" charset="-120"/>
              </a:rPr>
              <a:t>附、有需上傳。</a:t>
            </a:r>
            <a:endParaRPr lang="zh-TW" altLang="en-US" sz="2399" b="1" dirty="0">
              <a:solidFill>
                <a:schemeClr val="bg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33</a:t>
            </a:fld>
            <a:endParaRPr lang="zh-TW" altLang="en-US" noProof="0" dirty="0"/>
          </a:p>
        </p:txBody>
      </p:sp>
      <p:cxnSp>
        <p:nvCxnSpPr>
          <p:cNvPr id="31" name="AutoShape 7"/>
          <p:cNvCxnSpPr>
            <a:cxnSpLocks noChangeShapeType="1"/>
          </p:cNvCxnSpPr>
          <p:nvPr/>
        </p:nvCxnSpPr>
        <p:spPr bwMode="auto">
          <a:xfrm>
            <a:off x="4789882" y="6372611"/>
            <a:ext cx="503869" cy="0"/>
          </a:xfrm>
          <a:prstGeom prst="straightConnector1">
            <a:avLst/>
          </a:prstGeom>
          <a:noFill/>
          <a:ln w="63500">
            <a:solidFill>
              <a:srgbClr val="0000FF"/>
            </a:solidFill>
            <a:round/>
            <a:headEnd/>
            <a:tailEnd type="triangle" w="med" len="med"/>
          </a:ln>
        </p:spPr>
      </p:cxnSp>
    </p:spTree>
    <p:extLst>
      <p:ext uri="{BB962C8B-B14F-4D97-AF65-F5344CB8AC3E}">
        <p14:creationId xmlns:p14="http://schemas.microsoft.com/office/powerpoint/2010/main" val="338649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2" grpId="0" animBg="1"/>
      <p:bldP spid="24" grpId="0" animBg="1"/>
      <p:bldP spid="26" grpId="0" animBg="1"/>
      <p:bldP spid="27" grpId="0" animBg="1"/>
      <p:bldP spid="29" grpId="0" animBg="1"/>
      <p:bldP spid="3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stretch>
            <a:fillRect/>
          </a:stretch>
        </p:blipFill>
        <p:spPr>
          <a:xfrm>
            <a:off x="4656197" y="0"/>
            <a:ext cx="7295656" cy="6635495"/>
          </a:xfrm>
          <a:prstGeom prst="rect">
            <a:avLst/>
          </a:prstGeom>
        </p:spPr>
      </p:pic>
      <p:sp>
        <p:nvSpPr>
          <p:cNvPr id="2" name="標題 1"/>
          <p:cNvSpPr>
            <a:spLocks noGrp="1"/>
          </p:cNvSpPr>
          <p:nvPr>
            <p:ph type="title"/>
          </p:nvPr>
        </p:nvSpPr>
        <p:spPr>
          <a:xfrm>
            <a:off x="300797" y="205355"/>
            <a:ext cx="5534955" cy="672496"/>
          </a:xfrm>
        </p:spPr>
        <p:txBody>
          <a:bodyPr>
            <a:normAutofit fontScale="90000"/>
          </a:bodyPr>
          <a:lstStyle/>
          <a:p>
            <a:r>
              <a:rPr lang="zh-TW" altLang="en-US" sz="4399" b="1" dirty="0">
                <a:solidFill>
                  <a:srgbClr val="FF0000"/>
                </a:solidFill>
              </a:rPr>
              <a:t>特質檢核表</a:t>
            </a:r>
            <a:endParaRPr lang="zh-TW" altLang="en-US" b="1" dirty="0">
              <a:solidFill>
                <a:srgbClr val="7030A0"/>
              </a:solidFill>
            </a:endParaRPr>
          </a:p>
        </p:txBody>
      </p:sp>
      <p:sp>
        <p:nvSpPr>
          <p:cNvPr id="3" name="內容版面配置區 2"/>
          <p:cNvSpPr>
            <a:spLocks noGrp="1"/>
          </p:cNvSpPr>
          <p:nvPr>
            <p:ph idx="1"/>
          </p:nvPr>
        </p:nvSpPr>
        <p:spPr>
          <a:xfrm>
            <a:off x="216800" y="1752400"/>
            <a:ext cx="4952006" cy="4541328"/>
          </a:xfrm>
        </p:spPr>
        <p:txBody>
          <a:bodyPr>
            <a:noAutofit/>
          </a:bodyPr>
          <a:lstStyle/>
          <a:p>
            <a:pPr>
              <a:lnSpc>
                <a:spcPts val="3999"/>
              </a:lnSpc>
              <a:spcBef>
                <a:spcPts val="600"/>
              </a:spcBef>
              <a:buFont typeface="Wingdings" panose="05000000000000000000" pitchFamily="2" charset="2"/>
              <a:buChar char="l"/>
            </a:pPr>
            <a:r>
              <a:rPr lang="zh-TW" altLang="en-US" sz="3199" b="1" dirty="0">
                <a:solidFill>
                  <a:srgbClr val="002060"/>
                </a:solidFill>
              </a:rPr>
              <a:t>依報名</a:t>
            </a:r>
            <a:r>
              <a:rPr lang="zh-TW" altLang="en-US" sz="3199" b="1" dirty="0" smtClean="0">
                <a:solidFill>
                  <a:srgbClr val="002060"/>
                </a:solidFill>
              </a:rPr>
              <a:t>類別線上填寫</a:t>
            </a:r>
            <a:endParaRPr lang="en-US" altLang="zh-TW" sz="3199" b="1" dirty="0">
              <a:solidFill>
                <a:srgbClr val="002060"/>
              </a:solidFill>
            </a:endParaRPr>
          </a:p>
          <a:p>
            <a:pPr marL="345971" indent="15870">
              <a:lnSpc>
                <a:spcPts val="3999"/>
              </a:lnSpc>
              <a:spcBef>
                <a:spcPts val="0"/>
              </a:spcBef>
              <a:buFont typeface="Wingdings" panose="05000000000000000000" pitchFamily="2" charset="2"/>
              <a:buChar char="ü"/>
            </a:pPr>
            <a:r>
              <a:rPr lang="zh-TW" altLang="en-US" sz="2799" b="1" dirty="0" smtClean="0">
                <a:solidFill>
                  <a:srgbClr val="00B050"/>
                </a:solidFill>
              </a:rPr>
              <a:t>數理</a:t>
            </a:r>
            <a:r>
              <a:rPr lang="zh-TW" altLang="en-US" sz="2799" b="1" dirty="0">
                <a:solidFill>
                  <a:srgbClr val="00B050"/>
                </a:solidFill>
              </a:rPr>
              <a:t>：</a:t>
            </a:r>
            <a:r>
              <a:rPr lang="zh-TW" altLang="en-US" sz="2799" b="1" dirty="0" smtClean="0">
                <a:solidFill>
                  <a:srgbClr val="00B050"/>
                </a:solidFill>
              </a:rPr>
              <a:t>附件三</a:t>
            </a:r>
            <a:r>
              <a:rPr lang="en-US" altLang="zh-TW" sz="2799" b="1" dirty="0" smtClean="0">
                <a:solidFill>
                  <a:srgbClr val="00B050"/>
                </a:solidFill>
              </a:rPr>
              <a:t>-1</a:t>
            </a:r>
          </a:p>
          <a:p>
            <a:pPr marL="345971" indent="15870">
              <a:lnSpc>
                <a:spcPts val="3999"/>
              </a:lnSpc>
              <a:spcBef>
                <a:spcPts val="0"/>
              </a:spcBef>
              <a:buFont typeface="Wingdings" panose="05000000000000000000" pitchFamily="2" charset="2"/>
              <a:buChar char="ü"/>
            </a:pPr>
            <a:r>
              <a:rPr lang="zh-TW" altLang="en-US" sz="2799" b="1" dirty="0" smtClean="0">
                <a:solidFill>
                  <a:srgbClr val="00B050"/>
                </a:solidFill>
              </a:rPr>
              <a:t>自然 </a:t>
            </a:r>
            <a:r>
              <a:rPr lang="en-US" altLang="zh-TW" sz="2799" b="1" dirty="0" smtClean="0">
                <a:solidFill>
                  <a:srgbClr val="00B050"/>
                </a:solidFill>
              </a:rPr>
              <a:t>:</a:t>
            </a:r>
            <a:r>
              <a:rPr lang="zh-TW" altLang="en-US" sz="2799" b="1" dirty="0" smtClean="0">
                <a:solidFill>
                  <a:srgbClr val="00B050"/>
                </a:solidFill>
              </a:rPr>
              <a:t>  附件</a:t>
            </a:r>
            <a:r>
              <a:rPr lang="zh-TW" altLang="en-US" sz="2799" b="1" dirty="0">
                <a:solidFill>
                  <a:srgbClr val="00B050"/>
                </a:solidFill>
              </a:rPr>
              <a:t>三</a:t>
            </a:r>
            <a:r>
              <a:rPr lang="en-US" altLang="zh-TW" sz="2799" b="1" dirty="0" smtClean="0">
                <a:solidFill>
                  <a:srgbClr val="00B050"/>
                </a:solidFill>
              </a:rPr>
              <a:t>-2</a:t>
            </a:r>
          </a:p>
          <a:p>
            <a:pPr marL="345971" indent="15870">
              <a:lnSpc>
                <a:spcPts val="3999"/>
              </a:lnSpc>
              <a:spcBef>
                <a:spcPts val="0"/>
              </a:spcBef>
              <a:buFont typeface="Wingdings" panose="05000000000000000000" pitchFamily="2" charset="2"/>
              <a:buChar char="ü"/>
            </a:pPr>
            <a:r>
              <a:rPr lang="zh-TW" altLang="en-US" sz="2799" b="1" dirty="0">
                <a:solidFill>
                  <a:srgbClr val="00B050"/>
                </a:solidFill>
              </a:rPr>
              <a:t>英語：附件三</a:t>
            </a:r>
            <a:r>
              <a:rPr lang="en-US" altLang="zh-TW" sz="2799" b="1" dirty="0">
                <a:solidFill>
                  <a:srgbClr val="00B050"/>
                </a:solidFill>
              </a:rPr>
              <a:t>-</a:t>
            </a:r>
            <a:r>
              <a:rPr lang="en-US" altLang="zh-TW" sz="2799" b="1" dirty="0" smtClean="0">
                <a:solidFill>
                  <a:srgbClr val="00B050"/>
                </a:solidFill>
              </a:rPr>
              <a:t>3</a:t>
            </a:r>
            <a:endParaRPr lang="en-US" altLang="zh-TW" sz="2799" b="1" dirty="0">
              <a:solidFill>
                <a:srgbClr val="00B050"/>
              </a:solidFill>
            </a:endParaRPr>
          </a:p>
        </p:txBody>
      </p:sp>
      <p:sp>
        <p:nvSpPr>
          <p:cNvPr id="20" name="標題 1"/>
          <p:cNvSpPr txBox="1">
            <a:spLocks/>
          </p:cNvSpPr>
          <p:nvPr/>
        </p:nvSpPr>
        <p:spPr>
          <a:xfrm>
            <a:off x="2431340" y="746064"/>
            <a:ext cx="2525685" cy="672496"/>
          </a:xfrm>
          <a:prstGeom prst="rect">
            <a:avLst/>
          </a:prstGeom>
        </p:spPr>
        <p:txBody>
          <a:bodyPr vert="horz" lIns="91416" tIns="45708" rIns="91416" bIns="45708" rtlCol="0" anchor="b">
            <a:normAutofit fontScale="90000"/>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3199" b="1" dirty="0">
                <a:solidFill>
                  <a:srgbClr val="7030A0"/>
                </a:solidFill>
              </a:rPr>
              <a:t>管道一二共用</a:t>
            </a:r>
          </a:p>
        </p:txBody>
      </p:sp>
      <p:sp>
        <p:nvSpPr>
          <p:cNvPr id="28" name="內容版面配置區 2"/>
          <p:cNvSpPr txBox="1">
            <a:spLocks/>
          </p:cNvSpPr>
          <p:nvPr/>
        </p:nvSpPr>
        <p:spPr bwMode="gray">
          <a:xfrm>
            <a:off x="475714" y="4135438"/>
            <a:ext cx="4283943" cy="204062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Font typeface="Wingdings" panose="05000000000000000000" pitchFamily="2" charset="2"/>
              <a:buChar char="v"/>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2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2"/>
              </a:buClr>
              <a:buChar char="•"/>
              <a:defRPr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zh-TW" altLang="en-US" sz="2199" b="1" kern="0" dirty="0">
                <a:solidFill>
                  <a:srgbClr val="0070C0"/>
                </a:solidFill>
                <a:latin typeface="Arial" panose="020B0604020202020204" pitchFamily="34" charset="0"/>
              </a:rPr>
              <a:t>過去得獎紀錄</a:t>
            </a:r>
            <a:endParaRPr lang="en-US" altLang="zh-TW" sz="2199" b="1" kern="0" dirty="0">
              <a:solidFill>
                <a:srgbClr val="0070C0"/>
              </a:solidFill>
              <a:latin typeface="Arial" panose="020B0604020202020204" pitchFamily="34" charset="0"/>
            </a:endParaRPr>
          </a:p>
          <a:p>
            <a:pPr>
              <a:spcBef>
                <a:spcPts val="0"/>
              </a:spcBef>
            </a:pPr>
            <a:r>
              <a:rPr lang="zh-TW" altLang="en-US" sz="2199" b="1" kern="0" dirty="0">
                <a:solidFill>
                  <a:srgbClr val="0070C0"/>
                </a:solidFill>
                <a:latin typeface="Arial" panose="020B0604020202020204" pitchFamily="34" charset="0"/>
              </a:rPr>
              <a:t>曾參加</a:t>
            </a:r>
            <a:r>
              <a:rPr lang="zh-TW" altLang="en-US" sz="2199" b="1" kern="0" dirty="0" smtClean="0">
                <a:solidFill>
                  <a:srgbClr val="0070C0"/>
                </a:solidFill>
                <a:latin typeface="Arial" panose="020B0604020202020204" pitchFamily="34" charset="0"/>
              </a:rPr>
              <a:t>之相關競賽</a:t>
            </a:r>
            <a:endParaRPr lang="en-US" altLang="zh-TW" sz="2199" b="1" kern="0" dirty="0">
              <a:solidFill>
                <a:srgbClr val="0070C0"/>
              </a:solidFill>
              <a:latin typeface="Arial" panose="020B0604020202020204" pitchFamily="34" charset="0"/>
            </a:endParaRPr>
          </a:p>
          <a:p>
            <a:pPr>
              <a:spcBef>
                <a:spcPts val="0"/>
              </a:spcBef>
            </a:pPr>
            <a:r>
              <a:rPr lang="zh-TW" altLang="en-US" sz="2199" b="1" kern="0" dirty="0" smtClean="0">
                <a:solidFill>
                  <a:srgbClr val="0070C0"/>
                </a:solidFill>
                <a:latin typeface="Arial" panose="020B0604020202020204" pitchFamily="34" charset="0"/>
              </a:rPr>
              <a:t>對</a:t>
            </a:r>
            <a:r>
              <a:rPr lang="en-US" altLang="zh-TW" sz="2199" b="1" kern="0" dirty="0" err="1" smtClean="0">
                <a:solidFill>
                  <a:srgbClr val="0070C0"/>
                </a:solidFill>
                <a:latin typeface="Arial" panose="020B0604020202020204" pitchFamily="34" charset="0"/>
              </a:rPr>
              <a:t>oo</a:t>
            </a:r>
            <a:r>
              <a:rPr lang="zh-TW" altLang="en-US" sz="2199" b="1" kern="0" dirty="0" smtClean="0">
                <a:solidFill>
                  <a:srgbClr val="0070C0"/>
                </a:solidFill>
                <a:latin typeface="Arial" panose="020B0604020202020204" pitchFamily="34" charset="0"/>
              </a:rPr>
              <a:t> 之</a:t>
            </a:r>
            <a:r>
              <a:rPr lang="zh-TW" altLang="en-US" sz="2199" b="1" kern="0" dirty="0">
                <a:solidFill>
                  <a:srgbClr val="0070C0"/>
                </a:solidFill>
                <a:latin typeface="Arial" panose="020B0604020202020204" pitchFamily="34" charset="0"/>
              </a:rPr>
              <a:t>喜好興趣表現</a:t>
            </a:r>
            <a:endParaRPr lang="en-US" altLang="zh-TW" sz="2199" b="1" kern="0" dirty="0">
              <a:solidFill>
                <a:srgbClr val="0070C0"/>
              </a:solidFill>
              <a:latin typeface="Arial" panose="020B0604020202020204" pitchFamily="34" charset="0"/>
            </a:endParaRPr>
          </a:p>
          <a:p>
            <a:pPr>
              <a:spcBef>
                <a:spcPts val="0"/>
              </a:spcBef>
            </a:pPr>
            <a:r>
              <a:rPr lang="zh-TW" altLang="en-US" sz="2199" b="1" kern="0" dirty="0" smtClean="0">
                <a:solidFill>
                  <a:srgbClr val="0070C0"/>
                </a:solidFill>
                <a:latin typeface="Arial" panose="020B0604020202020204" pitchFamily="34" charset="0"/>
              </a:rPr>
              <a:t>小學</a:t>
            </a:r>
            <a:r>
              <a:rPr lang="en-US" altLang="zh-TW" sz="2199" b="1" kern="0" dirty="0" err="1" smtClean="0">
                <a:solidFill>
                  <a:srgbClr val="0070C0"/>
                </a:solidFill>
                <a:latin typeface="Arial" panose="020B0604020202020204" pitchFamily="34" charset="0"/>
              </a:rPr>
              <a:t>oo</a:t>
            </a:r>
            <a:r>
              <a:rPr lang="zh-TW" altLang="en-US" sz="2199" b="1" kern="0" dirty="0" smtClean="0">
                <a:solidFill>
                  <a:srgbClr val="0070C0"/>
                </a:solidFill>
                <a:latin typeface="Arial" panose="020B0604020202020204" pitchFamily="34" charset="0"/>
              </a:rPr>
              <a:t>學習</a:t>
            </a:r>
            <a:r>
              <a:rPr lang="en-US" altLang="zh-TW" sz="2199" b="1" kern="0" dirty="0">
                <a:solidFill>
                  <a:srgbClr val="0070C0"/>
                </a:solidFill>
                <a:latin typeface="Arial" panose="020B0604020202020204" pitchFamily="34" charset="0"/>
              </a:rPr>
              <a:t>/</a:t>
            </a:r>
            <a:r>
              <a:rPr lang="zh-TW" altLang="en-US" sz="2199" b="1" kern="0" dirty="0">
                <a:solidFill>
                  <a:srgbClr val="0070C0"/>
                </a:solidFill>
                <a:latin typeface="Arial" panose="020B0604020202020204" pitchFamily="34" charset="0"/>
              </a:rPr>
              <a:t>段考表現</a:t>
            </a:r>
            <a:endParaRPr lang="en-US" altLang="zh-TW" sz="2199" b="1" kern="0" dirty="0">
              <a:solidFill>
                <a:srgbClr val="0070C0"/>
              </a:solidFill>
              <a:latin typeface="Arial" panose="020B0604020202020204" pitchFamily="34" charset="0"/>
            </a:endParaRPr>
          </a:p>
          <a:p>
            <a:r>
              <a:rPr lang="zh-TW" altLang="en-US" sz="2799" b="1" u="sng" dirty="0">
                <a:solidFill>
                  <a:srgbClr val="FF0000"/>
                </a:solidFill>
                <a:latin typeface="微軟正黑體" panose="020B0604030504040204" pitchFamily="34" charset="-120"/>
                <a:ea typeface="微軟正黑體" panose="020B0604030504040204" pitchFamily="34" charset="-120"/>
              </a:rPr>
              <a:t>不可以空白</a:t>
            </a:r>
            <a:endParaRPr lang="en-US" altLang="zh-TW" sz="2799" b="1" u="sng" dirty="0">
              <a:solidFill>
                <a:srgbClr val="FF0000"/>
              </a:solidFill>
              <a:latin typeface="微軟正黑體" panose="020B0604030504040204" pitchFamily="34" charset="-120"/>
              <a:ea typeface="微軟正黑體" panose="020B0604030504040204" pitchFamily="34" charset="-120"/>
            </a:endParaRPr>
          </a:p>
        </p:txBody>
      </p:sp>
      <p:cxnSp>
        <p:nvCxnSpPr>
          <p:cNvPr id="30" name="AutoShape 4"/>
          <p:cNvCxnSpPr>
            <a:cxnSpLocks noChangeShapeType="1"/>
          </p:cNvCxnSpPr>
          <p:nvPr/>
        </p:nvCxnSpPr>
        <p:spPr bwMode="auto">
          <a:xfrm>
            <a:off x="4780917" y="5250125"/>
            <a:ext cx="395897" cy="295524"/>
          </a:xfrm>
          <a:prstGeom prst="straightConnector1">
            <a:avLst/>
          </a:prstGeom>
          <a:noFill/>
          <a:ln w="63500">
            <a:solidFill>
              <a:srgbClr val="0000FF"/>
            </a:solidFill>
            <a:round/>
            <a:headEnd/>
            <a:tailEnd type="triangle" w="med" len="med"/>
          </a:ln>
        </p:spPr>
      </p:cxnSp>
      <p:sp>
        <p:nvSpPr>
          <p:cNvPr id="13" name="Text Box 2"/>
          <p:cNvSpPr txBox="1">
            <a:spLocks noChangeArrowheads="1"/>
          </p:cNvSpPr>
          <p:nvPr/>
        </p:nvSpPr>
        <p:spPr bwMode="auto">
          <a:xfrm>
            <a:off x="9851187" y="2221142"/>
            <a:ext cx="1739436" cy="205953"/>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14" name="圓角矩形 13"/>
          <p:cNvSpPr/>
          <p:nvPr/>
        </p:nvSpPr>
        <p:spPr bwMode="auto">
          <a:xfrm>
            <a:off x="7006889" y="2658609"/>
            <a:ext cx="3249216" cy="436012"/>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pPr lvl="0" fontAlgn="base">
              <a:spcBef>
                <a:spcPct val="0"/>
              </a:spcBef>
              <a:spcAft>
                <a:spcPct val="0"/>
              </a:spcAft>
              <a:defRPr/>
            </a:pPr>
            <a:r>
              <a:rPr lang="en-US" altLang="zh-TW" sz="2399" b="1" kern="0" dirty="0">
                <a:solidFill>
                  <a:schemeClr val="bg1"/>
                </a:solidFill>
                <a:latin typeface="Arial" panose="020B0604020202020204" pitchFamily="34" charset="0"/>
              </a:rPr>
              <a:t>5</a:t>
            </a:r>
            <a:r>
              <a:rPr lang="zh-TW" altLang="en-US" sz="2399" b="1" kern="0" dirty="0">
                <a:solidFill>
                  <a:schemeClr val="bg1"/>
                </a:solidFill>
                <a:latin typeface="Arial" panose="020B0604020202020204" pitchFamily="34" charset="0"/>
              </a:rPr>
              <a:t>最高</a:t>
            </a:r>
            <a:r>
              <a:rPr lang="en-US" altLang="zh-TW" sz="2399" b="1" kern="0" dirty="0">
                <a:solidFill>
                  <a:schemeClr val="bg1"/>
                </a:solidFill>
                <a:latin typeface="Arial" panose="020B0604020202020204" pitchFamily="34" charset="0"/>
              </a:rPr>
              <a:t>,5</a:t>
            </a:r>
            <a:r>
              <a:rPr lang="zh-TW" altLang="en-US" sz="2399" b="1" kern="0" dirty="0">
                <a:solidFill>
                  <a:schemeClr val="bg1"/>
                </a:solidFill>
                <a:latin typeface="Arial" panose="020B0604020202020204" pitchFamily="34" charset="0"/>
              </a:rPr>
              <a:t>→</a:t>
            </a:r>
            <a:r>
              <a:rPr lang="en-US" altLang="zh-TW" sz="2399" b="1" kern="0" dirty="0">
                <a:solidFill>
                  <a:schemeClr val="bg1"/>
                </a:solidFill>
                <a:latin typeface="Arial" panose="020B0604020202020204" pitchFamily="34" charset="0"/>
              </a:rPr>
              <a:t>4</a:t>
            </a:r>
            <a:r>
              <a:rPr lang="zh-TW" altLang="en-US" sz="2399" b="1" kern="0" dirty="0">
                <a:solidFill>
                  <a:schemeClr val="bg1"/>
                </a:solidFill>
                <a:latin typeface="Arial" panose="020B0604020202020204" pitchFamily="34" charset="0"/>
              </a:rPr>
              <a:t>→</a:t>
            </a:r>
            <a:r>
              <a:rPr lang="en-US" altLang="zh-TW" sz="2399" b="1" kern="0" dirty="0">
                <a:solidFill>
                  <a:schemeClr val="bg1"/>
                </a:solidFill>
                <a:latin typeface="Arial" panose="020B0604020202020204" pitchFamily="34" charset="0"/>
              </a:rPr>
              <a:t>3</a:t>
            </a:r>
            <a:r>
              <a:rPr lang="zh-TW" altLang="en-US" sz="2399" b="1" kern="0" dirty="0">
                <a:solidFill>
                  <a:schemeClr val="bg1"/>
                </a:solidFill>
                <a:latin typeface="Arial" panose="020B0604020202020204" pitchFamily="34" charset="0"/>
              </a:rPr>
              <a:t>→</a:t>
            </a:r>
            <a:r>
              <a:rPr lang="en-US" altLang="zh-TW" sz="2399" b="1" kern="0" dirty="0">
                <a:solidFill>
                  <a:schemeClr val="bg1"/>
                </a:solidFill>
                <a:latin typeface="Arial" panose="020B0604020202020204" pitchFamily="34" charset="0"/>
              </a:rPr>
              <a:t>2</a:t>
            </a:r>
            <a:r>
              <a:rPr lang="zh-TW" altLang="en-US" sz="2399" b="1" kern="0" dirty="0">
                <a:solidFill>
                  <a:schemeClr val="bg1"/>
                </a:solidFill>
                <a:latin typeface="Arial" panose="020B0604020202020204" pitchFamily="34" charset="0"/>
              </a:rPr>
              <a:t>→</a:t>
            </a:r>
            <a:r>
              <a:rPr lang="en-US" altLang="zh-TW" sz="2399" b="1" kern="0" dirty="0">
                <a:solidFill>
                  <a:schemeClr val="bg1"/>
                </a:solidFill>
                <a:latin typeface="Arial" panose="020B0604020202020204" pitchFamily="34" charset="0"/>
              </a:rPr>
              <a:t>1</a:t>
            </a:r>
            <a:endParaRPr lang="zh-TW" altLang="en-US" sz="2399" b="1" kern="0" dirty="0">
              <a:solidFill>
                <a:schemeClr val="bg1"/>
              </a:solidFill>
              <a:latin typeface="Arial" panose="020B0604020202020204" pitchFamily="34" charset="0"/>
            </a:endParaRPr>
          </a:p>
        </p:txBody>
      </p:sp>
      <p:sp>
        <p:nvSpPr>
          <p:cNvPr id="15" name="Text Box 2"/>
          <p:cNvSpPr txBox="1">
            <a:spLocks noChangeArrowheads="1"/>
          </p:cNvSpPr>
          <p:nvPr/>
        </p:nvSpPr>
        <p:spPr bwMode="auto">
          <a:xfrm>
            <a:off x="5018571" y="4991649"/>
            <a:ext cx="6548449" cy="812475"/>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34</a:t>
            </a:fld>
            <a:endParaRPr lang="zh-TW" altLang="en-US" noProof="0" dirty="0"/>
          </a:p>
        </p:txBody>
      </p:sp>
    </p:spTree>
    <p:extLst>
      <p:ext uri="{BB962C8B-B14F-4D97-AF65-F5344CB8AC3E}">
        <p14:creationId xmlns:p14="http://schemas.microsoft.com/office/powerpoint/2010/main" val="396640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8" grpId="0" animBg="1"/>
      <p:bldP spid="13" grpId="0" animBg="1"/>
      <p:bldP spid="14"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stretch>
            <a:fillRect/>
          </a:stretch>
        </p:blipFill>
        <p:spPr>
          <a:xfrm>
            <a:off x="4793787" y="137054"/>
            <a:ext cx="6789316" cy="6584422"/>
          </a:xfrm>
          <a:prstGeom prst="rect">
            <a:avLst/>
          </a:prstGeom>
        </p:spPr>
      </p:pic>
      <p:sp>
        <p:nvSpPr>
          <p:cNvPr id="2" name="標題 1"/>
          <p:cNvSpPr>
            <a:spLocks noGrp="1"/>
          </p:cNvSpPr>
          <p:nvPr>
            <p:ph type="title"/>
          </p:nvPr>
        </p:nvSpPr>
        <p:spPr>
          <a:xfrm>
            <a:off x="300797" y="205355"/>
            <a:ext cx="4996425" cy="672496"/>
          </a:xfrm>
        </p:spPr>
        <p:txBody>
          <a:bodyPr>
            <a:normAutofit/>
          </a:bodyPr>
          <a:lstStyle/>
          <a:p>
            <a:r>
              <a:rPr lang="zh-TW" altLang="en-US" sz="3600" b="1" dirty="0">
                <a:solidFill>
                  <a:srgbClr val="FF0000"/>
                </a:solidFill>
              </a:rPr>
              <a:t>特殊</a:t>
            </a:r>
            <a:r>
              <a:rPr lang="zh-TW" altLang="en-US" sz="3600" b="1" dirty="0" smtClean="0">
                <a:solidFill>
                  <a:srgbClr val="FF0000"/>
                </a:solidFill>
              </a:rPr>
              <a:t>鑑定考場</a:t>
            </a:r>
            <a:r>
              <a:rPr lang="zh-TW" altLang="en-US" sz="3600" b="1" dirty="0">
                <a:solidFill>
                  <a:srgbClr val="FF0000"/>
                </a:solidFill>
              </a:rPr>
              <a:t>服務需求</a:t>
            </a:r>
            <a:endParaRPr lang="zh-TW" altLang="en-US" sz="3600" b="1" dirty="0">
              <a:solidFill>
                <a:srgbClr val="7030A0"/>
              </a:solidFill>
            </a:endParaRPr>
          </a:p>
        </p:txBody>
      </p:sp>
      <p:sp>
        <p:nvSpPr>
          <p:cNvPr id="20" name="標題 1"/>
          <p:cNvSpPr txBox="1">
            <a:spLocks/>
          </p:cNvSpPr>
          <p:nvPr/>
        </p:nvSpPr>
        <p:spPr>
          <a:xfrm>
            <a:off x="1161809" y="650396"/>
            <a:ext cx="3121996" cy="672496"/>
          </a:xfrm>
          <a:prstGeom prst="rect">
            <a:avLst/>
          </a:prstGeom>
        </p:spPr>
        <p:txBody>
          <a:bodyPr vert="horz" lIns="91416" tIns="45708" rIns="91416" bIns="45708" rtlCol="0" anchor="b">
            <a:no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2599" b="1" dirty="0" smtClean="0">
                <a:solidFill>
                  <a:srgbClr val="7030A0"/>
                </a:solidFill>
              </a:rPr>
              <a:t>附件八</a:t>
            </a:r>
            <a:endParaRPr lang="zh-TW" altLang="en-US" sz="2599" b="1" dirty="0">
              <a:solidFill>
                <a:srgbClr val="7030A0"/>
              </a:solidFill>
            </a:endParaRPr>
          </a:p>
        </p:txBody>
      </p:sp>
      <p:cxnSp>
        <p:nvCxnSpPr>
          <p:cNvPr id="8" name="AutoShape 7"/>
          <p:cNvCxnSpPr>
            <a:cxnSpLocks noChangeShapeType="1"/>
          </p:cNvCxnSpPr>
          <p:nvPr/>
        </p:nvCxnSpPr>
        <p:spPr bwMode="auto">
          <a:xfrm>
            <a:off x="4438228" y="1844824"/>
            <a:ext cx="503869" cy="0"/>
          </a:xfrm>
          <a:prstGeom prst="straightConnector1">
            <a:avLst/>
          </a:prstGeom>
          <a:noFill/>
          <a:ln w="63500">
            <a:solidFill>
              <a:srgbClr val="0000FF"/>
            </a:solidFill>
            <a:round/>
            <a:headEnd/>
            <a:tailEnd type="triangle" w="med" len="med"/>
          </a:ln>
        </p:spPr>
      </p:cxnSp>
      <p:sp>
        <p:nvSpPr>
          <p:cNvPr id="9" name="Text Box 2"/>
          <p:cNvSpPr txBox="1">
            <a:spLocks noChangeArrowheads="1"/>
          </p:cNvSpPr>
          <p:nvPr/>
        </p:nvSpPr>
        <p:spPr bwMode="auto">
          <a:xfrm>
            <a:off x="5059850" y="1603368"/>
            <a:ext cx="6507172" cy="750701"/>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10" name="圓角矩形 9"/>
          <p:cNvSpPr/>
          <p:nvPr/>
        </p:nvSpPr>
        <p:spPr bwMode="auto">
          <a:xfrm>
            <a:off x="909836" y="1398795"/>
            <a:ext cx="3528392" cy="2424153"/>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r>
              <a:rPr lang="zh-TW" altLang="en-US" sz="2399" b="1" dirty="0">
                <a:solidFill>
                  <a:schemeClr val="bg1"/>
                </a:solidFill>
                <a:latin typeface="微軟正黑體" panose="020B0604030504040204" pitchFamily="34" charset="-120"/>
                <a:ea typeface="微軟正黑體" panose="020B0604030504040204" pitchFamily="34" charset="-120"/>
              </a:rPr>
              <a:t>身心障礙學生：</a:t>
            </a:r>
            <a:endParaRPr lang="en-US" altLang="zh-TW" sz="2399" b="1" dirty="0">
              <a:solidFill>
                <a:schemeClr val="bg1"/>
              </a:solidFill>
              <a:latin typeface="微軟正黑體" panose="020B0604030504040204" pitchFamily="34" charset="-120"/>
              <a:ea typeface="微軟正黑體" panose="020B0604030504040204" pitchFamily="34" charset="-120"/>
            </a:endParaRPr>
          </a:p>
          <a:p>
            <a:pPr marL="361841" indent="-361841">
              <a:buFont typeface="Wingdings" panose="05000000000000000000" pitchFamily="2" charset="2"/>
              <a:buChar char="ü"/>
            </a:pPr>
            <a:r>
              <a:rPr lang="en-US" altLang="zh-TW" sz="2399" b="1" dirty="0" err="1">
                <a:solidFill>
                  <a:schemeClr val="bg1"/>
                </a:solidFill>
                <a:latin typeface="微軟正黑體" panose="020B0604030504040204" pitchFamily="34" charset="-120"/>
                <a:ea typeface="微軟正黑體" panose="020B0604030504040204" pitchFamily="34" charset="-120"/>
              </a:rPr>
              <a:t>IEP</a:t>
            </a:r>
            <a:r>
              <a:rPr lang="en-US" altLang="zh-TW" sz="2399" b="1" dirty="0">
                <a:solidFill>
                  <a:schemeClr val="bg1"/>
                </a:solidFill>
                <a:latin typeface="微軟正黑體" panose="020B0604030504040204" pitchFamily="34" charset="-120"/>
                <a:ea typeface="微軟正黑體" panose="020B0604030504040204" pitchFamily="34" charset="-120"/>
              </a:rPr>
              <a:t>(</a:t>
            </a:r>
            <a:r>
              <a:rPr lang="zh-TW" altLang="en-US" sz="2399" b="1" dirty="0">
                <a:solidFill>
                  <a:schemeClr val="bg1"/>
                </a:solidFill>
                <a:latin typeface="微軟正黑體" panose="020B0604030504040204" pitchFamily="34" charset="-120"/>
                <a:ea typeface="微軟正黑體" panose="020B0604030504040204" pitchFamily="34" charset="-120"/>
              </a:rPr>
              <a:t>需求相關資料表</a:t>
            </a:r>
            <a:r>
              <a:rPr lang="en-US" altLang="zh-TW" sz="2399" b="1" dirty="0">
                <a:solidFill>
                  <a:schemeClr val="bg1"/>
                </a:solidFill>
                <a:latin typeface="微軟正黑體" panose="020B0604030504040204" pitchFamily="34" charset="-120"/>
                <a:ea typeface="微軟正黑體" panose="020B0604030504040204" pitchFamily="34" charset="-120"/>
              </a:rPr>
              <a:t>)</a:t>
            </a:r>
          </a:p>
          <a:p>
            <a:pPr marL="361841" indent="-361841">
              <a:buFont typeface="Wingdings" panose="05000000000000000000" pitchFamily="2" charset="2"/>
              <a:buChar char="ü"/>
            </a:pPr>
            <a:r>
              <a:rPr lang="zh-TW" altLang="en-US" sz="2399" b="1" dirty="0">
                <a:solidFill>
                  <a:schemeClr val="bg1"/>
                </a:solidFill>
                <a:latin typeface="微軟正黑體" panose="020B0604030504040204" pitchFamily="34" charset="-120"/>
                <a:ea typeface="微軟正黑體" panose="020B0604030504040204" pitchFamily="34" charset="-120"/>
              </a:rPr>
              <a:t>鑑輔會安置建議</a:t>
            </a:r>
            <a:r>
              <a:rPr lang="zh-TW" altLang="en-US" sz="2399" b="1" dirty="0" smtClean="0">
                <a:solidFill>
                  <a:schemeClr val="bg1"/>
                </a:solidFill>
                <a:latin typeface="微軟正黑體" panose="020B0604030504040204" pitchFamily="34" charset="-120"/>
                <a:ea typeface="微軟正黑體" panose="020B0604030504040204" pitchFamily="34" charset="-120"/>
              </a:rPr>
              <a:t>書</a:t>
            </a:r>
            <a:endParaRPr lang="en-US" altLang="zh-TW" sz="2399" b="1" dirty="0" smtClean="0">
              <a:solidFill>
                <a:schemeClr val="bg1"/>
              </a:solidFill>
              <a:latin typeface="微軟正黑體" panose="020B0604030504040204" pitchFamily="34" charset="-120"/>
              <a:ea typeface="微軟正黑體" panose="020B0604030504040204" pitchFamily="34" charset="-120"/>
            </a:endParaRPr>
          </a:p>
          <a:p>
            <a:pPr marL="361841" indent="-361841">
              <a:buFont typeface="Wingdings" panose="05000000000000000000" pitchFamily="2" charset="2"/>
              <a:buChar char="ü"/>
            </a:pPr>
            <a:r>
              <a:rPr lang="zh-TW" altLang="zh-TW" sz="2399" b="1" dirty="0">
                <a:solidFill>
                  <a:schemeClr val="bg1"/>
                </a:solidFill>
                <a:latin typeface="微軟正黑體" panose="020B0604030504040204" pitchFamily="34" charset="-120"/>
                <a:ea typeface="微軟正黑體" panose="020B0604030504040204" pitchFamily="34" charset="-120"/>
              </a:rPr>
              <a:t>國小階段接受考試服務之證明文件或</a:t>
            </a:r>
            <a:r>
              <a:rPr lang="zh-TW" altLang="zh-TW" sz="2399" b="1" dirty="0" smtClean="0">
                <a:solidFill>
                  <a:schemeClr val="bg1"/>
                </a:solidFill>
                <a:latin typeface="微軟正黑體" panose="020B0604030504040204" pitchFamily="34" charset="-120"/>
                <a:ea typeface="微軟正黑體" panose="020B0604030504040204" pitchFamily="34" charset="-120"/>
              </a:rPr>
              <a:t>說明</a:t>
            </a:r>
            <a:endParaRPr lang="en-US" altLang="zh-TW" sz="2399" b="1" dirty="0" smtClean="0">
              <a:solidFill>
                <a:schemeClr val="bg1"/>
              </a:solidFill>
              <a:latin typeface="微軟正黑體" panose="020B0604030504040204" pitchFamily="34" charset="-120"/>
              <a:ea typeface="微軟正黑體" panose="020B0604030504040204" pitchFamily="34" charset="-120"/>
            </a:endParaRPr>
          </a:p>
          <a:p>
            <a:pPr marL="361841" indent="-361841">
              <a:buFont typeface="Wingdings" panose="05000000000000000000" pitchFamily="2" charset="2"/>
              <a:buChar char="ü"/>
            </a:pPr>
            <a:r>
              <a:rPr lang="zh-TW" altLang="en-US" sz="2399" b="1" dirty="0">
                <a:solidFill>
                  <a:schemeClr val="bg1"/>
                </a:solidFill>
                <a:latin typeface="微軟正黑體" panose="020B0604030504040204" pitchFamily="34" charset="-120"/>
                <a:ea typeface="微軟正黑體" panose="020B0604030504040204" pitchFamily="34" charset="-120"/>
              </a:rPr>
              <a:t>有</a:t>
            </a:r>
            <a:r>
              <a:rPr lang="zh-TW" altLang="en-US" sz="2399" b="1" dirty="0" smtClean="0">
                <a:solidFill>
                  <a:schemeClr val="bg1"/>
                </a:solidFill>
                <a:latin typeface="微軟正黑體" panose="020B0604030504040204" pitchFamily="34" charset="-120"/>
                <a:ea typeface="微軟正黑體" panose="020B0604030504040204" pitchFamily="34" charset="-120"/>
              </a:rPr>
              <a:t>則必</a:t>
            </a:r>
            <a:r>
              <a:rPr lang="zh-TW" altLang="en-US" sz="2399" b="1" dirty="0">
                <a:solidFill>
                  <a:schemeClr val="bg1"/>
                </a:solidFill>
                <a:latin typeface="微軟正黑體" panose="020B0604030504040204" pitchFamily="34" charset="-120"/>
                <a:ea typeface="微軟正黑體" panose="020B0604030504040204" pitchFamily="34" charset="-120"/>
              </a:rPr>
              <a:t>附</a:t>
            </a:r>
            <a:endParaRPr lang="en-US" altLang="zh-TW" sz="2399" b="1" dirty="0" smtClean="0">
              <a:solidFill>
                <a:schemeClr val="bg1"/>
              </a:solidFill>
              <a:latin typeface="微軟正黑體" panose="020B0604030504040204" pitchFamily="34" charset="-120"/>
              <a:ea typeface="微軟正黑體" panose="020B0604030504040204" pitchFamily="34" charset="-120"/>
            </a:endParaRPr>
          </a:p>
          <a:p>
            <a:pPr marL="361841" indent="-361841">
              <a:buFont typeface="Wingdings" panose="05000000000000000000" pitchFamily="2" charset="2"/>
              <a:buChar char="ü"/>
            </a:pPr>
            <a:endParaRPr lang="en-US" altLang="zh-TW" sz="2399" b="1" dirty="0">
              <a:solidFill>
                <a:schemeClr val="bg1"/>
              </a:solidFill>
              <a:latin typeface="微軟正黑體" panose="020B0604030504040204" pitchFamily="34" charset="-120"/>
              <a:ea typeface="微軟正黑體" panose="020B0604030504040204" pitchFamily="34" charset="-120"/>
            </a:endParaRPr>
          </a:p>
        </p:txBody>
      </p:sp>
      <p:cxnSp>
        <p:nvCxnSpPr>
          <p:cNvPr id="11" name="AutoShape 7"/>
          <p:cNvCxnSpPr>
            <a:cxnSpLocks noChangeShapeType="1"/>
          </p:cNvCxnSpPr>
          <p:nvPr/>
        </p:nvCxnSpPr>
        <p:spPr bwMode="auto">
          <a:xfrm>
            <a:off x="4555980" y="4316192"/>
            <a:ext cx="503869" cy="0"/>
          </a:xfrm>
          <a:prstGeom prst="straightConnector1">
            <a:avLst/>
          </a:prstGeom>
          <a:noFill/>
          <a:ln w="63500">
            <a:solidFill>
              <a:srgbClr val="0000FF"/>
            </a:solidFill>
            <a:round/>
            <a:headEnd/>
            <a:tailEnd type="triangle" w="med" len="med"/>
          </a:ln>
        </p:spPr>
      </p:cxnSp>
      <p:sp>
        <p:nvSpPr>
          <p:cNvPr id="12" name="Text Box 2"/>
          <p:cNvSpPr txBox="1">
            <a:spLocks noChangeArrowheads="1"/>
          </p:cNvSpPr>
          <p:nvPr/>
        </p:nvSpPr>
        <p:spPr bwMode="auto">
          <a:xfrm>
            <a:off x="5059849" y="3093622"/>
            <a:ext cx="6507172" cy="1731814"/>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13" name="圓角矩形 12"/>
          <p:cNvSpPr/>
          <p:nvPr/>
        </p:nvSpPr>
        <p:spPr bwMode="auto">
          <a:xfrm>
            <a:off x="909835" y="3998996"/>
            <a:ext cx="3469495" cy="1252492"/>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r>
              <a:rPr lang="zh-TW" altLang="en-US" sz="2399" b="1" dirty="0" smtClean="0">
                <a:solidFill>
                  <a:schemeClr val="bg1"/>
                </a:solidFill>
                <a:latin typeface="微軟正黑體" panose="020B0604030504040204" pitchFamily="34" charset="-120"/>
                <a:ea typeface="微軟正黑體" panose="020B0604030504040204" pitchFamily="34" charset="-120"/>
              </a:rPr>
              <a:t>上</a:t>
            </a:r>
            <a:r>
              <a:rPr lang="zh-TW" altLang="en-US" sz="2399" b="1" dirty="0">
                <a:solidFill>
                  <a:schemeClr val="bg1"/>
                </a:solidFill>
                <a:latin typeface="微軟正黑體" panose="020B0604030504040204" pitchFamily="34" charset="-120"/>
                <a:ea typeface="微軟正黑體" panose="020B0604030504040204" pitchFamily="34" charset="-120"/>
              </a:rPr>
              <a:t>傳</a:t>
            </a:r>
            <a:r>
              <a:rPr lang="zh-TW" altLang="en-US" sz="2399" b="1" dirty="0" smtClean="0">
                <a:solidFill>
                  <a:schemeClr val="bg1"/>
                </a:solidFill>
                <a:latin typeface="微軟正黑體" panose="020B0604030504040204" pitchFamily="34" charset="-120"/>
                <a:ea typeface="微軟正黑體" panose="020B0604030504040204" pitchFamily="34" charset="-120"/>
              </a:rPr>
              <a:t>相關</a:t>
            </a:r>
            <a:r>
              <a:rPr lang="zh-TW" altLang="en-US" sz="2399" b="1" dirty="0">
                <a:solidFill>
                  <a:schemeClr val="bg1"/>
                </a:solidFill>
                <a:latin typeface="微軟正黑體" panose="020B0604030504040204" pitchFamily="34" charset="-120"/>
                <a:ea typeface="微軟正黑體" panose="020B0604030504040204" pitchFamily="34" charset="-120"/>
              </a:rPr>
              <a:t>證明以利審查特殊鑑定場需求項目</a:t>
            </a:r>
            <a:endParaRPr lang="en-US" altLang="zh-TW" sz="2399" b="1" dirty="0">
              <a:solidFill>
                <a:schemeClr val="bg1"/>
              </a:solidFill>
              <a:latin typeface="微軟正黑體" panose="020B0604030504040204" pitchFamily="34" charset="-120"/>
              <a:ea typeface="微軟正黑體" panose="020B0604030504040204" pitchFamily="34" charset="-120"/>
            </a:endParaRPr>
          </a:p>
        </p:txBody>
      </p:sp>
      <p:cxnSp>
        <p:nvCxnSpPr>
          <p:cNvPr id="14" name="AutoShape 7"/>
          <p:cNvCxnSpPr>
            <a:cxnSpLocks noChangeShapeType="1"/>
          </p:cNvCxnSpPr>
          <p:nvPr/>
        </p:nvCxnSpPr>
        <p:spPr bwMode="auto">
          <a:xfrm>
            <a:off x="4438228" y="5858432"/>
            <a:ext cx="467878" cy="0"/>
          </a:xfrm>
          <a:prstGeom prst="straightConnector1">
            <a:avLst/>
          </a:prstGeom>
          <a:noFill/>
          <a:ln w="63500">
            <a:solidFill>
              <a:srgbClr val="0000FF"/>
            </a:solidFill>
            <a:round/>
            <a:headEnd/>
            <a:tailEnd type="triangle" w="med" len="med"/>
          </a:ln>
        </p:spPr>
      </p:cxnSp>
      <p:sp>
        <p:nvSpPr>
          <p:cNvPr id="15" name="Text Box 2"/>
          <p:cNvSpPr txBox="1">
            <a:spLocks noChangeArrowheads="1"/>
          </p:cNvSpPr>
          <p:nvPr/>
        </p:nvSpPr>
        <p:spPr bwMode="auto">
          <a:xfrm>
            <a:off x="5043767" y="4833582"/>
            <a:ext cx="6523254" cy="835812"/>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16" name="圓角矩形 15"/>
          <p:cNvSpPr/>
          <p:nvPr/>
        </p:nvSpPr>
        <p:spPr bwMode="auto">
          <a:xfrm>
            <a:off x="909836" y="5427535"/>
            <a:ext cx="3469495" cy="814133"/>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pPr marL="342797" indent="-342797">
              <a:buFont typeface="Wingdings" panose="05000000000000000000" pitchFamily="2" charset="2"/>
              <a:buChar char="ü"/>
            </a:pPr>
            <a:r>
              <a:rPr lang="zh-TW" altLang="en-US" sz="2399" b="1" dirty="0">
                <a:solidFill>
                  <a:schemeClr val="bg1"/>
                </a:solidFill>
                <a:latin typeface="微軟正黑體" panose="020B0604030504040204" pitchFamily="34" charset="-120"/>
                <a:ea typeface="微軟正黑體" panose="020B0604030504040204" pitchFamily="34" charset="-120"/>
              </a:rPr>
              <a:t>學生、家長須簽名</a:t>
            </a:r>
            <a:endParaRPr lang="en-US" altLang="zh-TW" sz="2399" b="1" dirty="0">
              <a:solidFill>
                <a:schemeClr val="bg1"/>
              </a:solidFill>
              <a:latin typeface="微軟正黑體" panose="020B0604030504040204" pitchFamily="34" charset="-120"/>
              <a:ea typeface="微軟正黑體" panose="020B0604030504040204" pitchFamily="34" charset="-120"/>
            </a:endParaRPr>
          </a:p>
          <a:p>
            <a:pPr marL="342797" indent="-342797">
              <a:buFont typeface="Wingdings" panose="05000000000000000000" pitchFamily="2" charset="2"/>
              <a:buChar char="ü"/>
            </a:pPr>
            <a:r>
              <a:rPr lang="zh-TW" altLang="en-US" sz="2399" b="1" dirty="0">
                <a:solidFill>
                  <a:schemeClr val="bg1"/>
                </a:solidFill>
                <a:latin typeface="微軟正黑體" panose="020B0604030504040204" pitchFamily="34" charset="-120"/>
                <a:ea typeface="微軟正黑體" panose="020B0604030504040204" pitchFamily="34" charset="-120"/>
              </a:rPr>
              <a:t>就讀學校核章</a:t>
            </a:r>
            <a:endParaRPr lang="en-US" altLang="zh-TW" sz="2399" b="1" dirty="0">
              <a:solidFill>
                <a:schemeClr val="bg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35</a:t>
            </a:fld>
            <a:endParaRPr lang="zh-TW" altLang="en-US" noProof="0" dirty="0"/>
          </a:p>
        </p:txBody>
      </p:sp>
    </p:spTree>
    <p:extLst>
      <p:ext uri="{BB962C8B-B14F-4D97-AF65-F5344CB8AC3E}">
        <p14:creationId xmlns:p14="http://schemas.microsoft.com/office/powerpoint/2010/main" val="200497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5" grpId="0" animBg="1"/>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5703786" y="362839"/>
            <a:ext cx="6335009" cy="5665677"/>
          </a:xfrm>
          <a:prstGeom prst="rect">
            <a:avLst/>
          </a:prstGeom>
        </p:spPr>
      </p:pic>
      <p:sp>
        <p:nvSpPr>
          <p:cNvPr id="2" name="標題 1"/>
          <p:cNvSpPr>
            <a:spLocks noGrp="1"/>
          </p:cNvSpPr>
          <p:nvPr>
            <p:ph type="title"/>
          </p:nvPr>
        </p:nvSpPr>
        <p:spPr>
          <a:xfrm>
            <a:off x="765820" y="76200"/>
            <a:ext cx="10157354" cy="1397000"/>
          </a:xfrm>
        </p:spPr>
        <p:txBody>
          <a:bodyPr>
            <a:normAutofit/>
          </a:bodyPr>
          <a:lstStyle/>
          <a:p>
            <a:r>
              <a:rPr lang="zh-TW" altLang="en-US" sz="5400" b="1" dirty="0">
                <a:latin typeface="微軟正黑體" panose="020B0604030504040204" pitchFamily="34" charset="-120"/>
                <a:ea typeface="微軟正黑體" panose="020B0604030504040204" pitchFamily="34" charset="-120"/>
              </a:rPr>
              <a:t>健康聲明切結書</a:t>
            </a:r>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36</a:t>
            </a:fld>
            <a:endParaRPr lang="zh-TW" altLang="en-US" noProof="0" dirty="0"/>
          </a:p>
        </p:txBody>
      </p:sp>
      <p:sp>
        <p:nvSpPr>
          <p:cNvPr id="6" name="圓角矩形 5"/>
          <p:cNvSpPr/>
          <p:nvPr/>
        </p:nvSpPr>
        <p:spPr bwMode="auto">
          <a:xfrm>
            <a:off x="765820" y="4064124"/>
            <a:ext cx="4824536" cy="1453108"/>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pPr marL="342900" indent="-342900">
              <a:buFont typeface="Wingdings" panose="05000000000000000000" pitchFamily="2" charset="2"/>
              <a:buChar char="ü"/>
            </a:pPr>
            <a:r>
              <a:rPr lang="zh-TW" altLang="en-US" sz="3200" b="1" dirty="0" smtClean="0">
                <a:solidFill>
                  <a:schemeClr val="bg1"/>
                </a:solidFill>
                <a:latin typeface="微軟正黑體" panose="020B0604030504040204" pitchFamily="34" charset="-120"/>
              </a:rPr>
              <a:t>需填寫</a:t>
            </a:r>
            <a:r>
              <a:rPr lang="zh-TW" altLang="en-US" sz="3200" b="1" dirty="0">
                <a:solidFill>
                  <a:schemeClr val="bg1"/>
                </a:solidFill>
                <a:latin typeface="微軟正黑體" panose="020B0604030504040204" pitchFamily="34" charset="-120"/>
              </a:rPr>
              <a:t>後才能下載列印准考證</a:t>
            </a:r>
            <a:endParaRPr lang="en-US" altLang="zh-TW" sz="3200" b="1" dirty="0">
              <a:solidFill>
                <a:schemeClr val="bg1"/>
              </a:solidFill>
              <a:latin typeface="微軟正黑體" panose="020B0604030504040204" pitchFamily="34" charset="-120"/>
            </a:endParaRPr>
          </a:p>
          <a:p>
            <a:pPr marL="342900" indent="-342900">
              <a:buFont typeface="Wingdings" panose="05000000000000000000" pitchFamily="2" charset="2"/>
              <a:buChar char="ü"/>
            </a:pPr>
            <a:endParaRPr lang="en-US" altLang="zh-TW" sz="2399" b="1" dirty="0" smtClean="0">
              <a:solidFill>
                <a:schemeClr val="bg1"/>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ü"/>
            </a:pPr>
            <a:endParaRPr lang="en-US" altLang="zh-TW" sz="2399" b="1" dirty="0">
              <a:solidFill>
                <a:schemeClr val="bg1"/>
              </a:solidFill>
              <a:latin typeface="微軟正黑體" panose="020B0604030504040204" pitchFamily="34" charset="-120"/>
              <a:ea typeface="微軟正黑體" panose="020B0604030504040204" pitchFamily="34" charset="-120"/>
            </a:endParaRPr>
          </a:p>
        </p:txBody>
      </p:sp>
      <p:sp>
        <p:nvSpPr>
          <p:cNvPr id="16" name="圓角矩形 15"/>
          <p:cNvSpPr/>
          <p:nvPr/>
        </p:nvSpPr>
        <p:spPr bwMode="auto">
          <a:xfrm>
            <a:off x="724398" y="1473200"/>
            <a:ext cx="4937966" cy="2171824"/>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pPr marL="342900" indent="-342900">
              <a:buFont typeface="Wingdings" panose="05000000000000000000" pitchFamily="2" charset="2"/>
              <a:buChar char="ü"/>
            </a:pPr>
            <a:r>
              <a:rPr lang="zh-TW" altLang="en-US" sz="3200" b="1" dirty="0">
                <a:solidFill>
                  <a:schemeClr val="bg1"/>
                </a:solidFill>
                <a:latin typeface="微軟正黑體" panose="020B0604030504040204" pitchFamily="34" charset="-120"/>
                <a:ea typeface="微軟正黑體" panose="020B0604030504040204" pitchFamily="34" charset="-120"/>
              </a:rPr>
              <a:t>依參加鑑定類別及階段於時間內至系統線上填寫</a:t>
            </a:r>
            <a:endParaRPr lang="en-US" altLang="zh-TW" sz="3200" b="1" dirty="0">
              <a:solidFill>
                <a:schemeClr val="bg1"/>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ü"/>
            </a:pPr>
            <a:r>
              <a:rPr lang="zh-TW" altLang="en-US" sz="3200" b="1" dirty="0" smtClean="0">
                <a:solidFill>
                  <a:schemeClr val="bg1"/>
                </a:solidFill>
                <a:latin typeface="微軟正黑體" panose="020B0604030504040204" pitchFamily="34" charset="-120"/>
                <a:ea typeface="微軟正黑體" panose="020B0604030504040204" pitchFamily="34" charset="-120"/>
              </a:rPr>
              <a:t>初、複選皆須填寫</a:t>
            </a:r>
            <a:endParaRPr lang="en-US" altLang="zh-TW" sz="3200" b="1" dirty="0" smtClean="0">
              <a:solidFill>
                <a:schemeClr val="bg1"/>
              </a:solidFill>
              <a:latin typeface="微軟正黑體" panose="020B0604030504040204" pitchFamily="34" charset="-120"/>
              <a:ea typeface="微軟正黑體" panose="020B0604030504040204" pitchFamily="34" charset="-120"/>
            </a:endParaRPr>
          </a:p>
          <a:p>
            <a:endParaRPr lang="en-US" altLang="zh-TW" sz="2399" b="1" dirty="0">
              <a:solidFill>
                <a:schemeClr val="bg1"/>
              </a:solidFill>
              <a:latin typeface="微軟正黑體" panose="020B0604030504040204" pitchFamily="34" charset="-120"/>
              <a:ea typeface="微軟正黑體" panose="020B0604030504040204" pitchFamily="34" charset="-120"/>
            </a:endParaRPr>
          </a:p>
        </p:txBody>
      </p:sp>
      <p:cxnSp>
        <p:nvCxnSpPr>
          <p:cNvPr id="17" name="AutoShape 7"/>
          <p:cNvCxnSpPr>
            <a:cxnSpLocks noChangeShapeType="1"/>
          </p:cNvCxnSpPr>
          <p:nvPr/>
        </p:nvCxnSpPr>
        <p:spPr bwMode="auto">
          <a:xfrm>
            <a:off x="5590356" y="2420888"/>
            <a:ext cx="503869" cy="0"/>
          </a:xfrm>
          <a:prstGeom prst="straightConnector1">
            <a:avLst/>
          </a:prstGeom>
          <a:noFill/>
          <a:ln w="63500">
            <a:solidFill>
              <a:srgbClr val="0000FF"/>
            </a:solidFill>
            <a:round/>
            <a:headEnd/>
            <a:tailEnd type="triangle" w="med" len="med"/>
          </a:ln>
        </p:spPr>
      </p:cxnSp>
      <p:sp>
        <p:nvSpPr>
          <p:cNvPr id="18" name="Text Box 2"/>
          <p:cNvSpPr txBox="1">
            <a:spLocks noChangeArrowheads="1"/>
          </p:cNvSpPr>
          <p:nvPr/>
        </p:nvSpPr>
        <p:spPr bwMode="auto">
          <a:xfrm>
            <a:off x="5775794" y="362839"/>
            <a:ext cx="6203303" cy="1110361"/>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3" name="矩形 2"/>
          <p:cNvSpPr/>
          <p:nvPr/>
        </p:nvSpPr>
        <p:spPr>
          <a:xfrm>
            <a:off x="117748" y="135036"/>
            <a:ext cx="1723549" cy="461665"/>
          </a:xfrm>
          <a:prstGeom prst="rect">
            <a:avLst/>
          </a:prstGeom>
        </p:spPr>
        <p:txBody>
          <a:bodyPr wrap="none">
            <a:spAutoFit/>
          </a:bodyPr>
          <a:lstStyle/>
          <a:p>
            <a:pPr>
              <a:spcBef>
                <a:spcPts val="1200"/>
              </a:spcBef>
              <a:buClr>
                <a:srgbClr val="003399"/>
              </a:buClr>
            </a:pPr>
            <a:r>
              <a:rPr lang="en-US" altLang="zh-TW" b="1" dirty="0">
                <a:solidFill>
                  <a:schemeClr val="tx2"/>
                </a:solidFill>
                <a:latin typeface="微軟正黑體" panose="020B0604030504040204" pitchFamily="34" charset="-120"/>
              </a:rPr>
              <a:t>【</a:t>
            </a:r>
            <a:r>
              <a:rPr lang="zh-TW" altLang="en-US" b="1" dirty="0">
                <a:solidFill>
                  <a:schemeClr val="accent5">
                    <a:lumMod val="50000"/>
                  </a:schemeClr>
                </a:solidFill>
                <a:latin typeface="微軟正黑體" panose="020B0604030504040204" pitchFamily="34" charset="-120"/>
              </a:rPr>
              <a:t>附件</a:t>
            </a:r>
            <a:r>
              <a:rPr lang="zh-TW" altLang="en-US" b="1" dirty="0" smtClean="0">
                <a:solidFill>
                  <a:schemeClr val="accent5">
                    <a:lumMod val="50000"/>
                  </a:schemeClr>
                </a:solidFill>
                <a:latin typeface="微軟正黑體" panose="020B0604030504040204" pitchFamily="34" charset="-120"/>
              </a:rPr>
              <a:t>十</a:t>
            </a:r>
            <a:r>
              <a:rPr lang="en-US" altLang="zh-TW" b="1" dirty="0" smtClean="0">
                <a:solidFill>
                  <a:schemeClr val="tx2"/>
                </a:solidFill>
                <a:latin typeface="微軟正黑體" panose="020B0604030504040204" pitchFamily="34" charset="-120"/>
              </a:rPr>
              <a:t>】</a:t>
            </a:r>
            <a:endParaRPr lang="en-US" altLang="zh-TW" b="1" dirty="0">
              <a:solidFill>
                <a:schemeClr val="tx2"/>
              </a:solidFill>
              <a:latin typeface="微軟正黑體" panose="020B0604030504040204" pitchFamily="34" charset="-120"/>
            </a:endParaRPr>
          </a:p>
        </p:txBody>
      </p:sp>
    </p:spTree>
    <p:extLst>
      <p:ext uri="{BB962C8B-B14F-4D97-AF65-F5344CB8AC3E}">
        <p14:creationId xmlns:p14="http://schemas.microsoft.com/office/powerpoint/2010/main" val="336639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手繪多邊形 3"/>
          <p:cNvSpPr/>
          <p:nvPr/>
        </p:nvSpPr>
        <p:spPr>
          <a:xfrm>
            <a:off x="225761" y="815008"/>
            <a:ext cx="11737304" cy="1205501"/>
          </a:xfrm>
          <a:custGeom>
            <a:avLst/>
            <a:gdLst>
              <a:gd name="connsiteX0" fmla="*/ 0 w 8317494"/>
              <a:gd name="connsiteY0" fmla="*/ 0 h 4608512"/>
              <a:gd name="connsiteX1" fmla="*/ 8317494 w 8317494"/>
              <a:gd name="connsiteY1" fmla="*/ 0 h 4608512"/>
              <a:gd name="connsiteX2" fmla="*/ 8317494 w 8317494"/>
              <a:gd name="connsiteY2" fmla="*/ 4608512 h 4608512"/>
              <a:gd name="connsiteX3" fmla="*/ 0 w 8317494"/>
              <a:gd name="connsiteY3" fmla="*/ 4608512 h 4608512"/>
              <a:gd name="connsiteX4" fmla="*/ 0 w 8317494"/>
              <a:gd name="connsiteY4" fmla="*/ 0 h 460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7494" h="4608512">
                <a:moveTo>
                  <a:pt x="0" y="0"/>
                </a:moveTo>
                <a:lnTo>
                  <a:pt x="8317494" y="0"/>
                </a:lnTo>
                <a:lnTo>
                  <a:pt x="8317494" y="4608512"/>
                </a:lnTo>
                <a:lnTo>
                  <a:pt x="0" y="4608512"/>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defTabSz="1066800">
              <a:spcBef>
                <a:spcPts val="600"/>
              </a:spcBef>
              <a:spcAft>
                <a:spcPts val="600"/>
              </a:spcAft>
              <a:buChar char="••"/>
            </a:pPr>
            <a:r>
              <a:rPr lang="zh-TW" altLang="en-US" sz="2800" b="1" dirty="0">
                <a:solidFill>
                  <a:srgbClr val="FF0000"/>
                </a:solidFill>
                <a:latin typeface="微軟正黑體" panose="020B0604030504040204" pitchFamily="34" charset="-120"/>
              </a:rPr>
              <a:t>學生應據實切結個人健康狀況並於下列</a:t>
            </a:r>
            <a:r>
              <a:rPr lang="zh-TW" altLang="en-US" sz="2800" b="1" dirty="0" smtClean="0">
                <a:solidFill>
                  <a:srgbClr val="FF0000"/>
                </a:solidFill>
                <a:latin typeface="微軟正黑體" panose="020B0604030504040204" pitchFamily="34" charset="-120"/>
              </a:rPr>
              <a:t>時間線上填寫健康</a:t>
            </a:r>
            <a:r>
              <a:rPr lang="zh-TW" altLang="en-US" sz="2800" b="1" dirty="0">
                <a:solidFill>
                  <a:srgbClr val="FF0000"/>
                </a:solidFill>
                <a:latin typeface="微軟正黑體" panose="020B0604030504040204" pitchFamily="34" charset="-120"/>
              </a:rPr>
              <a:t>聲明切結</a:t>
            </a:r>
            <a:r>
              <a:rPr lang="zh-TW" altLang="en-US" sz="2800" b="1" dirty="0" smtClean="0">
                <a:solidFill>
                  <a:srgbClr val="FF0000"/>
                </a:solidFill>
                <a:latin typeface="微軟正黑體" panose="020B0604030504040204" pitchFamily="34" charset="-120"/>
              </a:rPr>
              <a:t>書</a:t>
            </a:r>
            <a:endParaRPr lang="en-US" altLang="zh-TW" sz="2800" b="1" dirty="0" smtClean="0">
              <a:solidFill>
                <a:srgbClr val="FF0000"/>
              </a:solidFill>
              <a:latin typeface="微軟正黑體" panose="020B0604030504040204" pitchFamily="34" charset="-120"/>
            </a:endParaRPr>
          </a:p>
          <a:p>
            <a:pPr marL="0" lvl="1" defTabSz="1066800">
              <a:spcBef>
                <a:spcPts val="600"/>
              </a:spcBef>
              <a:spcAft>
                <a:spcPts val="600"/>
              </a:spcAft>
            </a:pPr>
            <a:r>
              <a:rPr lang="zh-TW" altLang="en-US" sz="2800" b="1" dirty="0">
                <a:solidFill>
                  <a:srgbClr val="FF0000"/>
                </a:solidFill>
                <a:latin typeface="微軟正黑體" panose="020B0604030504040204" pitchFamily="34" charset="-120"/>
              </a:rPr>
              <a:t> </a:t>
            </a:r>
            <a:r>
              <a:rPr lang="zh-TW" altLang="en-US" sz="2800" b="1" dirty="0" smtClean="0">
                <a:solidFill>
                  <a:srgbClr val="FF0000"/>
                </a:solidFill>
                <a:latin typeface="微軟正黑體" panose="020B0604030504040204" pitchFamily="34" charset="-120"/>
              </a:rPr>
              <a:t>   </a:t>
            </a:r>
            <a:r>
              <a:rPr lang="en-US" altLang="zh-TW" sz="2800" b="1" dirty="0" smtClean="0">
                <a:solidFill>
                  <a:srgbClr val="FF0000"/>
                </a:solidFill>
                <a:latin typeface="微軟正黑體" panose="020B0604030504040204" pitchFamily="34" charset="-120"/>
              </a:rPr>
              <a:t>(</a:t>
            </a:r>
            <a:r>
              <a:rPr lang="zh-TW" altLang="en-US" sz="2800" b="1" dirty="0">
                <a:solidFill>
                  <a:srgbClr val="FF0000"/>
                </a:solidFill>
                <a:latin typeface="微軟正黑體" panose="020B0604030504040204" pitchFamily="34" charset="-120"/>
              </a:rPr>
              <a:t>簡章</a:t>
            </a:r>
            <a:r>
              <a:rPr lang="zh-TW" altLang="en-US" sz="2800" b="1" u="sng" dirty="0">
                <a:solidFill>
                  <a:srgbClr val="FF0000"/>
                </a:solidFill>
                <a:latin typeface="微軟正黑體" panose="020B0604030504040204" pitchFamily="34" charset="-120"/>
              </a:rPr>
              <a:t>附件</a:t>
            </a:r>
            <a:r>
              <a:rPr lang="zh-TW" altLang="en-US" sz="2800" b="1" u="sng" dirty="0" smtClean="0">
                <a:solidFill>
                  <a:srgbClr val="FF0000"/>
                </a:solidFill>
                <a:latin typeface="微軟正黑體" panose="020B0604030504040204" pitchFamily="34" charset="-120"/>
              </a:rPr>
              <a:t>十</a:t>
            </a:r>
            <a:r>
              <a:rPr lang="en-US" altLang="zh-TW" sz="2800" b="1" dirty="0" smtClean="0">
                <a:solidFill>
                  <a:srgbClr val="FF0000"/>
                </a:solidFill>
                <a:latin typeface="微軟正黑體" panose="020B0604030504040204" pitchFamily="34" charset="-120"/>
              </a:rPr>
              <a:t>)</a:t>
            </a:r>
            <a:r>
              <a:rPr lang="zh-TW" altLang="en-US" sz="2800" b="1" dirty="0" smtClean="0">
                <a:solidFill>
                  <a:srgbClr val="FF0000"/>
                </a:solidFill>
                <a:latin typeface="微軟正黑體" panose="020B0604030504040204" pitchFamily="34" charset="-120"/>
              </a:rPr>
              <a:t> </a:t>
            </a:r>
            <a:endParaRPr lang="en-US" altLang="zh-TW" sz="2800" b="1" dirty="0" smtClean="0">
              <a:solidFill>
                <a:srgbClr val="FF0000"/>
              </a:solidFill>
              <a:latin typeface="微軟正黑體" panose="020B0604030504040204" pitchFamily="34" charset="-120"/>
            </a:endParaRPr>
          </a:p>
          <a:p>
            <a:pPr marL="228600" lvl="1" indent="-228600" defTabSz="1066800">
              <a:spcBef>
                <a:spcPts val="600"/>
              </a:spcBef>
              <a:spcAft>
                <a:spcPts val="600"/>
              </a:spcAft>
              <a:buChar char="••"/>
            </a:pPr>
            <a:endParaRPr lang="en-US" altLang="zh-TW" sz="2800" b="1" dirty="0">
              <a:solidFill>
                <a:srgbClr val="FF0000"/>
              </a:solidFill>
              <a:latin typeface="微軟正黑體" panose="020B0604030504040204" pitchFamily="34" charset="-120"/>
              <a:ea typeface="微軟正黑體" panose="020B0604030504040204" pitchFamily="34" charset="-120"/>
            </a:endParaRPr>
          </a:p>
          <a:p>
            <a:pPr marL="228600" lvl="1" indent="-228600" defTabSz="1066800">
              <a:spcBef>
                <a:spcPts val="600"/>
              </a:spcBef>
              <a:spcAft>
                <a:spcPts val="600"/>
              </a:spcAft>
              <a:buChar char="••"/>
            </a:pPr>
            <a:endParaRPr lang="zh-TW" altLang="en-US" sz="2800" b="1" dirty="0">
              <a:solidFill>
                <a:srgbClr val="002060"/>
              </a:solidFill>
              <a:latin typeface="微軟正黑體" panose="020B0604030504040204" pitchFamily="34" charset="-120"/>
              <a:ea typeface="微軟正黑體" panose="020B0604030504040204" pitchFamily="34" charset="-120"/>
            </a:endParaRPr>
          </a:p>
        </p:txBody>
      </p:sp>
      <p:sp>
        <p:nvSpPr>
          <p:cNvPr id="6" name="標題 1"/>
          <p:cNvSpPr txBox="1">
            <a:spLocks/>
          </p:cNvSpPr>
          <p:nvPr/>
        </p:nvSpPr>
        <p:spPr>
          <a:xfrm>
            <a:off x="3070076" y="-99392"/>
            <a:ext cx="6564613" cy="914400"/>
          </a:xfrm>
          <a:prstGeom prst="rect">
            <a:avLst/>
          </a:prstGeom>
        </p:spPr>
        <p:txBody>
          <a:bodyPr vert="horz" lIns="68580" tIns="34290" rIns="68580" bIns="34290" rtlCol="0" anchor="b">
            <a:normAutofit fontScale="92500"/>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050" b="1" dirty="0">
                <a:solidFill>
                  <a:srgbClr val="002060"/>
                </a:solidFill>
              </a:rPr>
              <a:t>防疫措施應繳交文件注意事項</a:t>
            </a: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37</a:t>
            </a:fld>
            <a:endParaRPr lang="zh-TW" altLang="en-US" noProof="0" dirty="0"/>
          </a:p>
        </p:txBody>
      </p:sp>
      <p:graphicFrame>
        <p:nvGraphicFramePr>
          <p:cNvPr id="10" name="表格 9"/>
          <p:cNvGraphicFramePr>
            <a:graphicFrameLocks noGrp="1"/>
          </p:cNvGraphicFramePr>
          <p:nvPr>
            <p:extLst>
              <p:ext uri="{D42A27DB-BD31-4B8C-83A1-F6EECF244321}">
                <p14:modId xmlns:p14="http://schemas.microsoft.com/office/powerpoint/2010/main" val="2630704623"/>
              </p:ext>
            </p:extLst>
          </p:nvPr>
        </p:nvGraphicFramePr>
        <p:xfrm>
          <a:off x="1197868" y="2020509"/>
          <a:ext cx="10081120" cy="4380292"/>
        </p:xfrm>
        <a:graphic>
          <a:graphicData uri="http://schemas.openxmlformats.org/drawingml/2006/table">
            <a:tbl>
              <a:tblPr/>
              <a:tblGrid>
                <a:gridCol w="1728192">
                  <a:extLst>
                    <a:ext uri="{9D8B030D-6E8A-4147-A177-3AD203B41FA5}">
                      <a16:colId xmlns:a16="http://schemas.microsoft.com/office/drawing/2014/main" val="100552967"/>
                    </a:ext>
                  </a:extLst>
                </a:gridCol>
                <a:gridCol w="8352928">
                  <a:extLst>
                    <a:ext uri="{9D8B030D-6E8A-4147-A177-3AD203B41FA5}">
                      <a16:colId xmlns:a16="http://schemas.microsoft.com/office/drawing/2014/main" val="693144751"/>
                    </a:ext>
                  </a:extLst>
                </a:gridCol>
              </a:tblGrid>
              <a:tr h="645799">
                <a:tc>
                  <a:txBody>
                    <a:bodyPr/>
                    <a:lstStyle/>
                    <a:p>
                      <a:pPr algn="ctr" eaLnBrk="0">
                        <a:spcAft>
                          <a:spcPts val="0"/>
                        </a:spcAft>
                      </a:pPr>
                      <a:r>
                        <a:rPr lang="zh-TW" sz="2800" b="1" kern="100" dirty="0">
                          <a:effectLst/>
                          <a:latin typeface="+mj-ea"/>
                          <a:ea typeface="+mj-ea"/>
                          <a:cs typeface="Times New Roman" panose="02020603050405020304" pitchFamily="18" charset="0"/>
                        </a:rPr>
                        <a:t>階段</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eaLnBrk="0">
                        <a:spcAft>
                          <a:spcPts val="0"/>
                        </a:spcAft>
                      </a:pPr>
                      <a:r>
                        <a:rPr lang="zh-TW" sz="3200" b="1" kern="100" dirty="0">
                          <a:effectLst/>
                          <a:latin typeface="+mj-ea"/>
                          <a:ea typeface="+mj-ea"/>
                          <a:cs typeface="Times New Roman" panose="02020603050405020304" pitchFamily="18" charset="0"/>
                        </a:rPr>
                        <a:t>本表繳交時間</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42275217"/>
                  </a:ext>
                </a:extLst>
              </a:tr>
              <a:tr h="1568882">
                <a:tc>
                  <a:txBody>
                    <a:bodyPr/>
                    <a:lstStyle/>
                    <a:p>
                      <a:pPr algn="ctr">
                        <a:spcAft>
                          <a:spcPts val="0"/>
                        </a:spcAft>
                      </a:pPr>
                      <a:r>
                        <a:rPr lang="zh-TW" sz="2800" b="1" kern="100" dirty="0">
                          <a:effectLst/>
                          <a:latin typeface="+mj-ea"/>
                          <a:ea typeface="+mj-ea"/>
                          <a:cs typeface="Times New Roman" panose="02020603050405020304" pitchFamily="18" charset="0"/>
                        </a:rPr>
                        <a:t>初選</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111</a:t>
                      </a:r>
                      <a:r>
                        <a:rPr 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年</a:t>
                      </a:r>
                      <a:r>
                        <a:rPr lang="en-US" sz="2800" b="1" kern="100" dirty="0">
                          <a:solidFill>
                            <a:schemeClr val="tx1"/>
                          </a:solidFill>
                          <a:effectLst/>
                          <a:latin typeface="Microsoft JhengHei" pitchFamily="34" charset="-120"/>
                          <a:ea typeface="Microsoft JhengHei" pitchFamily="34" charset="-120"/>
                          <a:cs typeface="Times New Roman" panose="02020603050405020304" pitchFamily="18" charset="0"/>
                        </a:rPr>
                        <a:t>2</a:t>
                      </a:r>
                      <a:r>
                        <a:rPr lang="zh-TW" sz="2800" b="1" kern="100" dirty="0">
                          <a:solidFill>
                            <a:schemeClr val="tx1"/>
                          </a:solidFill>
                          <a:effectLst/>
                          <a:latin typeface="Microsoft JhengHei" pitchFamily="34" charset="-120"/>
                          <a:ea typeface="Microsoft JhengHei" pitchFamily="34" charset="-120"/>
                          <a:cs typeface="Times New Roman" panose="02020603050405020304" pitchFamily="18" charset="0"/>
                        </a:rPr>
                        <a:t>月</a:t>
                      </a:r>
                      <a:r>
                        <a:rPr 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2</a:t>
                      </a:r>
                      <a:r>
                        <a:rPr lang="en-US" alt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5</a:t>
                      </a:r>
                      <a:r>
                        <a:rPr 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日</a:t>
                      </a:r>
                      <a:r>
                        <a:rPr 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a:t>
                      </a:r>
                      <a:r>
                        <a:rPr lang="zh-TW" alt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五</a:t>
                      </a:r>
                      <a:r>
                        <a:rPr 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)17:00</a:t>
                      </a:r>
                      <a:r>
                        <a:rPr 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至</a:t>
                      </a:r>
                      <a:r>
                        <a:rPr lang="en-US" sz="2800" b="1" kern="100" dirty="0">
                          <a:solidFill>
                            <a:schemeClr val="tx1"/>
                          </a:solidFill>
                          <a:effectLst/>
                          <a:latin typeface="Microsoft JhengHei" pitchFamily="34" charset="-120"/>
                          <a:ea typeface="Microsoft JhengHei" pitchFamily="34" charset="-120"/>
                          <a:cs typeface="Times New Roman" panose="02020603050405020304" pitchFamily="18" charset="0"/>
                        </a:rPr>
                        <a:t>3</a:t>
                      </a:r>
                      <a:r>
                        <a:rPr 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月</a:t>
                      </a:r>
                      <a:r>
                        <a:rPr lang="en-US" altLang="zh-TW" sz="2800" b="1" kern="100" dirty="0">
                          <a:solidFill>
                            <a:schemeClr val="tx1"/>
                          </a:solidFill>
                          <a:effectLst/>
                          <a:latin typeface="Microsoft JhengHei" pitchFamily="34" charset="-120"/>
                          <a:ea typeface="Microsoft JhengHei" pitchFamily="34" charset="-120"/>
                          <a:cs typeface="Times New Roman" panose="02020603050405020304" pitchFamily="18" charset="0"/>
                        </a:rPr>
                        <a:t>2</a:t>
                      </a:r>
                      <a:r>
                        <a:rPr 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日</a:t>
                      </a:r>
                      <a:r>
                        <a:rPr 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a:t>
                      </a:r>
                      <a:r>
                        <a:rPr lang="zh-TW" alt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三</a:t>
                      </a:r>
                      <a:r>
                        <a:rPr 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a:t>
                      </a:r>
                      <a:r>
                        <a:rPr lang="en-US" alt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17:00</a:t>
                      </a:r>
                      <a:r>
                        <a:rPr lang="zh-TW" alt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止，</a:t>
                      </a:r>
                      <a:endParaRPr lang="en-US" alt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endParaRPr>
                    </a:p>
                    <a:p>
                      <a:pPr algn="ctr">
                        <a:spcAft>
                          <a:spcPts val="0"/>
                        </a:spcAft>
                      </a:pPr>
                      <a:r>
                        <a:rPr lang="zh-TW" alt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至桃園市資優鑑定報名系統</a:t>
                      </a:r>
                      <a:endParaRPr lang="en-US" alt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endParaRPr>
                    </a:p>
                    <a:p>
                      <a:pPr algn="ctr">
                        <a:spcAft>
                          <a:spcPts val="0"/>
                        </a:spcAft>
                      </a:pPr>
                      <a:r>
                        <a:rPr lang="en-US" altLang="zh-TW" sz="2800" b="1" kern="1200" dirty="0" smtClean="0">
                          <a:solidFill>
                            <a:schemeClr val="tx1"/>
                          </a:solidFill>
                          <a:effectLst/>
                          <a:latin typeface="Microsoft JhengHei" pitchFamily="34" charset="-120"/>
                          <a:ea typeface="Microsoft JhengHei" pitchFamily="34" charset="-120"/>
                          <a:cs typeface="+mn-cs"/>
                        </a:rPr>
                        <a:t>(</a:t>
                      </a:r>
                      <a:r>
                        <a:rPr lang="en-US" altLang="zh-TW" sz="2800" b="1" u="sng" kern="1200" dirty="0" smtClean="0">
                          <a:solidFill>
                            <a:schemeClr val="tx1"/>
                          </a:solidFill>
                          <a:effectLst/>
                          <a:latin typeface="Microsoft JhengHei" pitchFamily="34" charset="-120"/>
                          <a:ea typeface="Microsoft JhengHei" pitchFamily="34" charset="-120"/>
                          <a:cs typeface="+mn-cs"/>
                          <a:hlinkClick r:id="rId3"/>
                        </a:rPr>
                        <a:t>https://www.giftedness.tyc.edu.tw</a:t>
                      </a:r>
                      <a:r>
                        <a:rPr lang="en-US" altLang="zh-TW" sz="2800" b="1" u="sng" kern="1200" dirty="0" smtClean="0">
                          <a:solidFill>
                            <a:schemeClr val="tx1"/>
                          </a:solidFill>
                          <a:effectLst/>
                          <a:latin typeface="Microsoft JhengHei" pitchFamily="34" charset="-120"/>
                          <a:ea typeface="Microsoft JhengHei" pitchFamily="34" charset="-120"/>
                          <a:cs typeface="+mn-cs"/>
                        </a:rPr>
                        <a:t>)</a:t>
                      </a:r>
                      <a:r>
                        <a:rPr lang="zh-TW" altLang="en-US" sz="2800" b="1" u="none" kern="1200" dirty="0" smtClean="0">
                          <a:solidFill>
                            <a:schemeClr val="tx1"/>
                          </a:solidFill>
                          <a:effectLst/>
                          <a:latin typeface="Microsoft JhengHei" pitchFamily="34" charset="-120"/>
                          <a:ea typeface="Microsoft JhengHei" pitchFamily="34" charset="-120"/>
                          <a:cs typeface="+mn-cs"/>
                        </a:rPr>
                        <a:t>填寫</a:t>
                      </a:r>
                      <a:endParaRPr lang="zh-TW" sz="2800" b="1" u="none" kern="100" dirty="0">
                        <a:solidFill>
                          <a:schemeClr val="tx1"/>
                        </a:solidFill>
                        <a:effectLst/>
                        <a:latin typeface="Microsoft JhengHei" pitchFamily="34" charset="-120"/>
                        <a:ea typeface="Microsoft JhengHei" pitchFamily="34" charset="-120"/>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0258174"/>
                  </a:ext>
                </a:extLst>
              </a:tr>
              <a:tr h="2165611">
                <a:tc>
                  <a:txBody>
                    <a:bodyPr/>
                    <a:lstStyle/>
                    <a:p>
                      <a:pPr algn="ctr">
                        <a:spcAft>
                          <a:spcPts val="0"/>
                        </a:spcAft>
                      </a:pPr>
                      <a:r>
                        <a:rPr lang="zh-TW" sz="2800" b="1" kern="100" dirty="0">
                          <a:effectLst/>
                          <a:latin typeface="+mj-ea"/>
                          <a:ea typeface="+mj-ea"/>
                          <a:cs typeface="Times New Roman" panose="02020603050405020304" pitchFamily="18" charset="0"/>
                        </a:rPr>
                        <a:t>複選</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111</a:t>
                      </a:r>
                      <a:r>
                        <a:rPr 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年</a:t>
                      </a:r>
                      <a:r>
                        <a:rPr lang="en-US" alt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4</a:t>
                      </a:r>
                      <a:r>
                        <a:rPr 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月</a:t>
                      </a:r>
                      <a:r>
                        <a:rPr 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22</a:t>
                      </a:r>
                      <a:r>
                        <a:rPr 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日</a:t>
                      </a:r>
                      <a:r>
                        <a:rPr lang="en-US" alt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17:00 </a:t>
                      </a:r>
                      <a:r>
                        <a:rPr 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a:t>
                      </a:r>
                      <a:r>
                        <a:rPr lang="zh-TW" alt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五</a:t>
                      </a:r>
                      <a:r>
                        <a:rPr 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a:t>
                      </a:r>
                      <a:r>
                        <a:rPr lang="zh-TW" sz="2800" b="1" kern="100" dirty="0">
                          <a:solidFill>
                            <a:schemeClr val="tx1"/>
                          </a:solidFill>
                          <a:effectLst/>
                          <a:latin typeface="Microsoft JhengHei" pitchFamily="34" charset="-120"/>
                          <a:ea typeface="Microsoft JhengHei" pitchFamily="34" charset="-120"/>
                          <a:cs typeface="Times New Roman" panose="02020603050405020304" pitchFamily="18" charset="0"/>
                        </a:rPr>
                        <a:t>至</a:t>
                      </a:r>
                      <a:r>
                        <a:rPr lang="en-US" sz="2800" b="1" kern="100" dirty="0">
                          <a:solidFill>
                            <a:schemeClr val="tx1"/>
                          </a:solidFill>
                          <a:effectLst/>
                          <a:latin typeface="Microsoft JhengHei" pitchFamily="34" charset="-120"/>
                          <a:ea typeface="Microsoft JhengHei" pitchFamily="34" charset="-120"/>
                          <a:cs typeface="Times New Roman" panose="02020603050405020304" pitchFamily="18" charset="0"/>
                        </a:rPr>
                        <a:t>4</a:t>
                      </a:r>
                      <a:r>
                        <a:rPr 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月</a:t>
                      </a:r>
                      <a:r>
                        <a:rPr lang="en-US" alt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27</a:t>
                      </a:r>
                      <a:r>
                        <a:rPr 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日</a:t>
                      </a:r>
                      <a:r>
                        <a:rPr 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a:t>
                      </a:r>
                      <a:r>
                        <a:rPr lang="zh-TW" alt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三</a:t>
                      </a:r>
                      <a:r>
                        <a:rPr 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a:t>
                      </a:r>
                      <a:r>
                        <a:rPr lang="en-US" alt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17</a:t>
                      </a:r>
                      <a:r>
                        <a:rPr 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a:t>
                      </a:r>
                      <a:r>
                        <a:rPr lang="en-US" alt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00</a:t>
                      </a:r>
                      <a:r>
                        <a:rPr lang="zh-TW" alt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止，</a:t>
                      </a:r>
                      <a:endParaRPr lang="en-US" alt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lang="zh-TW" alt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至桃園市資優鑑定報名系統</a:t>
                      </a:r>
                      <a:endParaRPr lang="zh-TW" alt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effectLst/>
                          <a:latin typeface="Microsoft JhengHei" pitchFamily="34" charset="-120"/>
                          <a:ea typeface="Microsoft JhengHei" pitchFamily="34" charset="-120"/>
                          <a:cs typeface="+mn-cs"/>
                        </a:rPr>
                        <a:t>(</a:t>
                      </a:r>
                      <a:r>
                        <a:rPr lang="en-US" altLang="zh-TW" sz="2800" b="1" kern="1200" dirty="0" smtClean="0">
                          <a:solidFill>
                            <a:schemeClr val="tx1"/>
                          </a:solidFill>
                          <a:effectLst/>
                          <a:latin typeface="Microsoft JhengHei" pitchFamily="34" charset="-120"/>
                          <a:ea typeface="Microsoft JhengHei" pitchFamily="34" charset="-120"/>
                          <a:cs typeface="+mn-cs"/>
                          <a:hlinkClick r:id="rId4"/>
                        </a:rPr>
                        <a:t>https://www.giftedness.tyc.edu.tw</a:t>
                      </a:r>
                      <a:r>
                        <a:rPr lang="en-US" altLang="zh-TW" sz="2800" b="1" kern="1200" dirty="0" smtClean="0">
                          <a:solidFill>
                            <a:schemeClr val="tx1"/>
                          </a:solidFill>
                          <a:effectLst/>
                          <a:latin typeface="Microsoft JhengHei" pitchFamily="34" charset="-120"/>
                          <a:ea typeface="Microsoft JhengHei" pitchFamily="34" charset="-120"/>
                          <a:cs typeface="+mn-cs"/>
                        </a:rPr>
                        <a:t>)</a:t>
                      </a:r>
                      <a:r>
                        <a:rPr lang="zh-TW" altLang="en-US" sz="2800" b="1" kern="1200" dirty="0" smtClean="0">
                          <a:solidFill>
                            <a:schemeClr val="tx1"/>
                          </a:solidFill>
                          <a:effectLst/>
                          <a:latin typeface="Microsoft JhengHei" pitchFamily="34" charset="-120"/>
                          <a:ea typeface="Microsoft JhengHei" pitchFamily="34" charset="-120"/>
                          <a:cs typeface="+mn-cs"/>
                        </a:rPr>
                        <a:t>填寫</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4959433"/>
                  </a:ext>
                </a:extLst>
              </a:tr>
            </a:tbl>
          </a:graphicData>
        </a:graphic>
      </p:graphicFrame>
    </p:spTree>
    <p:extLst>
      <p:ext uri="{BB962C8B-B14F-4D97-AF65-F5344CB8AC3E}">
        <p14:creationId xmlns:p14="http://schemas.microsoft.com/office/powerpoint/2010/main" val="21625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0797" y="205355"/>
            <a:ext cx="5534955" cy="672496"/>
          </a:xfrm>
        </p:spPr>
        <p:txBody>
          <a:bodyPr>
            <a:normAutofit fontScale="90000"/>
          </a:bodyPr>
          <a:lstStyle/>
          <a:p>
            <a:r>
              <a:rPr lang="zh-TW" altLang="en-US" sz="4399" b="1" dirty="0">
                <a:solidFill>
                  <a:srgbClr val="FF0000"/>
                </a:solidFill>
              </a:rPr>
              <a:t>鑑定證</a:t>
            </a:r>
            <a:endParaRPr lang="zh-TW" altLang="en-US" b="1" dirty="0">
              <a:solidFill>
                <a:srgbClr val="7030A0"/>
              </a:solidFill>
            </a:endParaRPr>
          </a:p>
        </p:txBody>
      </p:sp>
      <p:sp>
        <p:nvSpPr>
          <p:cNvPr id="3" name="內容版面配置區 2"/>
          <p:cNvSpPr>
            <a:spLocks noGrp="1"/>
          </p:cNvSpPr>
          <p:nvPr>
            <p:ph idx="1"/>
          </p:nvPr>
        </p:nvSpPr>
        <p:spPr>
          <a:xfrm>
            <a:off x="337933" y="1055912"/>
            <a:ext cx="4952006" cy="3967320"/>
          </a:xfrm>
        </p:spPr>
        <p:txBody>
          <a:bodyPr>
            <a:noAutofit/>
          </a:bodyPr>
          <a:lstStyle/>
          <a:p>
            <a:pPr>
              <a:lnSpc>
                <a:spcPts val="3999"/>
              </a:lnSpc>
              <a:spcBef>
                <a:spcPts val="600"/>
              </a:spcBef>
              <a:buFont typeface="Wingdings" panose="05000000000000000000" pitchFamily="2" charset="2"/>
              <a:buChar char="l"/>
            </a:pPr>
            <a:r>
              <a:rPr lang="zh-TW" altLang="en-US" sz="3199" b="1" dirty="0">
                <a:solidFill>
                  <a:srgbClr val="7030A0"/>
                </a:solidFill>
              </a:rPr>
              <a:t>期限內</a:t>
            </a:r>
            <a:r>
              <a:rPr lang="zh-TW" altLang="en-US" sz="3199" b="1" dirty="0" smtClean="0">
                <a:solidFill>
                  <a:srgbClr val="7030A0"/>
                </a:solidFill>
              </a:rPr>
              <a:t>至報名系統</a:t>
            </a:r>
            <a:endParaRPr lang="en-US" altLang="zh-TW" sz="3199" b="1" dirty="0" smtClean="0">
              <a:solidFill>
                <a:srgbClr val="7030A0"/>
              </a:solidFill>
            </a:endParaRPr>
          </a:p>
          <a:p>
            <a:pPr>
              <a:lnSpc>
                <a:spcPts val="3999"/>
              </a:lnSpc>
              <a:spcBef>
                <a:spcPts val="600"/>
              </a:spcBef>
              <a:buFont typeface="Wingdings" panose="05000000000000000000" pitchFamily="2" charset="2"/>
              <a:buChar char="l"/>
            </a:pPr>
            <a:r>
              <a:rPr lang="zh-TW" altLang="en-US" sz="3199" b="1" dirty="0" smtClean="0">
                <a:solidFill>
                  <a:srgbClr val="7030A0"/>
                </a:solidFill>
              </a:rPr>
              <a:t>線上填寫健康聲明書切結書</a:t>
            </a:r>
            <a:r>
              <a:rPr lang="en-US" altLang="zh-TW" sz="3199" b="1" dirty="0" smtClean="0">
                <a:solidFill>
                  <a:srgbClr val="7030A0"/>
                </a:solidFill>
              </a:rPr>
              <a:t>(</a:t>
            </a:r>
            <a:r>
              <a:rPr lang="zh-TW" altLang="en-US" sz="3199" b="1" dirty="0" smtClean="0">
                <a:solidFill>
                  <a:srgbClr val="7030A0"/>
                </a:solidFill>
              </a:rPr>
              <a:t>如附件十</a:t>
            </a:r>
            <a:r>
              <a:rPr lang="en-US" altLang="zh-TW" sz="3199" b="1" dirty="0" smtClean="0">
                <a:solidFill>
                  <a:srgbClr val="7030A0"/>
                </a:solidFill>
              </a:rPr>
              <a:t>)</a:t>
            </a:r>
          </a:p>
          <a:p>
            <a:pPr>
              <a:lnSpc>
                <a:spcPts val="3999"/>
              </a:lnSpc>
              <a:spcBef>
                <a:spcPts val="600"/>
              </a:spcBef>
              <a:buFont typeface="Wingdings" panose="05000000000000000000" pitchFamily="2" charset="2"/>
              <a:buChar char="l"/>
            </a:pPr>
            <a:r>
              <a:rPr lang="zh-TW" altLang="en-US" sz="3199" b="1" dirty="0" smtClean="0">
                <a:solidFill>
                  <a:srgbClr val="7030A0"/>
                </a:solidFill>
              </a:rPr>
              <a:t>自行下載列印</a:t>
            </a:r>
            <a:endParaRPr lang="en-US" altLang="zh-TW" sz="2799" b="1" dirty="0">
              <a:solidFill>
                <a:srgbClr val="00B050"/>
              </a:solidFill>
            </a:endParaRPr>
          </a:p>
        </p:txBody>
      </p:sp>
      <p:sp>
        <p:nvSpPr>
          <p:cNvPr id="5" name="投影片編號版面配置區 4"/>
          <p:cNvSpPr>
            <a:spLocks noGrp="1"/>
          </p:cNvSpPr>
          <p:nvPr>
            <p:ph type="sldNum" sz="quarter" idx="12"/>
          </p:nvPr>
        </p:nvSpPr>
        <p:spPr/>
        <p:txBody>
          <a:bodyPr/>
          <a:lstStyle/>
          <a:p>
            <a:fld id="{DA60BA0E-20D0-4E7C-B286-26C960A6788F}" type="slidenum">
              <a:rPr lang="en-US" altLang="zh-TW" noProof="0" smtClean="0"/>
              <a:pPr/>
              <a:t>38</a:t>
            </a:fld>
            <a:endParaRPr lang="zh-TW" altLang="en-US" noProof="0" dirty="0"/>
          </a:p>
        </p:txBody>
      </p:sp>
      <p:cxnSp>
        <p:nvCxnSpPr>
          <p:cNvPr id="13" name="AutoShape 7"/>
          <p:cNvCxnSpPr>
            <a:cxnSpLocks noChangeShapeType="1"/>
          </p:cNvCxnSpPr>
          <p:nvPr/>
        </p:nvCxnSpPr>
        <p:spPr bwMode="auto">
          <a:xfrm>
            <a:off x="4438228" y="4147559"/>
            <a:ext cx="503869" cy="0"/>
          </a:xfrm>
          <a:prstGeom prst="straightConnector1">
            <a:avLst/>
          </a:prstGeom>
          <a:noFill/>
          <a:ln w="63500">
            <a:solidFill>
              <a:srgbClr val="0000FF"/>
            </a:solidFill>
            <a:round/>
            <a:headEnd/>
            <a:tailEnd type="triangle" w="med" len="med"/>
          </a:ln>
        </p:spPr>
      </p:cxnSp>
      <p:sp>
        <p:nvSpPr>
          <p:cNvPr id="15" name="圓角矩形 14"/>
          <p:cNvSpPr/>
          <p:nvPr/>
        </p:nvSpPr>
        <p:spPr bwMode="auto">
          <a:xfrm>
            <a:off x="289375" y="3484216"/>
            <a:ext cx="4112755" cy="2825104"/>
          </a:xfrm>
          <a:prstGeom prst="roundRect">
            <a:avLst/>
          </a:prstGeom>
          <a:solidFill>
            <a:schemeClr val="bg1"/>
          </a:solidFill>
          <a:ln w="38100" cap="flat" cmpd="sng" algn="ctr">
            <a:solidFill>
              <a:schemeClr val="bg2">
                <a:lumMod val="50000"/>
              </a:schemeClr>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pPr marL="457200" indent="-457200" defTabSz="914126" fontAlgn="base">
              <a:spcBef>
                <a:spcPct val="0"/>
              </a:spcBef>
              <a:spcAft>
                <a:spcPct val="0"/>
              </a:spcAft>
              <a:buFont typeface="Wingdings" panose="05000000000000000000" pitchFamily="2" charset="2"/>
              <a:buChar char="u"/>
            </a:pPr>
            <a:r>
              <a:rPr lang="zh-TW" altLang="en-US" sz="3200" b="1" dirty="0" smtClean="0">
                <a:solidFill>
                  <a:srgbClr val="FF0000"/>
                </a:solidFill>
                <a:latin typeface="微軟正黑體" panose="020B0604030504040204" pitchFamily="34" charset="-120"/>
                <a:ea typeface="微軟正黑體" panose="020B0604030504040204" pitchFamily="34" charset="-120"/>
              </a:rPr>
              <a:t>鑑定</a:t>
            </a:r>
            <a:r>
              <a:rPr lang="zh-TW" altLang="en-US" sz="3200" b="1" dirty="0">
                <a:solidFill>
                  <a:srgbClr val="FF0000"/>
                </a:solidFill>
                <a:latin typeface="微軟正黑體" panose="020B0604030504040204" pitchFamily="34" charset="-120"/>
                <a:ea typeface="微軟正黑體" panose="020B0604030504040204" pitchFamily="34" charset="-120"/>
              </a:rPr>
              <a:t>證號碼、測驗</a:t>
            </a:r>
            <a:r>
              <a:rPr lang="zh-TW" altLang="en-US" sz="3200" b="1" dirty="0" smtClean="0">
                <a:solidFill>
                  <a:srgbClr val="FF0000"/>
                </a:solidFill>
                <a:latin typeface="微軟正黑體" panose="020B0604030504040204" pitchFamily="34" charset="-120"/>
                <a:ea typeface="微軟正黑體" panose="020B0604030504040204" pitchFamily="34" charset="-120"/>
              </a:rPr>
              <a:t>地點系統自動帶入</a:t>
            </a:r>
            <a:endParaRPr lang="en-US" altLang="zh-TW" sz="3200" b="1" dirty="0" smtClean="0">
              <a:solidFill>
                <a:srgbClr val="FF0000"/>
              </a:solidFill>
              <a:latin typeface="微軟正黑體" panose="020B0604030504040204" pitchFamily="34" charset="-120"/>
              <a:ea typeface="微軟正黑體" panose="020B0604030504040204" pitchFamily="34" charset="-120"/>
            </a:endParaRPr>
          </a:p>
          <a:p>
            <a:pPr marL="457200" indent="-457200" defTabSz="914126" fontAlgn="base">
              <a:spcBef>
                <a:spcPct val="0"/>
              </a:spcBef>
              <a:spcAft>
                <a:spcPct val="0"/>
              </a:spcAft>
              <a:buFont typeface="Wingdings" panose="05000000000000000000" pitchFamily="2" charset="2"/>
              <a:buChar char="u"/>
            </a:pPr>
            <a:r>
              <a:rPr lang="zh-TW" altLang="en-US" sz="3200" b="1" dirty="0" smtClean="0">
                <a:solidFill>
                  <a:srgbClr val="FF0000"/>
                </a:solidFill>
                <a:latin typeface="微軟正黑體" panose="020B0604030504040204" pitchFamily="34" charset="-120"/>
                <a:ea typeface="微軟正黑體" panose="020B0604030504040204" pitchFamily="34" charset="-120"/>
              </a:rPr>
              <a:t>請記得鑑定測驗地點、</a:t>
            </a:r>
            <a:r>
              <a:rPr lang="zh-TW" altLang="en-US" sz="3200" b="1" dirty="0">
                <a:solidFill>
                  <a:srgbClr val="FF0000"/>
                </a:solidFill>
                <a:latin typeface="微軟正黑體" panose="020B0604030504040204" pitchFamily="34" charset="-120"/>
                <a:ea typeface="微軟正黑體" panose="020B0604030504040204" pitchFamily="34" charset="-120"/>
              </a:rPr>
              <a:t>時間</a:t>
            </a:r>
          </a:p>
        </p:txBody>
      </p:sp>
      <p:pic>
        <p:nvPicPr>
          <p:cNvPr id="4" name="圖片 3"/>
          <p:cNvPicPr>
            <a:picLocks noChangeAspect="1"/>
          </p:cNvPicPr>
          <p:nvPr/>
        </p:nvPicPr>
        <p:blipFill>
          <a:blip r:embed="rId3"/>
          <a:stretch>
            <a:fillRect/>
          </a:stretch>
        </p:blipFill>
        <p:spPr>
          <a:xfrm>
            <a:off x="4978195" y="205355"/>
            <a:ext cx="6544277" cy="6391997"/>
          </a:xfrm>
          <a:prstGeom prst="rect">
            <a:avLst/>
          </a:prstGeom>
        </p:spPr>
      </p:pic>
    </p:spTree>
    <p:extLst>
      <p:ext uri="{BB962C8B-B14F-4D97-AF65-F5344CB8AC3E}">
        <p14:creationId xmlns:p14="http://schemas.microsoft.com/office/powerpoint/2010/main" val="49412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5820" y="2276872"/>
            <a:ext cx="7008574" cy="1930400"/>
          </a:xfrm>
        </p:spPr>
        <p:txBody>
          <a:bodyPr>
            <a:normAutofit/>
          </a:bodyPr>
          <a:lstStyle/>
          <a:p>
            <a:pPr algn="ctr"/>
            <a:r>
              <a:rPr lang="zh-TW" altLang="en-US" sz="6598"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a:ea typeface="+mj-ea"/>
              </a:rPr>
              <a:t>鑑定測驗注意事項</a:t>
            </a:r>
            <a:endParaRPr lang="zh-TW" alt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608745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16"/>
          <p:cNvSpPr txBox="1"/>
          <p:nvPr/>
        </p:nvSpPr>
        <p:spPr>
          <a:xfrm>
            <a:off x="1917948" y="2151727"/>
            <a:ext cx="5976664" cy="2554545"/>
          </a:xfrm>
          <a:prstGeom prst="rect">
            <a:avLst/>
          </a:prstGeom>
          <a:noFill/>
        </p:spPr>
        <p:txBody>
          <a:bodyPr wrap="square" rtlCol="0">
            <a:spAutoFit/>
          </a:bodyPr>
          <a:lstStyle/>
          <a:p>
            <a:pPr algn="ctr"/>
            <a:r>
              <a:rPr lang="zh-TW" altLang="en-US" sz="8000" b="1" dirty="0">
                <a:effectLst>
                  <a:glow rad="228600">
                    <a:schemeClr val="accent4">
                      <a:satMod val="175000"/>
                      <a:alpha val="40000"/>
                    </a:schemeClr>
                  </a:glow>
                </a:effectLst>
              </a:rPr>
              <a:t>資優</a:t>
            </a:r>
            <a:r>
              <a:rPr lang="zh-TW" altLang="en-US" sz="8000" b="1" dirty="0" smtClean="0">
                <a:effectLst>
                  <a:glow rad="228600">
                    <a:schemeClr val="accent4">
                      <a:satMod val="175000"/>
                      <a:alpha val="40000"/>
                    </a:schemeClr>
                  </a:glow>
                </a:effectLst>
              </a:rPr>
              <a:t>教育</a:t>
            </a:r>
            <a:endParaRPr lang="en-US" altLang="zh-TW" sz="8000" b="1" dirty="0" smtClean="0">
              <a:effectLst>
                <a:glow rad="228600">
                  <a:schemeClr val="accent4">
                    <a:satMod val="175000"/>
                    <a:alpha val="40000"/>
                  </a:schemeClr>
                </a:glow>
              </a:effectLst>
            </a:endParaRPr>
          </a:p>
          <a:p>
            <a:pPr algn="ctr"/>
            <a:r>
              <a:rPr lang="zh-TW" altLang="en-US" sz="8000" b="1" dirty="0" smtClean="0">
                <a:effectLst>
                  <a:glow rad="228600">
                    <a:schemeClr val="accent4">
                      <a:satMod val="175000"/>
                      <a:alpha val="40000"/>
                    </a:schemeClr>
                  </a:glow>
                </a:effectLst>
              </a:rPr>
              <a:t>基本</a:t>
            </a:r>
            <a:r>
              <a:rPr lang="zh-TW" altLang="en-US" sz="8000" b="1" dirty="0">
                <a:effectLst>
                  <a:glow rad="228600">
                    <a:schemeClr val="accent4">
                      <a:satMod val="175000"/>
                      <a:alpha val="40000"/>
                    </a:schemeClr>
                  </a:glow>
                </a:effectLst>
              </a:rPr>
              <a:t>理念</a:t>
            </a:r>
          </a:p>
        </p:txBody>
      </p:sp>
    </p:spTree>
    <p:extLst>
      <p:ext uri="{BB962C8B-B14F-4D97-AF65-F5344CB8AC3E}">
        <p14:creationId xmlns:p14="http://schemas.microsoft.com/office/powerpoint/2010/main" val="92396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91025" y="1485290"/>
            <a:ext cx="8155468" cy="1223817"/>
          </a:xfrm>
        </p:spPr>
        <p:txBody>
          <a:bodyPr>
            <a:noAutofit/>
          </a:bodyPr>
          <a:lstStyle/>
          <a:p>
            <a:pPr>
              <a:lnSpc>
                <a:spcPct val="150000"/>
              </a:lnSpc>
              <a:buNone/>
            </a:pPr>
            <a:r>
              <a:rPr lang="zh-TW" altLang="en-US" sz="2199" dirty="0">
                <a:latin typeface="標楷體" pitchFamily="65" charset="-120"/>
                <a:ea typeface="標楷體" pitchFamily="65" charset="-120"/>
              </a:rPr>
              <a:t>  </a:t>
            </a:r>
            <a:endParaRPr lang="zh-TW" altLang="zh-TW" dirty="0"/>
          </a:p>
          <a:p>
            <a:pPr>
              <a:lnSpc>
                <a:spcPct val="150000"/>
              </a:lnSpc>
              <a:buNone/>
            </a:pPr>
            <a:endParaRPr lang="zh-TW" altLang="en-US" sz="2199" dirty="0">
              <a:latin typeface="標楷體" pitchFamily="65" charset="-120"/>
              <a:ea typeface="標楷體" pitchFamily="65" charset="-120"/>
            </a:endParaRPr>
          </a:p>
          <a:p>
            <a:pPr>
              <a:lnSpc>
                <a:spcPct val="150000"/>
              </a:lnSpc>
            </a:pPr>
            <a:endParaRPr lang="zh-TW" altLang="en-US" sz="2199" dirty="0">
              <a:latin typeface="標楷體" pitchFamily="65" charset="-120"/>
              <a:ea typeface="標楷體" pitchFamily="65" charset="-120"/>
            </a:endParaRPr>
          </a:p>
        </p:txBody>
      </p:sp>
      <p:sp>
        <p:nvSpPr>
          <p:cNvPr id="11" name="內容版面配置區 2"/>
          <p:cNvSpPr txBox="1">
            <a:spLocks/>
          </p:cNvSpPr>
          <p:nvPr/>
        </p:nvSpPr>
        <p:spPr>
          <a:xfrm>
            <a:off x="514695" y="864096"/>
            <a:ext cx="11454228" cy="5877272"/>
          </a:xfrm>
          <a:prstGeom prst="rect">
            <a:avLst/>
          </a:prstGeom>
        </p:spPr>
        <p:txBody>
          <a:bodyPr vert="horz" lIns="91416" tIns="45708" rIns="91416" bIns="45708" rtlCol="0">
            <a:noAutofit/>
          </a:bodyPr>
          <a:lstStyle/>
          <a:p>
            <a:pPr>
              <a:lnSpc>
                <a:spcPct val="150000"/>
              </a:lnSpc>
            </a:pPr>
            <a:r>
              <a:rPr lang="zh-TW" altLang="en-US" sz="2599" dirty="0">
                <a:latin typeface="微軟正黑體" panose="020B0604030504040204" pitchFamily="34" charset="-120"/>
                <a:ea typeface="微軟正黑體" panose="020B0604030504040204" pitchFamily="34" charset="-120"/>
              </a:rPr>
              <a:t>一、依測驗倫理規範，家長或學生不得要求公布測驗工具、答案、施測人員</a:t>
            </a:r>
            <a:endParaRPr lang="en-US" altLang="zh-TW" sz="2599" dirty="0">
              <a:latin typeface="微軟正黑體" panose="020B0604030504040204" pitchFamily="34" charset="-120"/>
              <a:ea typeface="微軟正黑體" panose="020B0604030504040204" pitchFamily="34" charset="-120"/>
            </a:endParaRPr>
          </a:p>
          <a:p>
            <a:pPr>
              <a:lnSpc>
                <a:spcPct val="150000"/>
              </a:lnSpc>
            </a:pPr>
            <a:r>
              <a:rPr lang="zh-TW" altLang="en-US" sz="2599" dirty="0">
                <a:latin typeface="微軟正黑體" panose="020B0604030504040204" pitchFamily="34" charset="-120"/>
                <a:ea typeface="微軟正黑體" panose="020B0604030504040204" pitchFamily="34" charset="-120"/>
              </a:rPr>
              <a:t>         資料，以確保測驗工具與鑑定過程之客觀性及保密原則。</a:t>
            </a:r>
          </a:p>
          <a:p>
            <a:pPr>
              <a:lnSpc>
                <a:spcPct val="150000"/>
              </a:lnSpc>
            </a:pPr>
            <a:r>
              <a:rPr lang="zh-TW" altLang="en-US" sz="2599" dirty="0">
                <a:latin typeface="微軟正黑體" panose="020B0604030504040204" pitchFamily="34" charset="-120"/>
              </a:rPr>
              <a:t>二、學生應據實切結個人健康狀況並於規定</a:t>
            </a:r>
            <a:r>
              <a:rPr lang="zh-TW" altLang="en-US" sz="2599" dirty="0" smtClean="0">
                <a:latin typeface="微軟正黑體" panose="020B0604030504040204" pitchFamily="34" charset="-120"/>
              </a:rPr>
              <a:t>時間上系統填畢健康</a:t>
            </a:r>
            <a:r>
              <a:rPr lang="zh-TW" altLang="en-US" sz="2599" dirty="0">
                <a:latin typeface="微軟正黑體" panose="020B0604030504040204" pitchFamily="34" charset="-120"/>
              </a:rPr>
              <a:t>聲明切</a:t>
            </a:r>
            <a:r>
              <a:rPr lang="zh-TW" altLang="en-US" sz="2599" dirty="0" smtClean="0">
                <a:latin typeface="微軟正黑體" panose="020B0604030504040204" pitchFamily="34" charset="-120"/>
              </a:rPr>
              <a:t>結書</a:t>
            </a:r>
            <a:endParaRPr lang="en-US" altLang="zh-TW" sz="2599" dirty="0" smtClean="0">
              <a:latin typeface="微軟正黑體" panose="020B0604030504040204" pitchFamily="34" charset="-120"/>
            </a:endParaRPr>
          </a:p>
          <a:p>
            <a:pPr>
              <a:lnSpc>
                <a:spcPct val="150000"/>
              </a:lnSpc>
            </a:pPr>
            <a:r>
              <a:rPr lang="zh-TW" altLang="en-US" sz="2599" dirty="0">
                <a:latin typeface="微軟正黑體" panose="020B0604030504040204" pitchFamily="34" charset="-120"/>
              </a:rPr>
              <a:t> </a:t>
            </a:r>
            <a:r>
              <a:rPr lang="zh-TW" altLang="en-US" sz="2599" dirty="0" smtClean="0">
                <a:latin typeface="微軟正黑體" panose="020B0604030504040204" pitchFamily="34" charset="-120"/>
              </a:rPr>
              <a:t>      </a:t>
            </a:r>
            <a:r>
              <a:rPr lang="en-US" altLang="zh-TW" sz="2599" dirty="0" smtClean="0">
                <a:latin typeface="微軟正黑體" panose="020B0604030504040204" pitchFamily="34" charset="-120"/>
              </a:rPr>
              <a:t>(</a:t>
            </a:r>
            <a:r>
              <a:rPr lang="zh-TW" altLang="en-US" sz="2599" dirty="0" smtClean="0">
                <a:latin typeface="微軟正黑體" panose="020B0604030504040204" pitchFamily="34" charset="-120"/>
              </a:rPr>
              <a:t>如簡章</a:t>
            </a:r>
            <a:r>
              <a:rPr lang="zh-TW" altLang="en-US" sz="2599" dirty="0">
                <a:latin typeface="微軟正黑體" panose="020B0604030504040204" pitchFamily="34" charset="-120"/>
              </a:rPr>
              <a:t>附件</a:t>
            </a:r>
            <a:r>
              <a:rPr lang="zh-TW" altLang="en-US" sz="2599" dirty="0" smtClean="0">
                <a:latin typeface="微軟正黑體" panose="020B0604030504040204" pitchFamily="34" charset="-120"/>
              </a:rPr>
              <a:t>十</a:t>
            </a:r>
            <a:r>
              <a:rPr lang="en-US" altLang="zh-TW" sz="2599" dirty="0" smtClean="0">
                <a:latin typeface="微軟正黑體" panose="020B0604030504040204" pitchFamily="34" charset="-120"/>
              </a:rPr>
              <a:t>)</a:t>
            </a:r>
            <a:r>
              <a:rPr lang="zh-TW" altLang="en-US" sz="2599" dirty="0">
                <a:latin typeface="微軟正黑體" panose="020B0604030504040204" pitchFamily="34" charset="-120"/>
              </a:rPr>
              <a:t>，確認其非屬中央流行疫情指揮中心公告之「具</a:t>
            </a:r>
            <a:r>
              <a:rPr lang="zh-TW" altLang="en-US" sz="2599" dirty="0" smtClean="0">
                <a:latin typeface="微軟正黑體" panose="020B0604030504040204" pitchFamily="34" charset="-120"/>
              </a:rPr>
              <a:t>感染風險</a:t>
            </a:r>
            <a:endParaRPr lang="en-US" altLang="zh-TW" sz="2599" dirty="0" smtClean="0">
              <a:latin typeface="微軟正黑體" panose="020B0604030504040204" pitchFamily="34" charset="-120"/>
            </a:endParaRPr>
          </a:p>
          <a:p>
            <a:pPr>
              <a:lnSpc>
                <a:spcPct val="150000"/>
              </a:lnSpc>
            </a:pPr>
            <a:r>
              <a:rPr lang="zh-TW" altLang="en-US" sz="2599" dirty="0">
                <a:latin typeface="微軟正黑體" panose="020B0604030504040204" pitchFamily="34" charset="-120"/>
              </a:rPr>
              <a:t> </a:t>
            </a:r>
            <a:r>
              <a:rPr lang="zh-TW" altLang="en-US" sz="2599" dirty="0" smtClean="0">
                <a:latin typeface="微軟正黑體" panose="020B0604030504040204" pitchFamily="34" charset="-120"/>
              </a:rPr>
              <a:t>      </a:t>
            </a:r>
            <a:r>
              <a:rPr lang="zh-TW" altLang="en-US" sz="2599" dirty="0" smtClean="0">
                <a:latin typeface="微軟正黑體" panose="020B0604030504040204" pitchFamily="34" charset="-120"/>
              </a:rPr>
              <a:t>民眾追蹤管理機制」中居家隔離、居家檢疫及自主健康管理被限制不得外</a:t>
            </a:r>
            <a:endParaRPr lang="en-US" altLang="zh-TW" sz="2599" dirty="0" smtClean="0">
              <a:latin typeface="微軟正黑體" panose="020B0604030504040204" pitchFamily="34" charset="-120"/>
            </a:endParaRPr>
          </a:p>
          <a:p>
            <a:pPr>
              <a:lnSpc>
                <a:spcPct val="150000"/>
              </a:lnSpc>
            </a:pPr>
            <a:r>
              <a:rPr lang="zh-TW" altLang="en-US" sz="2599" dirty="0">
                <a:latin typeface="微軟正黑體" panose="020B0604030504040204" pitchFamily="34" charset="-120"/>
              </a:rPr>
              <a:t> </a:t>
            </a:r>
            <a:r>
              <a:rPr lang="zh-TW" altLang="en-US" sz="2599" dirty="0" smtClean="0">
                <a:latin typeface="微軟正黑體" panose="020B0604030504040204" pitchFamily="34" charset="-120"/>
              </a:rPr>
              <a:t>      </a:t>
            </a:r>
            <a:r>
              <a:rPr lang="zh-TW" altLang="en-US" sz="2599" dirty="0" smtClean="0">
                <a:latin typeface="微軟正黑體" panose="020B0604030504040204" pitchFamily="34" charset="-120"/>
              </a:rPr>
              <a:t>出</a:t>
            </a:r>
            <a:r>
              <a:rPr lang="zh-TW" altLang="en-US" sz="2599" dirty="0">
                <a:latin typeface="微軟正黑體" panose="020B0604030504040204" pitchFamily="34" charset="-120"/>
              </a:rPr>
              <a:t>者，違反</a:t>
            </a:r>
            <a:r>
              <a:rPr lang="zh-TW" altLang="en-US" sz="2599" dirty="0" smtClean="0">
                <a:latin typeface="微軟正黑體" panose="020B0604030504040204" pitchFamily="34" charset="-120"/>
              </a:rPr>
              <a:t>者取消</a:t>
            </a:r>
            <a:r>
              <a:rPr lang="zh-TW" altLang="en-US" sz="2599" dirty="0">
                <a:latin typeface="微軟正黑體" panose="020B0604030504040204" pitchFamily="34" charset="-120"/>
              </a:rPr>
              <a:t>其通過資格。</a:t>
            </a:r>
          </a:p>
          <a:p>
            <a:pPr>
              <a:lnSpc>
                <a:spcPct val="150000"/>
              </a:lnSpc>
            </a:pPr>
            <a:r>
              <a:rPr lang="zh-TW" altLang="en-US" sz="2599" dirty="0">
                <a:latin typeface="微軟正黑體" panose="020B0604030504040204" pitchFamily="34" charset="-120"/>
              </a:rPr>
              <a:t>三、在</a:t>
            </a:r>
            <a:r>
              <a:rPr lang="zh-TW" altLang="en-US" sz="2599" dirty="0">
                <a:latin typeface="微軟正黑體" panose="020B0604030504040204" pitchFamily="34" charset="-120"/>
                <a:ea typeface="微軟正黑體" panose="020B0604030504040204" pitchFamily="34" charset="-120"/>
              </a:rPr>
              <a:t>鑑定過程中，如發生任何爭議事項，由鑑定小組審議。</a:t>
            </a:r>
          </a:p>
          <a:p>
            <a:pPr>
              <a:lnSpc>
                <a:spcPct val="150000"/>
              </a:lnSpc>
            </a:pPr>
            <a:r>
              <a:rPr lang="zh-TW" altLang="en-US" sz="2599" dirty="0">
                <a:latin typeface="微軟正黑體" panose="020B0604030504040204" pitchFamily="34" charset="-120"/>
                <a:ea typeface="微軟正黑體" panose="020B0604030504040204" pitchFamily="34" charset="-120"/>
              </a:rPr>
              <a:t>四、本簡章公告於桃園市政府教育局網站（</a:t>
            </a:r>
            <a:r>
              <a:rPr lang="en-US" altLang="zh-TW" sz="2599" dirty="0">
                <a:latin typeface="微軟正黑體" panose="020B0604030504040204" pitchFamily="34" charset="-120"/>
                <a:ea typeface="微軟正黑體" panose="020B0604030504040204" pitchFamily="34" charset="-120"/>
              </a:rPr>
              <a:t>https://www.tyc.edu.tw</a:t>
            </a:r>
            <a:r>
              <a:rPr lang="zh-TW" altLang="en-US" sz="2599" dirty="0">
                <a:latin typeface="微軟正黑體" panose="020B0604030504040204" pitchFamily="34" charset="-120"/>
                <a:ea typeface="微軟正黑體" panose="020B0604030504040204" pitchFamily="34" charset="-120"/>
              </a:rPr>
              <a:t>）、本市</a:t>
            </a:r>
            <a:endParaRPr lang="en-US" altLang="zh-TW" sz="2599" dirty="0">
              <a:latin typeface="微軟正黑體" panose="020B0604030504040204" pitchFamily="34" charset="-120"/>
              <a:ea typeface="微軟正黑體" panose="020B0604030504040204" pitchFamily="34" charset="-120"/>
            </a:endParaRPr>
          </a:p>
          <a:p>
            <a:pPr>
              <a:lnSpc>
                <a:spcPct val="150000"/>
              </a:lnSpc>
            </a:pPr>
            <a:r>
              <a:rPr lang="zh-TW" altLang="en-US" sz="2599" dirty="0">
                <a:latin typeface="微軟正黑體" panose="020B0604030504040204" pitchFamily="34" charset="-120"/>
                <a:ea typeface="微軟正黑體" panose="020B0604030504040204" pitchFamily="34" charset="-120"/>
              </a:rPr>
              <a:t>        資優中心網站及各承辦學校網站，請自行上網下載使用。</a:t>
            </a:r>
          </a:p>
          <a:p>
            <a:pPr>
              <a:lnSpc>
                <a:spcPct val="150000"/>
              </a:lnSpc>
            </a:pPr>
            <a:r>
              <a:rPr lang="zh-TW" altLang="en-US" sz="2599" dirty="0">
                <a:latin typeface="微軟正黑體" panose="020B0604030504040204" pitchFamily="34" charset="-120"/>
                <a:ea typeface="微軟正黑體" panose="020B0604030504040204" pitchFamily="34" charset="-120"/>
              </a:rPr>
              <a:t>五、本簡章如有未盡事宜，依鑑定小組決議辦理。</a:t>
            </a:r>
          </a:p>
          <a:p>
            <a:pPr marL="342797" indent="-342797">
              <a:lnSpc>
                <a:spcPct val="150000"/>
              </a:lnSpc>
              <a:spcBef>
                <a:spcPct val="20000"/>
              </a:spcBef>
              <a:defRPr/>
            </a:pPr>
            <a:endParaRPr lang="en-US" altLang="zh-TW" sz="2599" dirty="0">
              <a:solidFill>
                <a:schemeClr val="bg2">
                  <a:lumMod val="10000"/>
                </a:schemeClr>
              </a:solidFill>
              <a:latin typeface="標楷體" pitchFamily="65" charset="-120"/>
              <a:ea typeface="標楷體" pitchFamily="65" charset="-120"/>
            </a:endParaRPr>
          </a:p>
          <a:p>
            <a:pPr marL="342797" indent="-342797">
              <a:lnSpc>
                <a:spcPct val="150000"/>
              </a:lnSpc>
              <a:spcBef>
                <a:spcPct val="20000"/>
              </a:spcBef>
              <a:defRPr/>
            </a:pPr>
            <a:endParaRPr lang="en-US" altLang="zh-TW" sz="2599" dirty="0">
              <a:solidFill>
                <a:schemeClr val="bg2">
                  <a:lumMod val="10000"/>
                </a:schemeClr>
              </a:solidFill>
              <a:latin typeface="標楷體" pitchFamily="65" charset="-120"/>
              <a:ea typeface="標楷體" pitchFamily="65" charset="-120"/>
            </a:endParaRPr>
          </a:p>
          <a:p>
            <a:pPr marL="342797" indent="-342797">
              <a:lnSpc>
                <a:spcPct val="150000"/>
              </a:lnSpc>
              <a:spcBef>
                <a:spcPct val="20000"/>
              </a:spcBef>
              <a:buBlip>
                <a:blip r:embed="rId2"/>
              </a:buBlip>
              <a:defRPr/>
            </a:pPr>
            <a:endParaRPr lang="zh-TW" altLang="en-US" sz="2599" dirty="0">
              <a:solidFill>
                <a:schemeClr val="bg2">
                  <a:lumMod val="10000"/>
                </a:schemeClr>
              </a:solidFill>
              <a:latin typeface="標楷體" pitchFamily="65" charset="-120"/>
              <a:ea typeface="標楷體" pitchFamily="65" charset="-120"/>
            </a:endParaRPr>
          </a:p>
          <a:p>
            <a:pPr marL="342797" indent="-342797">
              <a:lnSpc>
                <a:spcPct val="150000"/>
              </a:lnSpc>
              <a:spcBef>
                <a:spcPct val="20000"/>
              </a:spcBef>
              <a:buBlip>
                <a:blip r:embed="rId2"/>
              </a:buBlip>
              <a:defRPr/>
            </a:pPr>
            <a:endParaRPr lang="zh-TW" altLang="en-US" sz="2599" dirty="0">
              <a:solidFill>
                <a:schemeClr val="bg2">
                  <a:lumMod val="10000"/>
                </a:schemeClr>
              </a:solidFill>
              <a:latin typeface="標楷體" pitchFamily="65" charset="-120"/>
              <a:ea typeface="標楷體" pitchFamily="65" charset="-120"/>
            </a:endParaRPr>
          </a:p>
        </p:txBody>
      </p:sp>
      <p:sp>
        <p:nvSpPr>
          <p:cNvPr id="5" name="標題 1"/>
          <p:cNvSpPr txBox="1">
            <a:spLocks/>
          </p:cNvSpPr>
          <p:nvPr/>
        </p:nvSpPr>
        <p:spPr>
          <a:xfrm>
            <a:off x="261764" y="44624"/>
            <a:ext cx="2296033" cy="891549"/>
          </a:xfrm>
          <a:prstGeom prst="rect">
            <a:avLst/>
          </a:prstGeom>
          <a:solidFill>
            <a:schemeClr val="tx1"/>
          </a:solidFill>
          <a:ln>
            <a:solidFill>
              <a:srgbClr val="C00000"/>
            </a:solidFill>
          </a:ln>
        </p:spPr>
        <p:txBody>
          <a:bodyPr vert="horz" lIns="91416" tIns="45708" rIns="91416" bIns="45708" rtlCol="0" anchor="b">
            <a:no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pPr algn="dist"/>
            <a:r>
              <a:rPr lang="zh-TW" altLang="en-US" sz="5398" b="1" dirty="0">
                <a:solidFill>
                  <a:schemeClr val="bg1"/>
                </a:solidFill>
              </a:rPr>
              <a:t>附則</a:t>
            </a: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40</a:t>
            </a:fld>
            <a:endParaRPr lang="zh-TW" altLang="en-US" noProof="0" dirty="0"/>
          </a:p>
        </p:txBody>
      </p:sp>
    </p:spTree>
    <p:extLst>
      <p:ext uri="{BB962C8B-B14F-4D97-AF65-F5344CB8AC3E}">
        <p14:creationId xmlns:p14="http://schemas.microsoft.com/office/powerpoint/2010/main" val="307408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a:spLocks noGrp="1"/>
          </p:cNvSpPr>
          <p:nvPr>
            <p:ph type="title"/>
          </p:nvPr>
        </p:nvSpPr>
        <p:spPr>
          <a:xfrm>
            <a:off x="295573" y="237554"/>
            <a:ext cx="3390903" cy="891549"/>
          </a:xfrm>
          <a:solidFill>
            <a:schemeClr val="tx1"/>
          </a:solidFill>
          <a:ln>
            <a:solidFill>
              <a:srgbClr val="C00000"/>
            </a:solidFill>
          </a:ln>
        </p:spPr>
        <p:txBody>
          <a:bodyPr>
            <a:noAutofit/>
          </a:bodyPr>
          <a:lstStyle/>
          <a:p>
            <a:pPr algn="dist"/>
            <a:r>
              <a:rPr lang="zh-TW" altLang="en-US" sz="5398" b="1" dirty="0">
                <a:solidFill>
                  <a:schemeClr val="bg1"/>
                </a:solidFill>
              </a:rPr>
              <a:t>小提醒</a:t>
            </a:r>
          </a:p>
        </p:txBody>
      </p:sp>
      <p:sp>
        <p:nvSpPr>
          <p:cNvPr id="11" name="內容版面配置區 2"/>
          <p:cNvSpPr txBox="1">
            <a:spLocks/>
          </p:cNvSpPr>
          <p:nvPr/>
        </p:nvSpPr>
        <p:spPr>
          <a:xfrm>
            <a:off x="295573" y="1152128"/>
            <a:ext cx="11703495" cy="5013176"/>
          </a:xfrm>
          <a:prstGeom prst="rect">
            <a:avLst/>
          </a:prstGeom>
        </p:spPr>
        <p:txBody>
          <a:bodyPr vert="horz" lIns="91416" tIns="45708" rIns="91416" bIns="45708" rtlCol="0">
            <a:noAutofit/>
          </a:bodyPr>
          <a:lstStyle/>
          <a:p>
            <a:pPr algn="just">
              <a:lnSpc>
                <a:spcPct val="150000"/>
              </a:lnSpc>
              <a:buFontTx/>
              <a:buNone/>
            </a:pPr>
            <a:r>
              <a:rPr lang="en-US" altLang="zh-TW" sz="3400" dirty="0">
                <a:latin typeface="微軟正黑體" panose="020B0604030504040204" pitchFamily="34" charset="-120"/>
                <a:ea typeface="微軟正黑體" panose="020B0604030504040204" pitchFamily="34" charset="-120"/>
              </a:rPr>
              <a:t>1.</a:t>
            </a:r>
            <a:r>
              <a:rPr lang="zh-TW" altLang="en-US" sz="3400" dirty="0">
                <a:latin typeface="微軟正黑體" panose="020B0604030504040204" pitchFamily="34" charset="-120"/>
                <a:ea typeface="微軟正黑體" panose="020B0604030504040204" pitchFamily="34" charset="-120"/>
              </a:rPr>
              <a:t>請家長務必詳閱簡章內容</a:t>
            </a:r>
            <a:r>
              <a:rPr lang="en-US" altLang="zh-TW" sz="3400" b="1" dirty="0">
                <a:solidFill>
                  <a:srgbClr val="FF0000"/>
                </a:solidFill>
              </a:rPr>
              <a:t>(</a:t>
            </a:r>
            <a:r>
              <a:rPr lang="zh-TW" altLang="en-US" sz="3400" b="1" dirty="0" smtClean="0">
                <a:solidFill>
                  <a:srgbClr val="FF0000"/>
                </a:solidFill>
              </a:rPr>
              <a:t>報名方式改線上、</a:t>
            </a:r>
            <a:r>
              <a:rPr lang="zh-TW" altLang="en-US" sz="3400" b="1" dirty="0">
                <a:solidFill>
                  <a:srgbClr val="FF0000"/>
                </a:solidFill>
              </a:rPr>
              <a:t>報名表件、鑑</a:t>
            </a:r>
            <a:endParaRPr lang="en-US" altLang="zh-TW" sz="3400" b="1" dirty="0">
              <a:solidFill>
                <a:srgbClr val="FF0000"/>
              </a:solidFill>
            </a:endParaRPr>
          </a:p>
          <a:p>
            <a:pPr indent="361950" algn="just">
              <a:lnSpc>
                <a:spcPct val="150000"/>
              </a:lnSpc>
              <a:buFontTx/>
              <a:buNone/>
            </a:pPr>
            <a:r>
              <a:rPr lang="zh-TW" altLang="en-US" sz="3400" b="1" dirty="0">
                <a:solidFill>
                  <a:srgbClr val="FF0000"/>
                </a:solidFill>
              </a:rPr>
              <a:t>定時程與地點、鑑定場注意事項</a:t>
            </a:r>
            <a:r>
              <a:rPr lang="en-US" altLang="zh-TW" sz="3400" b="1" dirty="0">
                <a:solidFill>
                  <a:srgbClr val="FF0000"/>
                </a:solidFill>
              </a:rPr>
              <a:t>) </a:t>
            </a:r>
            <a:r>
              <a:rPr lang="zh-TW" altLang="en-US" sz="3400" dirty="0">
                <a:latin typeface="微軟正黑體" panose="020B0604030504040204" pitchFamily="34" charset="-120"/>
                <a:ea typeface="微軟正黑體" panose="020B0604030504040204" pitchFamily="34" charset="-120"/>
              </a:rPr>
              <a:t>，以維護學生權益。</a:t>
            </a:r>
          </a:p>
          <a:p>
            <a:pPr algn="just">
              <a:lnSpc>
                <a:spcPct val="150000"/>
              </a:lnSpc>
              <a:buFontTx/>
              <a:buNone/>
            </a:pPr>
            <a:r>
              <a:rPr lang="en-US" altLang="zh-TW" sz="3400" dirty="0" smtClean="0">
                <a:latin typeface="微軟正黑體" panose="020B0604030504040204" pitchFamily="34" charset="-120"/>
                <a:ea typeface="微軟正黑體" panose="020B0604030504040204" pitchFamily="34" charset="-120"/>
              </a:rPr>
              <a:t>2.</a:t>
            </a:r>
            <a:r>
              <a:rPr lang="zh-TW" altLang="en-US" sz="3400" dirty="0" smtClean="0">
                <a:latin typeface="微軟正黑體" panose="020B0604030504040204" pitchFamily="34" charset="-120"/>
                <a:ea typeface="微軟正黑體" panose="020B0604030504040204" pitchFamily="34" charset="-120"/>
              </a:rPr>
              <a:t>請</a:t>
            </a:r>
            <a:r>
              <a:rPr lang="zh-TW" altLang="en-US" sz="3400" dirty="0">
                <a:latin typeface="微軟正黑體" panose="020B0604030504040204" pitchFamily="34" charset="-120"/>
                <a:ea typeface="微軟正黑體" panose="020B0604030504040204" pitchFamily="34" charset="-120"/>
              </a:rPr>
              <a:t>攜帶鑑定證</a:t>
            </a:r>
            <a:r>
              <a:rPr lang="zh-TW" altLang="en-US" sz="3400" dirty="0" smtClean="0">
                <a:latin typeface="微軟正黑體" panose="020B0604030504040204" pitchFamily="34" charset="-120"/>
                <a:ea typeface="微軟正黑體" panose="020B0604030504040204" pitchFamily="34" charset="-120"/>
              </a:rPr>
              <a:t>、</a:t>
            </a:r>
            <a:r>
              <a:rPr lang="zh-TW" altLang="en-US" sz="3400" dirty="0">
                <a:latin typeface="微軟正黑體" panose="020B0604030504040204" pitchFamily="34" charset="-120"/>
                <a:ea typeface="微軟正黑體" panose="020B0604030504040204" pitchFamily="34" charset="-120"/>
              </a:rPr>
              <a:t>足資證明身分</a:t>
            </a:r>
            <a:r>
              <a:rPr lang="zh-TW" altLang="en-US" sz="3400" dirty="0" smtClean="0">
                <a:latin typeface="微軟正黑體" panose="020B0604030504040204" pitchFamily="34" charset="-120"/>
                <a:ea typeface="微軟正黑體" panose="020B0604030504040204" pitchFamily="34" charset="-120"/>
              </a:rPr>
              <a:t>證件</a:t>
            </a:r>
            <a:r>
              <a:rPr lang="en-US" altLang="zh-TW" sz="3400" dirty="0" smtClean="0">
                <a:latin typeface="微軟正黑體" panose="020B0604030504040204" pitchFamily="34" charset="-120"/>
                <a:ea typeface="微軟正黑體" panose="020B0604030504040204" pitchFamily="34" charset="-120"/>
              </a:rPr>
              <a:t>(</a:t>
            </a:r>
            <a:r>
              <a:rPr lang="zh-TW" altLang="en-US" sz="3400" dirty="0" smtClean="0">
                <a:latin typeface="微軟正黑體" panose="020B0604030504040204" pitchFamily="34" charset="-120"/>
                <a:ea typeface="微軟正黑體" panose="020B0604030504040204" pitchFamily="34" charset="-120"/>
              </a:rPr>
              <a:t>身分證、健保卡或桃樂卡</a:t>
            </a:r>
            <a:r>
              <a:rPr lang="en-US" altLang="zh-TW" sz="3400" dirty="0" smtClean="0">
                <a:latin typeface="微軟正黑體" panose="020B0604030504040204" pitchFamily="34" charset="-120"/>
                <a:ea typeface="微軟正黑體" panose="020B0604030504040204" pitchFamily="34" charset="-120"/>
              </a:rPr>
              <a:t>)</a:t>
            </a:r>
            <a:r>
              <a:rPr lang="zh-TW" altLang="en-US" sz="3400" dirty="0" smtClean="0">
                <a:latin typeface="微軟正黑體" panose="020B0604030504040204" pitchFamily="34" charset="-120"/>
                <a:ea typeface="微軟正黑體" panose="020B0604030504040204" pitchFamily="34" charset="-120"/>
              </a:rPr>
              <a:t>、</a:t>
            </a:r>
            <a:r>
              <a:rPr lang="en-US" altLang="zh-TW" sz="3400" dirty="0" smtClean="0">
                <a:latin typeface="微軟正黑體" panose="020B0604030504040204" pitchFamily="34" charset="-120"/>
              </a:rPr>
              <a:t>2B</a:t>
            </a:r>
            <a:r>
              <a:rPr lang="zh-TW" altLang="en-US" sz="3400" dirty="0">
                <a:latin typeface="微軟正黑體" panose="020B0604030504040204" pitchFamily="34" charset="-120"/>
              </a:rPr>
              <a:t>鉛筆、藍</a:t>
            </a:r>
            <a:r>
              <a:rPr lang="en-US" altLang="zh-TW" sz="3400" dirty="0">
                <a:latin typeface="微軟正黑體" panose="020B0604030504040204" pitchFamily="34" charset="-120"/>
              </a:rPr>
              <a:t>(</a:t>
            </a:r>
            <a:r>
              <a:rPr lang="zh-TW" altLang="en-US" sz="3400" dirty="0">
                <a:latin typeface="微軟正黑體" panose="020B0604030504040204" pitchFamily="34" charset="-120"/>
              </a:rPr>
              <a:t>黑</a:t>
            </a:r>
            <a:r>
              <a:rPr lang="en-US" altLang="zh-TW" sz="3400" dirty="0">
                <a:latin typeface="微軟正黑體" panose="020B0604030504040204" pitchFamily="34" charset="-120"/>
              </a:rPr>
              <a:t>)</a:t>
            </a:r>
            <a:r>
              <a:rPr lang="zh-TW" altLang="en-US" sz="3400" dirty="0">
                <a:latin typeface="微軟正黑體" panose="020B0604030504040204" pitchFamily="34" charset="-120"/>
              </a:rPr>
              <a:t>筆、</a:t>
            </a:r>
            <a:r>
              <a:rPr lang="zh-TW" altLang="en-US" sz="3400" dirty="0" smtClean="0">
                <a:latin typeface="微軟正黑體" panose="020B0604030504040204" pitchFamily="34" charset="-120"/>
              </a:rPr>
              <a:t>橡皮擦、直尺及</a:t>
            </a:r>
            <a:r>
              <a:rPr lang="zh-TW" altLang="en-US" sz="3400" dirty="0">
                <a:latin typeface="微軟正黑體" panose="020B0604030504040204" pitchFamily="34" charset="-120"/>
              </a:rPr>
              <a:t>修正帶應考。</a:t>
            </a:r>
            <a:endParaRPr lang="en-US" altLang="zh-TW" sz="3400" dirty="0">
              <a:latin typeface="微軟正黑體" panose="020B0604030504040204" pitchFamily="34" charset="-120"/>
              <a:ea typeface="微軟正黑體" panose="020B0604030504040204" pitchFamily="34" charset="-120"/>
            </a:endParaRPr>
          </a:p>
          <a:p>
            <a:pPr algn="just">
              <a:lnSpc>
                <a:spcPct val="150000"/>
              </a:lnSpc>
              <a:buFontTx/>
              <a:buNone/>
            </a:pPr>
            <a:r>
              <a:rPr lang="en-US" altLang="zh-TW" sz="3400" dirty="0" smtClean="0">
                <a:latin typeface="微軟正黑體" panose="020B0604030504040204" pitchFamily="34" charset="-120"/>
                <a:ea typeface="微軟正黑體" panose="020B0604030504040204" pitchFamily="34" charset="-120"/>
              </a:rPr>
              <a:t>3.</a:t>
            </a:r>
            <a:r>
              <a:rPr lang="zh-TW" altLang="en-US" sz="3400" dirty="0" smtClean="0">
                <a:latin typeface="微軟正黑體" panose="020B0604030504040204" pitchFamily="34" charset="-120"/>
                <a:ea typeface="微軟正黑體" panose="020B0604030504040204" pitchFamily="34" charset="-120"/>
              </a:rPr>
              <a:t>鑑定</a:t>
            </a:r>
            <a:r>
              <a:rPr lang="zh-TW" altLang="en-US" sz="3400" dirty="0">
                <a:latin typeface="微軟正黑體" panose="020B0604030504040204" pitchFamily="34" charset="-120"/>
                <a:ea typeface="微軟正黑體" panose="020B0604030504040204" pitchFamily="34" charset="-120"/>
              </a:rPr>
              <a:t>場學校不提供停車，且為落實</a:t>
            </a:r>
            <a:r>
              <a:rPr lang="zh-TW" altLang="en-US" sz="3400" dirty="0" smtClean="0">
                <a:latin typeface="微軟正黑體" panose="020B0604030504040204" pitchFamily="34" charset="-120"/>
                <a:ea typeface="微軟正黑體" panose="020B0604030504040204" pitchFamily="34" charset="-120"/>
              </a:rPr>
              <a:t>防疫未開放</a:t>
            </a:r>
            <a:r>
              <a:rPr lang="zh-TW" altLang="en-US" sz="3400" dirty="0">
                <a:latin typeface="微軟正黑體" panose="020B0604030504040204" pitchFamily="34" charset="-120"/>
                <a:ea typeface="微軟正黑體" panose="020B0604030504040204" pitchFamily="34" charset="-120"/>
              </a:rPr>
              <a:t>家長入</a:t>
            </a:r>
            <a:r>
              <a:rPr lang="zh-TW" altLang="en-US" sz="3400" dirty="0" smtClean="0">
                <a:latin typeface="微軟正黑體" panose="020B0604030504040204" pitchFamily="34" charset="-120"/>
                <a:ea typeface="微軟正黑體" panose="020B0604030504040204" pitchFamily="34" charset="-120"/>
              </a:rPr>
              <a:t>校陪考</a:t>
            </a:r>
            <a:r>
              <a:rPr lang="zh-TW" altLang="en-US" sz="3400" dirty="0">
                <a:latin typeface="微軟正黑體" panose="020B0604030504040204" pitchFamily="34" charset="-120"/>
                <a:ea typeface="微軟正黑體" panose="020B0604030504040204" pitchFamily="34" charset="-120"/>
              </a:rPr>
              <a:t>。</a:t>
            </a:r>
          </a:p>
          <a:p>
            <a:pPr>
              <a:lnSpc>
                <a:spcPct val="150000"/>
              </a:lnSpc>
              <a:buFontTx/>
              <a:buNone/>
            </a:pPr>
            <a:endParaRPr lang="zh-TW" altLang="en-US" sz="3400" dirty="0">
              <a:ea typeface="標楷體" pitchFamily="65" charset="-120"/>
            </a:endParaRPr>
          </a:p>
          <a:p>
            <a:pPr>
              <a:lnSpc>
                <a:spcPct val="150000"/>
              </a:lnSpc>
              <a:buFontTx/>
              <a:buNone/>
            </a:pPr>
            <a:endParaRPr lang="zh-TW" altLang="en-US" sz="3400" dirty="0">
              <a:ea typeface="標楷體" pitchFamily="65" charset="-120"/>
            </a:endParaRPr>
          </a:p>
          <a:p>
            <a:pPr marL="342797" indent="-342797">
              <a:lnSpc>
                <a:spcPct val="150000"/>
              </a:lnSpc>
              <a:spcBef>
                <a:spcPct val="20000"/>
              </a:spcBef>
              <a:defRPr/>
            </a:pPr>
            <a:endParaRPr lang="en-US" altLang="zh-TW" sz="3400" b="1" dirty="0">
              <a:solidFill>
                <a:schemeClr val="bg2">
                  <a:lumMod val="10000"/>
                </a:schemeClr>
              </a:solidFill>
              <a:latin typeface="標楷體" pitchFamily="65" charset="-120"/>
              <a:ea typeface="標楷體" pitchFamily="65" charset="-120"/>
            </a:endParaRPr>
          </a:p>
          <a:p>
            <a:pPr marL="342797" indent="-342797">
              <a:lnSpc>
                <a:spcPct val="150000"/>
              </a:lnSpc>
              <a:spcBef>
                <a:spcPct val="20000"/>
              </a:spcBef>
              <a:defRPr/>
            </a:pPr>
            <a:endParaRPr lang="en-US" altLang="zh-TW" sz="3400" b="1" dirty="0">
              <a:solidFill>
                <a:schemeClr val="bg2">
                  <a:lumMod val="10000"/>
                </a:schemeClr>
              </a:solidFill>
              <a:latin typeface="標楷體" pitchFamily="65" charset="-120"/>
              <a:ea typeface="標楷體" pitchFamily="65" charset="-120"/>
            </a:endParaRPr>
          </a:p>
          <a:p>
            <a:pPr marL="342797" indent="-342797">
              <a:lnSpc>
                <a:spcPct val="150000"/>
              </a:lnSpc>
              <a:spcBef>
                <a:spcPct val="20000"/>
              </a:spcBef>
              <a:buBlip>
                <a:blip r:embed="rId2"/>
              </a:buBlip>
              <a:defRPr/>
            </a:pPr>
            <a:endParaRPr lang="zh-TW" altLang="en-US" sz="3400" b="1" dirty="0">
              <a:solidFill>
                <a:schemeClr val="bg2">
                  <a:lumMod val="10000"/>
                </a:schemeClr>
              </a:solidFill>
              <a:latin typeface="標楷體" pitchFamily="65" charset="-120"/>
              <a:ea typeface="標楷體" pitchFamily="65" charset="-120"/>
            </a:endParaRPr>
          </a:p>
          <a:p>
            <a:pPr marL="342797" indent="-342797">
              <a:lnSpc>
                <a:spcPct val="150000"/>
              </a:lnSpc>
              <a:spcBef>
                <a:spcPct val="20000"/>
              </a:spcBef>
              <a:buBlip>
                <a:blip r:embed="rId2"/>
              </a:buBlip>
              <a:defRPr/>
            </a:pPr>
            <a:endParaRPr lang="zh-TW" altLang="en-US" sz="3400" b="1" dirty="0">
              <a:solidFill>
                <a:schemeClr val="bg2">
                  <a:lumMod val="10000"/>
                </a:schemeClr>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41</a:t>
            </a:fld>
            <a:endParaRPr lang="zh-TW" altLang="en-US" noProof="0" dirty="0"/>
          </a:p>
        </p:txBody>
      </p:sp>
    </p:spTree>
    <p:extLst>
      <p:ext uri="{BB962C8B-B14F-4D97-AF65-F5344CB8AC3E}">
        <p14:creationId xmlns:p14="http://schemas.microsoft.com/office/powerpoint/2010/main" val="123286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 name="组合 208"/>
          <p:cNvGrpSpPr/>
          <p:nvPr/>
        </p:nvGrpSpPr>
        <p:grpSpPr>
          <a:xfrm>
            <a:off x="2684140" y="3472241"/>
            <a:ext cx="184102" cy="644357"/>
            <a:chOff x="2752726" y="4344988"/>
            <a:chExt cx="184150" cy="644525"/>
          </a:xfrm>
        </p:grpSpPr>
        <p:sp>
          <p:nvSpPr>
            <p:cNvPr id="101" name="Freeform 101"/>
            <p:cNvSpPr>
              <a:spLocks/>
            </p:cNvSpPr>
            <p:nvPr/>
          </p:nvSpPr>
          <p:spPr bwMode="auto">
            <a:xfrm>
              <a:off x="2762251" y="4427538"/>
              <a:ext cx="174625" cy="519113"/>
            </a:xfrm>
            <a:custGeom>
              <a:avLst/>
              <a:gdLst>
                <a:gd name="T0" fmla="*/ 34 w 110"/>
                <a:gd name="T1" fmla="*/ 267 h 327"/>
                <a:gd name="T2" fmla="*/ 67 w 110"/>
                <a:gd name="T3" fmla="*/ 327 h 327"/>
                <a:gd name="T4" fmla="*/ 95 w 110"/>
                <a:gd name="T5" fmla="*/ 323 h 327"/>
                <a:gd name="T6" fmla="*/ 110 w 110"/>
                <a:gd name="T7" fmla="*/ 256 h 327"/>
                <a:gd name="T8" fmla="*/ 76 w 110"/>
                <a:gd name="T9" fmla="*/ 0 h 327"/>
                <a:gd name="T10" fmla="*/ 0 w 110"/>
                <a:gd name="T11" fmla="*/ 10 h 327"/>
                <a:gd name="T12" fmla="*/ 34 w 110"/>
                <a:gd name="T13" fmla="*/ 267 h 327"/>
              </a:gdLst>
              <a:ahLst/>
              <a:cxnLst>
                <a:cxn ang="0">
                  <a:pos x="T0" y="T1"/>
                </a:cxn>
                <a:cxn ang="0">
                  <a:pos x="T2" y="T3"/>
                </a:cxn>
                <a:cxn ang="0">
                  <a:pos x="T4" y="T5"/>
                </a:cxn>
                <a:cxn ang="0">
                  <a:pos x="T6" y="T7"/>
                </a:cxn>
                <a:cxn ang="0">
                  <a:pos x="T8" y="T9"/>
                </a:cxn>
                <a:cxn ang="0">
                  <a:pos x="T10" y="T11"/>
                </a:cxn>
                <a:cxn ang="0">
                  <a:pos x="T12" y="T13"/>
                </a:cxn>
              </a:cxnLst>
              <a:rect l="0" t="0" r="r" b="b"/>
              <a:pathLst>
                <a:path w="110" h="327">
                  <a:moveTo>
                    <a:pt x="34" y="267"/>
                  </a:moveTo>
                  <a:lnTo>
                    <a:pt x="67" y="327"/>
                  </a:lnTo>
                  <a:lnTo>
                    <a:pt x="95" y="323"/>
                  </a:lnTo>
                  <a:lnTo>
                    <a:pt x="110" y="256"/>
                  </a:lnTo>
                  <a:lnTo>
                    <a:pt x="76" y="0"/>
                  </a:lnTo>
                  <a:lnTo>
                    <a:pt x="0" y="10"/>
                  </a:lnTo>
                  <a:lnTo>
                    <a:pt x="34" y="267"/>
                  </a:lnTo>
                  <a:close/>
                </a:path>
              </a:pathLst>
            </a:custGeom>
            <a:solidFill>
              <a:srgbClr val="EDCD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02" name="Freeform 102"/>
            <p:cNvSpPr>
              <a:spLocks/>
            </p:cNvSpPr>
            <p:nvPr/>
          </p:nvSpPr>
          <p:spPr bwMode="auto">
            <a:xfrm>
              <a:off x="2754313" y="4344988"/>
              <a:ext cx="128588" cy="146050"/>
            </a:xfrm>
            <a:custGeom>
              <a:avLst/>
              <a:gdLst>
                <a:gd name="T0" fmla="*/ 5 w 81"/>
                <a:gd name="T1" fmla="*/ 58 h 92"/>
                <a:gd name="T2" fmla="*/ 5 w 81"/>
                <a:gd name="T3" fmla="*/ 58 h 92"/>
                <a:gd name="T4" fmla="*/ 7 w 81"/>
                <a:gd name="T5" fmla="*/ 66 h 92"/>
                <a:gd name="T6" fmla="*/ 10 w 81"/>
                <a:gd name="T7" fmla="*/ 73 h 92"/>
                <a:gd name="T8" fmla="*/ 15 w 81"/>
                <a:gd name="T9" fmla="*/ 78 h 92"/>
                <a:gd name="T10" fmla="*/ 20 w 81"/>
                <a:gd name="T11" fmla="*/ 84 h 92"/>
                <a:gd name="T12" fmla="*/ 26 w 81"/>
                <a:gd name="T13" fmla="*/ 88 h 92"/>
                <a:gd name="T14" fmla="*/ 33 w 81"/>
                <a:gd name="T15" fmla="*/ 90 h 92"/>
                <a:gd name="T16" fmla="*/ 39 w 81"/>
                <a:gd name="T17" fmla="*/ 92 h 92"/>
                <a:gd name="T18" fmla="*/ 47 w 81"/>
                <a:gd name="T19" fmla="*/ 90 h 92"/>
                <a:gd name="T20" fmla="*/ 49 w 81"/>
                <a:gd name="T21" fmla="*/ 90 h 92"/>
                <a:gd name="T22" fmla="*/ 49 w 81"/>
                <a:gd name="T23" fmla="*/ 90 h 92"/>
                <a:gd name="T24" fmla="*/ 56 w 81"/>
                <a:gd name="T25" fmla="*/ 89 h 92"/>
                <a:gd name="T26" fmla="*/ 62 w 81"/>
                <a:gd name="T27" fmla="*/ 86 h 92"/>
                <a:gd name="T28" fmla="*/ 69 w 81"/>
                <a:gd name="T29" fmla="*/ 81 h 92"/>
                <a:gd name="T30" fmla="*/ 73 w 81"/>
                <a:gd name="T31" fmla="*/ 77 h 92"/>
                <a:gd name="T32" fmla="*/ 77 w 81"/>
                <a:gd name="T33" fmla="*/ 70 h 92"/>
                <a:gd name="T34" fmla="*/ 80 w 81"/>
                <a:gd name="T35" fmla="*/ 63 h 92"/>
                <a:gd name="T36" fmla="*/ 81 w 81"/>
                <a:gd name="T37" fmla="*/ 56 h 92"/>
                <a:gd name="T38" fmla="*/ 81 w 81"/>
                <a:gd name="T39" fmla="*/ 48 h 92"/>
                <a:gd name="T40" fmla="*/ 76 w 81"/>
                <a:gd name="T41" fmla="*/ 13 h 92"/>
                <a:gd name="T42" fmla="*/ 76 w 81"/>
                <a:gd name="T43" fmla="*/ 13 h 92"/>
                <a:gd name="T44" fmla="*/ 75 w 81"/>
                <a:gd name="T45" fmla="*/ 8 h 92"/>
                <a:gd name="T46" fmla="*/ 72 w 81"/>
                <a:gd name="T47" fmla="*/ 2 h 92"/>
                <a:gd name="T48" fmla="*/ 68 w 81"/>
                <a:gd name="T49" fmla="*/ 1 h 92"/>
                <a:gd name="T50" fmla="*/ 64 w 81"/>
                <a:gd name="T51" fmla="*/ 0 h 92"/>
                <a:gd name="T52" fmla="*/ 51 w 81"/>
                <a:gd name="T53" fmla="*/ 0 h 92"/>
                <a:gd name="T54" fmla="*/ 37 w 81"/>
                <a:gd name="T55" fmla="*/ 2 h 92"/>
                <a:gd name="T56" fmla="*/ 35 w 81"/>
                <a:gd name="T57" fmla="*/ 2 h 92"/>
                <a:gd name="T58" fmla="*/ 35 w 81"/>
                <a:gd name="T59" fmla="*/ 2 h 92"/>
                <a:gd name="T60" fmla="*/ 22 w 81"/>
                <a:gd name="T61" fmla="*/ 4 h 92"/>
                <a:gd name="T62" fmla="*/ 10 w 81"/>
                <a:gd name="T63" fmla="*/ 6 h 92"/>
                <a:gd name="T64" fmla="*/ 5 w 81"/>
                <a:gd name="T65" fmla="*/ 9 h 92"/>
                <a:gd name="T66" fmla="*/ 3 w 81"/>
                <a:gd name="T67" fmla="*/ 12 h 92"/>
                <a:gd name="T68" fmla="*/ 0 w 81"/>
                <a:gd name="T69" fmla="*/ 17 h 92"/>
                <a:gd name="T70" fmla="*/ 0 w 81"/>
                <a:gd name="T71" fmla="*/ 24 h 92"/>
                <a:gd name="T72" fmla="*/ 5 w 81"/>
                <a:gd name="T73" fmla="*/ 5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2">
                  <a:moveTo>
                    <a:pt x="5" y="58"/>
                  </a:moveTo>
                  <a:lnTo>
                    <a:pt x="5" y="58"/>
                  </a:lnTo>
                  <a:lnTo>
                    <a:pt x="7" y="66"/>
                  </a:lnTo>
                  <a:lnTo>
                    <a:pt x="10" y="73"/>
                  </a:lnTo>
                  <a:lnTo>
                    <a:pt x="15" y="78"/>
                  </a:lnTo>
                  <a:lnTo>
                    <a:pt x="20" y="84"/>
                  </a:lnTo>
                  <a:lnTo>
                    <a:pt x="26" y="88"/>
                  </a:lnTo>
                  <a:lnTo>
                    <a:pt x="33" y="90"/>
                  </a:lnTo>
                  <a:lnTo>
                    <a:pt x="39" y="92"/>
                  </a:lnTo>
                  <a:lnTo>
                    <a:pt x="47" y="90"/>
                  </a:lnTo>
                  <a:lnTo>
                    <a:pt x="49" y="90"/>
                  </a:lnTo>
                  <a:lnTo>
                    <a:pt x="49" y="90"/>
                  </a:lnTo>
                  <a:lnTo>
                    <a:pt x="56" y="89"/>
                  </a:lnTo>
                  <a:lnTo>
                    <a:pt x="62" y="86"/>
                  </a:lnTo>
                  <a:lnTo>
                    <a:pt x="69" y="81"/>
                  </a:lnTo>
                  <a:lnTo>
                    <a:pt x="73" y="77"/>
                  </a:lnTo>
                  <a:lnTo>
                    <a:pt x="77" y="70"/>
                  </a:lnTo>
                  <a:lnTo>
                    <a:pt x="80" y="63"/>
                  </a:lnTo>
                  <a:lnTo>
                    <a:pt x="81" y="56"/>
                  </a:lnTo>
                  <a:lnTo>
                    <a:pt x="81" y="48"/>
                  </a:lnTo>
                  <a:lnTo>
                    <a:pt x="76" y="13"/>
                  </a:lnTo>
                  <a:lnTo>
                    <a:pt x="76" y="13"/>
                  </a:lnTo>
                  <a:lnTo>
                    <a:pt x="75" y="8"/>
                  </a:lnTo>
                  <a:lnTo>
                    <a:pt x="72" y="2"/>
                  </a:lnTo>
                  <a:lnTo>
                    <a:pt x="68" y="1"/>
                  </a:lnTo>
                  <a:lnTo>
                    <a:pt x="64" y="0"/>
                  </a:lnTo>
                  <a:lnTo>
                    <a:pt x="51" y="0"/>
                  </a:lnTo>
                  <a:lnTo>
                    <a:pt x="37" y="2"/>
                  </a:lnTo>
                  <a:lnTo>
                    <a:pt x="35" y="2"/>
                  </a:lnTo>
                  <a:lnTo>
                    <a:pt x="35" y="2"/>
                  </a:lnTo>
                  <a:lnTo>
                    <a:pt x="22" y="4"/>
                  </a:lnTo>
                  <a:lnTo>
                    <a:pt x="10" y="6"/>
                  </a:lnTo>
                  <a:lnTo>
                    <a:pt x="5" y="9"/>
                  </a:lnTo>
                  <a:lnTo>
                    <a:pt x="3" y="12"/>
                  </a:lnTo>
                  <a:lnTo>
                    <a:pt x="0" y="17"/>
                  </a:lnTo>
                  <a:lnTo>
                    <a:pt x="0" y="24"/>
                  </a:lnTo>
                  <a:lnTo>
                    <a:pt x="5" y="58"/>
                  </a:lnTo>
                  <a:close/>
                </a:path>
              </a:pathLst>
            </a:custGeom>
            <a:solidFill>
              <a:srgbClr val="EDCD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03" name="Freeform 103"/>
            <p:cNvSpPr>
              <a:spLocks/>
            </p:cNvSpPr>
            <p:nvPr/>
          </p:nvSpPr>
          <p:spPr bwMode="auto">
            <a:xfrm>
              <a:off x="2752726" y="4394200"/>
              <a:ext cx="149225" cy="142875"/>
            </a:xfrm>
            <a:custGeom>
              <a:avLst/>
              <a:gdLst>
                <a:gd name="T0" fmla="*/ 11 w 94"/>
                <a:gd name="T1" fmla="*/ 90 h 90"/>
                <a:gd name="T2" fmla="*/ 94 w 94"/>
                <a:gd name="T3" fmla="*/ 80 h 90"/>
                <a:gd name="T4" fmla="*/ 84 w 94"/>
                <a:gd name="T5" fmla="*/ 0 h 90"/>
                <a:gd name="T6" fmla="*/ 0 w 94"/>
                <a:gd name="T7" fmla="*/ 11 h 90"/>
                <a:gd name="T8" fmla="*/ 11 w 94"/>
                <a:gd name="T9" fmla="*/ 90 h 90"/>
              </a:gdLst>
              <a:ahLst/>
              <a:cxnLst>
                <a:cxn ang="0">
                  <a:pos x="T0" y="T1"/>
                </a:cxn>
                <a:cxn ang="0">
                  <a:pos x="T2" y="T3"/>
                </a:cxn>
                <a:cxn ang="0">
                  <a:pos x="T4" y="T5"/>
                </a:cxn>
                <a:cxn ang="0">
                  <a:pos x="T6" y="T7"/>
                </a:cxn>
                <a:cxn ang="0">
                  <a:pos x="T8" y="T9"/>
                </a:cxn>
              </a:cxnLst>
              <a:rect l="0" t="0" r="r" b="b"/>
              <a:pathLst>
                <a:path w="94" h="90">
                  <a:moveTo>
                    <a:pt x="11" y="90"/>
                  </a:moveTo>
                  <a:lnTo>
                    <a:pt x="94" y="80"/>
                  </a:lnTo>
                  <a:lnTo>
                    <a:pt x="84" y="0"/>
                  </a:lnTo>
                  <a:lnTo>
                    <a:pt x="0" y="11"/>
                  </a:lnTo>
                  <a:lnTo>
                    <a:pt x="11" y="90"/>
                  </a:lnTo>
                  <a:close/>
                </a:path>
              </a:pathLst>
            </a:custGeom>
            <a:solidFill>
              <a:srgbClr val="EDCD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04" name="Freeform 104"/>
            <p:cNvSpPr>
              <a:spLocks/>
            </p:cNvSpPr>
            <p:nvPr/>
          </p:nvSpPr>
          <p:spPr bwMode="auto">
            <a:xfrm>
              <a:off x="2868613" y="4933950"/>
              <a:ext cx="44450" cy="55563"/>
            </a:xfrm>
            <a:custGeom>
              <a:avLst/>
              <a:gdLst>
                <a:gd name="T0" fmla="*/ 28 w 28"/>
                <a:gd name="T1" fmla="*/ 2 h 35"/>
                <a:gd name="T2" fmla="*/ 28 w 28"/>
                <a:gd name="T3" fmla="*/ 2 h 35"/>
                <a:gd name="T4" fmla="*/ 27 w 28"/>
                <a:gd name="T5" fmla="*/ 14 h 35"/>
                <a:gd name="T6" fmla="*/ 21 w 28"/>
                <a:gd name="T7" fmla="*/ 31 h 35"/>
                <a:gd name="T8" fmla="*/ 21 w 28"/>
                <a:gd name="T9" fmla="*/ 31 h 35"/>
                <a:gd name="T10" fmla="*/ 20 w 28"/>
                <a:gd name="T11" fmla="*/ 35 h 35"/>
                <a:gd name="T12" fmla="*/ 19 w 28"/>
                <a:gd name="T13" fmla="*/ 35 h 35"/>
                <a:gd name="T14" fmla="*/ 16 w 28"/>
                <a:gd name="T15" fmla="*/ 35 h 35"/>
                <a:gd name="T16" fmla="*/ 13 w 28"/>
                <a:gd name="T17" fmla="*/ 32 h 35"/>
                <a:gd name="T18" fmla="*/ 11 w 28"/>
                <a:gd name="T19" fmla="*/ 27 h 35"/>
                <a:gd name="T20" fmla="*/ 0 w 28"/>
                <a:gd name="T21" fmla="*/ 8 h 35"/>
                <a:gd name="T22" fmla="*/ 0 w 28"/>
                <a:gd name="T23" fmla="*/ 8 h 35"/>
                <a:gd name="T24" fmla="*/ 3 w 28"/>
                <a:gd name="T25" fmla="*/ 5 h 35"/>
                <a:gd name="T26" fmla="*/ 8 w 28"/>
                <a:gd name="T27" fmla="*/ 2 h 35"/>
                <a:gd name="T28" fmla="*/ 12 w 28"/>
                <a:gd name="T29" fmla="*/ 1 h 35"/>
                <a:gd name="T30" fmla="*/ 16 w 28"/>
                <a:gd name="T31" fmla="*/ 0 h 35"/>
                <a:gd name="T32" fmla="*/ 23 w 28"/>
                <a:gd name="T33" fmla="*/ 0 h 35"/>
                <a:gd name="T34" fmla="*/ 28 w 28"/>
                <a:gd name="T35" fmla="*/ 2 h 35"/>
                <a:gd name="T36" fmla="*/ 28 w 28"/>
                <a:gd name="T3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35">
                  <a:moveTo>
                    <a:pt x="28" y="2"/>
                  </a:moveTo>
                  <a:lnTo>
                    <a:pt x="28" y="2"/>
                  </a:lnTo>
                  <a:lnTo>
                    <a:pt x="27" y="14"/>
                  </a:lnTo>
                  <a:lnTo>
                    <a:pt x="21" y="31"/>
                  </a:lnTo>
                  <a:lnTo>
                    <a:pt x="21" y="31"/>
                  </a:lnTo>
                  <a:lnTo>
                    <a:pt x="20" y="35"/>
                  </a:lnTo>
                  <a:lnTo>
                    <a:pt x="19" y="35"/>
                  </a:lnTo>
                  <a:lnTo>
                    <a:pt x="16" y="35"/>
                  </a:lnTo>
                  <a:lnTo>
                    <a:pt x="13" y="32"/>
                  </a:lnTo>
                  <a:lnTo>
                    <a:pt x="11" y="27"/>
                  </a:lnTo>
                  <a:lnTo>
                    <a:pt x="0" y="8"/>
                  </a:lnTo>
                  <a:lnTo>
                    <a:pt x="0" y="8"/>
                  </a:lnTo>
                  <a:lnTo>
                    <a:pt x="3" y="5"/>
                  </a:lnTo>
                  <a:lnTo>
                    <a:pt x="8" y="2"/>
                  </a:lnTo>
                  <a:lnTo>
                    <a:pt x="12" y="1"/>
                  </a:lnTo>
                  <a:lnTo>
                    <a:pt x="16" y="0"/>
                  </a:lnTo>
                  <a:lnTo>
                    <a:pt x="23" y="0"/>
                  </a:lnTo>
                  <a:lnTo>
                    <a:pt x="28" y="2"/>
                  </a:lnTo>
                  <a:lnTo>
                    <a:pt x="28" y="2"/>
                  </a:lnTo>
                  <a:close/>
                </a:path>
              </a:pathLst>
            </a:custGeom>
            <a:solidFill>
              <a:srgbClr val="EDCD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grpSp>
        <p:nvGrpSpPr>
          <p:cNvPr id="216" name="组合 215"/>
          <p:cNvGrpSpPr/>
          <p:nvPr/>
        </p:nvGrpSpPr>
        <p:grpSpPr>
          <a:xfrm>
            <a:off x="2074699" y="4057875"/>
            <a:ext cx="1414095" cy="1541062"/>
            <a:chOff x="2143126" y="4930775"/>
            <a:chExt cx="1414463" cy="1541463"/>
          </a:xfrm>
        </p:grpSpPr>
        <p:sp>
          <p:nvSpPr>
            <p:cNvPr id="5" name="Freeform 5"/>
            <p:cNvSpPr>
              <a:spLocks/>
            </p:cNvSpPr>
            <p:nvPr/>
          </p:nvSpPr>
          <p:spPr bwMode="auto">
            <a:xfrm>
              <a:off x="2143126" y="5083175"/>
              <a:ext cx="1414463" cy="1257300"/>
            </a:xfrm>
            <a:custGeom>
              <a:avLst/>
              <a:gdLst>
                <a:gd name="T0" fmla="*/ 334 w 891"/>
                <a:gd name="T1" fmla="*/ 790 h 792"/>
                <a:gd name="T2" fmla="*/ 228 w 891"/>
                <a:gd name="T3" fmla="*/ 775 h 792"/>
                <a:gd name="T4" fmla="*/ 212 w 891"/>
                <a:gd name="T5" fmla="*/ 764 h 792"/>
                <a:gd name="T6" fmla="*/ 190 w 891"/>
                <a:gd name="T7" fmla="*/ 734 h 792"/>
                <a:gd name="T8" fmla="*/ 110 w 891"/>
                <a:gd name="T9" fmla="*/ 683 h 792"/>
                <a:gd name="T10" fmla="*/ 65 w 891"/>
                <a:gd name="T11" fmla="*/ 631 h 792"/>
                <a:gd name="T12" fmla="*/ 56 w 891"/>
                <a:gd name="T13" fmla="*/ 597 h 792"/>
                <a:gd name="T14" fmla="*/ 61 w 891"/>
                <a:gd name="T15" fmla="*/ 560 h 792"/>
                <a:gd name="T16" fmla="*/ 45 w 891"/>
                <a:gd name="T17" fmla="*/ 545 h 792"/>
                <a:gd name="T18" fmla="*/ 26 w 891"/>
                <a:gd name="T19" fmla="*/ 528 h 792"/>
                <a:gd name="T20" fmla="*/ 48 w 891"/>
                <a:gd name="T21" fmla="*/ 513 h 792"/>
                <a:gd name="T22" fmla="*/ 61 w 891"/>
                <a:gd name="T23" fmla="*/ 501 h 792"/>
                <a:gd name="T24" fmla="*/ 56 w 891"/>
                <a:gd name="T25" fmla="*/ 465 h 792"/>
                <a:gd name="T26" fmla="*/ 65 w 891"/>
                <a:gd name="T27" fmla="*/ 442 h 792"/>
                <a:gd name="T28" fmla="*/ 48 w 891"/>
                <a:gd name="T29" fmla="*/ 435 h 792"/>
                <a:gd name="T30" fmla="*/ 23 w 891"/>
                <a:gd name="T31" fmla="*/ 425 h 792"/>
                <a:gd name="T32" fmla="*/ 34 w 891"/>
                <a:gd name="T33" fmla="*/ 405 h 792"/>
                <a:gd name="T34" fmla="*/ 56 w 891"/>
                <a:gd name="T35" fmla="*/ 393 h 792"/>
                <a:gd name="T36" fmla="*/ 55 w 891"/>
                <a:gd name="T37" fmla="*/ 365 h 792"/>
                <a:gd name="T38" fmla="*/ 56 w 891"/>
                <a:gd name="T39" fmla="*/ 343 h 792"/>
                <a:gd name="T40" fmla="*/ 53 w 891"/>
                <a:gd name="T41" fmla="*/ 320 h 792"/>
                <a:gd name="T42" fmla="*/ 32 w 891"/>
                <a:gd name="T43" fmla="*/ 310 h 792"/>
                <a:gd name="T44" fmla="*/ 36 w 891"/>
                <a:gd name="T45" fmla="*/ 291 h 792"/>
                <a:gd name="T46" fmla="*/ 60 w 891"/>
                <a:gd name="T47" fmla="*/ 281 h 792"/>
                <a:gd name="T48" fmla="*/ 64 w 891"/>
                <a:gd name="T49" fmla="*/ 262 h 792"/>
                <a:gd name="T50" fmla="*/ 61 w 891"/>
                <a:gd name="T51" fmla="*/ 245 h 792"/>
                <a:gd name="T52" fmla="*/ 71 w 891"/>
                <a:gd name="T53" fmla="*/ 218 h 792"/>
                <a:gd name="T54" fmla="*/ 59 w 891"/>
                <a:gd name="T55" fmla="*/ 214 h 792"/>
                <a:gd name="T56" fmla="*/ 34 w 891"/>
                <a:gd name="T57" fmla="*/ 203 h 792"/>
                <a:gd name="T58" fmla="*/ 0 w 891"/>
                <a:gd name="T59" fmla="*/ 0 h 792"/>
                <a:gd name="T60" fmla="*/ 873 w 891"/>
                <a:gd name="T61" fmla="*/ 147 h 792"/>
                <a:gd name="T62" fmla="*/ 854 w 891"/>
                <a:gd name="T63" fmla="*/ 164 h 792"/>
                <a:gd name="T64" fmla="*/ 835 w 891"/>
                <a:gd name="T65" fmla="*/ 168 h 792"/>
                <a:gd name="T66" fmla="*/ 832 w 891"/>
                <a:gd name="T67" fmla="*/ 180 h 792"/>
                <a:gd name="T68" fmla="*/ 839 w 891"/>
                <a:gd name="T69" fmla="*/ 205 h 792"/>
                <a:gd name="T70" fmla="*/ 832 w 891"/>
                <a:gd name="T71" fmla="*/ 228 h 792"/>
                <a:gd name="T72" fmla="*/ 848 w 891"/>
                <a:gd name="T73" fmla="*/ 237 h 792"/>
                <a:gd name="T74" fmla="*/ 871 w 891"/>
                <a:gd name="T75" fmla="*/ 254 h 792"/>
                <a:gd name="T76" fmla="*/ 854 w 891"/>
                <a:gd name="T77" fmla="*/ 271 h 792"/>
                <a:gd name="T78" fmla="*/ 841 w 891"/>
                <a:gd name="T79" fmla="*/ 281 h 792"/>
                <a:gd name="T80" fmla="*/ 845 w 891"/>
                <a:gd name="T81" fmla="*/ 310 h 792"/>
                <a:gd name="T82" fmla="*/ 841 w 891"/>
                <a:gd name="T83" fmla="*/ 336 h 792"/>
                <a:gd name="T84" fmla="*/ 856 w 891"/>
                <a:gd name="T85" fmla="*/ 355 h 792"/>
                <a:gd name="T86" fmla="*/ 877 w 891"/>
                <a:gd name="T87" fmla="*/ 369 h 792"/>
                <a:gd name="T88" fmla="*/ 863 w 891"/>
                <a:gd name="T89" fmla="*/ 386 h 792"/>
                <a:gd name="T90" fmla="*/ 836 w 891"/>
                <a:gd name="T91" fmla="*/ 390 h 792"/>
                <a:gd name="T92" fmla="*/ 843 w 891"/>
                <a:gd name="T93" fmla="*/ 411 h 792"/>
                <a:gd name="T94" fmla="*/ 841 w 891"/>
                <a:gd name="T95" fmla="*/ 435 h 792"/>
                <a:gd name="T96" fmla="*/ 844 w 891"/>
                <a:gd name="T97" fmla="*/ 463 h 792"/>
                <a:gd name="T98" fmla="*/ 867 w 891"/>
                <a:gd name="T99" fmla="*/ 474 h 792"/>
                <a:gd name="T100" fmla="*/ 870 w 891"/>
                <a:gd name="T101" fmla="*/ 490 h 792"/>
                <a:gd name="T102" fmla="*/ 845 w 891"/>
                <a:gd name="T103" fmla="*/ 503 h 792"/>
                <a:gd name="T104" fmla="*/ 841 w 891"/>
                <a:gd name="T105" fmla="*/ 535 h 792"/>
                <a:gd name="T106" fmla="*/ 844 w 891"/>
                <a:gd name="T107" fmla="*/ 554 h 792"/>
                <a:gd name="T108" fmla="*/ 858 w 891"/>
                <a:gd name="T109" fmla="*/ 572 h 792"/>
                <a:gd name="T110" fmla="*/ 856 w 891"/>
                <a:gd name="T111" fmla="*/ 595 h 792"/>
                <a:gd name="T112" fmla="*/ 820 w 891"/>
                <a:gd name="T113" fmla="*/ 653 h 792"/>
                <a:gd name="T114" fmla="*/ 776 w 891"/>
                <a:gd name="T115" fmla="*/ 695 h 792"/>
                <a:gd name="T116" fmla="*/ 711 w 891"/>
                <a:gd name="T117" fmla="*/ 742 h 792"/>
                <a:gd name="T118" fmla="*/ 695 w 891"/>
                <a:gd name="T119" fmla="*/ 764 h 792"/>
                <a:gd name="T120" fmla="*/ 675 w 891"/>
                <a:gd name="T121" fmla="*/ 775 h 792"/>
                <a:gd name="T122" fmla="*/ 548 w 891"/>
                <a:gd name="T123" fmla="*/ 79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1" h="792">
                  <a:moveTo>
                    <a:pt x="435" y="792"/>
                  </a:moveTo>
                  <a:lnTo>
                    <a:pt x="435" y="792"/>
                  </a:lnTo>
                  <a:lnTo>
                    <a:pt x="370" y="791"/>
                  </a:lnTo>
                  <a:lnTo>
                    <a:pt x="334" y="790"/>
                  </a:lnTo>
                  <a:lnTo>
                    <a:pt x="298" y="787"/>
                  </a:lnTo>
                  <a:lnTo>
                    <a:pt x="266" y="783"/>
                  </a:lnTo>
                  <a:lnTo>
                    <a:pt x="237" y="778"/>
                  </a:lnTo>
                  <a:lnTo>
                    <a:pt x="228" y="775"/>
                  </a:lnTo>
                  <a:lnTo>
                    <a:pt x="220" y="772"/>
                  </a:lnTo>
                  <a:lnTo>
                    <a:pt x="213" y="768"/>
                  </a:lnTo>
                  <a:lnTo>
                    <a:pt x="212" y="764"/>
                  </a:lnTo>
                  <a:lnTo>
                    <a:pt x="212" y="764"/>
                  </a:lnTo>
                  <a:lnTo>
                    <a:pt x="209" y="756"/>
                  </a:lnTo>
                  <a:lnTo>
                    <a:pt x="205" y="749"/>
                  </a:lnTo>
                  <a:lnTo>
                    <a:pt x="198" y="741"/>
                  </a:lnTo>
                  <a:lnTo>
                    <a:pt x="190" y="734"/>
                  </a:lnTo>
                  <a:lnTo>
                    <a:pt x="164" y="717"/>
                  </a:lnTo>
                  <a:lnTo>
                    <a:pt x="129" y="695"/>
                  </a:lnTo>
                  <a:lnTo>
                    <a:pt x="129" y="695"/>
                  </a:lnTo>
                  <a:lnTo>
                    <a:pt x="110" y="683"/>
                  </a:lnTo>
                  <a:lnTo>
                    <a:pt x="95" y="669"/>
                  </a:lnTo>
                  <a:lnTo>
                    <a:pt x="82" y="657"/>
                  </a:lnTo>
                  <a:lnTo>
                    <a:pt x="72" y="643"/>
                  </a:lnTo>
                  <a:lnTo>
                    <a:pt x="65" y="631"/>
                  </a:lnTo>
                  <a:lnTo>
                    <a:pt x="60" y="619"/>
                  </a:lnTo>
                  <a:lnTo>
                    <a:pt x="57" y="608"/>
                  </a:lnTo>
                  <a:lnTo>
                    <a:pt x="56" y="597"/>
                  </a:lnTo>
                  <a:lnTo>
                    <a:pt x="56" y="597"/>
                  </a:lnTo>
                  <a:lnTo>
                    <a:pt x="57" y="589"/>
                  </a:lnTo>
                  <a:lnTo>
                    <a:pt x="59" y="581"/>
                  </a:lnTo>
                  <a:lnTo>
                    <a:pt x="61" y="566"/>
                  </a:lnTo>
                  <a:lnTo>
                    <a:pt x="61" y="560"/>
                  </a:lnTo>
                  <a:lnTo>
                    <a:pt x="59" y="554"/>
                  </a:lnTo>
                  <a:lnTo>
                    <a:pt x="55" y="549"/>
                  </a:lnTo>
                  <a:lnTo>
                    <a:pt x="45" y="545"/>
                  </a:lnTo>
                  <a:lnTo>
                    <a:pt x="45" y="545"/>
                  </a:lnTo>
                  <a:lnTo>
                    <a:pt x="36" y="541"/>
                  </a:lnTo>
                  <a:lnTo>
                    <a:pt x="30" y="537"/>
                  </a:lnTo>
                  <a:lnTo>
                    <a:pt x="28" y="532"/>
                  </a:lnTo>
                  <a:lnTo>
                    <a:pt x="26" y="528"/>
                  </a:lnTo>
                  <a:lnTo>
                    <a:pt x="29" y="524"/>
                  </a:lnTo>
                  <a:lnTo>
                    <a:pt x="33" y="522"/>
                  </a:lnTo>
                  <a:lnTo>
                    <a:pt x="40" y="518"/>
                  </a:lnTo>
                  <a:lnTo>
                    <a:pt x="48" y="513"/>
                  </a:lnTo>
                  <a:lnTo>
                    <a:pt x="48" y="513"/>
                  </a:lnTo>
                  <a:lnTo>
                    <a:pt x="55" y="511"/>
                  </a:lnTo>
                  <a:lnTo>
                    <a:pt x="59" y="505"/>
                  </a:lnTo>
                  <a:lnTo>
                    <a:pt x="61" y="501"/>
                  </a:lnTo>
                  <a:lnTo>
                    <a:pt x="61" y="496"/>
                  </a:lnTo>
                  <a:lnTo>
                    <a:pt x="59" y="482"/>
                  </a:lnTo>
                  <a:lnTo>
                    <a:pt x="57" y="474"/>
                  </a:lnTo>
                  <a:lnTo>
                    <a:pt x="56" y="465"/>
                  </a:lnTo>
                  <a:lnTo>
                    <a:pt x="56" y="465"/>
                  </a:lnTo>
                  <a:lnTo>
                    <a:pt x="57" y="457"/>
                  </a:lnTo>
                  <a:lnTo>
                    <a:pt x="60" y="450"/>
                  </a:lnTo>
                  <a:lnTo>
                    <a:pt x="65" y="442"/>
                  </a:lnTo>
                  <a:lnTo>
                    <a:pt x="65" y="439"/>
                  </a:lnTo>
                  <a:lnTo>
                    <a:pt x="64" y="436"/>
                  </a:lnTo>
                  <a:lnTo>
                    <a:pt x="59" y="435"/>
                  </a:lnTo>
                  <a:lnTo>
                    <a:pt x="48" y="435"/>
                  </a:lnTo>
                  <a:lnTo>
                    <a:pt x="48" y="435"/>
                  </a:lnTo>
                  <a:lnTo>
                    <a:pt x="36" y="432"/>
                  </a:lnTo>
                  <a:lnTo>
                    <a:pt x="28" y="430"/>
                  </a:lnTo>
                  <a:lnTo>
                    <a:pt x="23" y="425"/>
                  </a:lnTo>
                  <a:lnTo>
                    <a:pt x="22" y="420"/>
                  </a:lnTo>
                  <a:lnTo>
                    <a:pt x="23" y="415"/>
                  </a:lnTo>
                  <a:lnTo>
                    <a:pt x="28" y="409"/>
                  </a:lnTo>
                  <a:lnTo>
                    <a:pt x="34" y="405"/>
                  </a:lnTo>
                  <a:lnTo>
                    <a:pt x="42" y="401"/>
                  </a:lnTo>
                  <a:lnTo>
                    <a:pt x="42" y="401"/>
                  </a:lnTo>
                  <a:lnTo>
                    <a:pt x="51" y="397"/>
                  </a:lnTo>
                  <a:lnTo>
                    <a:pt x="56" y="393"/>
                  </a:lnTo>
                  <a:lnTo>
                    <a:pt x="59" y="389"/>
                  </a:lnTo>
                  <a:lnTo>
                    <a:pt x="59" y="384"/>
                  </a:lnTo>
                  <a:lnTo>
                    <a:pt x="56" y="371"/>
                  </a:lnTo>
                  <a:lnTo>
                    <a:pt x="55" y="365"/>
                  </a:lnTo>
                  <a:lnTo>
                    <a:pt x="55" y="356"/>
                  </a:lnTo>
                  <a:lnTo>
                    <a:pt x="55" y="356"/>
                  </a:lnTo>
                  <a:lnTo>
                    <a:pt x="55" y="350"/>
                  </a:lnTo>
                  <a:lnTo>
                    <a:pt x="56" y="343"/>
                  </a:lnTo>
                  <a:lnTo>
                    <a:pt x="59" y="332"/>
                  </a:lnTo>
                  <a:lnTo>
                    <a:pt x="59" y="328"/>
                  </a:lnTo>
                  <a:lnTo>
                    <a:pt x="57" y="324"/>
                  </a:lnTo>
                  <a:lnTo>
                    <a:pt x="53" y="320"/>
                  </a:lnTo>
                  <a:lnTo>
                    <a:pt x="45" y="317"/>
                  </a:lnTo>
                  <a:lnTo>
                    <a:pt x="45" y="317"/>
                  </a:lnTo>
                  <a:lnTo>
                    <a:pt x="37" y="314"/>
                  </a:lnTo>
                  <a:lnTo>
                    <a:pt x="32" y="310"/>
                  </a:lnTo>
                  <a:lnTo>
                    <a:pt x="29" y="305"/>
                  </a:lnTo>
                  <a:lnTo>
                    <a:pt x="29" y="301"/>
                  </a:lnTo>
                  <a:lnTo>
                    <a:pt x="30" y="296"/>
                  </a:lnTo>
                  <a:lnTo>
                    <a:pt x="36" y="291"/>
                  </a:lnTo>
                  <a:lnTo>
                    <a:pt x="42" y="287"/>
                  </a:lnTo>
                  <a:lnTo>
                    <a:pt x="52" y="283"/>
                  </a:lnTo>
                  <a:lnTo>
                    <a:pt x="52" y="283"/>
                  </a:lnTo>
                  <a:lnTo>
                    <a:pt x="60" y="281"/>
                  </a:lnTo>
                  <a:lnTo>
                    <a:pt x="65" y="278"/>
                  </a:lnTo>
                  <a:lnTo>
                    <a:pt x="68" y="275"/>
                  </a:lnTo>
                  <a:lnTo>
                    <a:pt x="68" y="271"/>
                  </a:lnTo>
                  <a:lnTo>
                    <a:pt x="64" y="262"/>
                  </a:lnTo>
                  <a:lnTo>
                    <a:pt x="63" y="256"/>
                  </a:lnTo>
                  <a:lnTo>
                    <a:pt x="61" y="251"/>
                  </a:lnTo>
                  <a:lnTo>
                    <a:pt x="61" y="251"/>
                  </a:lnTo>
                  <a:lnTo>
                    <a:pt x="61" y="245"/>
                  </a:lnTo>
                  <a:lnTo>
                    <a:pt x="63" y="239"/>
                  </a:lnTo>
                  <a:lnTo>
                    <a:pt x="68" y="228"/>
                  </a:lnTo>
                  <a:lnTo>
                    <a:pt x="70" y="222"/>
                  </a:lnTo>
                  <a:lnTo>
                    <a:pt x="71" y="218"/>
                  </a:lnTo>
                  <a:lnTo>
                    <a:pt x="70" y="216"/>
                  </a:lnTo>
                  <a:lnTo>
                    <a:pt x="65" y="216"/>
                  </a:lnTo>
                  <a:lnTo>
                    <a:pt x="65" y="216"/>
                  </a:lnTo>
                  <a:lnTo>
                    <a:pt x="59" y="214"/>
                  </a:lnTo>
                  <a:lnTo>
                    <a:pt x="53" y="213"/>
                  </a:lnTo>
                  <a:lnTo>
                    <a:pt x="46" y="210"/>
                  </a:lnTo>
                  <a:lnTo>
                    <a:pt x="40" y="207"/>
                  </a:lnTo>
                  <a:lnTo>
                    <a:pt x="34" y="203"/>
                  </a:lnTo>
                  <a:lnTo>
                    <a:pt x="30" y="198"/>
                  </a:lnTo>
                  <a:lnTo>
                    <a:pt x="28" y="193"/>
                  </a:lnTo>
                  <a:lnTo>
                    <a:pt x="25" y="187"/>
                  </a:lnTo>
                  <a:lnTo>
                    <a:pt x="0" y="0"/>
                  </a:lnTo>
                  <a:lnTo>
                    <a:pt x="891" y="0"/>
                  </a:lnTo>
                  <a:lnTo>
                    <a:pt x="874" y="140"/>
                  </a:lnTo>
                  <a:lnTo>
                    <a:pt x="874" y="140"/>
                  </a:lnTo>
                  <a:lnTo>
                    <a:pt x="873" y="147"/>
                  </a:lnTo>
                  <a:lnTo>
                    <a:pt x="870" y="152"/>
                  </a:lnTo>
                  <a:lnTo>
                    <a:pt x="864" y="157"/>
                  </a:lnTo>
                  <a:lnTo>
                    <a:pt x="859" y="161"/>
                  </a:lnTo>
                  <a:lnTo>
                    <a:pt x="854" y="164"/>
                  </a:lnTo>
                  <a:lnTo>
                    <a:pt x="847" y="167"/>
                  </a:lnTo>
                  <a:lnTo>
                    <a:pt x="840" y="168"/>
                  </a:lnTo>
                  <a:lnTo>
                    <a:pt x="835" y="168"/>
                  </a:lnTo>
                  <a:lnTo>
                    <a:pt x="835" y="168"/>
                  </a:lnTo>
                  <a:lnTo>
                    <a:pt x="831" y="170"/>
                  </a:lnTo>
                  <a:lnTo>
                    <a:pt x="829" y="172"/>
                  </a:lnTo>
                  <a:lnTo>
                    <a:pt x="829" y="176"/>
                  </a:lnTo>
                  <a:lnTo>
                    <a:pt x="832" y="180"/>
                  </a:lnTo>
                  <a:lnTo>
                    <a:pt x="837" y="193"/>
                  </a:lnTo>
                  <a:lnTo>
                    <a:pt x="839" y="198"/>
                  </a:lnTo>
                  <a:lnTo>
                    <a:pt x="839" y="205"/>
                  </a:lnTo>
                  <a:lnTo>
                    <a:pt x="839" y="205"/>
                  </a:lnTo>
                  <a:lnTo>
                    <a:pt x="837" y="210"/>
                  </a:lnTo>
                  <a:lnTo>
                    <a:pt x="835" y="216"/>
                  </a:lnTo>
                  <a:lnTo>
                    <a:pt x="832" y="224"/>
                  </a:lnTo>
                  <a:lnTo>
                    <a:pt x="832" y="228"/>
                  </a:lnTo>
                  <a:lnTo>
                    <a:pt x="833" y="232"/>
                  </a:lnTo>
                  <a:lnTo>
                    <a:pt x="839" y="235"/>
                  </a:lnTo>
                  <a:lnTo>
                    <a:pt x="848" y="237"/>
                  </a:lnTo>
                  <a:lnTo>
                    <a:pt x="848" y="237"/>
                  </a:lnTo>
                  <a:lnTo>
                    <a:pt x="858" y="240"/>
                  </a:lnTo>
                  <a:lnTo>
                    <a:pt x="864" y="244"/>
                  </a:lnTo>
                  <a:lnTo>
                    <a:pt x="868" y="249"/>
                  </a:lnTo>
                  <a:lnTo>
                    <a:pt x="871" y="254"/>
                  </a:lnTo>
                  <a:lnTo>
                    <a:pt x="870" y="259"/>
                  </a:lnTo>
                  <a:lnTo>
                    <a:pt x="867" y="263"/>
                  </a:lnTo>
                  <a:lnTo>
                    <a:pt x="862" y="267"/>
                  </a:lnTo>
                  <a:lnTo>
                    <a:pt x="854" y="271"/>
                  </a:lnTo>
                  <a:lnTo>
                    <a:pt x="854" y="271"/>
                  </a:lnTo>
                  <a:lnTo>
                    <a:pt x="847" y="274"/>
                  </a:lnTo>
                  <a:lnTo>
                    <a:pt x="843" y="277"/>
                  </a:lnTo>
                  <a:lnTo>
                    <a:pt x="841" y="281"/>
                  </a:lnTo>
                  <a:lnTo>
                    <a:pt x="840" y="286"/>
                  </a:lnTo>
                  <a:lnTo>
                    <a:pt x="843" y="297"/>
                  </a:lnTo>
                  <a:lnTo>
                    <a:pt x="844" y="304"/>
                  </a:lnTo>
                  <a:lnTo>
                    <a:pt x="845" y="310"/>
                  </a:lnTo>
                  <a:lnTo>
                    <a:pt x="845" y="310"/>
                  </a:lnTo>
                  <a:lnTo>
                    <a:pt x="844" y="317"/>
                  </a:lnTo>
                  <a:lnTo>
                    <a:pt x="843" y="324"/>
                  </a:lnTo>
                  <a:lnTo>
                    <a:pt x="841" y="336"/>
                  </a:lnTo>
                  <a:lnTo>
                    <a:pt x="841" y="342"/>
                  </a:lnTo>
                  <a:lnTo>
                    <a:pt x="844" y="347"/>
                  </a:lnTo>
                  <a:lnTo>
                    <a:pt x="848" y="351"/>
                  </a:lnTo>
                  <a:lnTo>
                    <a:pt x="856" y="355"/>
                  </a:lnTo>
                  <a:lnTo>
                    <a:pt x="856" y="355"/>
                  </a:lnTo>
                  <a:lnTo>
                    <a:pt x="866" y="359"/>
                  </a:lnTo>
                  <a:lnTo>
                    <a:pt x="873" y="363"/>
                  </a:lnTo>
                  <a:lnTo>
                    <a:pt x="877" y="369"/>
                  </a:lnTo>
                  <a:lnTo>
                    <a:pt x="878" y="374"/>
                  </a:lnTo>
                  <a:lnTo>
                    <a:pt x="877" y="378"/>
                  </a:lnTo>
                  <a:lnTo>
                    <a:pt x="871" y="384"/>
                  </a:lnTo>
                  <a:lnTo>
                    <a:pt x="863" y="386"/>
                  </a:lnTo>
                  <a:lnTo>
                    <a:pt x="852" y="388"/>
                  </a:lnTo>
                  <a:lnTo>
                    <a:pt x="852" y="388"/>
                  </a:lnTo>
                  <a:lnTo>
                    <a:pt x="841" y="389"/>
                  </a:lnTo>
                  <a:lnTo>
                    <a:pt x="836" y="390"/>
                  </a:lnTo>
                  <a:lnTo>
                    <a:pt x="833" y="392"/>
                  </a:lnTo>
                  <a:lnTo>
                    <a:pt x="835" y="396"/>
                  </a:lnTo>
                  <a:lnTo>
                    <a:pt x="840" y="404"/>
                  </a:lnTo>
                  <a:lnTo>
                    <a:pt x="843" y="411"/>
                  </a:lnTo>
                  <a:lnTo>
                    <a:pt x="843" y="419"/>
                  </a:lnTo>
                  <a:lnTo>
                    <a:pt x="843" y="419"/>
                  </a:lnTo>
                  <a:lnTo>
                    <a:pt x="843" y="428"/>
                  </a:lnTo>
                  <a:lnTo>
                    <a:pt x="841" y="435"/>
                  </a:lnTo>
                  <a:lnTo>
                    <a:pt x="839" y="449"/>
                  </a:lnTo>
                  <a:lnTo>
                    <a:pt x="839" y="455"/>
                  </a:lnTo>
                  <a:lnTo>
                    <a:pt x="840" y="459"/>
                  </a:lnTo>
                  <a:lnTo>
                    <a:pt x="844" y="463"/>
                  </a:lnTo>
                  <a:lnTo>
                    <a:pt x="852" y="467"/>
                  </a:lnTo>
                  <a:lnTo>
                    <a:pt x="852" y="467"/>
                  </a:lnTo>
                  <a:lnTo>
                    <a:pt x="860" y="472"/>
                  </a:lnTo>
                  <a:lnTo>
                    <a:pt x="867" y="474"/>
                  </a:lnTo>
                  <a:lnTo>
                    <a:pt x="871" y="478"/>
                  </a:lnTo>
                  <a:lnTo>
                    <a:pt x="873" y="482"/>
                  </a:lnTo>
                  <a:lnTo>
                    <a:pt x="873" y="486"/>
                  </a:lnTo>
                  <a:lnTo>
                    <a:pt x="870" y="490"/>
                  </a:lnTo>
                  <a:lnTo>
                    <a:pt x="863" y="495"/>
                  </a:lnTo>
                  <a:lnTo>
                    <a:pt x="854" y="499"/>
                  </a:lnTo>
                  <a:lnTo>
                    <a:pt x="854" y="499"/>
                  </a:lnTo>
                  <a:lnTo>
                    <a:pt x="845" y="503"/>
                  </a:lnTo>
                  <a:lnTo>
                    <a:pt x="840" y="508"/>
                  </a:lnTo>
                  <a:lnTo>
                    <a:pt x="839" y="513"/>
                  </a:lnTo>
                  <a:lnTo>
                    <a:pt x="837" y="520"/>
                  </a:lnTo>
                  <a:lnTo>
                    <a:pt x="841" y="535"/>
                  </a:lnTo>
                  <a:lnTo>
                    <a:pt x="843" y="543"/>
                  </a:lnTo>
                  <a:lnTo>
                    <a:pt x="843" y="551"/>
                  </a:lnTo>
                  <a:lnTo>
                    <a:pt x="843" y="551"/>
                  </a:lnTo>
                  <a:lnTo>
                    <a:pt x="844" y="554"/>
                  </a:lnTo>
                  <a:lnTo>
                    <a:pt x="845" y="557"/>
                  </a:lnTo>
                  <a:lnTo>
                    <a:pt x="852" y="564"/>
                  </a:lnTo>
                  <a:lnTo>
                    <a:pt x="855" y="568"/>
                  </a:lnTo>
                  <a:lnTo>
                    <a:pt x="858" y="572"/>
                  </a:lnTo>
                  <a:lnTo>
                    <a:pt x="859" y="576"/>
                  </a:lnTo>
                  <a:lnTo>
                    <a:pt x="859" y="581"/>
                  </a:lnTo>
                  <a:lnTo>
                    <a:pt x="859" y="581"/>
                  </a:lnTo>
                  <a:lnTo>
                    <a:pt x="856" y="595"/>
                  </a:lnTo>
                  <a:lnTo>
                    <a:pt x="850" y="610"/>
                  </a:lnTo>
                  <a:lnTo>
                    <a:pt x="841" y="625"/>
                  </a:lnTo>
                  <a:lnTo>
                    <a:pt x="832" y="638"/>
                  </a:lnTo>
                  <a:lnTo>
                    <a:pt x="820" y="653"/>
                  </a:lnTo>
                  <a:lnTo>
                    <a:pt x="806" y="668"/>
                  </a:lnTo>
                  <a:lnTo>
                    <a:pt x="793" y="681"/>
                  </a:lnTo>
                  <a:lnTo>
                    <a:pt x="776" y="695"/>
                  </a:lnTo>
                  <a:lnTo>
                    <a:pt x="776" y="695"/>
                  </a:lnTo>
                  <a:lnTo>
                    <a:pt x="761" y="707"/>
                  </a:lnTo>
                  <a:lnTo>
                    <a:pt x="747" y="718"/>
                  </a:lnTo>
                  <a:lnTo>
                    <a:pt x="722" y="734"/>
                  </a:lnTo>
                  <a:lnTo>
                    <a:pt x="711" y="742"/>
                  </a:lnTo>
                  <a:lnTo>
                    <a:pt x="703" y="749"/>
                  </a:lnTo>
                  <a:lnTo>
                    <a:pt x="698" y="756"/>
                  </a:lnTo>
                  <a:lnTo>
                    <a:pt x="695" y="764"/>
                  </a:lnTo>
                  <a:lnTo>
                    <a:pt x="695" y="764"/>
                  </a:lnTo>
                  <a:lnTo>
                    <a:pt x="694" y="765"/>
                  </a:lnTo>
                  <a:lnTo>
                    <a:pt x="692" y="768"/>
                  </a:lnTo>
                  <a:lnTo>
                    <a:pt x="686" y="772"/>
                  </a:lnTo>
                  <a:lnTo>
                    <a:pt x="675" y="775"/>
                  </a:lnTo>
                  <a:lnTo>
                    <a:pt x="663" y="778"/>
                  </a:lnTo>
                  <a:lnTo>
                    <a:pt x="629" y="783"/>
                  </a:lnTo>
                  <a:lnTo>
                    <a:pt x="590" y="787"/>
                  </a:lnTo>
                  <a:lnTo>
                    <a:pt x="548" y="790"/>
                  </a:lnTo>
                  <a:lnTo>
                    <a:pt x="504" y="791"/>
                  </a:lnTo>
                  <a:lnTo>
                    <a:pt x="435" y="792"/>
                  </a:lnTo>
                  <a:lnTo>
                    <a:pt x="435" y="792"/>
                  </a:lnTo>
                  <a:close/>
                </a:path>
              </a:pathLst>
            </a:custGeom>
            <a:solidFill>
              <a:srgbClr val="9393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 name="Freeform 6"/>
            <p:cNvSpPr>
              <a:spLocks/>
            </p:cNvSpPr>
            <p:nvPr/>
          </p:nvSpPr>
          <p:spPr bwMode="auto">
            <a:xfrm>
              <a:off x="2446338" y="5083175"/>
              <a:ext cx="400050" cy="1257300"/>
            </a:xfrm>
            <a:custGeom>
              <a:avLst/>
              <a:gdLst>
                <a:gd name="T0" fmla="*/ 92 w 252"/>
                <a:gd name="T1" fmla="*/ 790 h 792"/>
                <a:gd name="T2" fmla="*/ 59 w 252"/>
                <a:gd name="T3" fmla="*/ 772 h 792"/>
                <a:gd name="T4" fmla="*/ 55 w 252"/>
                <a:gd name="T5" fmla="*/ 749 h 792"/>
                <a:gd name="T6" fmla="*/ 33 w 252"/>
                <a:gd name="T7" fmla="*/ 695 h 792"/>
                <a:gd name="T8" fmla="*/ 14 w 252"/>
                <a:gd name="T9" fmla="*/ 619 h 792"/>
                <a:gd name="T10" fmla="*/ 14 w 252"/>
                <a:gd name="T11" fmla="*/ 566 h 792"/>
                <a:gd name="T12" fmla="*/ 10 w 252"/>
                <a:gd name="T13" fmla="*/ 545 h 792"/>
                <a:gd name="T14" fmla="*/ 10 w 252"/>
                <a:gd name="T15" fmla="*/ 513 h 792"/>
                <a:gd name="T16" fmla="*/ 14 w 252"/>
                <a:gd name="T17" fmla="*/ 496 h 792"/>
                <a:gd name="T18" fmla="*/ 14 w 252"/>
                <a:gd name="T19" fmla="*/ 450 h 792"/>
                <a:gd name="T20" fmla="*/ 13 w 252"/>
                <a:gd name="T21" fmla="*/ 435 h 792"/>
                <a:gd name="T22" fmla="*/ 4 w 252"/>
                <a:gd name="T23" fmla="*/ 430 h 792"/>
                <a:gd name="T24" fmla="*/ 6 w 252"/>
                <a:gd name="T25" fmla="*/ 405 h 792"/>
                <a:gd name="T26" fmla="*/ 13 w 252"/>
                <a:gd name="T27" fmla="*/ 393 h 792"/>
                <a:gd name="T28" fmla="*/ 13 w 252"/>
                <a:gd name="T29" fmla="*/ 332 h 792"/>
                <a:gd name="T30" fmla="*/ 10 w 252"/>
                <a:gd name="T31" fmla="*/ 317 h 792"/>
                <a:gd name="T32" fmla="*/ 6 w 252"/>
                <a:gd name="T33" fmla="*/ 291 h 792"/>
                <a:gd name="T34" fmla="*/ 14 w 252"/>
                <a:gd name="T35" fmla="*/ 281 h 792"/>
                <a:gd name="T36" fmla="*/ 14 w 252"/>
                <a:gd name="T37" fmla="*/ 251 h 792"/>
                <a:gd name="T38" fmla="*/ 17 w 252"/>
                <a:gd name="T39" fmla="*/ 216 h 792"/>
                <a:gd name="T40" fmla="*/ 7 w 252"/>
                <a:gd name="T41" fmla="*/ 207 h 792"/>
                <a:gd name="T42" fmla="*/ 4 w 252"/>
                <a:gd name="T43" fmla="*/ 174 h 792"/>
                <a:gd name="T44" fmla="*/ 7 w 252"/>
                <a:gd name="T45" fmla="*/ 133 h 792"/>
                <a:gd name="T46" fmla="*/ 7 w 252"/>
                <a:gd name="T47" fmla="*/ 65 h 792"/>
                <a:gd name="T48" fmla="*/ 252 w 252"/>
                <a:gd name="T49" fmla="*/ 0 h 792"/>
                <a:gd name="T50" fmla="*/ 250 w 252"/>
                <a:gd name="T51" fmla="*/ 34 h 792"/>
                <a:gd name="T52" fmla="*/ 244 w 252"/>
                <a:gd name="T53" fmla="*/ 87 h 792"/>
                <a:gd name="T54" fmla="*/ 247 w 252"/>
                <a:gd name="T55" fmla="*/ 140 h 792"/>
                <a:gd name="T56" fmla="*/ 240 w 252"/>
                <a:gd name="T57" fmla="*/ 167 h 792"/>
                <a:gd name="T58" fmla="*/ 235 w 252"/>
                <a:gd name="T59" fmla="*/ 172 h 792"/>
                <a:gd name="T60" fmla="*/ 237 w 252"/>
                <a:gd name="T61" fmla="*/ 205 h 792"/>
                <a:gd name="T62" fmla="*/ 240 w 252"/>
                <a:gd name="T63" fmla="*/ 237 h 792"/>
                <a:gd name="T64" fmla="*/ 247 w 252"/>
                <a:gd name="T65" fmla="*/ 254 h 792"/>
                <a:gd name="T66" fmla="*/ 241 w 252"/>
                <a:gd name="T67" fmla="*/ 271 h 792"/>
                <a:gd name="T68" fmla="*/ 239 w 252"/>
                <a:gd name="T69" fmla="*/ 310 h 792"/>
                <a:gd name="T70" fmla="*/ 240 w 252"/>
                <a:gd name="T71" fmla="*/ 351 h 792"/>
                <a:gd name="T72" fmla="*/ 247 w 252"/>
                <a:gd name="T73" fmla="*/ 363 h 792"/>
                <a:gd name="T74" fmla="*/ 244 w 252"/>
                <a:gd name="T75" fmla="*/ 386 h 792"/>
                <a:gd name="T76" fmla="*/ 236 w 252"/>
                <a:gd name="T77" fmla="*/ 390 h 792"/>
                <a:gd name="T78" fmla="*/ 239 w 252"/>
                <a:gd name="T79" fmla="*/ 419 h 792"/>
                <a:gd name="T80" fmla="*/ 237 w 252"/>
                <a:gd name="T81" fmla="*/ 459 h 792"/>
                <a:gd name="T82" fmla="*/ 245 w 252"/>
                <a:gd name="T83" fmla="*/ 474 h 792"/>
                <a:gd name="T84" fmla="*/ 241 w 252"/>
                <a:gd name="T85" fmla="*/ 499 h 792"/>
                <a:gd name="T86" fmla="*/ 237 w 252"/>
                <a:gd name="T87" fmla="*/ 535 h 792"/>
                <a:gd name="T88" fmla="*/ 241 w 252"/>
                <a:gd name="T89" fmla="*/ 564 h 792"/>
                <a:gd name="T90" fmla="*/ 240 w 252"/>
                <a:gd name="T91" fmla="*/ 610 h 792"/>
                <a:gd name="T92" fmla="*/ 220 w 252"/>
                <a:gd name="T93" fmla="*/ 695 h 792"/>
                <a:gd name="T94" fmla="*/ 197 w 252"/>
                <a:gd name="T95" fmla="*/ 756 h 792"/>
                <a:gd name="T96" fmla="*/ 193 w 252"/>
                <a:gd name="T97" fmla="*/ 772 h 792"/>
                <a:gd name="T98" fmla="*/ 166 w 252"/>
                <a:gd name="T99" fmla="*/ 787 h 792"/>
                <a:gd name="T100" fmla="*/ 121 w 252"/>
                <a:gd name="T101"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2" h="792">
                  <a:moveTo>
                    <a:pt x="121" y="792"/>
                  </a:moveTo>
                  <a:lnTo>
                    <a:pt x="121" y="792"/>
                  </a:lnTo>
                  <a:lnTo>
                    <a:pt x="103" y="791"/>
                  </a:lnTo>
                  <a:lnTo>
                    <a:pt x="92" y="790"/>
                  </a:lnTo>
                  <a:lnTo>
                    <a:pt x="82" y="787"/>
                  </a:lnTo>
                  <a:lnTo>
                    <a:pt x="72" y="783"/>
                  </a:lnTo>
                  <a:lnTo>
                    <a:pt x="64" y="778"/>
                  </a:lnTo>
                  <a:lnTo>
                    <a:pt x="59" y="772"/>
                  </a:lnTo>
                  <a:lnTo>
                    <a:pt x="57" y="768"/>
                  </a:lnTo>
                  <a:lnTo>
                    <a:pt x="57" y="764"/>
                  </a:lnTo>
                  <a:lnTo>
                    <a:pt x="57" y="764"/>
                  </a:lnTo>
                  <a:lnTo>
                    <a:pt x="55" y="749"/>
                  </a:lnTo>
                  <a:lnTo>
                    <a:pt x="50" y="734"/>
                  </a:lnTo>
                  <a:lnTo>
                    <a:pt x="44" y="717"/>
                  </a:lnTo>
                  <a:lnTo>
                    <a:pt x="33" y="695"/>
                  </a:lnTo>
                  <a:lnTo>
                    <a:pt x="33" y="695"/>
                  </a:lnTo>
                  <a:lnTo>
                    <a:pt x="27" y="683"/>
                  </a:lnTo>
                  <a:lnTo>
                    <a:pt x="23" y="669"/>
                  </a:lnTo>
                  <a:lnTo>
                    <a:pt x="17" y="643"/>
                  </a:lnTo>
                  <a:lnTo>
                    <a:pt x="14" y="619"/>
                  </a:lnTo>
                  <a:lnTo>
                    <a:pt x="13" y="597"/>
                  </a:lnTo>
                  <a:lnTo>
                    <a:pt x="13" y="597"/>
                  </a:lnTo>
                  <a:lnTo>
                    <a:pt x="13" y="581"/>
                  </a:lnTo>
                  <a:lnTo>
                    <a:pt x="14" y="566"/>
                  </a:lnTo>
                  <a:lnTo>
                    <a:pt x="13" y="554"/>
                  </a:lnTo>
                  <a:lnTo>
                    <a:pt x="11" y="549"/>
                  </a:lnTo>
                  <a:lnTo>
                    <a:pt x="10" y="545"/>
                  </a:lnTo>
                  <a:lnTo>
                    <a:pt x="10" y="545"/>
                  </a:lnTo>
                  <a:lnTo>
                    <a:pt x="4" y="537"/>
                  </a:lnTo>
                  <a:lnTo>
                    <a:pt x="4" y="528"/>
                  </a:lnTo>
                  <a:lnTo>
                    <a:pt x="6" y="522"/>
                  </a:lnTo>
                  <a:lnTo>
                    <a:pt x="10" y="513"/>
                  </a:lnTo>
                  <a:lnTo>
                    <a:pt x="10" y="513"/>
                  </a:lnTo>
                  <a:lnTo>
                    <a:pt x="13" y="511"/>
                  </a:lnTo>
                  <a:lnTo>
                    <a:pt x="13" y="505"/>
                  </a:lnTo>
                  <a:lnTo>
                    <a:pt x="14" y="496"/>
                  </a:lnTo>
                  <a:lnTo>
                    <a:pt x="13" y="482"/>
                  </a:lnTo>
                  <a:lnTo>
                    <a:pt x="13" y="465"/>
                  </a:lnTo>
                  <a:lnTo>
                    <a:pt x="13" y="465"/>
                  </a:lnTo>
                  <a:lnTo>
                    <a:pt x="14" y="450"/>
                  </a:lnTo>
                  <a:lnTo>
                    <a:pt x="15" y="442"/>
                  </a:lnTo>
                  <a:lnTo>
                    <a:pt x="15" y="439"/>
                  </a:lnTo>
                  <a:lnTo>
                    <a:pt x="14" y="436"/>
                  </a:lnTo>
                  <a:lnTo>
                    <a:pt x="13" y="435"/>
                  </a:lnTo>
                  <a:lnTo>
                    <a:pt x="10" y="435"/>
                  </a:lnTo>
                  <a:lnTo>
                    <a:pt x="10" y="435"/>
                  </a:lnTo>
                  <a:lnTo>
                    <a:pt x="7" y="432"/>
                  </a:lnTo>
                  <a:lnTo>
                    <a:pt x="4" y="430"/>
                  </a:lnTo>
                  <a:lnTo>
                    <a:pt x="3" y="425"/>
                  </a:lnTo>
                  <a:lnTo>
                    <a:pt x="3" y="420"/>
                  </a:lnTo>
                  <a:lnTo>
                    <a:pt x="4" y="409"/>
                  </a:lnTo>
                  <a:lnTo>
                    <a:pt x="6" y="405"/>
                  </a:lnTo>
                  <a:lnTo>
                    <a:pt x="9" y="401"/>
                  </a:lnTo>
                  <a:lnTo>
                    <a:pt x="9" y="401"/>
                  </a:lnTo>
                  <a:lnTo>
                    <a:pt x="11" y="397"/>
                  </a:lnTo>
                  <a:lnTo>
                    <a:pt x="13" y="393"/>
                  </a:lnTo>
                  <a:lnTo>
                    <a:pt x="13" y="384"/>
                  </a:lnTo>
                  <a:lnTo>
                    <a:pt x="11" y="356"/>
                  </a:lnTo>
                  <a:lnTo>
                    <a:pt x="11" y="356"/>
                  </a:lnTo>
                  <a:lnTo>
                    <a:pt x="13" y="332"/>
                  </a:lnTo>
                  <a:lnTo>
                    <a:pt x="13" y="324"/>
                  </a:lnTo>
                  <a:lnTo>
                    <a:pt x="11" y="320"/>
                  </a:lnTo>
                  <a:lnTo>
                    <a:pt x="10" y="317"/>
                  </a:lnTo>
                  <a:lnTo>
                    <a:pt x="10" y="317"/>
                  </a:lnTo>
                  <a:lnTo>
                    <a:pt x="7" y="314"/>
                  </a:lnTo>
                  <a:lnTo>
                    <a:pt x="6" y="310"/>
                  </a:lnTo>
                  <a:lnTo>
                    <a:pt x="4" y="301"/>
                  </a:lnTo>
                  <a:lnTo>
                    <a:pt x="6" y="291"/>
                  </a:lnTo>
                  <a:lnTo>
                    <a:pt x="9" y="287"/>
                  </a:lnTo>
                  <a:lnTo>
                    <a:pt x="11" y="283"/>
                  </a:lnTo>
                  <a:lnTo>
                    <a:pt x="11" y="283"/>
                  </a:lnTo>
                  <a:lnTo>
                    <a:pt x="14" y="281"/>
                  </a:lnTo>
                  <a:lnTo>
                    <a:pt x="15" y="278"/>
                  </a:lnTo>
                  <a:lnTo>
                    <a:pt x="15" y="271"/>
                  </a:lnTo>
                  <a:lnTo>
                    <a:pt x="14" y="251"/>
                  </a:lnTo>
                  <a:lnTo>
                    <a:pt x="14" y="251"/>
                  </a:lnTo>
                  <a:lnTo>
                    <a:pt x="14" y="239"/>
                  </a:lnTo>
                  <a:lnTo>
                    <a:pt x="15" y="228"/>
                  </a:lnTo>
                  <a:lnTo>
                    <a:pt x="17" y="218"/>
                  </a:lnTo>
                  <a:lnTo>
                    <a:pt x="17" y="216"/>
                  </a:lnTo>
                  <a:lnTo>
                    <a:pt x="15" y="216"/>
                  </a:lnTo>
                  <a:lnTo>
                    <a:pt x="15" y="216"/>
                  </a:lnTo>
                  <a:lnTo>
                    <a:pt x="11" y="213"/>
                  </a:lnTo>
                  <a:lnTo>
                    <a:pt x="7" y="207"/>
                  </a:lnTo>
                  <a:lnTo>
                    <a:pt x="4" y="198"/>
                  </a:lnTo>
                  <a:lnTo>
                    <a:pt x="3" y="187"/>
                  </a:lnTo>
                  <a:lnTo>
                    <a:pt x="3" y="187"/>
                  </a:lnTo>
                  <a:lnTo>
                    <a:pt x="4" y="174"/>
                  </a:lnTo>
                  <a:lnTo>
                    <a:pt x="6" y="163"/>
                  </a:lnTo>
                  <a:lnTo>
                    <a:pt x="7" y="149"/>
                  </a:lnTo>
                  <a:lnTo>
                    <a:pt x="7" y="133"/>
                  </a:lnTo>
                  <a:lnTo>
                    <a:pt x="7" y="133"/>
                  </a:lnTo>
                  <a:lnTo>
                    <a:pt x="9" y="96"/>
                  </a:lnTo>
                  <a:lnTo>
                    <a:pt x="7" y="80"/>
                  </a:lnTo>
                  <a:lnTo>
                    <a:pt x="7" y="65"/>
                  </a:lnTo>
                  <a:lnTo>
                    <a:pt x="7" y="65"/>
                  </a:lnTo>
                  <a:lnTo>
                    <a:pt x="3" y="34"/>
                  </a:lnTo>
                  <a:lnTo>
                    <a:pt x="0" y="0"/>
                  </a:lnTo>
                  <a:lnTo>
                    <a:pt x="252" y="0"/>
                  </a:lnTo>
                  <a:lnTo>
                    <a:pt x="252" y="0"/>
                  </a:lnTo>
                  <a:lnTo>
                    <a:pt x="252" y="21"/>
                  </a:lnTo>
                  <a:lnTo>
                    <a:pt x="251" y="27"/>
                  </a:lnTo>
                  <a:lnTo>
                    <a:pt x="250" y="34"/>
                  </a:lnTo>
                  <a:lnTo>
                    <a:pt x="250" y="34"/>
                  </a:lnTo>
                  <a:lnTo>
                    <a:pt x="245" y="46"/>
                  </a:lnTo>
                  <a:lnTo>
                    <a:pt x="244" y="59"/>
                  </a:lnTo>
                  <a:lnTo>
                    <a:pt x="244" y="87"/>
                  </a:lnTo>
                  <a:lnTo>
                    <a:pt x="244" y="87"/>
                  </a:lnTo>
                  <a:lnTo>
                    <a:pt x="244" y="103"/>
                  </a:lnTo>
                  <a:lnTo>
                    <a:pt x="245" y="115"/>
                  </a:lnTo>
                  <a:lnTo>
                    <a:pt x="247" y="128"/>
                  </a:lnTo>
                  <a:lnTo>
                    <a:pt x="247" y="140"/>
                  </a:lnTo>
                  <a:lnTo>
                    <a:pt x="247" y="140"/>
                  </a:lnTo>
                  <a:lnTo>
                    <a:pt x="247" y="152"/>
                  </a:lnTo>
                  <a:lnTo>
                    <a:pt x="243" y="161"/>
                  </a:lnTo>
                  <a:lnTo>
                    <a:pt x="240" y="167"/>
                  </a:lnTo>
                  <a:lnTo>
                    <a:pt x="236" y="168"/>
                  </a:lnTo>
                  <a:lnTo>
                    <a:pt x="236" y="168"/>
                  </a:lnTo>
                  <a:lnTo>
                    <a:pt x="235" y="170"/>
                  </a:lnTo>
                  <a:lnTo>
                    <a:pt x="235" y="172"/>
                  </a:lnTo>
                  <a:lnTo>
                    <a:pt x="235" y="180"/>
                  </a:lnTo>
                  <a:lnTo>
                    <a:pt x="236" y="193"/>
                  </a:lnTo>
                  <a:lnTo>
                    <a:pt x="237" y="205"/>
                  </a:lnTo>
                  <a:lnTo>
                    <a:pt x="237" y="205"/>
                  </a:lnTo>
                  <a:lnTo>
                    <a:pt x="235" y="224"/>
                  </a:lnTo>
                  <a:lnTo>
                    <a:pt x="236" y="232"/>
                  </a:lnTo>
                  <a:lnTo>
                    <a:pt x="237" y="235"/>
                  </a:lnTo>
                  <a:lnTo>
                    <a:pt x="240" y="237"/>
                  </a:lnTo>
                  <a:lnTo>
                    <a:pt x="240" y="237"/>
                  </a:lnTo>
                  <a:lnTo>
                    <a:pt x="243" y="240"/>
                  </a:lnTo>
                  <a:lnTo>
                    <a:pt x="244" y="244"/>
                  </a:lnTo>
                  <a:lnTo>
                    <a:pt x="247" y="254"/>
                  </a:lnTo>
                  <a:lnTo>
                    <a:pt x="245" y="263"/>
                  </a:lnTo>
                  <a:lnTo>
                    <a:pt x="244" y="267"/>
                  </a:lnTo>
                  <a:lnTo>
                    <a:pt x="241" y="271"/>
                  </a:lnTo>
                  <a:lnTo>
                    <a:pt x="241" y="271"/>
                  </a:lnTo>
                  <a:lnTo>
                    <a:pt x="240" y="274"/>
                  </a:lnTo>
                  <a:lnTo>
                    <a:pt x="239" y="277"/>
                  </a:lnTo>
                  <a:lnTo>
                    <a:pt x="237" y="286"/>
                  </a:lnTo>
                  <a:lnTo>
                    <a:pt x="239" y="310"/>
                  </a:lnTo>
                  <a:lnTo>
                    <a:pt x="239" y="310"/>
                  </a:lnTo>
                  <a:lnTo>
                    <a:pt x="237" y="336"/>
                  </a:lnTo>
                  <a:lnTo>
                    <a:pt x="239" y="347"/>
                  </a:lnTo>
                  <a:lnTo>
                    <a:pt x="240" y="351"/>
                  </a:lnTo>
                  <a:lnTo>
                    <a:pt x="243" y="355"/>
                  </a:lnTo>
                  <a:lnTo>
                    <a:pt x="243" y="355"/>
                  </a:lnTo>
                  <a:lnTo>
                    <a:pt x="245" y="359"/>
                  </a:lnTo>
                  <a:lnTo>
                    <a:pt x="247" y="363"/>
                  </a:lnTo>
                  <a:lnTo>
                    <a:pt x="248" y="374"/>
                  </a:lnTo>
                  <a:lnTo>
                    <a:pt x="248" y="378"/>
                  </a:lnTo>
                  <a:lnTo>
                    <a:pt x="247" y="384"/>
                  </a:lnTo>
                  <a:lnTo>
                    <a:pt x="244" y="386"/>
                  </a:lnTo>
                  <a:lnTo>
                    <a:pt x="241" y="388"/>
                  </a:lnTo>
                  <a:lnTo>
                    <a:pt x="241" y="388"/>
                  </a:lnTo>
                  <a:lnTo>
                    <a:pt x="237" y="389"/>
                  </a:lnTo>
                  <a:lnTo>
                    <a:pt x="236" y="390"/>
                  </a:lnTo>
                  <a:lnTo>
                    <a:pt x="236" y="392"/>
                  </a:lnTo>
                  <a:lnTo>
                    <a:pt x="236" y="396"/>
                  </a:lnTo>
                  <a:lnTo>
                    <a:pt x="237" y="404"/>
                  </a:lnTo>
                  <a:lnTo>
                    <a:pt x="239" y="419"/>
                  </a:lnTo>
                  <a:lnTo>
                    <a:pt x="239" y="419"/>
                  </a:lnTo>
                  <a:lnTo>
                    <a:pt x="237" y="435"/>
                  </a:lnTo>
                  <a:lnTo>
                    <a:pt x="237" y="449"/>
                  </a:lnTo>
                  <a:lnTo>
                    <a:pt x="237" y="459"/>
                  </a:lnTo>
                  <a:lnTo>
                    <a:pt x="239" y="463"/>
                  </a:lnTo>
                  <a:lnTo>
                    <a:pt x="241" y="467"/>
                  </a:lnTo>
                  <a:lnTo>
                    <a:pt x="241" y="467"/>
                  </a:lnTo>
                  <a:lnTo>
                    <a:pt x="245" y="474"/>
                  </a:lnTo>
                  <a:lnTo>
                    <a:pt x="247" y="482"/>
                  </a:lnTo>
                  <a:lnTo>
                    <a:pt x="245" y="490"/>
                  </a:lnTo>
                  <a:lnTo>
                    <a:pt x="241" y="499"/>
                  </a:lnTo>
                  <a:lnTo>
                    <a:pt x="241" y="499"/>
                  </a:lnTo>
                  <a:lnTo>
                    <a:pt x="239" y="503"/>
                  </a:lnTo>
                  <a:lnTo>
                    <a:pt x="237" y="508"/>
                  </a:lnTo>
                  <a:lnTo>
                    <a:pt x="237" y="520"/>
                  </a:lnTo>
                  <a:lnTo>
                    <a:pt x="237" y="535"/>
                  </a:lnTo>
                  <a:lnTo>
                    <a:pt x="239" y="551"/>
                  </a:lnTo>
                  <a:lnTo>
                    <a:pt x="239" y="551"/>
                  </a:lnTo>
                  <a:lnTo>
                    <a:pt x="239" y="557"/>
                  </a:lnTo>
                  <a:lnTo>
                    <a:pt x="241" y="564"/>
                  </a:lnTo>
                  <a:lnTo>
                    <a:pt x="243" y="572"/>
                  </a:lnTo>
                  <a:lnTo>
                    <a:pt x="243" y="581"/>
                  </a:lnTo>
                  <a:lnTo>
                    <a:pt x="243" y="581"/>
                  </a:lnTo>
                  <a:lnTo>
                    <a:pt x="240" y="610"/>
                  </a:lnTo>
                  <a:lnTo>
                    <a:pt x="235" y="638"/>
                  </a:lnTo>
                  <a:lnTo>
                    <a:pt x="228" y="668"/>
                  </a:lnTo>
                  <a:lnTo>
                    <a:pt x="220" y="695"/>
                  </a:lnTo>
                  <a:lnTo>
                    <a:pt x="220" y="695"/>
                  </a:lnTo>
                  <a:lnTo>
                    <a:pt x="210" y="718"/>
                  </a:lnTo>
                  <a:lnTo>
                    <a:pt x="204" y="734"/>
                  </a:lnTo>
                  <a:lnTo>
                    <a:pt x="198" y="749"/>
                  </a:lnTo>
                  <a:lnTo>
                    <a:pt x="197" y="756"/>
                  </a:lnTo>
                  <a:lnTo>
                    <a:pt x="195" y="764"/>
                  </a:lnTo>
                  <a:lnTo>
                    <a:pt x="195" y="764"/>
                  </a:lnTo>
                  <a:lnTo>
                    <a:pt x="195" y="768"/>
                  </a:lnTo>
                  <a:lnTo>
                    <a:pt x="193" y="772"/>
                  </a:lnTo>
                  <a:lnTo>
                    <a:pt x="190" y="775"/>
                  </a:lnTo>
                  <a:lnTo>
                    <a:pt x="186" y="778"/>
                  </a:lnTo>
                  <a:lnTo>
                    <a:pt x="176" y="783"/>
                  </a:lnTo>
                  <a:lnTo>
                    <a:pt x="166" y="787"/>
                  </a:lnTo>
                  <a:lnTo>
                    <a:pt x="153" y="790"/>
                  </a:lnTo>
                  <a:lnTo>
                    <a:pt x="141" y="791"/>
                  </a:lnTo>
                  <a:lnTo>
                    <a:pt x="121" y="792"/>
                  </a:lnTo>
                  <a:lnTo>
                    <a:pt x="121" y="792"/>
                  </a:lnTo>
                  <a:close/>
                </a:path>
              </a:pathLst>
            </a:custGeom>
            <a:solidFill>
              <a:srgbClr val="B1B1B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 name="Freeform 7"/>
            <p:cNvSpPr>
              <a:spLocks/>
            </p:cNvSpPr>
            <p:nvPr/>
          </p:nvSpPr>
          <p:spPr bwMode="auto">
            <a:xfrm>
              <a:off x="2700338" y="6330950"/>
              <a:ext cx="322263" cy="141288"/>
            </a:xfrm>
            <a:custGeom>
              <a:avLst/>
              <a:gdLst>
                <a:gd name="T0" fmla="*/ 102 w 203"/>
                <a:gd name="T1" fmla="*/ 0 h 89"/>
                <a:gd name="T2" fmla="*/ 102 w 203"/>
                <a:gd name="T3" fmla="*/ 0 h 89"/>
                <a:gd name="T4" fmla="*/ 122 w 203"/>
                <a:gd name="T5" fmla="*/ 1 h 89"/>
                <a:gd name="T6" fmla="*/ 141 w 203"/>
                <a:gd name="T7" fmla="*/ 4 h 89"/>
                <a:gd name="T8" fmla="*/ 159 w 203"/>
                <a:gd name="T9" fmla="*/ 8 h 89"/>
                <a:gd name="T10" fmla="*/ 174 w 203"/>
                <a:gd name="T11" fmla="*/ 13 h 89"/>
                <a:gd name="T12" fmla="*/ 186 w 203"/>
                <a:gd name="T13" fmla="*/ 20 h 89"/>
                <a:gd name="T14" fmla="*/ 195 w 203"/>
                <a:gd name="T15" fmla="*/ 27 h 89"/>
                <a:gd name="T16" fmla="*/ 199 w 203"/>
                <a:gd name="T17" fmla="*/ 31 h 89"/>
                <a:gd name="T18" fmla="*/ 202 w 203"/>
                <a:gd name="T19" fmla="*/ 36 h 89"/>
                <a:gd name="T20" fmla="*/ 203 w 203"/>
                <a:gd name="T21" fmla="*/ 40 h 89"/>
                <a:gd name="T22" fmla="*/ 203 w 203"/>
                <a:gd name="T23" fmla="*/ 44 h 89"/>
                <a:gd name="T24" fmla="*/ 203 w 203"/>
                <a:gd name="T25" fmla="*/ 44 h 89"/>
                <a:gd name="T26" fmla="*/ 203 w 203"/>
                <a:gd name="T27" fmla="*/ 50 h 89"/>
                <a:gd name="T28" fmla="*/ 202 w 203"/>
                <a:gd name="T29" fmla="*/ 54 h 89"/>
                <a:gd name="T30" fmla="*/ 199 w 203"/>
                <a:gd name="T31" fmla="*/ 58 h 89"/>
                <a:gd name="T32" fmla="*/ 195 w 203"/>
                <a:gd name="T33" fmla="*/ 62 h 89"/>
                <a:gd name="T34" fmla="*/ 186 w 203"/>
                <a:gd name="T35" fmla="*/ 70 h 89"/>
                <a:gd name="T36" fmla="*/ 174 w 203"/>
                <a:gd name="T37" fmla="*/ 77 h 89"/>
                <a:gd name="T38" fmla="*/ 159 w 203"/>
                <a:gd name="T39" fmla="*/ 82 h 89"/>
                <a:gd name="T40" fmla="*/ 141 w 203"/>
                <a:gd name="T41" fmla="*/ 86 h 89"/>
                <a:gd name="T42" fmla="*/ 122 w 203"/>
                <a:gd name="T43" fmla="*/ 89 h 89"/>
                <a:gd name="T44" fmla="*/ 102 w 203"/>
                <a:gd name="T45" fmla="*/ 89 h 89"/>
                <a:gd name="T46" fmla="*/ 102 w 203"/>
                <a:gd name="T47" fmla="*/ 89 h 89"/>
                <a:gd name="T48" fmla="*/ 81 w 203"/>
                <a:gd name="T49" fmla="*/ 89 h 89"/>
                <a:gd name="T50" fmla="*/ 62 w 203"/>
                <a:gd name="T51" fmla="*/ 86 h 89"/>
                <a:gd name="T52" fmla="*/ 45 w 203"/>
                <a:gd name="T53" fmla="*/ 82 h 89"/>
                <a:gd name="T54" fmla="*/ 30 w 203"/>
                <a:gd name="T55" fmla="*/ 77 h 89"/>
                <a:gd name="T56" fmla="*/ 18 w 203"/>
                <a:gd name="T57" fmla="*/ 70 h 89"/>
                <a:gd name="T58" fmla="*/ 8 w 203"/>
                <a:gd name="T59" fmla="*/ 62 h 89"/>
                <a:gd name="T60" fmla="*/ 4 w 203"/>
                <a:gd name="T61" fmla="*/ 58 h 89"/>
                <a:gd name="T62" fmla="*/ 2 w 203"/>
                <a:gd name="T63" fmla="*/ 54 h 89"/>
                <a:gd name="T64" fmla="*/ 0 w 203"/>
                <a:gd name="T65" fmla="*/ 50 h 89"/>
                <a:gd name="T66" fmla="*/ 0 w 203"/>
                <a:gd name="T67" fmla="*/ 44 h 89"/>
                <a:gd name="T68" fmla="*/ 0 w 203"/>
                <a:gd name="T69" fmla="*/ 44 h 89"/>
                <a:gd name="T70" fmla="*/ 0 w 203"/>
                <a:gd name="T71" fmla="*/ 40 h 89"/>
                <a:gd name="T72" fmla="*/ 2 w 203"/>
                <a:gd name="T73" fmla="*/ 36 h 89"/>
                <a:gd name="T74" fmla="*/ 4 w 203"/>
                <a:gd name="T75" fmla="*/ 31 h 89"/>
                <a:gd name="T76" fmla="*/ 8 w 203"/>
                <a:gd name="T77" fmla="*/ 27 h 89"/>
                <a:gd name="T78" fmla="*/ 18 w 203"/>
                <a:gd name="T79" fmla="*/ 20 h 89"/>
                <a:gd name="T80" fmla="*/ 30 w 203"/>
                <a:gd name="T81" fmla="*/ 13 h 89"/>
                <a:gd name="T82" fmla="*/ 45 w 203"/>
                <a:gd name="T83" fmla="*/ 8 h 89"/>
                <a:gd name="T84" fmla="*/ 62 w 203"/>
                <a:gd name="T85" fmla="*/ 4 h 89"/>
                <a:gd name="T86" fmla="*/ 81 w 203"/>
                <a:gd name="T87" fmla="*/ 1 h 89"/>
                <a:gd name="T88" fmla="*/ 102 w 203"/>
                <a:gd name="T89" fmla="*/ 0 h 89"/>
                <a:gd name="T90" fmla="*/ 102 w 203"/>
                <a:gd name="T9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3" h="89">
                  <a:moveTo>
                    <a:pt x="102" y="0"/>
                  </a:moveTo>
                  <a:lnTo>
                    <a:pt x="102" y="0"/>
                  </a:lnTo>
                  <a:lnTo>
                    <a:pt x="122" y="1"/>
                  </a:lnTo>
                  <a:lnTo>
                    <a:pt x="141" y="4"/>
                  </a:lnTo>
                  <a:lnTo>
                    <a:pt x="159" y="8"/>
                  </a:lnTo>
                  <a:lnTo>
                    <a:pt x="174" y="13"/>
                  </a:lnTo>
                  <a:lnTo>
                    <a:pt x="186" y="20"/>
                  </a:lnTo>
                  <a:lnTo>
                    <a:pt x="195" y="27"/>
                  </a:lnTo>
                  <a:lnTo>
                    <a:pt x="199" y="31"/>
                  </a:lnTo>
                  <a:lnTo>
                    <a:pt x="202" y="36"/>
                  </a:lnTo>
                  <a:lnTo>
                    <a:pt x="203" y="40"/>
                  </a:lnTo>
                  <a:lnTo>
                    <a:pt x="203" y="44"/>
                  </a:lnTo>
                  <a:lnTo>
                    <a:pt x="203" y="44"/>
                  </a:lnTo>
                  <a:lnTo>
                    <a:pt x="203" y="50"/>
                  </a:lnTo>
                  <a:lnTo>
                    <a:pt x="202" y="54"/>
                  </a:lnTo>
                  <a:lnTo>
                    <a:pt x="199" y="58"/>
                  </a:lnTo>
                  <a:lnTo>
                    <a:pt x="195" y="62"/>
                  </a:lnTo>
                  <a:lnTo>
                    <a:pt x="186" y="70"/>
                  </a:lnTo>
                  <a:lnTo>
                    <a:pt x="174" y="77"/>
                  </a:lnTo>
                  <a:lnTo>
                    <a:pt x="159" y="82"/>
                  </a:lnTo>
                  <a:lnTo>
                    <a:pt x="141" y="86"/>
                  </a:lnTo>
                  <a:lnTo>
                    <a:pt x="122" y="89"/>
                  </a:lnTo>
                  <a:lnTo>
                    <a:pt x="102" y="89"/>
                  </a:lnTo>
                  <a:lnTo>
                    <a:pt x="102" y="89"/>
                  </a:lnTo>
                  <a:lnTo>
                    <a:pt x="81" y="89"/>
                  </a:lnTo>
                  <a:lnTo>
                    <a:pt x="62" y="86"/>
                  </a:lnTo>
                  <a:lnTo>
                    <a:pt x="45" y="82"/>
                  </a:lnTo>
                  <a:lnTo>
                    <a:pt x="30" y="77"/>
                  </a:lnTo>
                  <a:lnTo>
                    <a:pt x="18" y="70"/>
                  </a:lnTo>
                  <a:lnTo>
                    <a:pt x="8" y="62"/>
                  </a:lnTo>
                  <a:lnTo>
                    <a:pt x="4" y="58"/>
                  </a:lnTo>
                  <a:lnTo>
                    <a:pt x="2" y="54"/>
                  </a:lnTo>
                  <a:lnTo>
                    <a:pt x="0" y="50"/>
                  </a:lnTo>
                  <a:lnTo>
                    <a:pt x="0" y="44"/>
                  </a:lnTo>
                  <a:lnTo>
                    <a:pt x="0" y="44"/>
                  </a:lnTo>
                  <a:lnTo>
                    <a:pt x="0" y="40"/>
                  </a:lnTo>
                  <a:lnTo>
                    <a:pt x="2" y="36"/>
                  </a:lnTo>
                  <a:lnTo>
                    <a:pt x="4" y="31"/>
                  </a:lnTo>
                  <a:lnTo>
                    <a:pt x="8" y="27"/>
                  </a:lnTo>
                  <a:lnTo>
                    <a:pt x="18" y="20"/>
                  </a:lnTo>
                  <a:lnTo>
                    <a:pt x="30" y="13"/>
                  </a:lnTo>
                  <a:lnTo>
                    <a:pt x="45" y="8"/>
                  </a:lnTo>
                  <a:lnTo>
                    <a:pt x="62" y="4"/>
                  </a:lnTo>
                  <a:lnTo>
                    <a:pt x="81" y="1"/>
                  </a:lnTo>
                  <a:lnTo>
                    <a:pt x="102" y="0"/>
                  </a:lnTo>
                  <a:lnTo>
                    <a:pt x="102" y="0"/>
                  </a:lnTo>
                  <a:close/>
                </a:path>
              </a:pathLst>
            </a:custGeom>
            <a:solidFill>
              <a:srgbClr val="6C6C6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 name="Freeform 8"/>
            <p:cNvSpPr>
              <a:spLocks/>
            </p:cNvSpPr>
            <p:nvPr/>
          </p:nvSpPr>
          <p:spPr bwMode="auto">
            <a:xfrm>
              <a:off x="2579688" y="6265863"/>
              <a:ext cx="563563" cy="157163"/>
            </a:xfrm>
            <a:custGeom>
              <a:avLst/>
              <a:gdLst>
                <a:gd name="T0" fmla="*/ 178 w 355"/>
                <a:gd name="T1" fmla="*/ 0 h 99"/>
                <a:gd name="T2" fmla="*/ 178 w 355"/>
                <a:gd name="T3" fmla="*/ 0 h 99"/>
                <a:gd name="T4" fmla="*/ 213 w 355"/>
                <a:gd name="T5" fmla="*/ 1 h 99"/>
                <a:gd name="T6" fmla="*/ 247 w 355"/>
                <a:gd name="T7" fmla="*/ 4 h 99"/>
                <a:gd name="T8" fmla="*/ 277 w 355"/>
                <a:gd name="T9" fmla="*/ 8 h 99"/>
                <a:gd name="T10" fmla="*/ 302 w 355"/>
                <a:gd name="T11" fmla="*/ 15 h 99"/>
                <a:gd name="T12" fmla="*/ 324 w 355"/>
                <a:gd name="T13" fmla="*/ 22 h 99"/>
                <a:gd name="T14" fmla="*/ 333 w 355"/>
                <a:gd name="T15" fmla="*/ 26 h 99"/>
                <a:gd name="T16" fmla="*/ 340 w 355"/>
                <a:gd name="T17" fmla="*/ 30 h 99"/>
                <a:gd name="T18" fmla="*/ 347 w 355"/>
                <a:gd name="T19" fmla="*/ 34 h 99"/>
                <a:gd name="T20" fmla="*/ 351 w 355"/>
                <a:gd name="T21" fmla="*/ 39 h 99"/>
                <a:gd name="T22" fmla="*/ 354 w 355"/>
                <a:gd name="T23" fmla="*/ 45 h 99"/>
                <a:gd name="T24" fmla="*/ 355 w 355"/>
                <a:gd name="T25" fmla="*/ 49 h 99"/>
                <a:gd name="T26" fmla="*/ 355 w 355"/>
                <a:gd name="T27" fmla="*/ 49 h 99"/>
                <a:gd name="T28" fmla="*/ 354 w 355"/>
                <a:gd name="T29" fmla="*/ 54 h 99"/>
                <a:gd name="T30" fmla="*/ 351 w 355"/>
                <a:gd name="T31" fmla="*/ 60 h 99"/>
                <a:gd name="T32" fmla="*/ 347 w 355"/>
                <a:gd name="T33" fmla="*/ 64 h 99"/>
                <a:gd name="T34" fmla="*/ 340 w 355"/>
                <a:gd name="T35" fmla="*/ 68 h 99"/>
                <a:gd name="T36" fmla="*/ 333 w 355"/>
                <a:gd name="T37" fmla="*/ 73 h 99"/>
                <a:gd name="T38" fmla="*/ 324 w 355"/>
                <a:gd name="T39" fmla="*/ 77 h 99"/>
                <a:gd name="T40" fmla="*/ 302 w 355"/>
                <a:gd name="T41" fmla="*/ 84 h 99"/>
                <a:gd name="T42" fmla="*/ 277 w 355"/>
                <a:gd name="T43" fmla="*/ 89 h 99"/>
                <a:gd name="T44" fmla="*/ 247 w 355"/>
                <a:gd name="T45" fmla="*/ 95 h 99"/>
                <a:gd name="T46" fmla="*/ 213 w 355"/>
                <a:gd name="T47" fmla="*/ 98 h 99"/>
                <a:gd name="T48" fmla="*/ 178 w 355"/>
                <a:gd name="T49" fmla="*/ 99 h 99"/>
                <a:gd name="T50" fmla="*/ 178 w 355"/>
                <a:gd name="T51" fmla="*/ 99 h 99"/>
                <a:gd name="T52" fmla="*/ 143 w 355"/>
                <a:gd name="T53" fmla="*/ 98 h 99"/>
                <a:gd name="T54" fmla="*/ 109 w 355"/>
                <a:gd name="T55" fmla="*/ 95 h 99"/>
                <a:gd name="T56" fmla="*/ 79 w 355"/>
                <a:gd name="T57" fmla="*/ 89 h 99"/>
                <a:gd name="T58" fmla="*/ 53 w 355"/>
                <a:gd name="T59" fmla="*/ 84 h 99"/>
                <a:gd name="T60" fmla="*/ 31 w 355"/>
                <a:gd name="T61" fmla="*/ 77 h 99"/>
                <a:gd name="T62" fmla="*/ 22 w 355"/>
                <a:gd name="T63" fmla="*/ 73 h 99"/>
                <a:gd name="T64" fmla="*/ 15 w 355"/>
                <a:gd name="T65" fmla="*/ 68 h 99"/>
                <a:gd name="T66" fmla="*/ 8 w 355"/>
                <a:gd name="T67" fmla="*/ 64 h 99"/>
                <a:gd name="T68" fmla="*/ 4 w 355"/>
                <a:gd name="T69" fmla="*/ 60 h 99"/>
                <a:gd name="T70" fmla="*/ 2 w 355"/>
                <a:gd name="T71" fmla="*/ 54 h 99"/>
                <a:gd name="T72" fmla="*/ 0 w 355"/>
                <a:gd name="T73" fmla="*/ 49 h 99"/>
                <a:gd name="T74" fmla="*/ 0 w 355"/>
                <a:gd name="T75" fmla="*/ 49 h 99"/>
                <a:gd name="T76" fmla="*/ 2 w 355"/>
                <a:gd name="T77" fmla="*/ 45 h 99"/>
                <a:gd name="T78" fmla="*/ 4 w 355"/>
                <a:gd name="T79" fmla="*/ 39 h 99"/>
                <a:gd name="T80" fmla="*/ 8 w 355"/>
                <a:gd name="T81" fmla="*/ 34 h 99"/>
                <a:gd name="T82" fmla="*/ 15 w 355"/>
                <a:gd name="T83" fmla="*/ 30 h 99"/>
                <a:gd name="T84" fmla="*/ 22 w 355"/>
                <a:gd name="T85" fmla="*/ 26 h 99"/>
                <a:gd name="T86" fmla="*/ 31 w 355"/>
                <a:gd name="T87" fmla="*/ 22 h 99"/>
                <a:gd name="T88" fmla="*/ 53 w 355"/>
                <a:gd name="T89" fmla="*/ 15 h 99"/>
                <a:gd name="T90" fmla="*/ 79 w 355"/>
                <a:gd name="T91" fmla="*/ 8 h 99"/>
                <a:gd name="T92" fmla="*/ 109 w 355"/>
                <a:gd name="T93" fmla="*/ 4 h 99"/>
                <a:gd name="T94" fmla="*/ 143 w 355"/>
                <a:gd name="T95" fmla="*/ 1 h 99"/>
                <a:gd name="T96" fmla="*/ 178 w 355"/>
                <a:gd name="T97" fmla="*/ 0 h 99"/>
                <a:gd name="T98" fmla="*/ 178 w 355"/>
                <a:gd name="T9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5" h="99">
                  <a:moveTo>
                    <a:pt x="178" y="0"/>
                  </a:moveTo>
                  <a:lnTo>
                    <a:pt x="178" y="0"/>
                  </a:lnTo>
                  <a:lnTo>
                    <a:pt x="213" y="1"/>
                  </a:lnTo>
                  <a:lnTo>
                    <a:pt x="247" y="4"/>
                  </a:lnTo>
                  <a:lnTo>
                    <a:pt x="277" y="8"/>
                  </a:lnTo>
                  <a:lnTo>
                    <a:pt x="302" y="15"/>
                  </a:lnTo>
                  <a:lnTo>
                    <a:pt x="324" y="22"/>
                  </a:lnTo>
                  <a:lnTo>
                    <a:pt x="333" y="26"/>
                  </a:lnTo>
                  <a:lnTo>
                    <a:pt x="340" y="30"/>
                  </a:lnTo>
                  <a:lnTo>
                    <a:pt x="347" y="34"/>
                  </a:lnTo>
                  <a:lnTo>
                    <a:pt x="351" y="39"/>
                  </a:lnTo>
                  <a:lnTo>
                    <a:pt x="354" y="45"/>
                  </a:lnTo>
                  <a:lnTo>
                    <a:pt x="355" y="49"/>
                  </a:lnTo>
                  <a:lnTo>
                    <a:pt x="355" y="49"/>
                  </a:lnTo>
                  <a:lnTo>
                    <a:pt x="354" y="54"/>
                  </a:lnTo>
                  <a:lnTo>
                    <a:pt x="351" y="60"/>
                  </a:lnTo>
                  <a:lnTo>
                    <a:pt x="347" y="64"/>
                  </a:lnTo>
                  <a:lnTo>
                    <a:pt x="340" y="68"/>
                  </a:lnTo>
                  <a:lnTo>
                    <a:pt x="333" y="73"/>
                  </a:lnTo>
                  <a:lnTo>
                    <a:pt x="324" y="77"/>
                  </a:lnTo>
                  <a:lnTo>
                    <a:pt x="302" y="84"/>
                  </a:lnTo>
                  <a:lnTo>
                    <a:pt x="277" y="89"/>
                  </a:lnTo>
                  <a:lnTo>
                    <a:pt x="247" y="95"/>
                  </a:lnTo>
                  <a:lnTo>
                    <a:pt x="213" y="98"/>
                  </a:lnTo>
                  <a:lnTo>
                    <a:pt x="178" y="99"/>
                  </a:lnTo>
                  <a:lnTo>
                    <a:pt x="178" y="99"/>
                  </a:lnTo>
                  <a:lnTo>
                    <a:pt x="143" y="98"/>
                  </a:lnTo>
                  <a:lnTo>
                    <a:pt x="109" y="95"/>
                  </a:lnTo>
                  <a:lnTo>
                    <a:pt x="79" y="89"/>
                  </a:lnTo>
                  <a:lnTo>
                    <a:pt x="53" y="84"/>
                  </a:lnTo>
                  <a:lnTo>
                    <a:pt x="31" y="77"/>
                  </a:lnTo>
                  <a:lnTo>
                    <a:pt x="22" y="73"/>
                  </a:lnTo>
                  <a:lnTo>
                    <a:pt x="15" y="68"/>
                  </a:lnTo>
                  <a:lnTo>
                    <a:pt x="8" y="64"/>
                  </a:lnTo>
                  <a:lnTo>
                    <a:pt x="4" y="60"/>
                  </a:lnTo>
                  <a:lnTo>
                    <a:pt x="2" y="54"/>
                  </a:lnTo>
                  <a:lnTo>
                    <a:pt x="0" y="49"/>
                  </a:lnTo>
                  <a:lnTo>
                    <a:pt x="0" y="49"/>
                  </a:lnTo>
                  <a:lnTo>
                    <a:pt x="2" y="45"/>
                  </a:lnTo>
                  <a:lnTo>
                    <a:pt x="4" y="39"/>
                  </a:lnTo>
                  <a:lnTo>
                    <a:pt x="8" y="34"/>
                  </a:lnTo>
                  <a:lnTo>
                    <a:pt x="15" y="30"/>
                  </a:lnTo>
                  <a:lnTo>
                    <a:pt x="22" y="26"/>
                  </a:lnTo>
                  <a:lnTo>
                    <a:pt x="31" y="22"/>
                  </a:lnTo>
                  <a:lnTo>
                    <a:pt x="53" y="15"/>
                  </a:lnTo>
                  <a:lnTo>
                    <a:pt x="79" y="8"/>
                  </a:lnTo>
                  <a:lnTo>
                    <a:pt x="109" y="4"/>
                  </a:lnTo>
                  <a:lnTo>
                    <a:pt x="143" y="1"/>
                  </a:lnTo>
                  <a:lnTo>
                    <a:pt x="178" y="0"/>
                  </a:lnTo>
                  <a:lnTo>
                    <a:pt x="178" y="0"/>
                  </a:lnTo>
                  <a:close/>
                </a:path>
              </a:pathLst>
            </a:custGeom>
            <a:solidFill>
              <a:srgbClr val="5757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 name="Freeform 9"/>
            <p:cNvSpPr>
              <a:spLocks/>
            </p:cNvSpPr>
            <p:nvPr/>
          </p:nvSpPr>
          <p:spPr bwMode="auto">
            <a:xfrm>
              <a:off x="2505076" y="6310313"/>
              <a:ext cx="714375" cy="58738"/>
            </a:xfrm>
            <a:custGeom>
              <a:avLst/>
              <a:gdLst>
                <a:gd name="T0" fmla="*/ 207 w 450"/>
                <a:gd name="T1" fmla="*/ 37 h 37"/>
                <a:gd name="T2" fmla="*/ 207 w 450"/>
                <a:gd name="T3" fmla="*/ 37 h 37"/>
                <a:gd name="T4" fmla="*/ 149 w 450"/>
                <a:gd name="T5" fmla="*/ 37 h 37"/>
                <a:gd name="T6" fmla="*/ 115 w 450"/>
                <a:gd name="T7" fmla="*/ 34 h 37"/>
                <a:gd name="T8" fmla="*/ 83 w 450"/>
                <a:gd name="T9" fmla="*/ 32 h 37"/>
                <a:gd name="T10" fmla="*/ 53 w 450"/>
                <a:gd name="T11" fmla="*/ 29 h 37"/>
                <a:gd name="T12" fmla="*/ 27 w 450"/>
                <a:gd name="T13" fmla="*/ 23 h 37"/>
                <a:gd name="T14" fmla="*/ 18 w 450"/>
                <a:gd name="T15" fmla="*/ 21 h 37"/>
                <a:gd name="T16" fmla="*/ 9 w 450"/>
                <a:gd name="T17" fmla="*/ 18 h 37"/>
                <a:gd name="T18" fmla="*/ 5 w 450"/>
                <a:gd name="T19" fmla="*/ 15 h 37"/>
                <a:gd name="T20" fmla="*/ 3 w 450"/>
                <a:gd name="T21" fmla="*/ 11 h 37"/>
                <a:gd name="T22" fmla="*/ 3 w 450"/>
                <a:gd name="T23" fmla="*/ 11 h 37"/>
                <a:gd name="T24" fmla="*/ 0 w 450"/>
                <a:gd name="T25" fmla="*/ 2 h 37"/>
                <a:gd name="T26" fmla="*/ 0 w 450"/>
                <a:gd name="T27" fmla="*/ 2 h 37"/>
                <a:gd name="T28" fmla="*/ 19 w 450"/>
                <a:gd name="T29" fmla="*/ 7 h 37"/>
                <a:gd name="T30" fmla="*/ 42 w 450"/>
                <a:gd name="T31" fmla="*/ 10 h 37"/>
                <a:gd name="T32" fmla="*/ 69 w 450"/>
                <a:gd name="T33" fmla="*/ 14 h 37"/>
                <a:gd name="T34" fmla="*/ 97 w 450"/>
                <a:gd name="T35" fmla="*/ 15 h 37"/>
                <a:gd name="T36" fmla="*/ 156 w 450"/>
                <a:gd name="T37" fmla="*/ 19 h 37"/>
                <a:gd name="T38" fmla="*/ 206 w 450"/>
                <a:gd name="T39" fmla="*/ 19 h 37"/>
                <a:gd name="T40" fmla="*/ 206 w 450"/>
                <a:gd name="T41" fmla="*/ 19 h 37"/>
                <a:gd name="T42" fmla="*/ 263 w 450"/>
                <a:gd name="T43" fmla="*/ 18 h 37"/>
                <a:gd name="T44" fmla="*/ 332 w 450"/>
                <a:gd name="T45" fmla="*/ 15 h 37"/>
                <a:gd name="T46" fmla="*/ 367 w 450"/>
                <a:gd name="T47" fmla="*/ 13 h 37"/>
                <a:gd name="T48" fmla="*/ 399 w 450"/>
                <a:gd name="T49" fmla="*/ 10 h 37"/>
                <a:gd name="T50" fmla="*/ 428 w 450"/>
                <a:gd name="T51" fmla="*/ 6 h 37"/>
                <a:gd name="T52" fmla="*/ 450 w 450"/>
                <a:gd name="T53" fmla="*/ 0 h 37"/>
                <a:gd name="T54" fmla="*/ 450 w 450"/>
                <a:gd name="T55" fmla="*/ 0 h 37"/>
                <a:gd name="T56" fmla="*/ 447 w 450"/>
                <a:gd name="T57" fmla="*/ 11 h 37"/>
                <a:gd name="T58" fmla="*/ 447 w 450"/>
                <a:gd name="T59" fmla="*/ 11 h 37"/>
                <a:gd name="T60" fmla="*/ 444 w 450"/>
                <a:gd name="T61" fmla="*/ 15 h 37"/>
                <a:gd name="T62" fmla="*/ 437 w 450"/>
                <a:gd name="T63" fmla="*/ 18 h 37"/>
                <a:gd name="T64" fmla="*/ 429 w 450"/>
                <a:gd name="T65" fmla="*/ 21 h 37"/>
                <a:gd name="T66" fmla="*/ 417 w 450"/>
                <a:gd name="T67" fmla="*/ 23 h 37"/>
                <a:gd name="T68" fmla="*/ 386 w 450"/>
                <a:gd name="T69" fmla="*/ 29 h 37"/>
                <a:gd name="T70" fmla="*/ 351 w 450"/>
                <a:gd name="T71" fmla="*/ 32 h 37"/>
                <a:gd name="T72" fmla="*/ 311 w 450"/>
                <a:gd name="T73" fmla="*/ 34 h 37"/>
                <a:gd name="T74" fmla="*/ 272 w 450"/>
                <a:gd name="T75" fmla="*/ 37 h 37"/>
                <a:gd name="T76" fmla="*/ 207 w 450"/>
                <a:gd name="T77" fmla="*/ 37 h 37"/>
                <a:gd name="T78" fmla="*/ 207 w 450"/>
                <a:gd name="T7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0" h="37">
                  <a:moveTo>
                    <a:pt x="207" y="37"/>
                  </a:moveTo>
                  <a:lnTo>
                    <a:pt x="207" y="37"/>
                  </a:lnTo>
                  <a:lnTo>
                    <a:pt x="149" y="37"/>
                  </a:lnTo>
                  <a:lnTo>
                    <a:pt x="115" y="34"/>
                  </a:lnTo>
                  <a:lnTo>
                    <a:pt x="83" y="32"/>
                  </a:lnTo>
                  <a:lnTo>
                    <a:pt x="53" y="29"/>
                  </a:lnTo>
                  <a:lnTo>
                    <a:pt x="27" y="23"/>
                  </a:lnTo>
                  <a:lnTo>
                    <a:pt x="18" y="21"/>
                  </a:lnTo>
                  <a:lnTo>
                    <a:pt x="9" y="18"/>
                  </a:lnTo>
                  <a:lnTo>
                    <a:pt x="5" y="15"/>
                  </a:lnTo>
                  <a:lnTo>
                    <a:pt x="3" y="11"/>
                  </a:lnTo>
                  <a:lnTo>
                    <a:pt x="3" y="11"/>
                  </a:lnTo>
                  <a:lnTo>
                    <a:pt x="0" y="2"/>
                  </a:lnTo>
                  <a:lnTo>
                    <a:pt x="0" y="2"/>
                  </a:lnTo>
                  <a:lnTo>
                    <a:pt x="19" y="7"/>
                  </a:lnTo>
                  <a:lnTo>
                    <a:pt x="42" y="10"/>
                  </a:lnTo>
                  <a:lnTo>
                    <a:pt x="69" y="14"/>
                  </a:lnTo>
                  <a:lnTo>
                    <a:pt x="97" y="15"/>
                  </a:lnTo>
                  <a:lnTo>
                    <a:pt x="156" y="19"/>
                  </a:lnTo>
                  <a:lnTo>
                    <a:pt x="206" y="19"/>
                  </a:lnTo>
                  <a:lnTo>
                    <a:pt x="206" y="19"/>
                  </a:lnTo>
                  <a:lnTo>
                    <a:pt x="263" y="18"/>
                  </a:lnTo>
                  <a:lnTo>
                    <a:pt x="332" y="15"/>
                  </a:lnTo>
                  <a:lnTo>
                    <a:pt x="367" y="13"/>
                  </a:lnTo>
                  <a:lnTo>
                    <a:pt x="399" y="10"/>
                  </a:lnTo>
                  <a:lnTo>
                    <a:pt x="428" y="6"/>
                  </a:lnTo>
                  <a:lnTo>
                    <a:pt x="450" y="0"/>
                  </a:lnTo>
                  <a:lnTo>
                    <a:pt x="450" y="0"/>
                  </a:lnTo>
                  <a:lnTo>
                    <a:pt x="447" y="11"/>
                  </a:lnTo>
                  <a:lnTo>
                    <a:pt x="447" y="11"/>
                  </a:lnTo>
                  <a:lnTo>
                    <a:pt x="444" y="15"/>
                  </a:lnTo>
                  <a:lnTo>
                    <a:pt x="437" y="18"/>
                  </a:lnTo>
                  <a:lnTo>
                    <a:pt x="429" y="21"/>
                  </a:lnTo>
                  <a:lnTo>
                    <a:pt x="417" y="23"/>
                  </a:lnTo>
                  <a:lnTo>
                    <a:pt x="386" y="29"/>
                  </a:lnTo>
                  <a:lnTo>
                    <a:pt x="351" y="32"/>
                  </a:lnTo>
                  <a:lnTo>
                    <a:pt x="311" y="34"/>
                  </a:lnTo>
                  <a:lnTo>
                    <a:pt x="272" y="37"/>
                  </a:lnTo>
                  <a:lnTo>
                    <a:pt x="207" y="37"/>
                  </a:lnTo>
                  <a:lnTo>
                    <a:pt x="207" y="37"/>
                  </a:lnTo>
                  <a:close/>
                </a:path>
              </a:pathLst>
            </a:custGeom>
            <a:solidFill>
              <a:srgbClr val="4B4B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0" name="Freeform 10"/>
            <p:cNvSpPr>
              <a:spLocks/>
            </p:cNvSpPr>
            <p:nvPr/>
          </p:nvSpPr>
          <p:spPr bwMode="auto">
            <a:xfrm>
              <a:off x="2212976" y="5440363"/>
              <a:ext cx="1306513" cy="96838"/>
            </a:xfrm>
            <a:custGeom>
              <a:avLst/>
              <a:gdLst>
                <a:gd name="T0" fmla="*/ 20 w 823"/>
                <a:gd name="T1" fmla="*/ 37 h 61"/>
                <a:gd name="T2" fmla="*/ 788 w 823"/>
                <a:gd name="T3" fmla="*/ 0 h 61"/>
                <a:gd name="T4" fmla="*/ 788 w 823"/>
                <a:gd name="T5" fmla="*/ 0 h 61"/>
                <a:gd name="T6" fmla="*/ 788 w 823"/>
                <a:gd name="T7" fmla="*/ 4 h 61"/>
                <a:gd name="T8" fmla="*/ 791 w 823"/>
                <a:gd name="T9" fmla="*/ 7 h 61"/>
                <a:gd name="T10" fmla="*/ 795 w 823"/>
                <a:gd name="T11" fmla="*/ 10 h 61"/>
                <a:gd name="T12" fmla="*/ 804 w 823"/>
                <a:gd name="T13" fmla="*/ 12 h 61"/>
                <a:gd name="T14" fmla="*/ 804 w 823"/>
                <a:gd name="T15" fmla="*/ 12 h 61"/>
                <a:gd name="T16" fmla="*/ 810 w 823"/>
                <a:gd name="T17" fmla="*/ 15 h 61"/>
                <a:gd name="T18" fmla="*/ 816 w 823"/>
                <a:gd name="T19" fmla="*/ 16 h 61"/>
                <a:gd name="T20" fmla="*/ 820 w 823"/>
                <a:gd name="T21" fmla="*/ 19 h 61"/>
                <a:gd name="T22" fmla="*/ 823 w 823"/>
                <a:gd name="T23" fmla="*/ 23 h 61"/>
                <a:gd name="T24" fmla="*/ 0 w 823"/>
                <a:gd name="T25" fmla="*/ 61 h 61"/>
                <a:gd name="T26" fmla="*/ 0 w 823"/>
                <a:gd name="T27" fmla="*/ 61 h 61"/>
                <a:gd name="T28" fmla="*/ 8 w 823"/>
                <a:gd name="T29" fmla="*/ 58 h 61"/>
                <a:gd name="T30" fmla="*/ 8 w 823"/>
                <a:gd name="T31" fmla="*/ 58 h 61"/>
                <a:gd name="T32" fmla="*/ 15 w 823"/>
                <a:gd name="T33" fmla="*/ 57 h 61"/>
                <a:gd name="T34" fmla="*/ 20 w 823"/>
                <a:gd name="T35" fmla="*/ 54 h 61"/>
                <a:gd name="T36" fmla="*/ 23 w 823"/>
                <a:gd name="T37" fmla="*/ 52 h 61"/>
                <a:gd name="T38" fmla="*/ 24 w 823"/>
                <a:gd name="T39" fmla="*/ 49 h 61"/>
                <a:gd name="T40" fmla="*/ 24 w 823"/>
                <a:gd name="T41" fmla="*/ 46 h 61"/>
                <a:gd name="T42" fmla="*/ 23 w 823"/>
                <a:gd name="T43" fmla="*/ 43 h 61"/>
                <a:gd name="T44" fmla="*/ 20 w 823"/>
                <a:gd name="T45" fmla="*/ 37 h 61"/>
                <a:gd name="T46" fmla="*/ 20 w 823"/>
                <a:gd name="T47"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3" h="61">
                  <a:moveTo>
                    <a:pt x="20" y="37"/>
                  </a:moveTo>
                  <a:lnTo>
                    <a:pt x="788" y="0"/>
                  </a:lnTo>
                  <a:lnTo>
                    <a:pt x="788" y="0"/>
                  </a:lnTo>
                  <a:lnTo>
                    <a:pt x="788" y="4"/>
                  </a:lnTo>
                  <a:lnTo>
                    <a:pt x="791" y="7"/>
                  </a:lnTo>
                  <a:lnTo>
                    <a:pt x="795" y="10"/>
                  </a:lnTo>
                  <a:lnTo>
                    <a:pt x="804" y="12"/>
                  </a:lnTo>
                  <a:lnTo>
                    <a:pt x="804" y="12"/>
                  </a:lnTo>
                  <a:lnTo>
                    <a:pt x="810" y="15"/>
                  </a:lnTo>
                  <a:lnTo>
                    <a:pt x="816" y="16"/>
                  </a:lnTo>
                  <a:lnTo>
                    <a:pt x="820" y="19"/>
                  </a:lnTo>
                  <a:lnTo>
                    <a:pt x="823" y="23"/>
                  </a:lnTo>
                  <a:lnTo>
                    <a:pt x="0" y="61"/>
                  </a:lnTo>
                  <a:lnTo>
                    <a:pt x="0" y="61"/>
                  </a:lnTo>
                  <a:lnTo>
                    <a:pt x="8" y="58"/>
                  </a:lnTo>
                  <a:lnTo>
                    <a:pt x="8" y="58"/>
                  </a:lnTo>
                  <a:lnTo>
                    <a:pt x="15" y="57"/>
                  </a:lnTo>
                  <a:lnTo>
                    <a:pt x="20" y="54"/>
                  </a:lnTo>
                  <a:lnTo>
                    <a:pt x="23" y="52"/>
                  </a:lnTo>
                  <a:lnTo>
                    <a:pt x="24" y="49"/>
                  </a:lnTo>
                  <a:lnTo>
                    <a:pt x="24" y="46"/>
                  </a:lnTo>
                  <a:lnTo>
                    <a:pt x="23" y="43"/>
                  </a:lnTo>
                  <a:lnTo>
                    <a:pt x="20" y="37"/>
                  </a:lnTo>
                  <a:lnTo>
                    <a:pt x="20" y="37"/>
                  </a:lnTo>
                  <a:close/>
                </a:path>
              </a:pathLst>
            </a:custGeom>
            <a:solidFill>
              <a:srgbClr val="6C6C6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1" name="Freeform 11"/>
            <p:cNvSpPr>
              <a:spLocks/>
            </p:cNvSpPr>
            <p:nvPr/>
          </p:nvSpPr>
          <p:spPr bwMode="auto">
            <a:xfrm>
              <a:off x="2189163" y="5332413"/>
              <a:ext cx="1325563" cy="100013"/>
            </a:xfrm>
            <a:custGeom>
              <a:avLst/>
              <a:gdLst>
                <a:gd name="T0" fmla="*/ 0 w 835"/>
                <a:gd name="T1" fmla="*/ 40 h 63"/>
                <a:gd name="T2" fmla="*/ 835 w 835"/>
                <a:gd name="T3" fmla="*/ 0 h 63"/>
                <a:gd name="T4" fmla="*/ 835 w 835"/>
                <a:gd name="T5" fmla="*/ 0 h 63"/>
                <a:gd name="T6" fmla="*/ 829 w 835"/>
                <a:gd name="T7" fmla="*/ 6 h 63"/>
                <a:gd name="T8" fmla="*/ 821 w 835"/>
                <a:gd name="T9" fmla="*/ 9 h 63"/>
                <a:gd name="T10" fmla="*/ 812 w 835"/>
                <a:gd name="T11" fmla="*/ 11 h 63"/>
                <a:gd name="T12" fmla="*/ 806 w 835"/>
                <a:gd name="T13" fmla="*/ 11 h 63"/>
                <a:gd name="T14" fmla="*/ 806 w 835"/>
                <a:gd name="T15" fmla="*/ 11 h 63"/>
                <a:gd name="T16" fmla="*/ 800 w 835"/>
                <a:gd name="T17" fmla="*/ 13 h 63"/>
                <a:gd name="T18" fmla="*/ 800 w 835"/>
                <a:gd name="T19" fmla="*/ 14 h 63"/>
                <a:gd name="T20" fmla="*/ 800 w 835"/>
                <a:gd name="T21" fmla="*/ 17 h 63"/>
                <a:gd name="T22" fmla="*/ 802 w 835"/>
                <a:gd name="T23" fmla="*/ 21 h 63"/>
                <a:gd name="T24" fmla="*/ 804 w 835"/>
                <a:gd name="T25" fmla="*/ 26 h 63"/>
                <a:gd name="T26" fmla="*/ 42 w 835"/>
                <a:gd name="T27" fmla="*/ 63 h 63"/>
                <a:gd name="T28" fmla="*/ 42 w 835"/>
                <a:gd name="T29" fmla="*/ 63 h 63"/>
                <a:gd name="T30" fmla="*/ 42 w 835"/>
                <a:gd name="T31" fmla="*/ 60 h 63"/>
                <a:gd name="T32" fmla="*/ 41 w 835"/>
                <a:gd name="T33" fmla="*/ 60 h 63"/>
                <a:gd name="T34" fmla="*/ 36 w 835"/>
                <a:gd name="T35" fmla="*/ 59 h 63"/>
                <a:gd name="T36" fmla="*/ 36 w 835"/>
                <a:gd name="T37" fmla="*/ 59 h 63"/>
                <a:gd name="T38" fmla="*/ 27 w 835"/>
                <a:gd name="T39" fmla="*/ 57 h 63"/>
                <a:gd name="T40" fmla="*/ 16 w 835"/>
                <a:gd name="T41" fmla="*/ 53 h 63"/>
                <a:gd name="T42" fmla="*/ 7 w 835"/>
                <a:gd name="T43" fmla="*/ 48 h 63"/>
                <a:gd name="T44" fmla="*/ 3 w 835"/>
                <a:gd name="T45" fmla="*/ 44 h 63"/>
                <a:gd name="T46" fmla="*/ 0 w 835"/>
                <a:gd name="T47" fmla="*/ 40 h 63"/>
                <a:gd name="T48" fmla="*/ 0 w 835"/>
                <a:gd name="T49" fmla="*/ 4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5" h="63">
                  <a:moveTo>
                    <a:pt x="0" y="40"/>
                  </a:moveTo>
                  <a:lnTo>
                    <a:pt x="835" y="0"/>
                  </a:lnTo>
                  <a:lnTo>
                    <a:pt x="835" y="0"/>
                  </a:lnTo>
                  <a:lnTo>
                    <a:pt x="829" y="6"/>
                  </a:lnTo>
                  <a:lnTo>
                    <a:pt x="821" y="9"/>
                  </a:lnTo>
                  <a:lnTo>
                    <a:pt x="812" y="11"/>
                  </a:lnTo>
                  <a:lnTo>
                    <a:pt x="806" y="11"/>
                  </a:lnTo>
                  <a:lnTo>
                    <a:pt x="806" y="11"/>
                  </a:lnTo>
                  <a:lnTo>
                    <a:pt x="800" y="13"/>
                  </a:lnTo>
                  <a:lnTo>
                    <a:pt x="800" y="14"/>
                  </a:lnTo>
                  <a:lnTo>
                    <a:pt x="800" y="17"/>
                  </a:lnTo>
                  <a:lnTo>
                    <a:pt x="802" y="21"/>
                  </a:lnTo>
                  <a:lnTo>
                    <a:pt x="804" y="26"/>
                  </a:lnTo>
                  <a:lnTo>
                    <a:pt x="42" y="63"/>
                  </a:lnTo>
                  <a:lnTo>
                    <a:pt x="42" y="63"/>
                  </a:lnTo>
                  <a:lnTo>
                    <a:pt x="42" y="60"/>
                  </a:lnTo>
                  <a:lnTo>
                    <a:pt x="41" y="60"/>
                  </a:lnTo>
                  <a:lnTo>
                    <a:pt x="36" y="59"/>
                  </a:lnTo>
                  <a:lnTo>
                    <a:pt x="36" y="59"/>
                  </a:lnTo>
                  <a:lnTo>
                    <a:pt x="27" y="57"/>
                  </a:lnTo>
                  <a:lnTo>
                    <a:pt x="16" y="53"/>
                  </a:lnTo>
                  <a:lnTo>
                    <a:pt x="7" y="48"/>
                  </a:lnTo>
                  <a:lnTo>
                    <a:pt x="3" y="44"/>
                  </a:lnTo>
                  <a:lnTo>
                    <a:pt x="0" y="40"/>
                  </a:lnTo>
                  <a:lnTo>
                    <a:pt x="0" y="40"/>
                  </a:lnTo>
                  <a:close/>
                </a:path>
              </a:pathLst>
            </a:custGeom>
            <a:solidFill>
              <a:srgbClr val="6C6C6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2" name="Freeform 12"/>
            <p:cNvSpPr>
              <a:spLocks/>
            </p:cNvSpPr>
            <p:nvPr/>
          </p:nvSpPr>
          <p:spPr bwMode="auto">
            <a:xfrm>
              <a:off x="2216151" y="5529263"/>
              <a:ext cx="1268413" cy="96838"/>
            </a:xfrm>
            <a:custGeom>
              <a:avLst/>
              <a:gdLst>
                <a:gd name="T0" fmla="*/ 0 w 799"/>
                <a:gd name="T1" fmla="*/ 36 h 61"/>
                <a:gd name="T2" fmla="*/ 795 w 799"/>
                <a:gd name="T3" fmla="*/ 0 h 61"/>
                <a:gd name="T4" fmla="*/ 795 w 799"/>
                <a:gd name="T5" fmla="*/ 0 h 61"/>
                <a:gd name="T6" fmla="*/ 794 w 799"/>
                <a:gd name="T7" fmla="*/ 4 h 61"/>
                <a:gd name="T8" fmla="*/ 795 w 799"/>
                <a:gd name="T9" fmla="*/ 10 h 61"/>
                <a:gd name="T10" fmla="*/ 799 w 799"/>
                <a:gd name="T11" fmla="*/ 23 h 61"/>
                <a:gd name="T12" fmla="*/ 11 w 799"/>
                <a:gd name="T13" fmla="*/ 61 h 61"/>
                <a:gd name="T14" fmla="*/ 11 w 799"/>
                <a:gd name="T15" fmla="*/ 61 h 61"/>
                <a:gd name="T16" fmla="*/ 13 w 799"/>
                <a:gd name="T17" fmla="*/ 52 h 61"/>
                <a:gd name="T18" fmla="*/ 13 w 799"/>
                <a:gd name="T19" fmla="*/ 46 h 61"/>
                <a:gd name="T20" fmla="*/ 11 w 799"/>
                <a:gd name="T21" fmla="*/ 43 h 61"/>
                <a:gd name="T22" fmla="*/ 10 w 799"/>
                <a:gd name="T23" fmla="*/ 40 h 61"/>
                <a:gd name="T24" fmla="*/ 6 w 799"/>
                <a:gd name="T25" fmla="*/ 39 h 61"/>
                <a:gd name="T26" fmla="*/ 0 w 799"/>
                <a:gd name="T27" fmla="*/ 36 h 61"/>
                <a:gd name="T28" fmla="*/ 0 w 799"/>
                <a:gd name="T29"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9" h="61">
                  <a:moveTo>
                    <a:pt x="0" y="36"/>
                  </a:moveTo>
                  <a:lnTo>
                    <a:pt x="795" y="0"/>
                  </a:lnTo>
                  <a:lnTo>
                    <a:pt x="795" y="0"/>
                  </a:lnTo>
                  <a:lnTo>
                    <a:pt x="794" y="4"/>
                  </a:lnTo>
                  <a:lnTo>
                    <a:pt x="795" y="10"/>
                  </a:lnTo>
                  <a:lnTo>
                    <a:pt x="799" y="23"/>
                  </a:lnTo>
                  <a:lnTo>
                    <a:pt x="11" y="61"/>
                  </a:lnTo>
                  <a:lnTo>
                    <a:pt x="11" y="61"/>
                  </a:lnTo>
                  <a:lnTo>
                    <a:pt x="13" y="52"/>
                  </a:lnTo>
                  <a:lnTo>
                    <a:pt x="13" y="46"/>
                  </a:lnTo>
                  <a:lnTo>
                    <a:pt x="11" y="43"/>
                  </a:lnTo>
                  <a:lnTo>
                    <a:pt x="10" y="40"/>
                  </a:lnTo>
                  <a:lnTo>
                    <a:pt x="6" y="39"/>
                  </a:lnTo>
                  <a:lnTo>
                    <a:pt x="0" y="36"/>
                  </a:lnTo>
                  <a:lnTo>
                    <a:pt x="0" y="36"/>
                  </a:lnTo>
                  <a:close/>
                </a:path>
              </a:pathLst>
            </a:custGeom>
            <a:solidFill>
              <a:srgbClr val="6C6C6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3" name="Freeform 13"/>
            <p:cNvSpPr>
              <a:spLocks/>
            </p:cNvSpPr>
            <p:nvPr/>
          </p:nvSpPr>
          <p:spPr bwMode="auto">
            <a:xfrm>
              <a:off x="2227263" y="5614988"/>
              <a:ext cx="1285875" cy="96838"/>
            </a:xfrm>
            <a:custGeom>
              <a:avLst/>
              <a:gdLst>
                <a:gd name="T0" fmla="*/ 3 w 810"/>
                <a:gd name="T1" fmla="*/ 36 h 61"/>
                <a:gd name="T2" fmla="*/ 788 w 810"/>
                <a:gd name="T3" fmla="*/ 0 h 61"/>
                <a:gd name="T4" fmla="*/ 788 w 810"/>
                <a:gd name="T5" fmla="*/ 0 h 61"/>
                <a:gd name="T6" fmla="*/ 788 w 810"/>
                <a:gd name="T7" fmla="*/ 5 h 61"/>
                <a:gd name="T8" fmla="*/ 790 w 810"/>
                <a:gd name="T9" fmla="*/ 11 h 61"/>
                <a:gd name="T10" fmla="*/ 795 w 810"/>
                <a:gd name="T11" fmla="*/ 16 h 61"/>
                <a:gd name="T12" fmla="*/ 803 w 810"/>
                <a:gd name="T13" fmla="*/ 20 h 61"/>
                <a:gd name="T14" fmla="*/ 803 w 810"/>
                <a:gd name="T15" fmla="*/ 20 h 61"/>
                <a:gd name="T16" fmla="*/ 810 w 810"/>
                <a:gd name="T17" fmla="*/ 23 h 61"/>
                <a:gd name="T18" fmla="*/ 0 w 810"/>
                <a:gd name="T19" fmla="*/ 61 h 61"/>
                <a:gd name="T20" fmla="*/ 0 w 810"/>
                <a:gd name="T21" fmla="*/ 61 h 61"/>
                <a:gd name="T22" fmla="*/ 4 w 810"/>
                <a:gd name="T23" fmla="*/ 55 h 61"/>
                <a:gd name="T24" fmla="*/ 6 w 810"/>
                <a:gd name="T25" fmla="*/ 50 h 61"/>
                <a:gd name="T26" fmla="*/ 4 w 810"/>
                <a:gd name="T27" fmla="*/ 43 h 61"/>
                <a:gd name="T28" fmla="*/ 3 w 810"/>
                <a:gd name="T29" fmla="*/ 36 h 61"/>
                <a:gd name="T30" fmla="*/ 3 w 810"/>
                <a:gd name="T31"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0" h="61">
                  <a:moveTo>
                    <a:pt x="3" y="36"/>
                  </a:moveTo>
                  <a:lnTo>
                    <a:pt x="788" y="0"/>
                  </a:lnTo>
                  <a:lnTo>
                    <a:pt x="788" y="0"/>
                  </a:lnTo>
                  <a:lnTo>
                    <a:pt x="788" y="5"/>
                  </a:lnTo>
                  <a:lnTo>
                    <a:pt x="790" y="11"/>
                  </a:lnTo>
                  <a:lnTo>
                    <a:pt x="795" y="16"/>
                  </a:lnTo>
                  <a:lnTo>
                    <a:pt x="803" y="20"/>
                  </a:lnTo>
                  <a:lnTo>
                    <a:pt x="803" y="20"/>
                  </a:lnTo>
                  <a:lnTo>
                    <a:pt x="810" y="23"/>
                  </a:lnTo>
                  <a:lnTo>
                    <a:pt x="0" y="61"/>
                  </a:lnTo>
                  <a:lnTo>
                    <a:pt x="0" y="61"/>
                  </a:lnTo>
                  <a:lnTo>
                    <a:pt x="4" y="55"/>
                  </a:lnTo>
                  <a:lnTo>
                    <a:pt x="6" y="50"/>
                  </a:lnTo>
                  <a:lnTo>
                    <a:pt x="4" y="43"/>
                  </a:lnTo>
                  <a:lnTo>
                    <a:pt x="3" y="36"/>
                  </a:lnTo>
                  <a:lnTo>
                    <a:pt x="3" y="36"/>
                  </a:lnTo>
                  <a:close/>
                </a:path>
              </a:pathLst>
            </a:custGeom>
            <a:solidFill>
              <a:srgbClr val="6C6C6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4" name="Freeform 14"/>
            <p:cNvSpPr>
              <a:spLocks/>
            </p:cNvSpPr>
            <p:nvPr/>
          </p:nvSpPr>
          <p:spPr bwMode="auto">
            <a:xfrm>
              <a:off x="2219326" y="5713413"/>
              <a:ext cx="1262063" cy="96838"/>
            </a:xfrm>
            <a:custGeom>
              <a:avLst/>
              <a:gdLst>
                <a:gd name="T0" fmla="*/ 0 w 795"/>
                <a:gd name="T1" fmla="*/ 38 h 61"/>
                <a:gd name="T2" fmla="*/ 788 w 795"/>
                <a:gd name="T3" fmla="*/ 0 h 61"/>
                <a:gd name="T4" fmla="*/ 788 w 795"/>
                <a:gd name="T5" fmla="*/ 0 h 61"/>
                <a:gd name="T6" fmla="*/ 792 w 795"/>
                <a:gd name="T7" fmla="*/ 8 h 61"/>
                <a:gd name="T8" fmla="*/ 795 w 795"/>
                <a:gd name="T9" fmla="*/ 15 h 61"/>
                <a:gd name="T10" fmla="*/ 795 w 795"/>
                <a:gd name="T11" fmla="*/ 22 h 61"/>
                <a:gd name="T12" fmla="*/ 795 w 795"/>
                <a:gd name="T13" fmla="*/ 22 h 61"/>
                <a:gd name="T14" fmla="*/ 795 w 795"/>
                <a:gd name="T15" fmla="*/ 24 h 61"/>
                <a:gd name="T16" fmla="*/ 9 w 795"/>
                <a:gd name="T17" fmla="*/ 61 h 61"/>
                <a:gd name="T18" fmla="*/ 9 w 795"/>
                <a:gd name="T19" fmla="*/ 61 h 61"/>
                <a:gd name="T20" fmla="*/ 11 w 795"/>
                <a:gd name="T21" fmla="*/ 56 h 61"/>
                <a:gd name="T22" fmla="*/ 13 w 795"/>
                <a:gd name="T23" fmla="*/ 50 h 61"/>
                <a:gd name="T24" fmla="*/ 17 w 795"/>
                <a:gd name="T25" fmla="*/ 43 h 61"/>
                <a:gd name="T26" fmla="*/ 17 w 795"/>
                <a:gd name="T27" fmla="*/ 41 h 61"/>
                <a:gd name="T28" fmla="*/ 15 w 795"/>
                <a:gd name="T29" fmla="*/ 39 h 61"/>
                <a:gd name="T30" fmla="*/ 9 w 795"/>
                <a:gd name="T31" fmla="*/ 38 h 61"/>
                <a:gd name="T32" fmla="*/ 0 w 795"/>
                <a:gd name="T33" fmla="*/ 38 h 61"/>
                <a:gd name="T34" fmla="*/ 0 w 795"/>
                <a:gd name="T3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5" h="61">
                  <a:moveTo>
                    <a:pt x="0" y="38"/>
                  </a:moveTo>
                  <a:lnTo>
                    <a:pt x="788" y="0"/>
                  </a:lnTo>
                  <a:lnTo>
                    <a:pt x="788" y="0"/>
                  </a:lnTo>
                  <a:lnTo>
                    <a:pt x="792" y="8"/>
                  </a:lnTo>
                  <a:lnTo>
                    <a:pt x="795" y="15"/>
                  </a:lnTo>
                  <a:lnTo>
                    <a:pt x="795" y="22"/>
                  </a:lnTo>
                  <a:lnTo>
                    <a:pt x="795" y="22"/>
                  </a:lnTo>
                  <a:lnTo>
                    <a:pt x="795" y="24"/>
                  </a:lnTo>
                  <a:lnTo>
                    <a:pt x="9" y="61"/>
                  </a:lnTo>
                  <a:lnTo>
                    <a:pt x="9" y="61"/>
                  </a:lnTo>
                  <a:lnTo>
                    <a:pt x="11" y="56"/>
                  </a:lnTo>
                  <a:lnTo>
                    <a:pt x="13" y="50"/>
                  </a:lnTo>
                  <a:lnTo>
                    <a:pt x="17" y="43"/>
                  </a:lnTo>
                  <a:lnTo>
                    <a:pt x="17" y="41"/>
                  </a:lnTo>
                  <a:lnTo>
                    <a:pt x="15" y="39"/>
                  </a:lnTo>
                  <a:lnTo>
                    <a:pt x="9" y="38"/>
                  </a:lnTo>
                  <a:lnTo>
                    <a:pt x="0" y="38"/>
                  </a:lnTo>
                  <a:lnTo>
                    <a:pt x="0" y="38"/>
                  </a:lnTo>
                  <a:close/>
                </a:path>
              </a:pathLst>
            </a:custGeom>
            <a:solidFill>
              <a:srgbClr val="6C6C6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5" name="Freeform 15"/>
            <p:cNvSpPr>
              <a:spLocks/>
            </p:cNvSpPr>
            <p:nvPr/>
          </p:nvSpPr>
          <p:spPr bwMode="auto">
            <a:xfrm>
              <a:off x="2214563" y="5803900"/>
              <a:ext cx="1306513" cy="96838"/>
            </a:xfrm>
            <a:custGeom>
              <a:avLst/>
              <a:gdLst>
                <a:gd name="T0" fmla="*/ 15 w 823"/>
                <a:gd name="T1" fmla="*/ 36 h 61"/>
                <a:gd name="T2" fmla="*/ 794 w 823"/>
                <a:gd name="T3" fmla="*/ 0 h 61"/>
                <a:gd name="T4" fmla="*/ 794 w 823"/>
                <a:gd name="T5" fmla="*/ 0 h 61"/>
                <a:gd name="T6" fmla="*/ 794 w 823"/>
                <a:gd name="T7" fmla="*/ 4 h 61"/>
                <a:gd name="T8" fmla="*/ 796 w 823"/>
                <a:gd name="T9" fmla="*/ 7 h 61"/>
                <a:gd name="T10" fmla="*/ 800 w 823"/>
                <a:gd name="T11" fmla="*/ 11 h 61"/>
                <a:gd name="T12" fmla="*/ 807 w 823"/>
                <a:gd name="T13" fmla="*/ 13 h 61"/>
                <a:gd name="T14" fmla="*/ 807 w 823"/>
                <a:gd name="T15" fmla="*/ 13 h 61"/>
                <a:gd name="T16" fmla="*/ 817 w 823"/>
                <a:gd name="T17" fmla="*/ 18 h 61"/>
                <a:gd name="T18" fmla="*/ 823 w 823"/>
                <a:gd name="T19" fmla="*/ 22 h 61"/>
                <a:gd name="T20" fmla="*/ 0 w 823"/>
                <a:gd name="T21" fmla="*/ 61 h 61"/>
                <a:gd name="T22" fmla="*/ 0 w 823"/>
                <a:gd name="T23" fmla="*/ 61 h 61"/>
                <a:gd name="T24" fmla="*/ 3 w 823"/>
                <a:gd name="T25" fmla="*/ 59 h 61"/>
                <a:gd name="T26" fmla="*/ 3 w 823"/>
                <a:gd name="T27" fmla="*/ 59 h 61"/>
                <a:gd name="T28" fmla="*/ 11 w 823"/>
                <a:gd name="T29" fmla="*/ 55 h 61"/>
                <a:gd name="T30" fmla="*/ 14 w 823"/>
                <a:gd name="T31" fmla="*/ 53 h 61"/>
                <a:gd name="T32" fmla="*/ 15 w 823"/>
                <a:gd name="T33" fmla="*/ 50 h 61"/>
                <a:gd name="T34" fmla="*/ 16 w 823"/>
                <a:gd name="T35" fmla="*/ 43 h 61"/>
                <a:gd name="T36" fmla="*/ 15 w 823"/>
                <a:gd name="T37" fmla="*/ 36 h 61"/>
                <a:gd name="T38" fmla="*/ 15 w 823"/>
                <a:gd name="T39"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3" h="61">
                  <a:moveTo>
                    <a:pt x="15" y="36"/>
                  </a:moveTo>
                  <a:lnTo>
                    <a:pt x="794" y="0"/>
                  </a:lnTo>
                  <a:lnTo>
                    <a:pt x="794" y="0"/>
                  </a:lnTo>
                  <a:lnTo>
                    <a:pt x="794" y="4"/>
                  </a:lnTo>
                  <a:lnTo>
                    <a:pt x="796" y="7"/>
                  </a:lnTo>
                  <a:lnTo>
                    <a:pt x="800" y="11"/>
                  </a:lnTo>
                  <a:lnTo>
                    <a:pt x="807" y="13"/>
                  </a:lnTo>
                  <a:lnTo>
                    <a:pt x="807" y="13"/>
                  </a:lnTo>
                  <a:lnTo>
                    <a:pt x="817" y="18"/>
                  </a:lnTo>
                  <a:lnTo>
                    <a:pt x="823" y="22"/>
                  </a:lnTo>
                  <a:lnTo>
                    <a:pt x="0" y="61"/>
                  </a:lnTo>
                  <a:lnTo>
                    <a:pt x="0" y="61"/>
                  </a:lnTo>
                  <a:lnTo>
                    <a:pt x="3" y="59"/>
                  </a:lnTo>
                  <a:lnTo>
                    <a:pt x="3" y="59"/>
                  </a:lnTo>
                  <a:lnTo>
                    <a:pt x="11" y="55"/>
                  </a:lnTo>
                  <a:lnTo>
                    <a:pt x="14" y="53"/>
                  </a:lnTo>
                  <a:lnTo>
                    <a:pt x="15" y="50"/>
                  </a:lnTo>
                  <a:lnTo>
                    <a:pt x="16" y="43"/>
                  </a:lnTo>
                  <a:lnTo>
                    <a:pt x="15" y="36"/>
                  </a:lnTo>
                  <a:lnTo>
                    <a:pt x="15" y="36"/>
                  </a:lnTo>
                  <a:close/>
                </a:path>
              </a:pathLst>
            </a:custGeom>
            <a:solidFill>
              <a:srgbClr val="6C6C6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6" name="Freeform 16"/>
            <p:cNvSpPr>
              <a:spLocks/>
            </p:cNvSpPr>
            <p:nvPr/>
          </p:nvSpPr>
          <p:spPr bwMode="auto">
            <a:xfrm>
              <a:off x="2227263" y="5895975"/>
              <a:ext cx="1250950" cy="96838"/>
            </a:xfrm>
            <a:custGeom>
              <a:avLst/>
              <a:gdLst>
                <a:gd name="T0" fmla="*/ 0 w 788"/>
                <a:gd name="T1" fmla="*/ 37 h 61"/>
                <a:gd name="T2" fmla="*/ 786 w 788"/>
                <a:gd name="T3" fmla="*/ 0 h 61"/>
                <a:gd name="T4" fmla="*/ 786 w 788"/>
                <a:gd name="T5" fmla="*/ 0 h 61"/>
                <a:gd name="T6" fmla="*/ 784 w 788"/>
                <a:gd name="T7" fmla="*/ 6 h 61"/>
                <a:gd name="T8" fmla="*/ 786 w 788"/>
                <a:gd name="T9" fmla="*/ 11 h 61"/>
                <a:gd name="T10" fmla="*/ 788 w 788"/>
                <a:gd name="T11" fmla="*/ 25 h 61"/>
                <a:gd name="T12" fmla="*/ 7 w 788"/>
                <a:gd name="T13" fmla="*/ 61 h 61"/>
                <a:gd name="T14" fmla="*/ 7 w 788"/>
                <a:gd name="T15" fmla="*/ 61 h 61"/>
                <a:gd name="T16" fmla="*/ 8 w 788"/>
                <a:gd name="T17" fmla="*/ 54 h 61"/>
                <a:gd name="T18" fmla="*/ 8 w 788"/>
                <a:gd name="T19" fmla="*/ 48 h 61"/>
                <a:gd name="T20" fmla="*/ 6 w 788"/>
                <a:gd name="T21" fmla="*/ 42 h 61"/>
                <a:gd name="T22" fmla="*/ 0 w 788"/>
                <a:gd name="T23" fmla="*/ 37 h 61"/>
                <a:gd name="T24" fmla="*/ 0 w 788"/>
                <a:gd name="T25"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61">
                  <a:moveTo>
                    <a:pt x="0" y="37"/>
                  </a:moveTo>
                  <a:lnTo>
                    <a:pt x="786" y="0"/>
                  </a:lnTo>
                  <a:lnTo>
                    <a:pt x="786" y="0"/>
                  </a:lnTo>
                  <a:lnTo>
                    <a:pt x="784" y="6"/>
                  </a:lnTo>
                  <a:lnTo>
                    <a:pt x="786" y="11"/>
                  </a:lnTo>
                  <a:lnTo>
                    <a:pt x="788" y="25"/>
                  </a:lnTo>
                  <a:lnTo>
                    <a:pt x="7" y="61"/>
                  </a:lnTo>
                  <a:lnTo>
                    <a:pt x="7" y="61"/>
                  </a:lnTo>
                  <a:lnTo>
                    <a:pt x="8" y="54"/>
                  </a:lnTo>
                  <a:lnTo>
                    <a:pt x="8" y="48"/>
                  </a:lnTo>
                  <a:lnTo>
                    <a:pt x="6" y="42"/>
                  </a:lnTo>
                  <a:lnTo>
                    <a:pt x="0" y="37"/>
                  </a:lnTo>
                  <a:lnTo>
                    <a:pt x="0" y="37"/>
                  </a:lnTo>
                  <a:close/>
                </a:path>
              </a:pathLst>
            </a:custGeom>
            <a:solidFill>
              <a:srgbClr val="6C6C6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7" name="Freeform 17"/>
            <p:cNvSpPr>
              <a:spLocks/>
            </p:cNvSpPr>
            <p:nvPr/>
          </p:nvSpPr>
          <p:spPr bwMode="auto">
            <a:xfrm>
              <a:off x="2246313" y="6029325"/>
              <a:ext cx="1254125" cy="311150"/>
            </a:xfrm>
            <a:custGeom>
              <a:avLst/>
              <a:gdLst>
                <a:gd name="T0" fmla="*/ 370 w 790"/>
                <a:gd name="T1" fmla="*/ 196 h 196"/>
                <a:gd name="T2" fmla="*/ 370 w 790"/>
                <a:gd name="T3" fmla="*/ 196 h 196"/>
                <a:gd name="T4" fmla="*/ 305 w 790"/>
                <a:gd name="T5" fmla="*/ 195 h 196"/>
                <a:gd name="T6" fmla="*/ 269 w 790"/>
                <a:gd name="T7" fmla="*/ 194 h 196"/>
                <a:gd name="T8" fmla="*/ 233 w 790"/>
                <a:gd name="T9" fmla="*/ 191 h 196"/>
                <a:gd name="T10" fmla="*/ 201 w 790"/>
                <a:gd name="T11" fmla="*/ 187 h 196"/>
                <a:gd name="T12" fmla="*/ 172 w 790"/>
                <a:gd name="T13" fmla="*/ 182 h 196"/>
                <a:gd name="T14" fmla="*/ 163 w 790"/>
                <a:gd name="T15" fmla="*/ 179 h 196"/>
                <a:gd name="T16" fmla="*/ 155 w 790"/>
                <a:gd name="T17" fmla="*/ 176 h 196"/>
                <a:gd name="T18" fmla="*/ 148 w 790"/>
                <a:gd name="T19" fmla="*/ 172 h 196"/>
                <a:gd name="T20" fmla="*/ 147 w 790"/>
                <a:gd name="T21" fmla="*/ 168 h 196"/>
                <a:gd name="T22" fmla="*/ 147 w 790"/>
                <a:gd name="T23" fmla="*/ 168 h 196"/>
                <a:gd name="T24" fmla="*/ 144 w 790"/>
                <a:gd name="T25" fmla="*/ 160 h 196"/>
                <a:gd name="T26" fmla="*/ 140 w 790"/>
                <a:gd name="T27" fmla="*/ 153 h 196"/>
                <a:gd name="T28" fmla="*/ 133 w 790"/>
                <a:gd name="T29" fmla="*/ 145 h 196"/>
                <a:gd name="T30" fmla="*/ 125 w 790"/>
                <a:gd name="T31" fmla="*/ 138 h 196"/>
                <a:gd name="T32" fmla="*/ 99 w 790"/>
                <a:gd name="T33" fmla="*/ 121 h 196"/>
                <a:gd name="T34" fmla="*/ 64 w 790"/>
                <a:gd name="T35" fmla="*/ 99 h 196"/>
                <a:gd name="T36" fmla="*/ 64 w 790"/>
                <a:gd name="T37" fmla="*/ 99 h 196"/>
                <a:gd name="T38" fmla="*/ 52 w 790"/>
                <a:gd name="T39" fmla="*/ 92 h 196"/>
                <a:gd name="T40" fmla="*/ 42 w 790"/>
                <a:gd name="T41" fmla="*/ 84 h 196"/>
                <a:gd name="T42" fmla="*/ 33 w 790"/>
                <a:gd name="T43" fmla="*/ 76 h 196"/>
                <a:gd name="T44" fmla="*/ 23 w 790"/>
                <a:gd name="T45" fmla="*/ 68 h 196"/>
                <a:gd name="T46" fmla="*/ 11 w 790"/>
                <a:gd name="T47" fmla="*/ 53 h 196"/>
                <a:gd name="T48" fmla="*/ 0 w 790"/>
                <a:gd name="T49" fmla="*/ 37 h 196"/>
                <a:gd name="T50" fmla="*/ 790 w 790"/>
                <a:gd name="T51" fmla="*/ 0 h 196"/>
                <a:gd name="T52" fmla="*/ 790 w 790"/>
                <a:gd name="T53" fmla="*/ 0 h 196"/>
                <a:gd name="T54" fmla="*/ 786 w 790"/>
                <a:gd name="T55" fmla="*/ 12 h 196"/>
                <a:gd name="T56" fmla="*/ 778 w 790"/>
                <a:gd name="T57" fmla="*/ 24 h 196"/>
                <a:gd name="T58" fmla="*/ 770 w 790"/>
                <a:gd name="T59" fmla="*/ 38 h 196"/>
                <a:gd name="T60" fmla="*/ 760 w 790"/>
                <a:gd name="T61" fmla="*/ 50 h 196"/>
                <a:gd name="T62" fmla="*/ 749 w 790"/>
                <a:gd name="T63" fmla="*/ 62 h 196"/>
                <a:gd name="T64" fmla="*/ 738 w 790"/>
                <a:gd name="T65" fmla="*/ 76 h 196"/>
                <a:gd name="T66" fmla="*/ 711 w 790"/>
                <a:gd name="T67" fmla="*/ 99 h 196"/>
                <a:gd name="T68" fmla="*/ 711 w 790"/>
                <a:gd name="T69" fmla="*/ 99 h 196"/>
                <a:gd name="T70" fmla="*/ 696 w 790"/>
                <a:gd name="T71" fmla="*/ 111 h 196"/>
                <a:gd name="T72" fmla="*/ 682 w 790"/>
                <a:gd name="T73" fmla="*/ 122 h 196"/>
                <a:gd name="T74" fmla="*/ 657 w 790"/>
                <a:gd name="T75" fmla="*/ 138 h 196"/>
                <a:gd name="T76" fmla="*/ 646 w 790"/>
                <a:gd name="T77" fmla="*/ 146 h 196"/>
                <a:gd name="T78" fmla="*/ 638 w 790"/>
                <a:gd name="T79" fmla="*/ 153 h 196"/>
                <a:gd name="T80" fmla="*/ 633 w 790"/>
                <a:gd name="T81" fmla="*/ 160 h 196"/>
                <a:gd name="T82" fmla="*/ 630 w 790"/>
                <a:gd name="T83" fmla="*/ 168 h 196"/>
                <a:gd name="T84" fmla="*/ 630 w 790"/>
                <a:gd name="T85" fmla="*/ 168 h 196"/>
                <a:gd name="T86" fmla="*/ 629 w 790"/>
                <a:gd name="T87" fmla="*/ 169 h 196"/>
                <a:gd name="T88" fmla="*/ 627 w 790"/>
                <a:gd name="T89" fmla="*/ 172 h 196"/>
                <a:gd name="T90" fmla="*/ 621 w 790"/>
                <a:gd name="T91" fmla="*/ 176 h 196"/>
                <a:gd name="T92" fmla="*/ 610 w 790"/>
                <a:gd name="T93" fmla="*/ 179 h 196"/>
                <a:gd name="T94" fmla="*/ 598 w 790"/>
                <a:gd name="T95" fmla="*/ 182 h 196"/>
                <a:gd name="T96" fmla="*/ 564 w 790"/>
                <a:gd name="T97" fmla="*/ 187 h 196"/>
                <a:gd name="T98" fmla="*/ 525 w 790"/>
                <a:gd name="T99" fmla="*/ 191 h 196"/>
                <a:gd name="T100" fmla="*/ 483 w 790"/>
                <a:gd name="T101" fmla="*/ 194 h 196"/>
                <a:gd name="T102" fmla="*/ 439 w 790"/>
                <a:gd name="T103" fmla="*/ 195 h 196"/>
                <a:gd name="T104" fmla="*/ 370 w 790"/>
                <a:gd name="T105" fmla="*/ 196 h 196"/>
                <a:gd name="T106" fmla="*/ 370 w 790"/>
                <a:gd name="T10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0" h="196">
                  <a:moveTo>
                    <a:pt x="370" y="196"/>
                  </a:moveTo>
                  <a:lnTo>
                    <a:pt x="370" y="196"/>
                  </a:lnTo>
                  <a:lnTo>
                    <a:pt x="305" y="195"/>
                  </a:lnTo>
                  <a:lnTo>
                    <a:pt x="269" y="194"/>
                  </a:lnTo>
                  <a:lnTo>
                    <a:pt x="233" y="191"/>
                  </a:lnTo>
                  <a:lnTo>
                    <a:pt x="201" y="187"/>
                  </a:lnTo>
                  <a:lnTo>
                    <a:pt x="172" y="182"/>
                  </a:lnTo>
                  <a:lnTo>
                    <a:pt x="163" y="179"/>
                  </a:lnTo>
                  <a:lnTo>
                    <a:pt x="155" y="176"/>
                  </a:lnTo>
                  <a:lnTo>
                    <a:pt x="148" y="172"/>
                  </a:lnTo>
                  <a:lnTo>
                    <a:pt x="147" y="168"/>
                  </a:lnTo>
                  <a:lnTo>
                    <a:pt x="147" y="168"/>
                  </a:lnTo>
                  <a:lnTo>
                    <a:pt x="144" y="160"/>
                  </a:lnTo>
                  <a:lnTo>
                    <a:pt x="140" y="153"/>
                  </a:lnTo>
                  <a:lnTo>
                    <a:pt x="133" y="145"/>
                  </a:lnTo>
                  <a:lnTo>
                    <a:pt x="125" y="138"/>
                  </a:lnTo>
                  <a:lnTo>
                    <a:pt x="99" y="121"/>
                  </a:lnTo>
                  <a:lnTo>
                    <a:pt x="64" y="99"/>
                  </a:lnTo>
                  <a:lnTo>
                    <a:pt x="64" y="99"/>
                  </a:lnTo>
                  <a:lnTo>
                    <a:pt x="52" y="92"/>
                  </a:lnTo>
                  <a:lnTo>
                    <a:pt x="42" y="84"/>
                  </a:lnTo>
                  <a:lnTo>
                    <a:pt x="33" y="76"/>
                  </a:lnTo>
                  <a:lnTo>
                    <a:pt x="23" y="68"/>
                  </a:lnTo>
                  <a:lnTo>
                    <a:pt x="11" y="53"/>
                  </a:lnTo>
                  <a:lnTo>
                    <a:pt x="0" y="37"/>
                  </a:lnTo>
                  <a:lnTo>
                    <a:pt x="790" y="0"/>
                  </a:lnTo>
                  <a:lnTo>
                    <a:pt x="790" y="0"/>
                  </a:lnTo>
                  <a:lnTo>
                    <a:pt x="786" y="12"/>
                  </a:lnTo>
                  <a:lnTo>
                    <a:pt x="778" y="24"/>
                  </a:lnTo>
                  <a:lnTo>
                    <a:pt x="770" y="38"/>
                  </a:lnTo>
                  <a:lnTo>
                    <a:pt x="760" y="50"/>
                  </a:lnTo>
                  <a:lnTo>
                    <a:pt x="749" y="62"/>
                  </a:lnTo>
                  <a:lnTo>
                    <a:pt x="738" y="76"/>
                  </a:lnTo>
                  <a:lnTo>
                    <a:pt x="711" y="99"/>
                  </a:lnTo>
                  <a:lnTo>
                    <a:pt x="711" y="99"/>
                  </a:lnTo>
                  <a:lnTo>
                    <a:pt x="696" y="111"/>
                  </a:lnTo>
                  <a:lnTo>
                    <a:pt x="682" y="122"/>
                  </a:lnTo>
                  <a:lnTo>
                    <a:pt x="657" y="138"/>
                  </a:lnTo>
                  <a:lnTo>
                    <a:pt x="646" y="146"/>
                  </a:lnTo>
                  <a:lnTo>
                    <a:pt x="638" y="153"/>
                  </a:lnTo>
                  <a:lnTo>
                    <a:pt x="633" y="160"/>
                  </a:lnTo>
                  <a:lnTo>
                    <a:pt x="630" y="168"/>
                  </a:lnTo>
                  <a:lnTo>
                    <a:pt x="630" y="168"/>
                  </a:lnTo>
                  <a:lnTo>
                    <a:pt x="629" y="169"/>
                  </a:lnTo>
                  <a:lnTo>
                    <a:pt x="627" y="172"/>
                  </a:lnTo>
                  <a:lnTo>
                    <a:pt x="621" y="176"/>
                  </a:lnTo>
                  <a:lnTo>
                    <a:pt x="610" y="179"/>
                  </a:lnTo>
                  <a:lnTo>
                    <a:pt x="598" y="182"/>
                  </a:lnTo>
                  <a:lnTo>
                    <a:pt x="564" y="187"/>
                  </a:lnTo>
                  <a:lnTo>
                    <a:pt x="525" y="191"/>
                  </a:lnTo>
                  <a:lnTo>
                    <a:pt x="483" y="194"/>
                  </a:lnTo>
                  <a:lnTo>
                    <a:pt x="439" y="195"/>
                  </a:lnTo>
                  <a:lnTo>
                    <a:pt x="370" y="196"/>
                  </a:lnTo>
                  <a:lnTo>
                    <a:pt x="370" y="196"/>
                  </a:lnTo>
                  <a:close/>
                </a:path>
              </a:pathLst>
            </a:custGeom>
            <a:solidFill>
              <a:srgbClr val="6C6C6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8" name="Freeform 18"/>
            <p:cNvSpPr>
              <a:spLocks/>
            </p:cNvSpPr>
            <p:nvPr/>
          </p:nvSpPr>
          <p:spPr bwMode="auto">
            <a:xfrm>
              <a:off x="2470151" y="6061075"/>
              <a:ext cx="361950" cy="279400"/>
            </a:xfrm>
            <a:custGeom>
              <a:avLst/>
              <a:gdLst>
                <a:gd name="T0" fmla="*/ 82 w 228"/>
                <a:gd name="T1" fmla="*/ 170 h 176"/>
                <a:gd name="T2" fmla="*/ 82 w 228"/>
                <a:gd name="T3" fmla="*/ 170 h 176"/>
                <a:gd name="T4" fmla="*/ 73 w 228"/>
                <a:gd name="T5" fmla="*/ 149 h 176"/>
                <a:gd name="T6" fmla="*/ 65 w 228"/>
                <a:gd name="T7" fmla="*/ 130 h 176"/>
                <a:gd name="T8" fmla="*/ 52 w 228"/>
                <a:gd name="T9" fmla="*/ 109 h 176"/>
                <a:gd name="T10" fmla="*/ 34 w 228"/>
                <a:gd name="T11" fmla="*/ 80 h 176"/>
                <a:gd name="T12" fmla="*/ 34 w 228"/>
                <a:gd name="T13" fmla="*/ 80 h 176"/>
                <a:gd name="T14" fmla="*/ 25 w 228"/>
                <a:gd name="T15" fmla="*/ 64 h 176"/>
                <a:gd name="T16" fmla="*/ 15 w 228"/>
                <a:gd name="T17" fmla="*/ 46 h 176"/>
                <a:gd name="T18" fmla="*/ 0 w 228"/>
                <a:gd name="T19" fmla="*/ 10 h 176"/>
                <a:gd name="T20" fmla="*/ 225 w 228"/>
                <a:gd name="T21" fmla="*/ 0 h 176"/>
                <a:gd name="T22" fmla="*/ 225 w 228"/>
                <a:gd name="T23" fmla="*/ 0 h 176"/>
                <a:gd name="T24" fmla="*/ 228 w 228"/>
                <a:gd name="T25" fmla="*/ 41 h 176"/>
                <a:gd name="T26" fmla="*/ 228 w 228"/>
                <a:gd name="T27" fmla="*/ 80 h 176"/>
                <a:gd name="T28" fmla="*/ 228 w 228"/>
                <a:gd name="T29" fmla="*/ 80 h 176"/>
                <a:gd name="T30" fmla="*/ 226 w 228"/>
                <a:gd name="T31" fmla="*/ 110 h 176"/>
                <a:gd name="T32" fmla="*/ 224 w 228"/>
                <a:gd name="T33" fmla="*/ 133 h 176"/>
                <a:gd name="T34" fmla="*/ 224 w 228"/>
                <a:gd name="T35" fmla="*/ 152 h 176"/>
                <a:gd name="T36" fmla="*/ 224 w 228"/>
                <a:gd name="T37" fmla="*/ 162 h 176"/>
                <a:gd name="T38" fmla="*/ 226 w 228"/>
                <a:gd name="T39" fmla="*/ 172 h 176"/>
                <a:gd name="T40" fmla="*/ 226 w 228"/>
                <a:gd name="T41" fmla="*/ 172 h 176"/>
                <a:gd name="T42" fmla="*/ 226 w 228"/>
                <a:gd name="T43" fmla="*/ 176 h 176"/>
                <a:gd name="T44" fmla="*/ 226 w 228"/>
                <a:gd name="T45" fmla="*/ 176 h 176"/>
                <a:gd name="T46" fmla="*/ 157 w 228"/>
                <a:gd name="T47" fmla="*/ 175 h 176"/>
                <a:gd name="T48" fmla="*/ 118 w 228"/>
                <a:gd name="T49" fmla="*/ 172 h 176"/>
                <a:gd name="T50" fmla="*/ 82 w 228"/>
                <a:gd name="T51" fmla="*/ 170 h 176"/>
                <a:gd name="T52" fmla="*/ 82 w 228"/>
                <a:gd name="T53" fmla="*/ 17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176">
                  <a:moveTo>
                    <a:pt x="82" y="170"/>
                  </a:moveTo>
                  <a:lnTo>
                    <a:pt x="82" y="170"/>
                  </a:lnTo>
                  <a:lnTo>
                    <a:pt x="73" y="149"/>
                  </a:lnTo>
                  <a:lnTo>
                    <a:pt x="65" y="130"/>
                  </a:lnTo>
                  <a:lnTo>
                    <a:pt x="52" y="109"/>
                  </a:lnTo>
                  <a:lnTo>
                    <a:pt x="34" y="80"/>
                  </a:lnTo>
                  <a:lnTo>
                    <a:pt x="34" y="80"/>
                  </a:lnTo>
                  <a:lnTo>
                    <a:pt x="25" y="64"/>
                  </a:lnTo>
                  <a:lnTo>
                    <a:pt x="15" y="46"/>
                  </a:lnTo>
                  <a:lnTo>
                    <a:pt x="0" y="10"/>
                  </a:lnTo>
                  <a:lnTo>
                    <a:pt x="225" y="0"/>
                  </a:lnTo>
                  <a:lnTo>
                    <a:pt x="225" y="0"/>
                  </a:lnTo>
                  <a:lnTo>
                    <a:pt x="228" y="41"/>
                  </a:lnTo>
                  <a:lnTo>
                    <a:pt x="228" y="80"/>
                  </a:lnTo>
                  <a:lnTo>
                    <a:pt x="228" y="80"/>
                  </a:lnTo>
                  <a:lnTo>
                    <a:pt x="226" y="110"/>
                  </a:lnTo>
                  <a:lnTo>
                    <a:pt x="224" y="133"/>
                  </a:lnTo>
                  <a:lnTo>
                    <a:pt x="224" y="152"/>
                  </a:lnTo>
                  <a:lnTo>
                    <a:pt x="224" y="162"/>
                  </a:lnTo>
                  <a:lnTo>
                    <a:pt x="226" y="172"/>
                  </a:lnTo>
                  <a:lnTo>
                    <a:pt x="226" y="172"/>
                  </a:lnTo>
                  <a:lnTo>
                    <a:pt x="226" y="176"/>
                  </a:lnTo>
                  <a:lnTo>
                    <a:pt x="226" y="176"/>
                  </a:lnTo>
                  <a:lnTo>
                    <a:pt x="157" y="175"/>
                  </a:lnTo>
                  <a:lnTo>
                    <a:pt x="118" y="172"/>
                  </a:lnTo>
                  <a:lnTo>
                    <a:pt x="82" y="170"/>
                  </a:lnTo>
                  <a:lnTo>
                    <a:pt x="82" y="170"/>
                  </a:lnTo>
                  <a:close/>
                </a:path>
              </a:pathLst>
            </a:custGeom>
            <a:solidFill>
              <a:srgbClr val="9393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9" name="Freeform 19"/>
            <p:cNvSpPr>
              <a:spLocks/>
            </p:cNvSpPr>
            <p:nvPr/>
          </p:nvSpPr>
          <p:spPr bwMode="auto">
            <a:xfrm>
              <a:off x="3044826" y="5083175"/>
              <a:ext cx="512763" cy="271463"/>
            </a:xfrm>
            <a:custGeom>
              <a:avLst/>
              <a:gdLst>
                <a:gd name="T0" fmla="*/ 0 w 323"/>
                <a:gd name="T1" fmla="*/ 0 h 171"/>
                <a:gd name="T2" fmla="*/ 323 w 323"/>
                <a:gd name="T3" fmla="*/ 0 h 171"/>
                <a:gd name="T4" fmla="*/ 306 w 323"/>
                <a:gd name="T5" fmla="*/ 140 h 171"/>
                <a:gd name="T6" fmla="*/ 306 w 323"/>
                <a:gd name="T7" fmla="*/ 140 h 171"/>
                <a:gd name="T8" fmla="*/ 305 w 323"/>
                <a:gd name="T9" fmla="*/ 147 h 171"/>
                <a:gd name="T10" fmla="*/ 302 w 323"/>
                <a:gd name="T11" fmla="*/ 152 h 171"/>
                <a:gd name="T12" fmla="*/ 296 w 323"/>
                <a:gd name="T13" fmla="*/ 157 h 171"/>
                <a:gd name="T14" fmla="*/ 291 w 323"/>
                <a:gd name="T15" fmla="*/ 161 h 171"/>
                <a:gd name="T16" fmla="*/ 286 w 323"/>
                <a:gd name="T17" fmla="*/ 164 h 171"/>
                <a:gd name="T18" fmla="*/ 279 w 323"/>
                <a:gd name="T19" fmla="*/ 167 h 171"/>
                <a:gd name="T20" fmla="*/ 272 w 323"/>
                <a:gd name="T21" fmla="*/ 168 h 171"/>
                <a:gd name="T22" fmla="*/ 267 w 323"/>
                <a:gd name="T23" fmla="*/ 168 h 171"/>
                <a:gd name="T24" fmla="*/ 0 w 323"/>
                <a:gd name="T25" fmla="*/ 171 h 171"/>
                <a:gd name="T26" fmla="*/ 0 w 323"/>
                <a:gd name="T2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171">
                  <a:moveTo>
                    <a:pt x="0" y="0"/>
                  </a:moveTo>
                  <a:lnTo>
                    <a:pt x="323" y="0"/>
                  </a:lnTo>
                  <a:lnTo>
                    <a:pt x="306" y="140"/>
                  </a:lnTo>
                  <a:lnTo>
                    <a:pt x="306" y="140"/>
                  </a:lnTo>
                  <a:lnTo>
                    <a:pt x="305" y="147"/>
                  </a:lnTo>
                  <a:lnTo>
                    <a:pt x="302" y="152"/>
                  </a:lnTo>
                  <a:lnTo>
                    <a:pt x="296" y="157"/>
                  </a:lnTo>
                  <a:lnTo>
                    <a:pt x="291" y="161"/>
                  </a:lnTo>
                  <a:lnTo>
                    <a:pt x="286" y="164"/>
                  </a:lnTo>
                  <a:lnTo>
                    <a:pt x="279" y="167"/>
                  </a:lnTo>
                  <a:lnTo>
                    <a:pt x="272" y="168"/>
                  </a:lnTo>
                  <a:lnTo>
                    <a:pt x="267" y="168"/>
                  </a:lnTo>
                  <a:lnTo>
                    <a:pt x="0" y="171"/>
                  </a:lnTo>
                  <a:lnTo>
                    <a:pt x="0" y="0"/>
                  </a:lnTo>
                  <a:close/>
                </a:path>
              </a:pathLst>
            </a:custGeom>
            <a:solidFill>
              <a:srgbClr val="93939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0" name="Freeform 20"/>
            <p:cNvSpPr>
              <a:spLocks/>
            </p:cNvSpPr>
            <p:nvPr/>
          </p:nvSpPr>
          <p:spPr bwMode="auto">
            <a:xfrm>
              <a:off x="3049588" y="5083175"/>
              <a:ext cx="508000" cy="269875"/>
            </a:xfrm>
            <a:custGeom>
              <a:avLst/>
              <a:gdLst>
                <a:gd name="T0" fmla="*/ 0 w 320"/>
                <a:gd name="T1" fmla="*/ 0 h 170"/>
                <a:gd name="T2" fmla="*/ 0 w 320"/>
                <a:gd name="T3" fmla="*/ 0 h 170"/>
                <a:gd name="T4" fmla="*/ 320 w 320"/>
                <a:gd name="T5" fmla="*/ 0 h 170"/>
                <a:gd name="T6" fmla="*/ 320 w 320"/>
                <a:gd name="T7" fmla="*/ 0 h 170"/>
                <a:gd name="T8" fmla="*/ 303 w 320"/>
                <a:gd name="T9" fmla="*/ 140 h 170"/>
                <a:gd name="T10" fmla="*/ 303 w 320"/>
                <a:gd name="T11" fmla="*/ 140 h 170"/>
                <a:gd name="T12" fmla="*/ 302 w 320"/>
                <a:gd name="T13" fmla="*/ 147 h 170"/>
                <a:gd name="T14" fmla="*/ 299 w 320"/>
                <a:gd name="T15" fmla="*/ 152 h 170"/>
                <a:gd name="T16" fmla="*/ 293 w 320"/>
                <a:gd name="T17" fmla="*/ 157 h 170"/>
                <a:gd name="T18" fmla="*/ 288 w 320"/>
                <a:gd name="T19" fmla="*/ 161 h 170"/>
                <a:gd name="T20" fmla="*/ 283 w 320"/>
                <a:gd name="T21" fmla="*/ 164 h 170"/>
                <a:gd name="T22" fmla="*/ 276 w 320"/>
                <a:gd name="T23" fmla="*/ 167 h 170"/>
                <a:gd name="T24" fmla="*/ 269 w 320"/>
                <a:gd name="T25" fmla="*/ 168 h 170"/>
                <a:gd name="T26" fmla="*/ 264 w 320"/>
                <a:gd name="T27" fmla="*/ 168 h 170"/>
                <a:gd name="T28" fmla="*/ 264 w 320"/>
                <a:gd name="T29" fmla="*/ 168 h 170"/>
                <a:gd name="T30" fmla="*/ 1 w 320"/>
                <a:gd name="T31" fmla="*/ 170 h 170"/>
                <a:gd name="T32" fmla="*/ 1 w 320"/>
                <a:gd name="T33" fmla="*/ 170 h 170"/>
                <a:gd name="T34" fmla="*/ 0 w 320"/>
                <a:gd name="T35" fmla="*/ 0 h 170"/>
                <a:gd name="T36" fmla="*/ 0 w 320"/>
                <a:gd name="T3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0" h="170">
                  <a:moveTo>
                    <a:pt x="0" y="0"/>
                  </a:moveTo>
                  <a:lnTo>
                    <a:pt x="0" y="0"/>
                  </a:lnTo>
                  <a:lnTo>
                    <a:pt x="320" y="0"/>
                  </a:lnTo>
                  <a:lnTo>
                    <a:pt x="320" y="0"/>
                  </a:lnTo>
                  <a:lnTo>
                    <a:pt x="303" y="140"/>
                  </a:lnTo>
                  <a:lnTo>
                    <a:pt x="303" y="140"/>
                  </a:lnTo>
                  <a:lnTo>
                    <a:pt x="302" y="147"/>
                  </a:lnTo>
                  <a:lnTo>
                    <a:pt x="299" y="152"/>
                  </a:lnTo>
                  <a:lnTo>
                    <a:pt x="293" y="157"/>
                  </a:lnTo>
                  <a:lnTo>
                    <a:pt x="288" y="161"/>
                  </a:lnTo>
                  <a:lnTo>
                    <a:pt x="283" y="164"/>
                  </a:lnTo>
                  <a:lnTo>
                    <a:pt x="276" y="167"/>
                  </a:lnTo>
                  <a:lnTo>
                    <a:pt x="269" y="168"/>
                  </a:lnTo>
                  <a:lnTo>
                    <a:pt x="264" y="168"/>
                  </a:lnTo>
                  <a:lnTo>
                    <a:pt x="264" y="168"/>
                  </a:lnTo>
                  <a:lnTo>
                    <a:pt x="1" y="170"/>
                  </a:lnTo>
                  <a:lnTo>
                    <a:pt x="1" y="170"/>
                  </a:lnTo>
                  <a:lnTo>
                    <a:pt x="0" y="0"/>
                  </a:lnTo>
                  <a:lnTo>
                    <a:pt x="0" y="0"/>
                  </a:lnTo>
                  <a:close/>
                </a:path>
              </a:pathLst>
            </a:custGeom>
            <a:solidFill>
              <a:srgbClr val="94949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1" name="Freeform 21"/>
            <p:cNvSpPr>
              <a:spLocks/>
            </p:cNvSpPr>
            <p:nvPr/>
          </p:nvSpPr>
          <p:spPr bwMode="auto">
            <a:xfrm>
              <a:off x="3055938" y="5083175"/>
              <a:ext cx="501650" cy="269875"/>
            </a:xfrm>
            <a:custGeom>
              <a:avLst/>
              <a:gdLst>
                <a:gd name="T0" fmla="*/ 0 w 316"/>
                <a:gd name="T1" fmla="*/ 0 h 170"/>
                <a:gd name="T2" fmla="*/ 0 w 316"/>
                <a:gd name="T3" fmla="*/ 0 h 170"/>
                <a:gd name="T4" fmla="*/ 316 w 316"/>
                <a:gd name="T5" fmla="*/ 0 h 170"/>
                <a:gd name="T6" fmla="*/ 316 w 316"/>
                <a:gd name="T7" fmla="*/ 0 h 170"/>
                <a:gd name="T8" fmla="*/ 299 w 316"/>
                <a:gd name="T9" fmla="*/ 140 h 170"/>
                <a:gd name="T10" fmla="*/ 299 w 316"/>
                <a:gd name="T11" fmla="*/ 140 h 170"/>
                <a:gd name="T12" fmla="*/ 298 w 316"/>
                <a:gd name="T13" fmla="*/ 147 h 170"/>
                <a:gd name="T14" fmla="*/ 295 w 316"/>
                <a:gd name="T15" fmla="*/ 152 h 170"/>
                <a:gd name="T16" fmla="*/ 289 w 316"/>
                <a:gd name="T17" fmla="*/ 156 h 170"/>
                <a:gd name="T18" fmla="*/ 284 w 316"/>
                <a:gd name="T19" fmla="*/ 160 h 170"/>
                <a:gd name="T20" fmla="*/ 279 w 316"/>
                <a:gd name="T21" fmla="*/ 164 h 170"/>
                <a:gd name="T22" fmla="*/ 272 w 316"/>
                <a:gd name="T23" fmla="*/ 167 h 170"/>
                <a:gd name="T24" fmla="*/ 266 w 316"/>
                <a:gd name="T25" fmla="*/ 168 h 170"/>
                <a:gd name="T26" fmla="*/ 260 w 316"/>
                <a:gd name="T27" fmla="*/ 168 h 170"/>
                <a:gd name="T28" fmla="*/ 260 w 316"/>
                <a:gd name="T29" fmla="*/ 168 h 170"/>
                <a:gd name="T30" fmla="*/ 1 w 316"/>
                <a:gd name="T31" fmla="*/ 170 h 170"/>
                <a:gd name="T32" fmla="*/ 1 w 316"/>
                <a:gd name="T33" fmla="*/ 170 h 170"/>
                <a:gd name="T34" fmla="*/ 0 w 316"/>
                <a:gd name="T35" fmla="*/ 0 h 170"/>
                <a:gd name="T36" fmla="*/ 0 w 316"/>
                <a:gd name="T3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6" h="170">
                  <a:moveTo>
                    <a:pt x="0" y="0"/>
                  </a:moveTo>
                  <a:lnTo>
                    <a:pt x="0" y="0"/>
                  </a:lnTo>
                  <a:lnTo>
                    <a:pt x="316" y="0"/>
                  </a:lnTo>
                  <a:lnTo>
                    <a:pt x="316" y="0"/>
                  </a:lnTo>
                  <a:lnTo>
                    <a:pt x="299" y="140"/>
                  </a:lnTo>
                  <a:lnTo>
                    <a:pt x="299" y="140"/>
                  </a:lnTo>
                  <a:lnTo>
                    <a:pt x="298" y="147"/>
                  </a:lnTo>
                  <a:lnTo>
                    <a:pt x="295" y="152"/>
                  </a:lnTo>
                  <a:lnTo>
                    <a:pt x="289" y="156"/>
                  </a:lnTo>
                  <a:lnTo>
                    <a:pt x="284" y="160"/>
                  </a:lnTo>
                  <a:lnTo>
                    <a:pt x="279" y="164"/>
                  </a:lnTo>
                  <a:lnTo>
                    <a:pt x="272" y="167"/>
                  </a:lnTo>
                  <a:lnTo>
                    <a:pt x="266" y="168"/>
                  </a:lnTo>
                  <a:lnTo>
                    <a:pt x="260" y="168"/>
                  </a:lnTo>
                  <a:lnTo>
                    <a:pt x="260" y="168"/>
                  </a:lnTo>
                  <a:lnTo>
                    <a:pt x="1" y="170"/>
                  </a:lnTo>
                  <a:lnTo>
                    <a:pt x="1" y="170"/>
                  </a:lnTo>
                  <a:lnTo>
                    <a:pt x="0" y="0"/>
                  </a:lnTo>
                  <a:lnTo>
                    <a:pt x="0" y="0"/>
                  </a:lnTo>
                  <a:close/>
                </a:path>
              </a:pathLst>
            </a:custGeom>
            <a:solidFill>
              <a:srgbClr val="94949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2" name="Freeform 22"/>
            <p:cNvSpPr>
              <a:spLocks/>
            </p:cNvSpPr>
            <p:nvPr/>
          </p:nvSpPr>
          <p:spPr bwMode="auto">
            <a:xfrm>
              <a:off x="3062288" y="5083175"/>
              <a:ext cx="495300" cy="266700"/>
            </a:xfrm>
            <a:custGeom>
              <a:avLst/>
              <a:gdLst>
                <a:gd name="T0" fmla="*/ 0 w 312"/>
                <a:gd name="T1" fmla="*/ 0 h 168"/>
                <a:gd name="T2" fmla="*/ 0 w 312"/>
                <a:gd name="T3" fmla="*/ 0 h 168"/>
                <a:gd name="T4" fmla="*/ 312 w 312"/>
                <a:gd name="T5" fmla="*/ 0 h 168"/>
                <a:gd name="T6" fmla="*/ 312 w 312"/>
                <a:gd name="T7" fmla="*/ 0 h 168"/>
                <a:gd name="T8" fmla="*/ 295 w 312"/>
                <a:gd name="T9" fmla="*/ 140 h 168"/>
                <a:gd name="T10" fmla="*/ 295 w 312"/>
                <a:gd name="T11" fmla="*/ 140 h 168"/>
                <a:gd name="T12" fmla="*/ 294 w 312"/>
                <a:gd name="T13" fmla="*/ 147 h 168"/>
                <a:gd name="T14" fmla="*/ 291 w 312"/>
                <a:gd name="T15" fmla="*/ 152 h 168"/>
                <a:gd name="T16" fmla="*/ 285 w 312"/>
                <a:gd name="T17" fmla="*/ 156 h 168"/>
                <a:gd name="T18" fmla="*/ 280 w 312"/>
                <a:gd name="T19" fmla="*/ 160 h 168"/>
                <a:gd name="T20" fmla="*/ 275 w 312"/>
                <a:gd name="T21" fmla="*/ 164 h 168"/>
                <a:gd name="T22" fmla="*/ 269 w 312"/>
                <a:gd name="T23" fmla="*/ 167 h 168"/>
                <a:gd name="T24" fmla="*/ 262 w 312"/>
                <a:gd name="T25" fmla="*/ 168 h 168"/>
                <a:gd name="T26" fmla="*/ 257 w 312"/>
                <a:gd name="T27" fmla="*/ 168 h 168"/>
                <a:gd name="T28" fmla="*/ 257 w 312"/>
                <a:gd name="T29" fmla="*/ 168 h 168"/>
                <a:gd name="T30" fmla="*/ 0 w 312"/>
                <a:gd name="T31" fmla="*/ 168 h 168"/>
                <a:gd name="T32" fmla="*/ 0 w 312"/>
                <a:gd name="T33" fmla="*/ 168 h 168"/>
                <a:gd name="T34" fmla="*/ 0 w 312"/>
                <a:gd name="T35" fmla="*/ 0 h 168"/>
                <a:gd name="T36" fmla="*/ 0 w 312"/>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2" h="168">
                  <a:moveTo>
                    <a:pt x="0" y="0"/>
                  </a:moveTo>
                  <a:lnTo>
                    <a:pt x="0" y="0"/>
                  </a:lnTo>
                  <a:lnTo>
                    <a:pt x="312" y="0"/>
                  </a:lnTo>
                  <a:lnTo>
                    <a:pt x="312" y="0"/>
                  </a:lnTo>
                  <a:lnTo>
                    <a:pt x="295" y="140"/>
                  </a:lnTo>
                  <a:lnTo>
                    <a:pt x="295" y="140"/>
                  </a:lnTo>
                  <a:lnTo>
                    <a:pt x="294" y="147"/>
                  </a:lnTo>
                  <a:lnTo>
                    <a:pt x="291" y="152"/>
                  </a:lnTo>
                  <a:lnTo>
                    <a:pt x="285" y="156"/>
                  </a:lnTo>
                  <a:lnTo>
                    <a:pt x="280" y="160"/>
                  </a:lnTo>
                  <a:lnTo>
                    <a:pt x="275" y="164"/>
                  </a:lnTo>
                  <a:lnTo>
                    <a:pt x="269" y="167"/>
                  </a:lnTo>
                  <a:lnTo>
                    <a:pt x="262" y="168"/>
                  </a:lnTo>
                  <a:lnTo>
                    <a:pt x="257" y="168"/>
                  </a:lnTo>
                  <a:lnTo>
                    <a:pt x="257" y="168"/>
                  </a:lnTo>
                  <a:lnTo>
                    <a:pt x="0" y="168"/>
                  </a:lnTo>
                  <a:lnTo>
                    <a:pt x="0" y="168"/>
                  </a:lnTo>
                  <a:lnTo>
                    <a:pt x="0" y="0"/>
                  </a:lnTo>
                  <a:lnTo>
                    <a:pt x="0" y="0"/>
                  </a:lnTo>
                  <a:close/>
                </a:path>
              </a:pathLst>
            </a:custGeom>
            <a:solidFill>
              <a:srgbClr val="95959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3" name="Freeform 23"/>
            <p:cNvSpPr>
              <a:spLocks/>
            </p:cNvSpPr>
            <p:nvPr/>
          </p:nvSpPr>
          <p:spPr bwMode="auto">
            <a:xfrm>
              <a:off x="3068638" y="5083175"/>
              <a:ext cx="488950" cy="266700"/>
            </a:xfrm>
            <a:custGeom>
              <a:avLst/>
              <a:gdLst>
                <a:gd name="T0" fmla="*/ 0 w 308"/>
                <a:gd name="T1" fmla="*/ 0 h 168"/>
                <a:gd name="T2" fmla="*/ 0 w 308"/>
                <a:gd name="T3" fmla="*/ 0 h 168"/>
                <a:gd name="T4" fmla="*/ 308 w 308"/>
                <a:gd name="T5" fmla="*/ 0 h 168"/>
                <a:gd name="T6" fmla="*/ 308 w 308"/>
                <a:gd name="T7" fmla="*/ 0 h 168"/>
                <a:gd name="T8" fmla="*/ 291 w 308"/>
                <a:gd name="T9" fmla="*/ 140 h 168"/>
                <a:gd name="T10" fmla="*/ 291 w 308"/>
                <a:gd name="T11" fmla="*/ 140 h 168"/>
                <a:gd name="T12" fmla="*/ 290 w 308"/>
                <a:gd name="T13" fmla="*/ 147 h 168"/>
                <a:gd name="T14" fmla="*/ 287 w 308"/>
                <a:gd name="T15" fmla="*/ 152 h 168"/>
                <a:gd name="T16" fmla="*/ 281 w 308"/>
                <a:gd name="T17" fmla="*/ 156 h 168"/>
                <a:gd name="T18" fmla="*/ 277 w 308"/>
                <a:gd name="T19" fmla="*/ 160 h 168"/>
                <a:gd name="T20" fmla="*/ 271 w 308"/>
                <a:gd name="T21" fmla="*/ 164 h 168"/>
                <a:gd name="T22" fmla="*/ 265 w 308"/>
                <a:gd name="T23" fmla="*/ 166 h 168"/>
                <a:gd name="T24" fmla="*/ 258 w 308"/>
                <a:gd name="T25" fmla="*/ 168 h 168"/>
                <a:gd name="T26" fmla="*/ 253 w 308"/>
                <a:gd name="T27" fmla="*/ 168 h 168"/>
                <a:gd name="T28" fmla="*/ 253 w 308"/>
                <a:gd name="T29" fmla="*/ 168 h 168"/>
                <a:gd name="T30" fmla="*/ 0 w 308"/>
                <a:gd name="T31" fmla="*/ 167 h 168"/>
                <a:gd name="T32" fmla="*/ 0 w 308"/>
                <a:gd name="T33" fmla="*/ 167 h 168"/>
                <a:gd name="T34" fmla="*/ 0 w 308"/>
                <a:gd name="T35" fmla="*/ 0 h 168"/>
                <a:gd name="T36" fmla="*/ 0 w 308"/>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8" h="168">
                  <a:moveTo>
                    <a:pt x="0" y="0"/>
                  </a:moveTo>
                  <a:lnTo>
                    <a:pt x="0" y="0"/>
                  </a:lnTo>
                  <a:lnTo>
                    <a:pt x="308" y="0"/>
                  </a:lnTo>
                  <a:lnTo>
                    <a:pt x="308" y="0"/>
                  </a:lnTo>
                  <a:lnTo>
                    <a:pt x="291" y="140"/>
                  </a:lnTo>
                  <a:lnTo>
                    <a:pt x="291" y="140"/>
                  </a:lnTo>
                  <a:lnTo>
                    <a:pt x="290" y="147"/>
                  </a:lnTo>
                  <a:lnTo>
                    <a:pt x="287" y="152"/>
                  </a:lnTo>
                  <a:lnTo>
                    <a:pt x="281" y="156"/>
                  </a:lnTo>
                  <a:lnTo>
                    <a:pt x="277" y="160"/>
                  </a:lnTo>
                  <a:lnTo>
                    <a:pt x="271" y="164"/>
                  </a:lnTo>
                  <a:lnTo>
                    <a:pt x="265" y="166"/>
                  </a:lnTo>
                  <a:lnTo>
                    <a:pt x="258" y="168"/>
                  </a:lnTo>
                  <a:lnTo>
                    <a:pt x="253" y="168"/>
                  </a:lnTo>
                  <a:lnTo>
                    <a:pt x="253" y="168"/>
                  </a:lnTo>
                  <a:lnTo>
                    <a:pt x="0" y="167"/>
                  </a:lnTo>
                  <a:lnTo>
                    <a:pt x="0" y="167"/>
                  </a:lnTo>
                  <a:lnTo>
                    <a:pt x="0" y="0"/>
                  </a:lnTo>
                  <a:lnTo>
                    <a:pt x="0" y="0"/>
                  </a:lnTo>
                  <a:close/>
                </a:path>
              </a:pathLst>
            </a:custGeom>
            <a:solidFill>
              <a:srgbClr val="9595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4" name="Freeform 24"/>
            <p:cNvSpPr>
              <a:spLocks/>
            </p:cNvSpPr>
            <p:nvPr/>
          </p:nvSpPr>
          <p:spPr bwMode="auto">
            <a:xfrm>
              <a:off x="3074988" y="5083175"/>
              <a:ext cx="482600" cy="266700"/>
            </a:xfrm>
            <a:custGeom>
              <a:avLst/>
              <a:gdLst>
                <a:gd name="T0" fmla="*/ 0 w 304"/>
                <a:gd name="T1" fmla="*/ 0 h 168"/>
                <a:gd name="T2" fmla="*/ 0 w 304"/>
                <a:gd name="T3" fmla="*/ 0 h 168"/>
                <a:gd name="T4" fmla="*/ 304 w 304"/>
                <a:gd name="T5" fmla="*/ 0 h 168"/>
                <a:gd name="T6" fmla="*/ 304 w 304"/>
                <a:gd name="T7" fmla="*/ 0 h 168"/>
                <a:gd name="T8" fmla="*/ 287 w 304"/>
                <a:gd name="T9" fmla="*/ 140 h 168"/>
                <a:gd name="T10" fmla="*/ 287 w 304"/>
                <a:gd name="T11" fmla="*/ 140 h 168"/>
                <a:gd name="T12" fmla="*/ 286 w 304"/>
                <a:gd name="T13" fmla="*/ 147 h 168"/>
                <a:gd name="T14" fmla="*/ 283 w 304"/>
                <a:gd name="T15" fmla="*/ 152 h 168"/>
                <a:gd name="T16" fmla="*/ 279 w 304"/>
                <a:gd name="T17" fmla="*/ 156 h 168"/>
                <a:gd name="T18" fmla="*/ 273 w 304"/>
                <a:gd name="T19" fmla="*/ 160 h 168"/>
                <a:gd name="T20" fmla="*/ 267 w 304"/>
                <a:gd name="T21" fmla="*/ 164 h 168"/>
                <a:gd name="T22" fmla="*/ 261 w 304"/>
                <a:gd name="T23" fmla="*/ 166 h 168"/>
                <a:gd name="T24" fmla="*/ 254 w 304"/>
                <a:gd name="T25" fmla="*/ 167 h 168"/>
                <a:gd name="T26" fmla="*/ 249 w 304"/>
                <a:gd name="T27" fmla="*/ 168 h 168"/>
                <a:gd name="T28" fmla="*/ 249 w 304"/>
                <a:gd name="T29" fmla="*/ 168 h 168"/>
                <a:gd name="T30" fmla="*/ 0 w 304"/>
                <a:gd name="T31" fmla="*/ 166 h 168"/>
                <a:gd name="T32" fmla="*/ 0 w 304"/>
                <a:gd name="T33" fmla="*/ 166 h 168"/>
                <a:gd name="T34" fmla="*/ 0 w 304"/>
                <a:gd name="T35" fmla="*/ 0 h 168"/>
                <a:gd name="T36" fmla="*/ 0 w 304"/>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168">
                  <a:moveTo>
                    <a:pt x="0" y="0"/>
                  </a:moveTo>
                  <a:lnTo>
                    <a:pt x="0" y="0"/>
                  </a:lnTo>
                  <a:lnTo>
                    <a:pt x="304" y="0"/>
                  </a:lnTo>
                  <a:lnTo>
                    <a:pt x="304" y="0"/>
                  </a:lnTo>
                  <a:lnTo>
                    <a:pt x="287" y="140"/>
                  </a:lnTo>
                  <a:lnTo>
                    <a:pt x="287" y="140"/>
                  </a:lnTo>
                  <a:lnTo>
                    <a:pt x="286" y="147"/>
                  </a:lnTo>
                  <a:lnTo>
                    <a:pt x="283" y="152"/>
                  </a:lnTo>
                  <a:lnTo>
                    <a:pt x="279" y="156"/>
                  </a:lnTo>
                  <a:lnTo>
                    <a:pt x="273" y="160"/>
                  </a:lnTo>
                  <a:lnTo>
                    <a:pt x="267" y="164"/>
                  </a:lnTo>
                  <a:lnTo>
                    <a:pt x="261" y="166"/>
                  </a:lnTo>
                  <a:lnTo>
                    <a:pt x="254" y="167"/>
                  </a:lnTo>
                  <a:lnTo>
                    <a:pt x="249" y="168"/>
                  </a:lnTo>
                  <a:lnTo>
                    <a:pt x="249" y="168"/>
                  </a:lnTo>
                  <a:lnTo>
                    <a:pt x="0" y="166"/>
                  </a:lnTo>
                  <a:lnTo>
                    <a:pt x="0" y="166"/>
                  </a:lnTo>
                  <a:lnTo>
                    <a:pt x="0" y="0"/>
                  </a:lnTo>
                  <a:lnTo>
                    <a:pt x="0" y="0"/>
                  </a:lnTo>
                  <a:close/>
                </a:path>
              </a:pathLst>
            </a:custGeom>
            <a:solidFill>
              <a:srgbClr val="9696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5" name="Freeform 25"/>
            <p:cNvSpPr>
              <a:spLocks/>
            </p:cNvSpPr>
            <p:nvPr/>
          </p:nvSpPr>
          <p:spPr bwMode="auto">
            <a:xfrm>
              <a:off x="3081338" y="5083175"/>
              <a:ext cx="476250" cy="266700"/>
            </a:xfrm>
            <a:custGeom>
              <a:avLst/>
              <a:gdLst>
                <a:gd name="T0" fmla="*/ 0 w 300"/>
                <a:gd name="T1" fmla="*/ 0 h 168"/>
                <a:gd name="T2" fmla="*/ 0 w 300"/>
                <a:gd name="T3" fmla="*/ 0 h 168"/>
                <a:gd name="T4" fmla="*/ 300 w 300"/>
                <a:gd name="T5" fmla="*/ 0 h 168"/>
                <a:gd name="T6" fmla="*/ 300 w 300"/>
                <a:gd name="T7" fmla="*/ 0 h 168"/>
                <a:gd name="T8" fmla="*/ 283 w 300"/>
                <a:gd name="T9" fmla="*/ 140 h 168"/>
                <a:gd name="T10" fmla="*/ 283 w 300"/>
                <a:gd name="T11" fmla="*/ 140 h 168"/>
                <a:gd name="T12" fmla="*/ 282 w 300"/>
                <a:gd name="T13" fmla="*/ 147 h 168"/>
                <a:gd name="T14" fmla="*/ 279 w 300"/>
                <a:gd name="T15" fmla="*/ 152 h 168"/>
                <a:gd name="T16" fmla="*/ 275 w 300"/>
                <a:gd name="T17" fmla="*/ 156 h 168"/>
                <a:gd name="T18" fmla="*/ 269 w 300"/>
                <a:gd name="T19" fmla="*/ 160 h 168"/>
                <a:gd name="T20" fmla="*/ 264 w 300"/>
                <a:gd name="T21" fmla="*/ 163 h 168"/>
                <a:gd name="T22" fmla="*/ 257 w 300"/>
                <a:gd name="T23" fmla="*/ 166 h 168"/>
                <a:gd name="T24" fmla="*/ 252 w 300"/>
                <a:gd name="T25" fmla="*/ 167 h 168"/>
                <a:gd name="T26" fmla="*/ 245 w 300"/>
                <a:gd name="T27" fmla="*/ 168 h 168"/>
                <a:gd name="T28" fmla="*/ 245 w 300"/>
                <a:gd name="T29" fmla="*/ 168 h 168"/>
                <a:gd name="T30" fmla="*/ 0 w 300"/>
                <a:gd name="T31" fmla="*/ 164 h 168"/>
                <a:gd name="T32" fmla="*/ 0 w 300"/>
                <a:gd name="T33" fmla="*/ 164 h 168"/>
                <a:gd name="T34" fmla="*/ 0 w 300"/>
                <a:gd name="T35" fmla="*/ 0 h 168"/>
                <a:gd name="T36" fmla="*/ 0 w 300"/>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0" h="168">
                  <a:moveTo>
                    <a:pt x="0" y="0"/>
                  </a:moveTo>
                  <a:lnTo>
                    <a:pt x="0" y="0"/>
                  </a:lnTo>
                  <a:lnTo>
                    <a:pt x="300" y="0"/>
                  </a:lnTo>
                  <a:lnTo>
                    <a:pt x="300" y="0"/>
                  </a:lnTo>
                  <a:lnTo>
                    <a:pt x="283" y="140"/>
                  </a:lnTo>
                  <a:lnTo>
                    <a:pt x="283" y="140"/>
                  </a:lnTo>
                  <a:lnTo>
                    <a:pt x="282" y="147"/>
                  </a:lnTo>
                  <a:lnTo>
                    <a:pt x="279" y="152"/>
                  </a:lnTo>
                  <a:lnTo>
                    <a:pt x="275" y="156"/>
                  </a:lnTo>
                  <a:lnTo>
                    <a:pt x="269" y="160"/>
                  </a:lnTo>
                  <a:lnTo>
                    <a:pt x="264" y="163"/>
                  </a:lnTo>
                  <a:lnTo>
                    <a:pt x="257" y="166"/>
                  </a:lnTo>
                  <a:lnTo>
                    <a:pt x="252" y="167"/>
                  </a:lnTo>
                  <a:lnTo>
                    <a:pt x="245" y="168"/>
                  </a:lnTo>
                  <a:lnTo>
                    <a:pt x="245" y="168"/>
                  </a:lnTo>
                  <a:lnTo>
                    <a:pt x="0" y="164"/>
                  </a:lnTo>
                  <a:lnTo>
                    <a:pt x="0" y="164"/>
                  </a:lnTo>
                  <a:lnTo>
                    <a:pt x="0" y="0"/>
                  </a:lnTo>
                  <a:lnTo>
                    <a:pt x="0" y="0"/>
                  </a:lnTo>
                  <a:close/>
                </a:path>
              </a:pathLst>
            </a:custGeom>
            <a:solidFill>
              <a:srgbClr val="9797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6" name="Freeform 26"/>
            <p:cNvSpPr>
              <a:spLocks/>
            </p:cNvSpPr>
            <p:nvPr/>
          </p:nvSpPr>
          <p:spPr bwMode="auto">
            <a:xfrm>
              <a:off x="3086101" y="5083175"/>
              <a:ext cx="471488" cy="266700"/>
            </a:xfrm>
            <a:custGeom>
              <a:avLst/>
              <a:gdLst>
                <a:gd name="T0" fmla="*/ 0 w 297"/>
                <a:gd name="T1" fmla="*/ 0 h 168"/>
                <a:gd name="T2" fmla="*/ 0 w 297"/>
                <a:gd name="T3" fmla="*/ 0 h 168"/>
                <a:gd name="T4" fmla="*/ 297 w 297"/>
                <a:gd name="T5" fmla="*/ 0 h 168"/>
                <a:gd name="T6" fmla="*/ 297 w 297"/>
                <a:gd name="T7" fmla="*/ 0 h 168"/>
                <a:gd name="T8" fmla="*/ 280 w 297"/>
                <a:gd name="T9" fmla="*/ 140 h 168"/>
                <a:gd name="T10" fmla="*/ 280 w 297"/>
                <a:gd name="T11" fmla="*/ 140 h 168"/>
                <a:gd name="T12" fmla="*/ 279 w 297"/>
                <a:gd name="T13" fmla="*/ 147 h 168"/>
                <a:gd name="T14" fmla="*/ 276 w 297"/>
                <a:gd name="T15" fmla="*/ 152 h 168"/>
                <a:gd name="T16" fmla="*/ 272 w 297"/>
                <a:gd name="T17" fmla="*/ 156 h 168"/>
                <a:gd name="T18" fmla="*/ 266 w 297"/>
                <a:gd name="T19" fmla="*/ 160 h 168"/>
                <a:gd name="T20" fmla="*/ 261 w 297"/>
                <a:gd name="T21" fmla="*/ 163 h 168"/>
                <a:gd name="T22" fmla="*/ 254 w 297"/>
                <a:gd name="T23" fmla="*/ 166 h 168"/>
                <a:gd name="T24" fmla="*/ 249 w 297"/>
                <a:gd name="T25" fmla="*/ 167 h 168"/>
                <a:gd name="T26" fmla="*/ 243 w 297"/>
                <a:gd name="T27" fmla="*/ 168 h 168"/>
                <a:gd name="T28" fmla="*/ 243 w 297"/>
                <a:gd name="T29" fmla="*/ 168 h 168"/>
                <a:gd name="T30" fmla="*/ 1 w 297"/>
                <a:gd name="T31" fmla="*/ 163 h 168"/>
                <a:gd name="T32" fmla="*/ 1 w 297"/>
                <a:gd name="T33" fmla="*/ 163 h 168"/>
                <a:gd name="T34" fmla="*/ 0 w 297"/>
                <a:gd name="T35" fmla="*/ 0 h 168"/>
                <a:gd name="T36" fmla="*/ 0 w 297"/>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68">
                  <a:moveTo>
                    <a:pt x="0" y="0"/>
                  </a:moveTo>
                  <a:lnTo>
                    <a:pt x="0" y="0"/>
                  </a:lnTo>
                  <a:lnTo>
                    <a:pt x="297" y="0"/>
                  </a:lnTo>
                  <a:lnTo>
                    <a:pt x="297" y="0"/>
                  </a:lnTo>
                  <a:lnTo>
                    <a:pt x="280" y="140"/>
                  </a:lnTo>
                  <a:lnTo>
                    <a:pt x="280" y="140"/>
                  </a:lnTo>
                  <a:lnTo>
                    <a:pt x="279" y="147"/>
                  </a:lnTo>
                  <a:lnTo>
                    <a:pt x="276" y="152"/>
                  </a:lnTo>
                  <a:lnTo>
                    <a:pt x="272" y="156"/>
                  </a:lnTo>
                  <a:lnTo>
                    <a:pt x="266" y="160"/>
                  </a:lnTo>
                  <a:lnTo>
                    <a:pt x="261" y="163"/>
                  </a:lnTo>
                  <a:lnTo>
                    <a:pt x="254" y="166"/>
                  </a:lnTo>
                  <a:lnTo>
                    <a:pt x="249" y="167"/>
                  </a:lnTo>
                  <a:lnTo>
                    <a:pt x="243" y="168"/>
                  </a:lnTo>
                  <a:lnTo>
                    <a:pt x="243" y="168"/>
                  </a:lnTo>
                  <a:lnTo>
                    <a:pt x="1" y="163"/>
                  </a:lnTo>
                  <a:lnTo>
                    <a:pt x="1" y="163"/>
                  </a:lnTo>
                  <a:lnTo>
                    <a:pt x="0" y="0"/>
                  </a:lnTo>
                  <a:lnTo>
                    <a:pt x="0" y="0"/>
                  </a:lnTo>
                  <a:close/>
                </a:path>
              </a:pathLst>
            </a:custGeom>
            <a:solidFill>
              <a:srgbClr val="9797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7" name="Freeform 27"/>
            <p:cNvSpPr>
              <a:spLocks/>
            </p:cNvSpPr>
            <p:nvPr/>
          </p:nvSpPr>
          <p:spPr bwMode="auto">
            <a:xfrm>
              <a:off x="3092451" y="5083175"/>
              <a:ext cx="465138" cy="266700"/>
            </a:xfrm>
            <a:custGeom>
              <a:avLst/>
              <a:gdLst>
                <a:gd name="T0" fmla="*/ 0 w 293"/>
                <a:gd name="T1" fmla="*/ 0 h 168"/>
                <a:gd name="T2" fmla="*/ 0 w 293"/>
                <a:gd name="T3" fmla="*/ 0 h 168"/>
                <a:gd name="T4" fmla="*/ 293 w 293"/>
                <a:gd name="T5" fmla="*/ 0 h 168"/>
                <a:gd name="T6" fmla="*/ 293 w 293"/>
                <a:gd name="T7" fmla="*/ 0 h 168"/>
                <a:gd name="T8" fmla="*/ 276 w 293"/>
                <a:gd name="T9" fmla="*/ 140 h 168"/>
                <a:gd name="T10" fmla="*/ 276 w 293"/>
                <a:gd name="T11" fmla="*/ 140 h 168"/>
                <a:gd name="T12" fmla="*/ 275 w 293"/>
                <a:gd name="T13" fmla="*/ 147 h 168"/>
                <a:gd name="T14" fmla="*/ 272 w 293"/>
                <a:gd name="T15" fmla="*/ 152 h 168"/>
                <a:gd name="T16" fmla="*/ 268 w 293"/>
                <a:gd name="T17" fmla="*/ 156 h 168"/>
                <a:gd name="T18" fmla="*/ 262 w 293"/>
                <a:gd name="T19" fmla="*/ 160 h 168"/>
                <a:gd name="T20" fmla="*/ 257 w 293"/>
                <a:gd name="T21" fmla="*/ 163 h 168"/>
                <a:gd name="T22" fmla="*/ 250 w 293"/>
                <a:gd name="T23" fmla="*/ 166 h 168"/>
                <a:gd name="T24" fmla="*/ 245 w 293"/>
                <a:gd name="T25" fmla="*/ 167 h 168"/>
                <a:gd name="T26" fmla="*/ 239 w 293"/>
                <a:gd name="T27" fmla="*/ 168 h 168"/>
                <a:gd name="T28" fmla="*/ 239 w 293"/>
                <a:gd name="T29" fmla="*/ 168 h 168"/>
                <a:gd name="T30" fmla="*/ 0 w 293"/>
                <a:gd name="T31" fmla="*/ 163 h 168"/>
                <a:gd name="T32" fmla="*/ 0 w 293"/>
                <a:gd name="T33" fmla="*/ 163 h 168"/>
                <a:gd name="T34" fmla="*/ 0 w 293"/>
                <a:gd name="T35" fmla="*/ 0 h 168"/>
                <a:gd name="T36" fmla="*/ 0 w 293"/>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 h="168">
                  <a:moveTo>
                    <a:pt x="0" y="0"/>
                  </a:moveTo>
                  <a:lnTo>
                    <a:pt x="0" y="0"/>
                  </a:lnTo>
                  <a:lnTo>
                    <a:pt x="293" y="0"/>
                  </a:lnTo>
                  <a:lnTo>
                    <a:pt x="293" y="0"/>
                  </a:lnTo>
                  <a:lnTo>
                    <a:pt x="276" y="140"/>
                  </a:lnTo>
                  <a:lnTo>
                    <a:pt x="276" y="140"/>
                  </a:lnTo>
                  <a:lnTo>
                    <a:pt x="275" y="147"/>
                  </a:lnTo>
                  <a:lnTo>
                    <a:pt x="272" y="152"/>
                  </a:lnTo>
                  <a:lnTo>
                    <a:pt x="268" y="156"/>
                  </a:lnTo>
                  <a:lnTo>
                    <a:pt x="262" y="160"/>
                  </a:lnTo>
                  <a:lnTo>
                    <a:pt x="257" y="163"/>
                  </a:lnTo>
                  <a:lnTo>
                    <a:pt x="250" y="166"/>
                  </a:lnTo>
                  <a:lnTo>
                    <a:pt x="245" y="167"/>
                  </a:lnTo>
                  <a:lnTo>
                    <a:pt x="239" y="168"/>
                  </a:lnTo>
                  <a:lnTo>
                    <a:pt x="239" y="168"/>
                  </a:lnTo>
                  <a:lnTo>
                    <a:pt x="0" y="163"/>
                  </a:lnTo>
                  <a:lnTo>
                    <a:pt x="0" y="163"/>
                  </a:lnTo>
                  <a:lnTo>
                    <a:pt x="0" y="0"/>
                  </a:lnTo>
                  <a:lnTo>
                    <a:pt x="0" y="0"/>
                  </a:lnTo>
                  <a:close/>
                </a:path>
              </a:pathLst>
            </a:custGeom>
            <a:solidFill>
              <a:srgbClr val="98989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8" name="Freeform 28"/>
            <p:cNvSpPr>
              <a:spLocks/>
            </p:cNvSpPr>
            <p:nvPr/>
          </p:nvSpPr>
          <p:spPr bwMode="auto">
            <a:xfrm>
              <a:off x="3098801" y="5083175"/>
              <a:ext cx="458788" cy="266700"/>
            </a:xfrm>
            <a:custGeom>
              <a:avLst/>
              <a:gdLst>
                <a:gd name="T0" fmla="*/ 0 w 289"/>
                <a:gd name="T1" fmla="*/ 0 h 168"/>
                <a:gd name="T2" fmla="*/ 0 w 289"/>
                <a:gd name="T3" fmla="*/ 0 h 168"/>
                <a:gd name="T4" fmla="*/ 289 w 289"/>
                <a:gd name="T5" fmla="*/ 0 h 168"/>
                <a:gd name="T6" fmla="*/ 289 w 289"/>
                <a:gd name="T7" fmla="*/ 0 h 168"/>
                <a:gd name="T8" fmla="*/ 272 w 289"/>
                <a:gd name="T9" fmla="*/ 140 h 168"/>
                <a:gd name="T10" fmla="*/ 272 w 289"/>
                <a:gd name="T11" fmla="*/ 140 h 168"/>
                <a:gd name="T12" fmla="*/ 271 w 289"/>
                <a:gd name="T13" fmla="*/ 147 h 168"/>
                <a:gd name="T14" fmla="*/ 268 w 289"/>
                <a:gd name="T15" fmla="*/ 151 h 168"/>
                <a:gd name="T16" fmla="*/ 264 w 289"/>
                <a:gd name="T17" fmla="*/ 156 h 168"/>
                <a:gd name="T18" fmla="*/ 258 w 289"/>
                <a:gd name="T19" fmla="*/ 160 h 168"/>
                <a:gd name="T20" fmla="*/ 253 w 289"/>
                <a:gd name="T21" fmla="*/ 163 h 168"/>
                <a:gd name="T22" fmla="*/ 248 w 289"/>
                <a:gd name="T23" fmla="*/ 166 h 168"/>
                <a:gd name="T24" fmla="*/ 235 w 289"/>
                <a:gd name="T25" fmla="*/ 168 h 168"/>
                <a:gd name="T26" fmla="*/ 235 w 289"/>
                <a:gd name="T27" fmla="*/ 168 h 168"/>
                <a:gd name="T28" fmla="*/ 0 w 289"/>
                <a:gd name="T29" fmla="*/ 161 h 168"/>
                <a:gd name="T30" fmla="*/ 0 w 289"/>
                <a:gd name="T31" fmla="*/ 161 h 168"/>
                <a:gd name="T32" fmla="*/ 0 w 289"/>
                <a:gd name="T33" fmla="*/ 0 h 168"/>
                <a:gd name="T34" fmla="*/ 0 w 28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168">
                  <a:moveTo>
                    <a:pt x="0" y="0"/>
                  </a:moveTo>
                  <a:lnTo>
                    <a:pt x="0" y="0"/>
                  </a:lnTo>
                  <a:lnTo>
                    <a:pt x="289" y="0"/>
                  </a:lnTo>
                  <a:lnTo>
                    <a:pt x="289" y="0"/>
                  </a:lnTo>
                  <a:lnTo>
                    <a:pt x="272" y="140"/>
                  </a:lnTo>
                  <a:lnTo>
                    <a:pt x="272" y="140"/>
                  </a:lnTo>
                  <a:lnTo>
                    <a:pt x="271" y="147"/>
                  </a:lnTo>
                  <a:lnTo>
                    <a:pt x="268" y="151"/>
                  </a:lnTo>
                  <a:lnTo>
                    <a:pt x="264" y="156"/>
                  </a:lnTo>
                  <a:lnTo>
                    <a:pt x="258" y="160"/>
                  </a:lnTo>
                  <a:lnTo>
                    <a:pt x="253" y="163"/>
                  </a:lnTo>
                  <a:lnTo>
                    <a:pt x="248" y="166"/>
                  </a:lnTo>
                  <a:lnTo>
                    <a:pt x="235" y="168"/>
                  </a:lnTo>
                  <a:lnTo>
                    <a:pt x="235" y="168"/>
                  </a:lnTo>
                  <a:lnTo>
                    <a:pt x="0" y="161"/>
                  </a:lnTo>
                  <a:lnTo>
                    <a:pt x="0" y="161"/>
                  </a:lnTo>
                  <a:lnTo>
                    <a:pt x="0" y="0"/>
                  </a:lnTo>
                  <a:lnTo>
                    <a:pt x="0" y="0"/>
                  </a:lnTo>
                  <a:close/>
                </a:path>
              </a:pathLst>
            </a:custGeom>
            <a:solidFill>
              <a:srgbClr val="9999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9" name="Freeform 29"/>
            <p:cNvSpPr>
              <a:spLocks/>
            </p:cNvSpPr>
            <p:nvPr/>
          </p:nvSpPr>
          <p:spPr bwMode="auto">
            <a:xfrm>
              <a:off x="3105151" y="5083175"/>
              <a:ext cx="452438" cy="265113"/>
            </a:xfrm>
            <a:custGeom>
              <a:avLst/>
              <a:gdLst>
                <a:gd name="T0" fmla="*/ 0 w 285"/>
                <a:gd name="T1" fmla="*/ 0 h 167"/>
                <a:gd name="T2" fmla="*/ 0 w 285"/>
                <a:gd name="T3" fmla="*/ 0 h 167"/>
                <a:gd name="T4" fmla="*/ 285 w 285"/>
                <a:gd name="T5" fmla="*/ 0 h 167"/>
                <a:gd name="T6" fmla="*/ 285 w 285"/>
                <a:gd name="T7" fmla="*/ 0 h 167"/>
                <a:gd name="T8" fmla="*/ 268 w 285"/>
                <a:gd name="T9" fmla="*/ 140 h 167"/>
                <a:gd name="T10" fmla="*/ 268 w 285"/>
                <a:gd name="T11" fmla="*/ 140 h 167"/>
                <a:gd name="T12" fmla="*/ 267 w 285"/>
                <a:gd name="T13" fmla="*/ 147 h 167"/>
                <a:gd name="T14" fmla="*/ 264 w 285"/>
                <a:gd name="T15" fmla="*/ 151 h 167"/>
                <a:gd name="T16" fmla="*/ 260 w 285"/>
                <a:gd name="T17" fmla="*/ 156 h 167"/>
                <a:gd name="T18" fmla="*/ 254 w 285"/>
                <a:gd name="T19" fmla="*/ 160 h 167"/>
                <a:gd name="T20" fmla="*/ 249 w 285"/>
                <a:gd name="T21" fmla="*/ 163 h 167"/>
                <a:gd name="T22" fmla="*/ 244 w 285"/>
                <a:gd name="T23" fmla="*/ 166 h 167"/>
                <a:gd name="T24" fmla="*/ 231 w 285"/>
                <a:gd name="T25" fmla="*/ 167 h 167"/>
                <a:gd name="T26" fmla="*/ 231 w 285"/>
                <a:gd name="T27" fmla="*/ 167 h 167"/>
                <a:gd name="T28" fmla="*/ 0 w 285"/>
                <a:gd name="T29" fmla="*/ 160 h 167"/>
                <a:gd name="T30" fmla="*/ 0 w 285"/>
                <a:gd name="T31" fmla="*/ 160 h 167"/>
                <a:gd name="T32" fmla="*/ 0 w 285"/>
                <a:gd name="T33" fmla="*/ 0 h 167"/>
                <a:gd name="T34" fmla="*/ 0 w 285"/>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167">
                  <a:moveTo>
                    <a:pt x="0" y="0"/>
                  </a:moveTo>
                  <a:lnTo>
                    <a:pt x="0" y="0"/>
                  </a:lnTo>
                  <a:lnTo>
                    <a:pt x="285" y="0"/>
                  </a:lnTo>
                  <a:lnTo>
                    <a:pt x="285" y="0"/>
                  </a:lnTo>
                  <a:lnTo>
                    <a:pt x="268" y="140"/>
                  </a:lnTo>
                  <a:lnTo>
                    <a:pt x="268" y="140"/>
                  </a:lnTo>
                  <a:lnTo>
                    <a:pt x="267" y="147"/>
                  </a:lnTo>
                  <a:lnTo>
                    <a:pt x="264" y="151"/>
                  </a:lnTo>
                  <a:lnTo>
                    <a:pt x="260" y="156"/>
                  </a:lnTo>
                  <a:lnTo>
                    <a:pt x="254" y="160"/>
                  </a:lnTo>
                  <a:lnTo>
                    <a:pt x="249" y="163"/>
                  </a:lnTo>
                  <a:lnTo>
                    <a:pt x="244" y="166"/>
                  </a:lnTo>
                  <a:lnTo>
                    <a:pt x="231" y="167"/>
                  </a:lnTo>
                  <a:lnTo>
                    <a:pt x="231" y="167"/>
                  </a:lnTo>
                  <a:lnTo>
                    <a:pt x="0" y="160"/>
                  </a:lnTo>
                  <a:lnTo>
                    <a:pt x="0" y="160"/>
                  </a:lnTo>
                  <a:lnTo>
                    <a:pt x="0" y="0"/>
                  </a:lnTo>
                  <a:lnTo>
                    <a:pt x="0" y="0"/>
                  </a:lnTo>
                  <a:close/>
                </a:path>
              </a:pathLst>
            </a:custGeom>
            <a:solidFill>
              <a:srgbClr val="9999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30" name="Freeform 30"/>
            <p:cNvSpPr>
              <a:spLocks/>
            </p:cNvSpPr>
            <p:nvPr/>
          </p:nvSpPr>
          <p:spPr bwMode="auto">
            <a:xfrm>
              <a:off x="3111501" y="5083175"/>
              <a:ext cx="446088" cy="265113"/>
            </a:xfrm>
            <a:custGeom>
              <a:avLst/>
              <a:gdLst>
                <a:gd name="T0" fmla="*/ 0 w 281"/>
                <a:gd name="T1" fmla="*/ 0 h 167"/>
                <a:gd name="T2" fmla="*/ 0 w 281"/>
                <a:gd name="T3" fmla="*/ 0 h 167"/>
                <a:gd name="T4" fmla="*/ 281 w 281"/>
                <a:gd name="T5" fmla="*/ 0 h 167"/>
                <a:gd name="T6" fmla="*/ 281 w 281"/>
                <a:gd name="T7" fmla="*/ 0 h 167"/>
                <a:gd name="T8" fmla="*/ 264 w 281"/>
                <a:gd name="T9" fmla="*/ 140 h 167"/>
                <a:gd name="T10" fmla="*/ 264 w 281"/>
                <a:gd name="T11" fmla="*/ 140 h 167"/>
                <a:gd name="T12" fmla="*/ 263 w 281"/>
                <a:gd name="T13" fmla="*/ 145 h 167"/>
                <a:gd name="T14" fmla="*/ 260 w 281"/>
                <a:gd name="T15" fmla="*/ 151 h 167"/>
                <a:gd name="T16" fmla="*/ 256 w 281"/>
                <a:gd name="T17" fmla="*/ 156 h 167"/>
                <a:gd name="T18" fmla="*/ 250 w 281"/>
                <a:gd name="T19" fmla="*/ 160 h 167"/>
                <a:gd name="T20" fmla="*/ 245 w 281"/>
                <a:gd name="T21" fmla="*/ 163 h 167"/>
                <a:gd name="T22" fmla="*/ 240 w 281"/>
                <a:gd name="T23" fmla="*/ 166 h 167"/>
                <a:gd name="T24" fmla="*/ 229 w 281"/>
                <a:gd name="T25" fmla="*/ 167 h 167"/>
                <a:gd name="T26" fmla="*/ 229 w 281"/>
                <a:gd name="T27" fmla="*/ 167 h 167"/>
                <a:gd name="T28" fmla="*/ 0 w 281"/>
                <a:gd name="T29" fmla="*/ 159 h 167"/>
                <a:gd name="T30" fmla="*/ 0 w 281"/>
                <a:gd name="T31" fmla="*/ 159 h 167"/>
                <a:gd name="T32" fmla="*/ 0 w 281"/>
                <a:gd name="T33" fmla="*/ 0 h 167"/>
                <a:gd name="T34" fmla="*/ 0 w 281"/>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1" h="167">
                  <a:moveTo>
                    <a:pt x="0" y="0"/>
                  </a:moveTo>
                  <a:lnTo>
                    <a:pt x="0" y="0"/>
                  </a:lnTo>
                  <a:lnTo>
                    <a:pt x="281" y="0"/>
                  </a:lnTo>
                  <a:lnTo>
                    <a:pt x="281" y="0"/>
                  </a:lnTo>
                  <a:lnTo>
                    <a:pt x="264" y="140"/>
                  </a:lnTo>
                  <a:lnTo>
                    <a:pt x="264" y="140"/>
                  </a:lnTo>
                  <a:lnTo>
                    <a:pt x="263" y="145"/>
                  </a:lnTo>
                  <a:lnTo>
                    <a:pt x="260" y="151"/>
                  </a:lnTo>
                  <a:lnTo>
                    <a:pt x="256" y="156"/>
                  </a:lnTo>
                  <a:lnTo>
                    <a:pt x="250" y="160"/>
                  </a:lnTo>
                  <a:lnTo>
                    <a:pt x="245" y="163"/>
                  </a:lnTo>
                  <a:lnTo>
                    <a:pt x="240" y="166"/>
                  </a:lnTo>
                  <a:lnTo>
                    <a:pt x="229" y="167"/>
                  </a:lnTo>
                  <a:lnTo>
                    <a:pt x="229" y="167"/>
                  </a:lnTo>
                  <a:lnTo>
                    <a:pt x="0" y="159"/>
                  </a:lnTo>
                  <a:lnTo>
                    <a:pt x="0" y="159"/>
                  </a:lnTo>
                  <a:lnTo>
                    <a:pt x="0" y="0"/>
                  </a:lnTo>
                  <a:lnTo>
                    <a:pt x="0" y="0"/>
                  </a:lnTo>
                  <a:close/>
                </a:path>
              </a:pathLst>
            </a:custGeom>
            <a:solidFill>
              <a:srgbClr val="9A9A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31" name="Freeform 31"/>
            <p:cNvSpPr>
              <a:spLocks/>
            </p:cNvSpPr>
            <p:nvPr/>
          </p:nvSpPr>
          <p:spPr bwMode="auto">
            <a:xfrm>
              <a:off x="3116263" y="5083175"/>
              <a:ext cx="441325" cy="265113"/>
            </a:xfrm>
            <a:custGeom>
              <a:avLst/>
              <a:gdLst>
                <a:gd name="T0" fmla="*/ 1 w 278"/>
                <a:gd name="T1" fmla="*/ 0 h 167"/>
                <a:gd name="T2" fmla="*/ 1 w 278"/>
                <a:gd name="T3" fmla="*/ 0 h 167"/>
                <a:gd name="T4" fmla="*/ 278 w 278"/>
                <a:gd name="T5" fmla="*/ 0 h 167"/>
                <a:gd name="T6" fmla="*/ 278 w 278"/>
                <a:gd name="T7" fmla="*/ 0 h 167"/>
                <a:gd name="T8" fmla="*/ 261 w 278"/>
                <a:gd name="T9" fmla="*/ 140 h 167"/>
                <a:gd name="T10" fmla="*/ 261 w 278"/>
                <a:gd name="T11" fmla="*/ 140 h 167"/>
                <a:gd name="T12" fmla="*/ 260 w 278"/>
                <a:gd name="T13" fmla="*/ 145 h 167"/>
                <a:gd name="T14" fmla="*/ 257 w 278"/>
                <a:gd name="T15" fmla="*/ 151 h 167"/>
                <a:gd name="T16" fmla="*/ 253 w 278"/>
                <a:gd name="T17" fmla="*/ 156 h 167"/>
                <a:gd name="T18" fmla="*/ 247 w 278"/>
                <a:gd name="T19" fmla="*/ 159 h 167"/>
                <a:gd name="T20" fmla="*/ 242 w 278"/>
                <a:gd name="T21" fmla="*/ 163 h 167"/>
                <a:gd name="T22" fmla="*/ 237 w 278"/>
                <a:gd name="T23" fmla="*/ 166 h 167"/>
                <a:gd name="T24" fmla="*/ 226 w 278"/>
                <a:gd name="T25" fmla="*/ 167 h 167"/>
                <a:gd name="T26" fmla="*/ 226 w 278"/>
                <a:gd name="T27" fmla="*/ 167 h 167"/>
                <a:gd name="T28" fmla="*/ 0 w 278"/>
                <a:gd name="T29" fmla="*/ 157 h 167"/>
                <a:gd name="T30" fmla="*/ 0 w 278"/>
                <a:gd name="T31" fmla="*/ 157 h 167"/>
                <a:gd name="T32" fmla="*/ 1 w 278"/>
                <a:gd name="T33" fmla="*/ 0 h 167"/>
                <a:gd name="T34" fmla="*/ 1 w 278"/>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167">
                  <a:moveTo>
                    <a:pt x="1" y="0"/>
                  </a:moveTo>
                  <a:lnTo>
                    <a:pt x="1" y="0"/>
                  </a:lnTo>
                  <a:lnTo>
                    <a:pt x="278" y="0"/>
                  </a:lnTo>
                  <a:lnTo>
                    <a:pt x="278" y="0"/>
                  </a:lnTo>
                  <a:lnTo>
                    <a:pt x="261" y="140"/>
                  </a:lnTo>
                  <a:lnTo>
                    <a:pt x="261" y="140"/>
                  </a:lnTo>
                  <a:lnTo>
                    <a:pt x="260" y="145"/>
                  </a:lnTo>
                  <a:lnTo>
                    <a:pt x="257" y="151"/>
                  </a:lnTo>
                  <a:lnTo>
                    <a:pt x="253" y="156"/>
                  </a:lnTo>
                  <a:lnTo>
                    <a:pt x="247" y="159"/>
                  </a:lnTo>
                  <a:lnTo>
                    <a:pt x="242" y="163"/>
                  </a:lnTo>
                  <a:lnTo>
                    <a:pt x="237" y="166"/>
                  </a:lnTo>
                  <a:lnTo>
                    <a:pt x="226" y="167"/>
                  </a:lnTo>
                  <a:lnTo>
                    <a:pt x="226" y="167"/>
                  </a:lnTo>
                  <a:lnTo>
                    <a:pt x="0" y="157"/>
                  </a:lnTo>
                  <a:lnTo>
                    <a:pt x="0" y="157"/>
                  </a:lnTo>
                  <a:lnTo>
                    <a:pt x="1" y="0"/>
                  </a:lnTo>
                  <a:lnTo>
                    <a:pt x="1" y="0"/>
                  </a:lnTo>
                  <a:close/>
                </a:path>
              </a:pathLst>
            </a:custGeom>
            <a:solidFill>
              <a:srgbClr val="9A9A9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32" name="Freeform 32"/>
            <p:cNvSpPr>
              <a:spLocks/>
            </p:cNvSpPr>
            <p:nvPr/>
          </p:nvSpPr>
          <p:spPr bwMode="auto">
            <a:xfrm>
              <a:off x="3122613" y="5083175"/>
              <a:ext cx="434975" cy="265113"/>
            </a:xfrm>
            <a:custGeom>
              <a:avLst/>
              <a:gdLst>
                <a:gd name="T0" fmla="*/ 1 w 274"/>
                <a:gd name="T1" fmla="*/ 0 h 167"/>
                <a:gd name="T2" fmla="*/ 1 w 274"/>
                <a:gd name="T3" fmla="*/ 0 h 167"/>
                <a:gd name="T4" fmla="*/ 274 w 274"/>
                <a:gd name="T5" fmla="*/ 0 h 167"/>
                <a:gd name="T6" fmla="*/ 274 w 274"/>
                <a:gd name="T7" fmla="*/ 0 h 167"/>
                <a:gd name="T8" fmla="*/ 257 w 274"/>
                <a:gd name="T9" fmla="*/ 140 h 167"/>
                <a:gd name="T10" fmla="*/ 257 w 274"/>
                <a:gd name="T11" fmla="*/ 140 h 167"/>
                <a:gd name="T12" fmla="*/ 256 w 274"/>
                <a:gd name="T13" fmla="*/ 145 h 167"/>
                <a:gd name="T14" fmla="*/ 253 w 274"/>
                <a:gd name="T15" fmla="*/ 151 h 167"/>
                <a:gd name="T16" fmla="*/ 249 w 274"/>
                <a:gd name="T17" fmla="*/ 156 h 167"/>
                <a:gd name="T18" fmla="*/ 245 w 274"/>
                <a:gd name="T19" fmla="*/ 159 h 167"/>
                <a:gd name="T20" fmla="*/ 239 w 274"/>
                <a:gd name="T21" fmla="*/ 163 h 167"/>
                <a:gd name="T22" fmla="*/ 233 w 274"/>
                <a:gd name="T23" fmla="*/ 164 h 167"/>
                <a:gd name="T24" fmla="*/ 222 w 274"/>
                <a:gd name="T25" fmla="*/ 167 h 167"/>
                <a:gd name="T26" fmla="*/ 222 w 274"/>
                <a:gd name="T27" fmla="*/ 167 h 167"/>
                <a:gd name="T28" fmla="*/ 0 w 274"/>
                <a:gd name="T29" fmla="*/ 156 h 167"/>
                <a:gd name="T30" fmla="*/ 0 w 274"/>
                <a:gd name="T31" fmla="*/ 156 h 167"/>
                <a:gd name="T32" fmla="*/ 1 w 274"/>
                <a:gd name="T33" fmla="*/ 0 h 167"/>
                <a:gd name="T34" fmla="*/ 1 w 274"/>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167">
                  <a:moveTo>
                    <a:pt x="1" y="0"/>
                  </a:moveTo>
                  <a:lnTo>
                    <a:pt x="1" y="0"/>
                  </a:lnTo>
                  <a:lnTo>
                    <a:pt x="274" y="0"/>
                  </a:lnTo>
                  <a:lnTo>
                    <a:pt x="274" y="0"/>
                  </a:lnTo>
                  <a:lnTo>
                    <a:pt x="257" y="140"/>
                  </a:lnTo>
                  <a:lnTo>
                    <a:pt x="257" y="140"/>
                  </a:lnTo>
                  <a:lnTo>
                    <a:pt x="256" y="145"/>
                  </a:lnTo>
                  <a:lnTo>
                    <a:pt x="253" y="151"/>
                  </a:lnTo>
                  <a:lnTo>
                    <a:pt x="249" y="156"/>
                  </a:lnTo>
                  <a:lnTo>
                    <a:pt x="245" y="159"/>
                  </a:lnTo>
                  <a:lnTo>
                    <a:pt x="239" y="163"/>
                  </a:lnTo>
                  <a:lnTo>
                    <a:pt x="233" y="164"/>
                  </a:lnTo>
                  <a:lnTo>
                    <a:pt x="222" y="167"/>
                  </a:lnTo>
                  <a:lnTo>
                    <a:pt x="222" y="167"/>
                  </a:lnTo>
                  <a:lnTo>
                    <a:pt x="0" y="156"/>
                  </a:lnTo>
                  <a:lnTo>
                    <a:pt x="0" y="156"/>
                  </a:lnTo>
                  <a:lnTo>
                    <a:pt x="1" y="0"/>
                  </a:lnTo>
                  <a:lnTo>
                    <a:pt x="1" y="0"/>
                  </a:lnTo>
                  <a:close/>
                </a:path>
              </a:pathLst>
            </a:custGeom>
            <a:solidFill>
              <a:srgbClr val="9B9B9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33" name="Freeform 33"/>
            <p:cNvSpPr>
              <a:spLocks/>
            </p:cNvSpPr>
            <p:nvPr/>
          </p:nvSpPr>
          <p:spPr bwMode="auto">
            <a:xfrm>
              <a:off x="3128963" y="5083175"/>
              <a:ext cx="428625" cy="265113"/>
            </a:xfrm>
            <a:custGeom>
              <a:avLst/>
              <a:gdLst>
                <a:gd name="T0" fmla="*/ 0 w 270"/>
                <a:gd name="T1" fmla="*/ 0 h 167"/>
                <a:gd name="T2" fmla="*/ 0 w 270"/>
                <a:gd name="T3" fmla="*/ 0 h 167"/>
                <a:gd name="T4" fmla="*/ 270 w 270"/>
                <a:gd name="T5" fmla="*/ 0 h 167"/>
                <a:gd name="T6" fmla="*/ 270 w 270"/>
                <a:gd name="T7" fmla="*/ 0 h 167"/>
                <a:gd name="T8" fmla="*/ 253 w 270"/>
                <a:gd name="T9" fmla="*/ 140 h 167"/>
                <a:gd name="T10" fmla="*/ 253 w 270"/>
                <a:gd name="T11" fmla="*/ 140 h 167"/>
                <a:gd name="T12" fmla="*/ 252 w 270"/>
                <a:gd name="T13" fmla="*/ 145 h 167"/>
                <a:gd name="T14" fmla="*/ 249 w 270"/>
                <a:gd name="T15" fmla="*/ 151 h 167"/>
                <a:gd name="T16" fmla="*/ 245 w 270"/>
                <a:gd name="T17" fmla="*/ 155 h 167"/>
                <a:gd name="T18" fmla="*/ 241 w 270"/>
                <a:gd name="T19" fmla="*/ 159 h 167"/>
                <a:gd name="T20" fmla="*/ 235 w 270"/>
                <a:gd name="T21" fmla="*/ 163 h 167"/>
                <a:gd name="T22" fmla="*/ 230 w 270"/>
                <a:gd name="T23" fmla="*/ 164 h 167"/>
                <a:gd name="T24" fmla="*/ 219 w 270"/>
                <a:gd name="T25" fmla="*/ 167 h 167"/>
                <a:gd name="T26" fmla="*/ 219 w 270"/>
                <a:gd name="T27" fmla="*/ 167 h 167"/>
                <a:gd name="T28" fmla="*/ 0 w 270"/>
                <a:gd name="T29" fmla="*/ 156 h 167"/>
                <a:gd name="T30" fmla="*/ 0 w 270"/>
                <a:gd name="T31" fmla="*/ 156 h 167"/>
                <a:gd name="T32" fmla="*/ 0 w 270"/>
                <a:gd name="T33" fmla="*/ 0 h 167"/>
                <a:gd name="T34" fmla="*/ 0 w 270"/>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167">
                  <a:moveTo>
                    <a:pt x="0" y="0"/>
                  </a:moveTo>
                  <a:lnTo>
                    <a:pt x="0" y="0"/>
                  </a:lnTo>
                  <a:lnTo>
                    <a:pt x="270" y="0"/>
                  </a:lnTo>
                  <a:lnTo>
                    <a:pt x="270" y="0"/>
                  </a:lnTo>
                  <a:lnTo>
                    <a:pt x="253" y="140"/>
                  </a:lnTo>
                  <a:lnTo>
                    <a:pt x="253" y="140"/>
                  </a:lnTo>
                  <a:lnTo>
                    <a:pt x="252" y="145"/>
                  </a:lnTo>
                  <a:lnTo>
                    <a:pt x="249" y="151"/>
                  </a:lnTo>
                  <a:lnTo>
                    <a:pt x="245" y="155"/>
                  </a:lnTo>
                  <a:lnTo>
                    <a:pt x="241" y="159"/>
                  </a:lnTo>
                  <a:lnTo>
                    <a:pt x="235" y="163"/>
                  </a:lnTo>
                  <a:lnTo>
                    <a:pt x="230" y="164"/>
                  </a:lnTo>
                  <a:lnTo>
                    <a:pt x="219" y="167"/>
                  </a:lnTo>
                  <a:lnTo>
                    <a:pt x="219" y="167"/>
                  </a:lnTo>
                  <a:lnTo>
                    <a:pt x="0" y="156"/>
                  </a:lnTo>
                  <a:lnTo>
                    <a:pt x="0" y="156"/>
                  </a:lnTo>
                  <a:lnTo>
                    <a:pt x="0" y="0"/>
                  </a:lnTo>
                  <a:lnTo>
                    <a:pt x="0" y="0"/>
                  </a:lnTo>
                  <a:close/>
                </a:path>
              </a:pathLst>
            </a:custGeom>
            <a:solidFill>
              <a:srgbClr val="9C9C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34" name="Freeform 34"/>
            <p:cNvSpPr>
              <a:spLocks/>
            </p:cNvSpPr>
            <p:nvPr/>
          </p:nvSpPr>
          <p:spPr bwMode="auto">
            <a:xfrm>
              <a:off x="3135313" y="5083175"/>
              <a:ext cx="422275" cy="265113"/>
            </a:xfrm>
            <a:custGeom>
              <a:avLst/>
              <a:gdLst>
                <a:gd name="T0" fmla="*/ 0 w 266"/>
                <a:gd name="T1" fmla="*/ 0 h 167"/>
                <a:gd name="T2" fmla="*/ 0 w 266"/>
                <a:gd name="T3" fmla="*/ 0 h 167"/>
                <a:gd name="T4" fmla="*/ 266 w 266"/>
                <a:gd name="T5" fmla="*/ 0 h 167"/>
                <a:gd name="T6" fmla="*/ 266 w 266"/>
                <a:gd name="T7" fmla="*/ 0 h 167"/>
                <a:gd name="T8" fmla="*/ 249 w 266"/>
                <a:gd name="T9" fmla="*/ 140 h 167"/>
                <a:gd name="T10" fmla="*/ 249 w 266"/>
                <a:gd name="T11" fmla="*/ 140 h 167"/>
                <a:gd name="T12" fmla="*/ 248 w 266"/>
                <a:gd name="T13" fmla="*/ 145 h 167"/>
                <a:gd name="T14" fmla="*/ 245 w 266"/>
                <a:gd name="T15" fmla="*/ 151 h 167"/>
                <a:gd name="T16" fmla="*/ 241 w 266"/>
                <a:gd name="T17" fmla="*/ 155 h 167"/>
                <a:gd name="T18" fmla="*/ 237 w 266"/>
                <a:gd name="T19" fmla="*/ 159 h 167"/>
                <a:gd name="T20" fmla="*/ 226 w 266"/>
                <a:gd name="T21" fmla="*/ 164 h 167"/>
                <a:gd name="T22" fmla="*/ 215 w 266"/>
                <a:gd name="T23" fmla="*/ 167 h 167"/>
                <a:gd name="T24" fmla="*/ 215 w 266"/>
                <a:gd name="T25" fmla="*/ 167 h 167"/>
                <a:gd name="T26" fmla="*/ 0 w 266"/>
                <a:gd name="T27" fmla="*/ 155 h 167"/>
                <a:gd name="T28" fmla="*/ 0 w 266"/>
                <a:gd name="T29" fmla="*/ 155 h 167"/>
                <a:gd name="T30" fmla="*/ 0 w 266"/>
                <a:gd name="T31" fmla="*/ 0 h 167"/>
                <a:gd name="T32" fmla="*/ 0 w 266"/>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 h="167">
                  <a:moveTo>
                    <a:pt x="0" y="0"/>
                  </a:moveTo>
                  <a:lnTo>
                    <a:pt x="0" y="0"/>
                  </a:lnTo>
                  <a:lnTo>
                    <a:pt x="266" y="0"/>
                  </a:lnTo>
                  <a:lnTo>
                    <a:pt x="266" y="0"/>
                  </a:lnTo>
                  <a:lnTo>
                    <a:pt x="249" y="140"/>
                  </a:lnTo>
                  <a:lnTo>
                    <a:pt x="249" y="140"/>
                  </a:lnTo>
                  <a:lnTo>
                    <a:pt x="248" y="145"/>
                  </a:lnTo>
                  <a:lnTo>
                    <a:pt x="245" y="151"/>
                  </a:lnTo>
                  <a:lnTo>
                    <a:pt x="241" y="155"/>
                  </a:lnTo>
                  <a:lnTo>
                    <a:pt x="237" y="159"/>
                  </a:lnTo>
                  <a:lnTo>
                    <a:pt x="226" y="164"/>
                  </a:lnTo>
                  <a:lnTo>
                    <a:pt x="215" y="167"/>
                  </a:lnTo>
                  <a:lnTo>
                    <a:pt x="215" y="167"/>
                  </a:lnTo>
                  <a:lnTo>
                    <a:pt x="0" y="155"/>
                  </a:lnTo>
                  <a:lnTo>
                    <a:pt x="0" y="155"/>
                  </a:lnTo>
                  <a:lnTo>
                    <a:pt x="0" y="0"/>
                  </a:lnTo>
                  <a:lnTo>
                    <a:pt x="0" y="0"/>
                  </a:lnTo>
                  <a:close/>
                </a:path>
              </a:pathLst>
            </a:custGeom>
            <a:solidFill>
              <a:srgbClr val="9C9C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35" name="Freeform 35"/>
            <p:cNvSpPr>
              <a:spLocks/>
            </p:cNvSpPr>
            <p:nvPr/>
          </p:nvSpPr>
          <p:spPr bwMode="auto">
            <a:xfrm>
              <a:off x="3138488" y="5083175"/>
              <a:ext cx="419100" cy="265113"/>
            </a:xfrm>
            <a:custGeom>
              <a:avLst/>
              <a:gdLst>
                <a:gd name="T0" fmla="*/ 2 w 264"/>
                <a:gd name="T1" fmla="*/ 0 h 167"/>
                <a:gd name="T2" fmla="*/ 2 w 264"/>
                <a:gd name="T3" fmla="*/ 0 h 167"/>
                <a:gd name="T4" fmla="*/ 264 w 264"/>
                <a:gd name="T5" fmla="*/ 0 h 167"/>
                <a:gd name="T6" fmla="*/ 264 w 264"/>
                <a:gd name="T7" fmla="*/ 0 h 167"/>
                <a:gd name="T8" fmla="*/ 247 w 264"/>
                <a:gd name="T9" fmla="*/ 140 h 167"/>
                <a:gd name="T10" fmla="*/ 247 w 264"/>
                <a:gd name="T11" fmla="*/ 140 h 167"/>
                <a:gd name="T12" fmla="*/ 246 w 264"/>
                <a:gd name="T13" fmla="*/ 145 h 167"/>
                <a:gd name="T14" fmla="*/ 243 w 264"/>
                <a:gd name="T15" fmla="*/ 151 h 167"/>
                <a:gd name="T16" fmla="*/ 239 w 264"/>
                <a:gd name="T17" fmla="*/ 155 h 167"/>
                <a:gd name="T18" fmla="*/ 235 w 264"/>
                <a:gd name="T19" fmla="*/ 159 h 167"/>
                <a:gd name="T20" fmla="*/ 224 w 264"/>
                <a:gd name="T21" fmla="*/ 164 h 167"/>
                <a:gd name="T22" fmla="*/ 213 w 264"/>
                <a:gd name="T23" fmla="*/ 167 h 167"/>
                <a:gd name="T24" fmla="*/ 213 w 264"/>
                <a:gd name="T25" fmla="*/ 167 h 167"/>
                <a:gd name="T26" fmla="*/ 0 w 264"/>
                <a:gd name="T27" fmla="*/ 153 h 167"/>
                <a:gd name="T28" fmla="*/ 0 w 264"/>
                <a:gd name="T29" fmla="*/ 153 h 167"/>
                <a:gd name="T30" fmla="*/ 2 w 264"/>
                <a:gd name="T31" fmla="*/ 0 h 167"/>
                <a:gd name="T32" fmla="*/ 2 w 264"/>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 h="167">
                  <a:moveTo>
                    <a:pt x="2" y="0"/>
                  </a:moveTo>
                  <a:lnTo>
                    <a:pt x="2" y="0"/>
                  </a:lnTo>
                  <a:lnTo>
                    <a:pt x="264" y="0"/>
                  </a:lnTo>
                  <a:lnTo>
                    <a:pt x="264" y="0"/>
                  </a:lnTo>
                  <a:lnTo>
                    <a:pt x="247" y="140"/>
                  </a:lnTo>
                  <a:lnTo>
                    <a:pt x="247" y="140"/>
                  </a:lnTo>
                  <a:lnTo>
                    <a:pt x="246" y="145"/>
                  </a:lnTo>
                  <a:lnTo>
                    <a:pt x="243" y="151"/>
                  </a:lnTo>
                  <a:lnTo>
                    <a:pt x="239" y="155"/>
                  </a:lnTo>
                  <a:lnTo>
                    <a:pt x="235" y="159"/>
                  </a:lnTo>
                  <a:lnTo>
                    <a:pt x="224" y="164"/>
                  </a:lnTo>
                  <a:lnTo>
                    <a:pt x="213" y="167"/>
                  </a:lnTo>
                  <a:lnTo>
                    <a:pt x="213" y="167"/>
                  </a:lnTo>
                  <a:lnTo>
                    <a:pt x="0" y="153"/>
                  </a:lnTo>
                  <a:lnTo>
                    <a:pt x="0" y="153"/>
                  </a:lnTo>
                  <a:lnTo>
                    <a:pt x="2" y="0"/>
                  </a:lnTo>
                  <a:lnTo>
                    <a:pt x="2" y="0"/>
                  </a:lnTo>
                  <a:close/>
                </a:path>
              </a:pathLst>
            </a:custGeom>
            <a:solidFill>
              <a:srgbClr val="9D9D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36" name="Freeform 36"/>
            <p:cNvSpPr>
              <a:spLocks/>
            </p:cNvSpPr>
            <p:nvPr/>
          </p:nvSpPr>
          <p:spPr bwMode="auto">
            <a:xfrm>
              <a:off x="3144838" y="5083175"/>
              <a:ext cx="412750" cy="265113"/>
            </a:xfrm>
            <a:custGeom>
              <a:avLst/>
              <a:gdLst>
                <a:gd name="T0" fmla="*/ 2 w 260"/>
                <a:gd name="T1" fmla="*/ 0 h 167"/>
                <a:gd name="T2" fmla="*/ 2 w 260"/>
                <a:gd name="T3" fmla="*/ 0 h 167"/>
                <a:gd name="T4" fmla="*/ 260 w 260"/>
                <a:gd name="T5" fmla="*/ 0 h 167"/>
                <a:gd name="T6" fmla="*/ 260 w 260"/>
                <a:gd name="T7" fmla="*/ 0 h 167"/>
                <a:gd name="T8" fmla="*/ 243 w 260"/>
                <a:gd name="T9" fmla="*/ 140 h 167"/>
                <a:gd name="T10" fmla="*/ 243 w 260"/>
                <a:gd name="T11" fmla="*/ 140 h 167"/>
                <a:gd name="T12" fmla="*/ 242 w 260"/>
                <a:gd name="T13" fmla="*/ 145 h 167"/>
                <a:gd name="T14" fmla="*/ 239 w 260"/>
                <a:gd name="T15" fmla="*/ 151 h 167"/>
                <a:gd name="T16" fmla="*/ 235 w 260"/>
                <a:gd name="T17" fmla="*/ 155 h 167"/>
                <a:gd name="T18" fmla="*/ 231 w 260"/>
                <a:gd name="T19" fmla="*/ 159 h 167"/>
                <a:gd name="T20" fmla="*/ 220 w 260"/>
                <a:gd name="T21" fmla="*/ 164 h 167"/>
                <a:gd name="T22" fmla="*/ 209 w 260"/>
                <a:gd name="T23" fmla="*/ 167 h 167"/>
                <a:gd name="T24" fmla="*/ 209 w 260"/>
                <a:gd name="T25" fmla="*/ 167 h 167"/>
                <a:gd name="T26" fmla="*/ 0 w 260"/>
                <a:gd name="T27" fmla="*/ 152 h 167"/>
                <a:gd name="T28" fmla="*/ 0 w 260"/>
                <a:gd name="T29" fmla="*/ 152 h 167"/>
                <a:gd name="T30" fmla="*/ 2 w 260"/>
                <a:gd name="T31" fmla="*/ 0 h 167"/>
                <a:gd name="T32" fmla="*/ 2 w 260"/>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 h="167">
                  <a:moveTo>
                    <a:pt x="2" y="0"/>
                  </a:moveTo>
                  <a:lnTo>
                    <a:pt x="2" y="0"/>
                  </a:lnTo>
                  <a:lnTo>
                    <a:pt x="260" y="0"/>
                  </a:lnTo>
                  <a:lnTo>
                    <a:pt x="260" y="0"/>
                  </a:lnTo>
                  <a:lnTo>
                    <a:pt x="243" y="140"/>
                  </a:lnTo>
                  <a:lnTo>
                    <a:pt x="243" y="140"/>
                  </a:lnTo>
                  <a:lnTo>
                    <a:pt x="242" y="145"/>
                  </a:lnTo>
                  <a:lnTo>
                    <a:pt x="239" y="151"/>
                  </a:lnTo>
                  <a:lnTo>
                    <a:pt x="235" y="155"/>
                  </a:lnTo>
                  <a:lnTo>
                    <a:pt x="231" y="159"/>
                  </a:lnTo>
                  <a:lnTo>
                    <a:pt x="220" y="164"/>
                  </a:lnTo>
                  <a:lnTo>
                    <a:pt x="209" y="167"/>
                  </a:lnTo>
                  <a:lnTo>
                    <a:pt x="209" y="167"/>
                  </a:lnTo>
                  <a:lnTo>
                    <a:pt x="0" y="152"/>
                  </a:lnTo>
                  <a:lnTo>
                    <a:pt x="0" y="152"/>
                  </a:lnTo>
                  <a:lnTo>
                    <a:pt x="2" y="0"/>
                  </a:lnTo>
                  <a:lnTo>
                    <a:pt x="2" y="0"/>
                  </a:lnTo>
                  <a:close/>
                </a:path>
              </a:pathLst>
            </a:custGeom>
            <a:solidFill>
              <a:srgbClr val="9D9DA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37" name="Freeform 37"/>
            <p:cNvSpPr>
              <a:spLocks/>
            </p:cNvSpPr>
            <p:nvPr/>
          </p:nvSpPr>
          <p:spPr bwMode="auto">
            <a:xfrm>
              <a:off x="3152776" y="5083175"/>
              <a:ext cx="404813" cy="265113"/>
            </a:xfrm>
            <a:custGeom>
              <a:avLst/>
              <a:gdLst>
                <a:gd name="T0" fmla="*/ 1 w 255"/>
                <a:gd name="T1" fmla="*/ 0 h 167"/>
                <a:gd name="T2" fmla="*/ 1 w 255"/>
                <a:gd name="T3" fmla="*/ 0 h 167"/>
                <a:gd name="T4" fmla="*/ 255 w 255"/>
                <a:gd name="T5" fmla="*/ 0 h 167"/>
                <a:gd name="T6" fmla="*/ 255 w 255"/>
                <a:gd name="T7" fmla="*/ 0 h 167"/>
                <a:gd name="T8" fmla="*/ 238 w 255"/>
                <a:gd name="T9" fmla="*/ 140 h 167"/>
                <a:gd name="T10" fmla="*/ 238 w 255"/>
                <a:gd name="T11" fmla="*/ 140 h 167"/>
                <a:gd name="T12" fmla="*/ 237 w 255"/>
                <a:gd name="T13" fmla="*/ 145 h 167"/>
                <a:gd name="T14" fmla="*/ 234 w 255"/>
                <a:gd name="T15" fmla="*/ 151 h 167"/>
                <a:gd name="T16" fmla="*/ 230 w 255"/>
                <a:gd name="T17" fmla="*/ 155 h 167"/>
                <a:gd name="T18" fmla="*/ 226 w 255"/>
                <a:gd name="T19" fmla="*/ 159 h 167"/>
                <a:gd name="T20" fmla="*/ 215 w 255"/>
                <a:gd name="T21" fmla="*/ 164 h 167"/>
                <a:gd name="T22" fmla="*/ 205 w 255"/>
                <a:gd name="T23" fmla="*/ 167 h 167"/>
                <a:gd name="T24" fmla="*/ 205 w 255"/>
                <a:gd name="T25" fmla="*/ 167 h 167"/>
                <a:gd name="T26" fmla="*/ 0 w 255"/>
                <a:gd name="T27" fmla="*/ 151 h 167"/>
                <a:gd name="T28" fmla="*/ 0 w 255"/>
                <a:gd name="T29" fmla="*/ 151 h 167"/>
                <a:gd name="T30" fmla="*/ 1 w 255"/>
                <a:gd name="T31" fmla="*/ 0 h 167"/>
                <a:gd name="T32" fmla="*/ 1 w 255"/>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5" h="167">
                  <a:moveTo>
                    <a:pt x="1" y="0"/>
                  </a:moveTo>
                  <a:lnTo>
                    <a:pt x="1" y="0"/>
                  </a:lnTo>
                  <a:lnTo>
                    <a:pt x="255" y="0"/>
                  </a:lnTo>
                  <a:lnTo>
                    <a:pt x="255" y="0"/>
                  </a:lnTo>
                  <a:lnTo>
                    <a:pt x="238" y="140"/>
                  </a:lnTo>
                  <a:lnTo>
                    <a:pt x="238" y="140"/>
                  </a:lnTo>
                  <a:lnTo>
                    <a:pt x="237" y="145"/>
                  </a:lnTo>
                  <a:lnTo>
                    <a:pt x="234" y="151"/>
                  </a:lnTo>
                  <a:lnTo>
                    <a:pt x="230" y="155"/>
                  </a:lnTo>
                  <a:lnTo>
                    <a:pt x="226" y="159"/>
                  </a:lnTo>
                  <a:lnTo>
                    <a:pt x="215" y="164"/>
                  </a:lnTo>
                  <a:lnTo>
                    <a:pt x="205" y="167"/>
                  </a:lnTo>
                  <a:lnTo>
                    <a:pt x="205" y="167"/>
                  </a:lnTo>
                  <a:lnTo>
                    <a:pt x="0" y="151"/>
                  </a:lnTo>
                  <a:lnTo>
                    <a:pt x="0" y="151"/>
                  </a:lnTo>
                  <a:lnTo>
                    <a:pt x="1" y="0"/>
                  </a:lnTo>
                  <a:lnTo>
                    <a:pt x="1" y="0"/>
                  </a:lnTo>
                  <a:close/>
                </a:path>
              </a:pathLst>
            </a:custGeom>
            <a:solidFill>
              <a:srgbClr val="9E9EA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38" name="Freeform 38"/>
            <p:cNvSpPr>
              <a:spLocks/>
            </p:cNvSpPr>
            <p:nvPr/>
          </p:nvSpPr>
          <p:spPr bwMode="auto">
            <a:xfrm>
              <a:off x="3159126" y="5083175"/>
              <a:ext cx="398463" cy="265113"/>
            </a:xfrm>
            <a:custGeom>
              <a:avLst/>
              <a:gdLst>
                <a:gd name="T0" fmla="*/ 1 w 251"/>
                <a:gd name="T1" fmla="*/ 0 h 167"/>
                <a:gd name="T2" fmla="*/ 1 w 251"/>
                <a:gd name="T3" fmla="*/ 0 h 167"/>
                <a:gd name="T4" fmla="*/ 251 w 251"/>
                <a:gd name="T5" fmla="*/ 0 h 167"/>
                <a:gd name="T6" fmla="*/ 251 w 251"/>
                <a:gd name="T7" fmla="*/ 0 h 167"/>
                <a:gd name="T8" fmla="*/ 234 w 251"/>
                <a:gd name="T9" fmla="*/ 140 h 167"/>
                <a:gd name="T10" fmla="*/ 234 w 251"/>
                <a:gd name="T11" fmla="*/ 140 h 167"/>
                <a:gd name="T12" fmla="*/ 233 w 251"/>
                <a:gd name="T13" fmla="*/ 145 h 167"/>
                <a:gd name="T14" fmla="*/ 230 w 251"/>
                <a:gd name="T15" fmla="*/ 151 h 167"/>
                <a:gd name="T16" fmla="*/ 226 w 251"/>
                <a:gd name="T17" fmla="*/ 155 h 167"/>
                <a:gd name="T18" fmla="*/ 222 w 251"/>
                <a:gd name="T19" fmla="*/ 159 h 167"/>
                <a:gd name="T20" fmla="*/ 212 w 251"/>
                <a:gd name="T21" fmla="*/ 164 h 167"/>
                <a:gd name="T22" fmla="*/ 201 w 251"/>
                <a:gd name="T23" fmla="*/ 167 h 167"/>
                <a:gd name="T24" fmla="*/ 201 w 251"/>
                <a:gd name="T25" fmla="*/ 167 h 167"/>
                <a:gd name="T26" fmla="*/ 0 w 251"/>
                <a:gd name="T27" fmla="*/ 149 h 167"/>
                <a:gd name="T28" fmla="*/ 0 w 251"/>
                <a:gd name="T29" fmla="*/ 149 h 167"/>
                <a:gd name="T30" fmla="*/ 1 w 251"/>
                <a:gd name="T31" fmla="*/ 0 h 167"/>
                <a:gd name="T32" fmla="*/ 1 w 251"/>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1" h="167">
                  <a:moveTo>
                    <a:pt x="1" y="0"/>
                  </a:moveTo>
                  <a:lnTo>
                    <a:pt x="1" y="0"/>
                  </a:lnTo>
                  <a:lnTo>
                    <a:pt x="251" y="0"/>
                  </a:lnTo>
                  <a:lnTo>
                    <a:pt x="251" y="0"/>
                  </a:lnTo>
                  <a:lnTo>
                    <a:pt x="234" y="140"/>
                  </a:lnTo>
                  <a:lnTo>
                    <a:pt x="234" y="140"/>
                  </a:lnTo>
                  <a:lnTo>
                    <a:pt x="233" y="145"/>
                  </a:lnTo>
                  <a:lnTo>
                    <a:pt x="230" y="151"/>
                  </a:lnTo>
                  <a:lnTo>
                    <a:pt x="226" y="155"/>
                  </a:lnTo>
                  <a:lnTo>
                    <a:pt x="222" y="159"/>
                  </a:lnTo>
                  <a:lnTo>
                    <a:pt x="212" y="164"/>
                  </a:lnTo>
                  <a:lnTo>
                    <a:pt x="201" y="167"/>
                  </a:lnTo>
                  <a:lnTo>
                    <a:pt x="201" y="167"/>
                  </a:lnTo>
                  <a:lnTo>
                    <a:pt x="0" y="149"/>
                  </a:lnTo>
                  <a:lnTo>
                    <a:pt x="0" y="149"/>
                  </a:lnTo>
                  <a:lnTo>
                    <a:pt x="1" y="0"/>
                  </a:lnTo>
                  <a:lnTo>
                    <a:pt x="1" y="0"/>
                  </a:lnTo>
                  <a:close/>
                </a:path>
              </a:pathLst>
            </a:custGeom>
            <a:solidFill>
              <a:srgbClr val="9F9FA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39" name="Freeform 39"/>
            <p:cNvSpPr>
              <a:spLocks/>
            </p:cNvSpPr>
            <p:nvPr/>
          </p:nvSpPr>
          <p:spPr bwMode="auto">
            <a:xfrm>
              <a:off x="3162301" y="5083175"/>
              <a:ext cx="395288" cy="263525"/>
            </a:xfrm>
            <a:custGeom>
              <a:avLst/>
              <a:gdLst>
                <a:gd name="T0" fmla="*/ 2 w 249"/>
                <a:gd name="T1" fmla="*/ 0 h 166"/>
                <a:gd name="T2" fmla="*/ 2 w 249"/>
                <a:gd name="T3" fmla="*/ 0 h 166"/>
                <a:gd name="T4" fmla="*/ 249 w 249"/>
                <a:gd name="T5" fmla="*/ 0 h 166"/>
                <a:gd name="T6" fmla="*/ 249 w 249"/>
                <a:gd name="T7" fmla="*/ 0 h 166"/>
                <a:gd name="T8" fmla="*/ 232 w 249"/>
                <a:gd name="T9" fmla="*/ 140 h 166"/>
                <a:gd name="T10" fmla="*/ 232 w 249"/>
                <a:gd name="T11" fmla="*/ 140 h 166"/>
                <a:gd name="T12" fmla="*/ 231 w 249"/>
                <a:gd name="T13" fmla="*/ 145 h 166"/>
                <a:gd name="T14" fmla="*/ 228 w 249"/>
                <a:gd name="T15" fmla="*/ 151 h 166"/>
                <a:gd name="T16" fmla="*/ 225 w 249"/>
                <a:gd name="T17" fmla="*/ 155 h 166"/>
                <a:gd name="T18" fmla="*/ 220 w 249"/>
                <a:gd name="T19" fmla="*/ 159 h 166"/>
                <a:gd name="T20" fmla="*/ 210 w 249"/>
                <a:gd name="T21" fmla="*/ 164 h 166"/>
                <a:gd name="T22" fmla="*/ 199 w 249"/>
                <a:gd name="T23" fmla="*/ 166 h 166"/>
                <a:gd name="T24" fmla="*/ 199 w 249"/>
                <a:gd name="T25" fmla="*/ 166 h 166"/>
                <a:gd name="T26" fmla="*/ 0 w 249"/>
                <a:gd name="T27" fmla="*/ 148 h 166"/>
                <a:gd name="T28" fmla="*/ 0 w 249"/>
                <a:gd name="T29" fmla="*/ 148 h 166"/>
                <a:gd name="T30" fmla="*/ 2 w 249"/>
                <a:gd name="T31" fmla="*/ 0 h 166"/>
                <a:gd name="T32" fmla="*/ 2 w 249"/>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9" h="166">
                  <a:moveTo>
                    <a:pt x="2" y="0"/>
                  </a:moveTo>
                  <a:lnTo>
                    <a:pt x="2" y="0"/>
                  </a:lnTo>
                  <a:lnTo>
                    <a:pt x="249" y="0"/>
                  </a:lnTo>
                  <a:lnTo>
                    <a:pt x="249" y="0"/>
                  </a:lnTo>
                  <a:lnTo>
                    <a:pt x="232" y="140"/>
                  </a:lnTo>
                  <a:lnTo>
                    <a:pt x="232" y="140"/>
                  </a:lnTo>
                  <a:lnTo>
                    <a:pt x="231" y="145"/>
                  </a:lnTo>
                  <a:lnTo>
                    <a:pt x="228" y="151"/>
                  </a:lnTo>
                  <a:lnTo>
                    <a:pt x="225" y="155"/>
                  </a:lnTo>
                  <a:lnTo>
                    <a:pt x="220" y="159"/>
                  </a:lnTo>
                  <a:lnTo>
                    <a:pt x="210" y="164"/>
                  </a:lnTo>
                  <a:lnTo>
                    <a:pt x="199" y="166"/>
                  </a:lnTo>
                  <a:lnTo>
                    <a:pt x="199" y="166"/>
                  </a:lnTo>
                  <a:lnTo>
                    <a:pt x="0" y="148"/>
                  </a:lnTo>
                  <a:lnTo>
                    <a:pt x="0" y="148"/>
                  </a:lnTo>
                  <a:lnTo>
                    <a:pt x="2" y="0"/>
                  </a:lnTo>
                  <a:lnTo>
                    <a:pt x="2" y="0"/>
                  </a:lnTo>
                  <a:close/>
                </a:path>
              </a:pathLst>
            </a:custGeom>
            <a:solidFill>
              <a:srgbClr val="9F9F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0" name="Freeform 40"/>
            <p:cNvSpPr>
              <a:spLocks/>
            </p:cNvSpPr>
            <p:nvPr/>
          </p:nvSpPr>
          <p:spPr bwMode="auto">
            <a:xfrm>
              <a:off x="3168651" y="5083175"/>
              <a:ext cx="388938" cy="263525"/>
            </a:xfrm>
            <a:custGeom>
              <a:avLst/>
              <a:gdLst>
                <a:gd name="T0" fmla="*/ 2 w 245"/>
                <a:gd name="T1" fmla="*/ 0 h 166"/>
                <a:gd name="T2" fmla="*/ 2 w 245"/>
                <a:gd name="T3" fmla="*/ 0 h 166"/>
                <a:gd name="T4" fmla="*/ 245 w 245"/>
                <a:gd name="T5" fmla="*/ 0 h 166"/>
                <a:gd name="T6" fmla="*/ 245 w 245"/>
                <a:gd name="T7" fmla="*/ 0 h 166"/>
                <a:gd name="T8" fmla="*/ 228 w 245"/>
                <a:gd name="T9" fmla="*/ 140 h 166"/>
                <a:gd name="T10" fmla="*/ 228 w 245"/>
                <a:gd name="T11" fmla="*/ 140 h 166"/>
                <a:gd name="T12" fmla="*/ 227 w 245"/>
                <a:gd name="T13" fmla="*/ 145 h 166"/>
                <a:gd name="T14" fmla="*/ 224 w 245"/>
                <a:gd name="T15" fmla="*/ 151 h 166"/>
                <a:gd name="T16" fmla="*/ 221 w 245"/>
                <a:gd name="T17" fmla="*/ 155 h 166"/>
                <a:gd name="T18" fmla="*/ 216 w 245"/>
                <a:gd name="T19" fmla="*/ 159 h 166"/>
                <a:gd name="T20" fmla="*/ 206 w 245"/>
                <a:gd name="T21" fmla="*/ 163 h 166"/>
                <a:gd name="T22" fmla="*/ 195 w 245"/>
                <a:gd name="T23" fmla="*/ 166 h 166"/>
                <a:gd name="T24" fmla="*/ 195 w 245"/>
                <a:gd name="T25" fmla="*/ 166 h 166"/>
                <a:gd name="T26" fmla="*/ 0 w 245"/>
                <a:gd name="T27" fmla="*/ 148 h 166"/>
                <a:gd name="T28" fmla="*/ 0 w 245"/>
                <a:gd name="T29" fmla="*/ 148 h 166"/>
                <a:gd name="T30" fmla="*/ 2 w 245"/>
                <a:gd name="T31" fmla="*/ 0 h 166"/>
                <a:gd name="T32" fmla="*/ 2 w 245"/>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5" h="166">
                  <a:moveTo>
                    <a:pt x="2" y="0"/>
                  </a:moveTo>
                  <a:lnTo>
                    <a:pt x="2" y="0"/>
                  </a:lnTo>
                  <a:lnTo>
                    <a:pt x="245" y="0"/>
                  </a:lnTo>
                  <a:lnTo>
                    <a:pt x="245" y="0"/>
                  </a:lnTo>
                  <a:lnTo>
                    <a:pt x="228" y="140"/>
                  </a:lnTo>
                  <a:lnTo>
                    <a:pt x="228" y="140"/>
                  </a:lnTo>
                  <a:lnTo>
                    <a:pt x="227" y="145"/>
                  </a:lnTo>
                  <a:lnTo>
                    <a:pt x="224" y="151"/>
                  </a:lnTo>
                  <a:lnTo>
                    <a:pt x="221" y="155"/>
                  </a:lnTo>
                  <a:lnTo>
                    <a:pt x="216" y="159"/>
                  </a:lnTo>
                  <a:lnTo>
                    <a:pt x="206" y="163"/>
                  </a:lnTo>
                  <a:lnTo>
                    <a:pt x="195" y="166"/>
                  </a:lnTo>
                  <a:lnTo>
                    <a:pt x="195" y="166"/>
                  </a:lnTo>
                  <a:lnTo>
                    <a:pt x="0" y="148"/>
                  </a:lnTo>
                  <a:lnTo>
                    <a:pt x="0" y="148"/>
                  </a:lnTo>
                  <a:lnTo>
                    <a:pt x="2" y="0"/>
                  </a:lnTo>
                  <a:lnTo>
                    <a:pt x="2" y="0"/>
                  </a:lnTo>
                  <a:close/>
                </a:path>
              </a:pathLst>
            </a:custGeom>
            <a:solidFill>
              <a:srgbClr val="A0A0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1" name="Freeform 41"/>
            <p:cNvSpPr>
              <a:spLocks/>
            </p:cNvSpPr>
            <p:nvPr/>
          </p:nvSpPr>
          <p:spPr bwMode="auto">
            <a:xfrm>
              <a:off x="3175001" y="5083175"/>
              <a:ext cx="382588" cy="263525"/>
            </a:xfrm>
            <a:custGeom>
              <a:avLst/>
              <a:gdLst>
                <a:gd name="T0" fmla="*/ 2 w 241"/>
                <a:gd name="T1" fmla="*/ 0 h 166"/>
                <a:gd name="T2" fmla="*/ 2 w 241"/>
                <a:gd name="T3" fmla="*/ 0 h 166"/>
                <a:gd name="T4" fmla="*/ 241 w 241"/>
                <a:gd name="T5" fmla="*/ 0 h 166"/>
                <a:gd name="T6" fmla="*/ 241 w 241"/>
                <a:gd name="T7" fmla="*/ 0 h 166"/>
                <a:gd name="T8" fmla="*/ 224 w 241"/>
                <a:gd name="T9" fmla="*/ 140 h 166"/>
                <a:gd name="T10" fmla="*/ 224 w 241"/>
                <a:gd name="T11" fmla="*/ 140 h 166"/>
                <a:gd name="T12" fmla="*/ 223 w 241"/>
                <a:gd name="T13" fmla="*/ 145 h 166"/>
                <a:gd name="T14" fmla="*/ 220 w 241"/>
                <a:gd name="T15" fmla="*/ 151 h 166"/>
                <a:gd name="T16" fmla="*/ 217 w 241"/>
                <a:gd name="T17" fmla="*/ 155 h 166"/>
                <a:gd name="T18" fmla="*/ 212 w 241"/>
                <a:gd name="T19" fmla="*/ 157 h 166"/>
                <a:gd name="T20" fmla="*/ 202 w 241"/>
                <a:gd name="T21" fmla="*/ 163 h 166"/>
                <a:gd name="T22" fmla="*/ 193 w 241"/>
                <a:gd name="T23" fmla="*/ 166 h 166"/>
                <a:gd name="T24" fmla="*/ 193 w 241"/>
                <a:gd name="T25" fmla="*/ 166 h 166"/>
                <a:gd name="T26" fmla="*/ 0 w 241"/>
                <a:gd name="T27" fmla="*/ 147 h 166"/>
                <a:gd name="T28" fmla="*/ 0 w 241"/>
                <a:gd name="T29" fmla="*/ 147 h 166"/>
                <a:gd name="T30" fmla="*/ 2 w 241"/>
                <a:gd name="T31" fmla="*/ 0 h 166"/>
                <a:gd name="T32" fmla="*/ 2 w 241"/>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 h="166">
                  <a:moveTo>
                    <a:pt x="2" y="0"/>
                  </a:moveTo>
                  <a:lnTo>
                    <a:pt x="2" y="0"/>
                  </a:lnTo>
                  <a:lnTo>
                    <a:pt x="241" y="0"/>
                  </a:lnTo>
                  <a:lnTo>
                    <a:pt x="241" y="0"/>
                  </a:lnTo>
                  <a:lnTo>
                    <a:pt x="224" y="140"/>
                  </a:lnTo>
                  <a:lnTo>
                    <a:pt x="224" y="140"/>
                  </a:lnTo>
                  <a:lnTo>
                    <a:pt x="223" y="145"/>
                  </a:lnTo>
                  <a:lnTo>
                    <a:pt x="220" y="151"/>
                  </a:lnTo>
                  <a:lnTo>
                    <a:pt x="217" y="155"/>
                  </a:lnTo>
                  <a:lnTo>
                    <a:pt x="212" y="157"/>
                  </a:lnTo>
                  <a:lnTo>
                    <a:pt x="202" y="163"/>
                  </a:lnTo>
                  <a:lnTo>
                    <a:pt x="193" y="166"/>
                  </a:lnTo>
                  <a:lnTo>
                    <a:pt x="193" y="166"/>
                  </a:lnTo>
                  <a:lnTo>
                    <a:pt x="0" y="147"/>
                  </a:lnTo>
                  <a:lnTo>
                    <a:pt x="0" y="147"/>
                  </a:lnTo>
                  <a:lnTo>
                    <a:pt x="2" y="0"/>
                  </a:lnTo>
                  <a:lnTo>
                    <a:pt x="2" y="0"/>
                  </a:lnTo>
                  <a:close/>
                </a:path>
              </a:pathLst>
            </a:custGeom>
            <a:solidFill>
              <a:srgbClr val="A1A1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2" name="Freeform 42"/>
            <p:cNvSpPr>
              <a:spLocks/>
            </p:cNvSpPr>
            <p:nvPr/>
          </p:nvSpPr>
          <p:spPr bwMode="auto">
            <a:xfrm>
              <a:off x="3182938" y="5083175"/>
              <a:ext cx="374650" cy="263525"/>
            </a:xfrm>
            <a:custGeom>
              <a:avLst/>
              <a:gdLst>
                <a:gd name="T0" fmla="*/ 1 w 236"/>
                <a:gd name="T1" fmla="*/ 0 h 166"/>
                <a:gd name="T2" fmla="*/ 1 w 236"/>
                <a:gd name="T3" fmla="*/ 0 h 166"/>
                <a:gd name="T4" fmla="*/ 236 w 236"/>
                <a:gd name="T5" fmla="*/ 0 h 166"/>
                <a:gd name="T6" fmla="*/ 236 w 236"/>
                <a:gd name="T7" fmla="*/ 0 h 166"/>
                <a:gd name="T8" fmla="*/ 219 w 236"/>
                <a:gd name="T9" fmla="*/ 140 h 166"/>
                <a:gd name="T10" fmla="*/ 219 w 236"/>
                <a:gd name="T11" fmla="*/ 140 h 166"/>
                <a:gd name="T12" fmla="*/ 218 w 236"/>
                <a:gd name="T13" fmla="*/ 145 h 166"/>
                <a:gd name="T14" fmla="*/ 215 w 236"/>
                <a:gd name="T15" fmla="*/ 151 h 166"/>
                <a:gd name="T16" fmla="*/ 212 w 236"/>
                <a:gd name="T17" fmla="*/ 155 h 166"/>
                <a:gd name="T18" fmla="*/ 208 w 236"/>
                <a:gd name="T19" fmla="*/ 157 h 166"/>
                <a:gd name="T20" fmla="*/ 197 w 236"/>
                <a:gd name="T21" fmla="*/ 163 h 166"/>
                <a:gd name="T22" fmla="*/ 188 w 236"/>
                <a:gd name="T23" fmla="*/ 166 h 166"/>
                <a:gd name="T24" fmla="*/ 188 w 236"/>
                <a:gd name="T25" fmla="*/ 166 h 166"/>
                <a:gd name="T26" fmla="*/ 0 w 236"/>
                <a:gd name="T27" fmla="*/ 145 h 166"/>
                <a:gd name="T28" fmla="*/ 0 w 236"/>
                <a:gd name="T29" fmla="*/ 145 h 166"/>
                <a:gd name="T30" fmla="*/ 1 w 236"/>
                <a:gd name="T31" fmla="*/ 0 h 166"/>
                <a:gd name="T32" fmla="*/ 1 w 236"/>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66">
                  <a:moveTo>
                    <a:pt x="1" y="0"/>
                  </a:moveTo>
                  <a:lnTo>
                    <a:pt x="1" y="0"/>
                  </a:lnTo>
                  <a:lnTo>
                    <a:pt x="236" y="0"/>
                  </a:lnTo>
                  <a:lnTo>
                    <a:pt x="236" y="0"/>
                  </a:lnTo>
                  <a:lnTo>
                    <a:pt x="219" y="140"/>
                  </a:lnTo>
                  <a:lnTo>
                    <a:pt x="219" y="140"/>
                  </a:lnTo>
                  <a:lnTo>
                    <a:pt x="218" y="145"/>
                  </a:lnTo>
                  <a:lnTo>
                    <a:pt x="215" y="151"/>
                  </a:lnTo>
                  <a:lnTo>
                    <a:pt x="212" y="155"/>
                  </a:lnTo>
                  <a:lnTo>
                    <a:pt x="208" y="157"/>
                  </a:lnTo>
                  <a:lnTo>
                    <a:pt x="197" y="163"/>
                  </a:lnTo>
                  <a:lnTo>
                    <a:pt x="188" y="166"/>
                  </a:lnTo>
                  <a:lnTo>
                    <a:pt x="188" y="166"/>
                  </a:lnTo>
                  <a:lnTo>
                    <a:pt x="0" y="145"/>
                  </a:lnTo>
                  <a:lnTo>
                    <a:pt x="0" y="145"/>
                  </a:lnTo>
                  <a:lnTo>
                    <a:pt x="1" y="0"/>
                  </a:lnTo>
                  <a:lnTo>
                    <a:pt x="1" y="0"/>
                  </a:lnTo>
                  <a:close/>
                </a:path>
              </a:pathLst>
            </a:custGeom>
            <a:solidFill>
              <a:srgbClr val="A1A1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3" name="Freeform 43"/>
            <p:cNvSpPr>
              <a:spLocks/>
            </p:cNvSpPr>
            <p:nvPr/>
          </p:nvSpPr>
          <p:spPr bwMode="auto">
            <a:xfrm>
              <a:off x="3189288" y="5083175"/>
              <a:ext cx="368300" cy="263525"/>
            </a:xfrm>
            <a:custGeom>
              <a:avLst/>
              <a:gdLst>
                <a:gd name="T0" fmla="*/ 1 w 232"/>
                <a:gd name="T1" fmla="*/ 0 h 166"/>
                <a:gd name="T2" fmla="*/ 1 w 232"/>
                <a:gd name="T3" fmla="*/ 0 h 166"/>
                <a:gd name="T4" fmla="*/ 232 w 232"/>
                <a:gd name="T5" fmla="*/ 0 h 166"/>
                <a:gd name="T6" fmla="*/ 232 w 232"/>
                <a:gd name="T7" fmla="*/ 0 h 166"/>
                <a:gd name="T8" fmla="*/ 215 w 232"/>
                <a:gd name="T9" fmla="*/ 140 h 166"/>
                <a:gd name="T10" fmla="*/ 215 w 232"/>
                <a:gd name="T11" fmla="*/ 140 h 166"/>
                <a:gd name="T12" fmla="*/ 214 w 232"/>
                <a:gd name="T13" fmla="*/ 145 h 166"/>
                <a:gd name="T14" fmla="*/ 211 w 232"/>
                <a:gd name="T15" fmla="*/ 151 h 166"/>
                <a:gd name="T16" fmla="*/ 208 w 232"/>
                <a:gd name="T17" fmla="*/ 155 h 166"/>
                <a:gd name="T18" fmla="*/ 204 w 232"/>
                <a:gd name="T19" fmla="*/ 157 h 166"/>
                <a:gd name="T20" fmla="*/ 195 w 232"/>
                <a:gd name="T21" fmla="*/ 163 h 166"/>
                <a:gd name="T22" fmla="*/ 184 w 232"/>
                <a:gd name="T23" fmla="*/ 166 h 166"/>
                <a:gd name="T24" fmla="*/ 184 w 232"/>
                <a:gd name="T25" fmla="*/ 166 h 166"/>
                <a:gd name="T26" fmla="*/ 0 w 232"/>
                <a:gd name="T27" fmla="*/ 144 h 166"/>
                <a:gd name="T28" fmla="*/ 0 w 232"/>
                <a:gd name="T29" fmla="*/ 144 h 166"/>
                <a:gd name="T30" fmla="*/ 1 w 232"/>
                <a:gd name="T31" fmla="*/ 0 h 166"/>
                <a:gd name="T32" fmla="*/ 1 w 232"/>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166">
                  <a:moveTo>
                    <a:pt x="1" y="0"/>
                  </a:moveTo>
                  <a:lnTo>
                    <a:pt x="1" y="0"/>
                  </a:lnTo>
                  <a:lnTo>
                    <a:pt x="232" y="0"/>
                  </a:lnTo>
                  <a:lnTo>
                    <a:pt x="232" y="0"/>
                  </a:lnTo>
                  <a:lnTo>
                    <a:pt x="215" y="140"/>
                  </a:lnTo>
                  <a:lnTo>
                    <a:pt x="215" y="140"/>
                  </a:lnTo>
                  <a:lnTo>
                    <a:pt x="214" y="145"/>
                  </a:lnTo>
                  <a:lnTo>
                    <a:pt x="211" y="151"/>
                  </a:lnTo>
                  <a:lnTo>
                    <a:pt x="208" y="155"/>
                  </a:lnTo>
                  <a:lnTo>
                    <a:pt x="204" y="157"/>
                  </a:lnTo>
                  <a:lnTo>
                    <a:pt x="195" y="163"/>
                  </a:lnTo>
                  <a:lnTo>
                    <a:pt x="184" y="166"/>
                  </a:lnTo>
                  <a:lnTo>
                    <a:pt x="184" y="166"/>
                  </a:lnTo>
                  <a:lnTo>
                    <a:pt x="0" y="144"/>
                  </a:lnTo>
                  <a:lnTo>
                    <a:pt x="0" y="144"/>
                  </a:lnTo>
                  <a:lnTo>
                    <a:pt x="1" y="0"/>
                  </a:lnTo>
                  <a:lnTo>
                    <a:pt x="1" y="0"/>
                  </a:lnTo>
                  <a:close/>
                </a:path>
              </a:pathLst>
            </a:custGeom>
            <a:solidFill>
              <a:srgbClr val="A2A2A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4" name="Freeform 44"/>
            <p:cNvSpPr>
              <a:spLocks/>
            </p:cNvSpPr>
            <p:nvPr/>
          </p:nvSpPr>
          <p:spPr bwMode="auto">
            <a:xfrm>
              <a:off x="3192463" y="5083175"/>
              <a:ext cx="365125" cy="263525"/>
            </a:xfrm>
            <a:custGeom>
              <a:avLst/>
              <a:gdLst>
                <a:gd name="T0" fmla="*/ 3 w 230"/>
                <a:gd name="T1" fmla="*/ 0 h 166"/>
                <a:gd name="T2" fmla="*/ 3 w 230"/>
                <a:gd name="T3" fmla="*/ 0 h 166"/>
                <a:gd name="T4" fmla="*/ 230 w 230"/>
                <a:gd name="T5" fmla="*/ 0 h 166"/>
                <a:gd name="T6" fmla="*/ 230 w 230"/>
                <a:gd name="T7" fmla="*/ 0 h 166"/>
                <a:gd name="T8" fmla="*/ 213 w 230"/>
                <a:gd name="T9" fmla="*/ 140 h 166"/>
                <a:gd name="T10" fmla="*/ 213 w 230"/>
                <a:gd name="T11" fmla="*/ 140 h 166"/>
                <a:gd name="T12" fmla="*/ 212 w 230"/>
                <a:gd name="T13" fmla="*/ 145 h 166"/>
                <a:gd name="T14" fmla="*/ 209 w 230"/>
                <a:gd name="T15" fmla="*/ 149 h 166"/>
                <a:gd name="T16" fmla="*/ 206 w 230"/>
                <a:gd name="T17" fmla="*/ 153 h 166"/>
                <a:gd name="T18" fmla="*/ 202 w 230"/>
                <a:gd name="T19" fmla="*/ 157 h 166"/>
                <a:gd name="T20" fmla="*/ 193 w 230"/>
                <a:gd name="T21" fmla="*/ 163 h 166"/>
                <a:gd name="T22" fmla="*/ 183 w 230"/>
                <a:gd name="T23" fmla="*/ 166 h 166"/>
                <a:gd name="T24" fmla="*/ 183 w 230"/>
                <a:gd name="T25" fmla="*/ 166 h 166"/>
                <a:gd name="T26" fmla="*/ 0 w 230"/>
                <a:gd name="T27" fmla="*/ 143 h 166"/>
                <a:gd name="T28" fmla="*/ 0 w 230"/>
                <a:gd name="T29" fmla="*/ 143 h 166"/>
                <a:gd name="T30" fmla="*/ 3 w 230"/>
                <a:gd name="T31" fmla="*/ 0 h 166"/>
                <a:gd name="T32" fmla="*/ 3 w 230"/>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0" h="166">
                  <a:moveTo>
                    <a:pt x="3" y="0"/>
                  </a:moveTo>
                  <a:lnTo>
                    <a:pt x="3" y="0"/>
                  </a:lnTo>
                  <a:lnTo>
                    <a:pt x="230" y="0"/>
                  </a:lnTo>
                  <a:lnTo>
                    <a:pt x="230" y="0"/>
                  </a:lnTo>
                  <a:lnTo>
                    <a:pt x="213" y="140"/>
                  </a:lnTo>
                  <a:lnTo>
                    <a:pt x="213" y="140"/>
                  </a:lnTo>
                  <a:lnTo>
                    <a:pt x="212" y="145"/>
                  </a:lnTo>
                  <a:lnTo>
                    <a:pt x="209" y="149"/>
                  </a:lnTo>
                  <a:lnTo>
                    <a:pt x="206" y="153"/>
                  </a:lnTo>
                  <a:lnTo>
                    <a:pt x="202" y="157"/>
                  </a:lnTo>
                  <a:lnTo>
                    <a:pt x="193" y="163"/>
                  </a:lnTo>
                  <a:lnTo>
                    <a:pt x="183" y="166"/>
                  </a:lnTo>
                  <a:lnTo>
                    <a:pt x="183" y="166"/>
                  </a:lnTo>
                  <a:lnTo>
                    <a:pt x="0" y="143"/>
                  </a:lnTo>
                  <a:lnTo>
                    <a:pt x="0" y="143"/>
                  </a:lnTo>
                  <a:lnTo>
                    <a:pt x="3" y="0"/>
                  </a:lnTo>
                  <a:lnTo>
                    <a:pt x="3" y="0"/>
                  </a:lnTo>
                  <a:close/>
                </a:path>
              </a:pathLst>
            </a:custGeom>
            <a:solidFill>
              <a:srgbClr val="A2A2A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5" name="Freeform 45"/>
            <p:cNvSpPr>
              <a:spLocks/>
            </p:cNvSpPr>
            <p:nvPr/>
          </p:nvSpPr>
          <p:spPr bwMode="auto">
            <a:xfrm>
              <a:off x="3198813" y="5083175"/>
              <a:ext cx="358775" cy="263525"/>
            </a:xfrm>
            <a:custGeom>
              <a:avLst/>
              <a:gdLst>
                <a:gd name="T0" fmla="*/ 3 w 226"/>
                <a:gd name="T1" fmla="*/ 0 h 166"/>
                <a:gd name="T2" fmla="*/ 3 w 226"/>
                <a:gd name="T3" fmla="*/ 0 h 166"/>
                <a:gd name="T4" fmla="*/ 226 w 226"/>
                <a:gd name="T5" fmla="*/ 0 h 166"/>
                <a:gd name="T6" fmla="*/ 226 w 226"/>
                <a:gd name="T7" fmla="*/ 0 h 166"/>
                <a:gd name="T8" fmla="*/ 209 w 226"/>
                <a:gd name="T9" fmla="*/ 140 h 166"/>
                <a:gd name="T10" fmla="*/ 209 w 226"/>
                <a:gd name="T11" fmla="*/ 140 h 166"/>
                <a:gd name="T12" fmla="*/ 208 w 226"/>
                <a:gd name="T13" fmla="*/ 145 h 166"/>
                <a:gd name="T14" fmla="*/ 205 w 226"/>
                <a:gd name="T15" fmla="*/ 149 h 166"/>
                <a:gd name="T16" fmla="*/ 202 w 226"/>
                <a:gd name="T17" fmla="*/ 153 h 166"/>
                <a:gd name="T18" fmla="*/ 198 w 226"/>
                <a:gd name="T19" fmla="*/ 157 h 166"/>
                <a:gd name="T20" fmla="*/ 189 w 226"/>
                <a:gd name="T21" fmla="*/ 163 h 166"/>
                <a:gd name="T22" fmla="*/ 179 w 226"/>
                <a:gd name="T23" fmla="*/ 166 h 166"/>
                <a:gd name="T24" fmla="*/ 179 w 226"/>
                <a:gd name="T25" fmla="*/ 166 h 166"/>
                <a:gd name="T26" fmla="*/ 0 w 226"/>
                <a:gd name="T27" fmla="*/ 141 h 166"/>
                <a:gd name="T28" fmla="*/ 0 w 226"/>
                <a:gd name="T29" fmla="*/ 141 h 166"/>
                <a:gd name="T30" fmla="*/ 3 w 226"/>
                <a:gd name="T31" fmla="*/ 0 h 166"/>
                <a:gd name="T32" fmla="*/ 3 w 226"/>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 h="166">
                  <a:moveTo>
                    <a:pt x="3" y="0"/>
                  </a:moveTo>
                  <a:lnTo>
                    <a:pt x="3" y="0"/>
                  </a:lnTo>
                  <a:lnTo>
                    <a:pt x="226" y="0"/>
                  </a:lnTo>
                  <a:lnTo>
                    <a:pt x="226" y="0"/>
                  </a:lnTo>
                  <a:lnTo>
                    <a:pt x="209" y="140"/>
                  </a:lnTo>
                  <a:lnTo>
                    <a:pt x="209" y="140"/>
                  </a:lnTo>
                  <a:lnTo>
                    <a:pt x="208" y="145"/>
                  </a:lnTo>
                  <a:lnTo>
                    <a:pt x="205" y="149"/>
                  </a:lnTo>
                  <a:lnTo>
                    <a:pt x="202" y="153"/>
                  </a:lnTo>
                  <a:lnTo>
                    <a:pt x="198" y="157"/>
                  </a:lnTo>
                  <a:lnTo>
                    <a:pt x="189" y="163"/>
                  </a:lnTo>
                  <a:lnTo>
                    <a:pt x="179" y="166"/>
                  </a:lnTo>
                  <a:lnTo>
                    <a:pt x="179" y="166"/>
                  </a:lnTo>
                  <a:lnTo>
                    <a:pt x="0" y="141"/>
                  </a:lnTo>
                  <a:lnTo>
                    <a:pt x="0" y="141"/>
                  </a:lnTo>
                  <a:lnTo>
                    <a:pt x="3" y="0"/>
                  </a:lnTo>
                  <a:lnTo>
                    <a:pt x="3" y="0"/>
                  </a:lnTo>
                  <a:close/>
                </a:path>
              </a:pathLst>
            </a:custGeom>
            <a:solidFill>
              <a:srgbClr val="A3A3A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6" name="Freeform 46"/>
            <p:cNvSpPr>
              <a:spLocks/>
            </p:cNvSpPr>
            <p:nvPr/>
          </p:nvSpPr>
          <p:spPr bwMode="auto">
            <a:xfrm>
              <a:off x="3205163" y="5083175"/>
              <a:ext cx="352425" cy="263525"/>
            </a:xfrm>
            <a:custGeom>
              <a:avLst/>
              <a:gdLst>
                <a:gd name="T0" fmla="*/ 2 w 222"/>
                <a:gd name="T1" fmla="*/ 0 h 166"/>
                <a:gd name="T2" fmla="*/ 2 w 222"/>
                <a:gd name="T3" fmla="*/ 0 h 166"/>
                <a:gd name="T4" fmla="*/ 222 w 222"/>
                <a:gd name="T5" fmla="*/ 0 h 166"/>
                <a:gd name="T6" fmla="*/ 222 w 222"/>
                <a:gd name="T7" fmla="*/ 0 h 166"/>
                <a:gd name="T8" fmla="*/ 205 w 222"/>
                <a:gd name="T9" fmla="*/ 140 h 166"/>
                <a:gd name="T10" fmla="*/ 205 w 222"/>
                <a:gd name="T11" fmla="*/ 140 h 166"/>
                <a:gd name="T12" fmla="*/ 204 w 222"/>
                <a:gd name="T13" fmla="*/ 145 h 166"/>
                <a:gd name="T14" fmla="*/ 201 w 222"/>
                <a:gd name="T15" fmla="*/ 149 h 166"/>
                <a:gd name="T16" fmla="*/ 198 w 222"/>
                <a:gd name="T17" fmla="*/ 153 h 166"/>
                <a:gd name="T18" fmla="*/ 194 w 222"/>
                <a:gd name="T19" fmla="*/ 157 h 166"/>
                <a:gd name="T20" fmla="*/ 185 w 222"/>
                <a:gd name="T21" fmla="*/ 163 h 166"/>
                <a:gd name="T22" fmla="*/ 175 w 222"/>
                <a:gd name="T23" fmla="*/ 166 h 166"/>
                <a:gd name="T24" fmla="*/ 175 w 222"/>
                <a:gd name="T25" fmla="*/ 166 h 166"/>
                <a:gd name="T26" fmla="*/ 0 w 222"/>
                <a:gd name="T27" fmla="*/ 141 h 166"/>
                <a:gd name="T28" fmla="*/ 0 w 222"/>
                <a:gd name="T29" fmla="*/ 141 h 166"/>
                <a:gd name="T30" fmla="*/ 2 w 222"/>
                <a:gd name="T31" fmla="*/ 0 h 166"/>
                <a:gd name="T32" fmla="*/ 2 w 222"/>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2" h="166">
                  <a:moveTo>
                    <a:pt x="2" y="0"/>
                  </a:moveTo>
                  <a:lnTo>
                    <a:pt x="2" y="0"/>
                  </a:lnTo>
                  <a:lnTo>
                    <a:pt x="222" y="0"/>
                  </a:lnTo>
                  <a:lnTo>
                    <a:pt x="222" y="0"/>
                  </a:lnTo>
                  <a:lnTo>
                    <a:pt x="205" y="140"/>
                  </a:lnTo>
                  <a:lnTo>
                    <a:pt x="205" y="140"/>
                  </a:lnTo>
                  <a:lnTo>
                    <a:pt x="204" y="145"/>
                  </a:lnTo>
                  <a:lnTo>
                    <a:pt x="201" y="149"/>
                  </a:lnTo>
                  <a:lnTo>
                    <a:pt x="198" y="153"/>
                  </a:lnTo>
                  <a:lnTo>
                    <a:pt x="194" y="157"/>
                  </a:lnTo>
                  <a:lnTo>
                    <a:pt x="185" y="163"/>
                  </a:lnTo>
                  <a:lnTo>
                    <a:pt x="175" y="166"/>
                  </a:lnTo>
                  <a:lnTo>
                    <a:pt x="175" y="166"/>
                  </a:lnTo>
                  <a:lnTo>
                    <a:pt x="0" y="141"/>
                  </a:lnTo>
                  <a:lnTo>
                    <a:pt x="0" y="141"/>
                  </a:lnTo>
                  <a:lnTo>
                    <a:pt x="2" y="0"/>
                  </a:lnTo>
                  <a:lnTo>
                    <a:pt x="2" y="0"/>
                  </a:lnTo>
                  <a:close/>
                </a:path>
              </a:pathLst>
            </a:custGeom>
            <a:solidFill>
              <a:srgbClr val="A4A4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7" name="Freeform 47"/>
            <p:cNvSpPr>
              <a:spLocks/>
            </p:cNvSpPr>
            <p:nvPr/>
          </p:nvSpPr>
          <p:spPr bwMode="auto">
            <a:xfrm>
              <a:off x="3211513" y="5083175"/>
              <a:ext cx="346075" cy="263525"/>
            </a:xfrm>
            <a:custGeom>
              <a:avLst/>
              <a:gdLst>
                <a:gd name="T0" fmla="*/ 2 w 218"/>
                <a:gd name="T1" fmla="*/ 0 h 166"/>
                <a:gd name="T2" fmla="*/ 2 w 218"/>
                <a:gd name="T3" fmla="*/ 0 h 166"/>
                <a:gd name="T4" fmla="*/ 218 w 218"/>
                <a:gd name="T5" fmla="*/ 0 h 166"/>
                <a:gd name="T6" fmla="*/ 218 w 218"/>
                <a:gd name="T7" fmla="*/ 0 h 166"/>
                <a:gd name="T8" fmla="*/ 201 w 218"/>
                <a:gd name="T9" fmla="*/ 140 h 166"/>
                <a:gd name="T10" fmla="*/ 201 w 218"/>
                <a:gd name="T11" fmla="*/ 140 h 166"/>
                <a:gd name="T12" fmla="*/ 200 w 218"/>
                <a:gd name="T13" fmla="*/ 145 h 166"/>
                <a:gd name="T14" fmla="*/ 197 w 218"/>
                <a:gd name="T15" fmla="*/ 149 h 166"/>
                <a:gd name="T16" fmla="*/ 194 w 218"/>
                <a:gd name="T17" fmla="*/ 153 h 166"/>
                <a:gd name="T18" fmla="*/ 190 w 218"/>
                <a:gd name="T19" fmla="*/ 157 h 166"/>
                <a:gd name="T20" fmla="*/ 181 w 218"/>
                <a:gd name="T21" fmla="*/ 163 h 166"/>
                <a:gd name="T22" fmla="*/ 171 w 218"/>
                <a:gd name="T23" fmla="*/ 166 h 166"/>
                <a:gd name="T24" fmla="*/ 171 w 218"/>
                <a:gd name="T25" fmla="*/ 166 h 166"/>
                <a:gd name="T26" fmla="*/ 0 w 218"/>
                <a:gd name="T27" fmla="*/ 140 h 166"/>
                <a:gd name="T28" fmla="*/ 0 w 218"/>
                <a:gd name="T29" fmla="*/ 140 h 166"/>
                <a:gd name="T30" fmla="*/ 2 w 218"/>
                <a:gd name="T31" fmla="*/ 0 h 166"/>
                <a:gd name="T32" fmla="*/ 2 w 218"/>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8" h="166">
                  <a:moveTo>
                    <a:pt x="2" y="0"/>
                  </a:moveTo>
                  <a:lnTo>
                    <a:pt x="2" y="0"/>
                  </a:lnTo>
                  <a:lnTo>
                    <a:pt x="218" y="0"/>
                  </a:lnTo>
                  <a:lnTo>
                    <a:pt x="218" y="0"/>
                  </a:lnTo>
                  <a:lnTo>
                    <a:pt x="201" y="140"/>
                  </a:lnTo>
                  <a:lnTo>
                    <a:pt x="201" y="140"/>
                  </a:lnTo>
                  <a:lnTo>
                    <a:pt x="200" y="145"/>
                  </a:lnTo>
                  <a:lnTo>
                    <a:pt x="197" y="149"/>
                  </a:lnTo>
                  <a:lnTo>
                    <a:pt x="194" y="153"/>
                  </a:lnTo>
                  <a:lnTo>
                    <a:pt x="190" y="157"/>
                  </a:lnTo>
                  <a:lnTo>
                    <a:pt x="181" y="163"/>
                  </a:lnTo>
                  <a:lnTo>
                    <a:pt x="171" y="166"/>
                  </a:lnTo>
                  <a:lnTo>
                    <a:pt x="171" y="166"/>
                  </a:lnTo>
                  <a:lnTo>
                    <a:pt x="0" y="140"/>
                  </a:lnTo>
                  <a:lnTo>
                    <a:pt x="0" y="140"/>
                  </a:lnTo>
                  <a:lnTo>
                    <a:pt x="2" y="0"/>
                  </a:lnTo>
                  <a:lnTo>
                    <a:pt x="2" y="0"/>
                  </a:lnTo>
                  <a:close/>
                </a:path>
              </a:pathLst>
            </a:custGeom>
            <a:solidFill>
              <a:srgbClr val="A4A4A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8" name="Freeform 48"/>
            <p:cNvSpPr>
              <a:spLocks/>
            </p:cNvSpPr>
            <p:nvPr/>
          </p:nvSpPr>
          <p:spPr bwMode="auto">
            <a:xfrm>
              <a:off x="3216276" y="5083175"/>
              <a:ext cx="341313" cy="260350"/>
            </a:xfrm>
            <a:custGeom>
              <a:avLst/>
              <a:gdLst>
                <a:gd name="T0" fmla="*/ 3 w 215"/>
                <a:gd name="T1" fmla="*/ 0 h 164"/>
                <a:gd name="T2" fmla="*/ 3 w 215"/>
                <a:gd name="T3" fmla="*/ 0 h 164"/>
                <a:gd name="T4" fmla="*/ 215 w 215"/>
                <a:gd name="T5" fmla="*/ 0 h 164"/>
                <a:gd name="T6" fmla="*/ 215 w 215"/>
                <a:gd name="T7" fmla="*/ 0 h 164"/>
                <a:gd name="T8" fmla="*/ 198 w 215"/>
                <a:gd name="T9" fmla="*/ 140 h 164"/>
                <a:gd name="T10" fmla="*/ 198 w 215"/>
                <a:gd name="T11" fmla="*/ 140 h 164"/>
                <a:gd name="T12" fmla="*/ 197 w 215"/>
                <a:gd name="T13" fmla="*/ 145 h 164"/>
                <a:gd name="T14" fmla="*/ 195 w 215"/>
                <a:gd name="T15" fmla="*/ 149 h 164"/>
                <a:gd name="T16" fmla="*/ 191 w 215"/>
                <a:gd name="T17" fmla="*/ 153 h 164"/>
                <a:gd name="T18" fmla="*/ 187 w 215"/>
                <a:gd name="T19" fmla="*/ 157 h 164"/>
                <a:gd name="T20" fmla="*/ 178 w 215"/>
                <a:gd name="T21" fmla="*/ 163 h 164"/>
                <a:gd name="T22" fmla="*/ 169 w 215"/>
                <a:gd name="T23" fmla="*/ 164 h 164"/>
                <a:gd name="T24" fmla="*/ 169 w 215"/>
                <a:gd name="T25" fmla="*/ 164 h 164"/>
                <a:gd name="T26" fmla="*/ 0 w 215"/>
                <a:gd name="T27" fmla="*/ 138 h 164"/>
                <a:gd name="T28" fmla="*/ 0 w 215"/>
                <a:gd name="T29" fmla="*/ 138 h 164"/>
                <a:gd name="T30" fmla="*/ 3 w 215"/>
                <a:gd name="T31" fmla="*/ 0 h 164"/>
                <a:gd name="T32" fmla="*/ 3 w 215"/>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 h="164">
                  <a:moveTo>
                    <a:pt x="3" y="0"/>
                  </a:moveTo>
                  <a:lnTo>
                    <a:pt x="3" y="0"/>
                  </a:lnTo>
                  <a:lnTo>
                    <a:pt x="215" y="0"/>
                  </a:lnTo>
                  <a:lnTo>
                    <a:pt x="215" y="0"/>
                  </a:lnTo>
                  <a:lnTo>
                    <a:pt x="198" y="140"/>
                  </a:lnTo>
                  <a:lnTo>
                    <a:pt x="198" y="140"/>
                  </a:lnTo>
                  <a:lnTo>
                    <a:pt x="197" y="145"/>
                  </a:lnTo>
                  <a:lnTo>
                    <a:pt x="195" y="149"/>
                  </a:lnTo>
                  <a:lnTo>
                    <a:pt x="191" y="153"/>
                  </a:lnTo>
                  <a:lnTo>
                    <a:pt x="187" y="157"/>
                  </a:lnTo>
                  <a:lnTo>
                    <a:pt x="178" y="163"/>
                  </a:lnTo>
                  <a:lnTo>
                    <a:pt x="169" y="164"/>
                  </a:lnTo>
                  <a:lnTo>
                    <a:pt x="169" y="164"/>
                  </a:lnTo>
                  <a:lnTo>
                    <a:pt x="0" y="138"/>
                  </a:lnTo>
                  <a:lnTo>
                    <a:pt x="0" y="138"/>
                  </a:lnTo>
                  <a:lnTo>
                    <a:pt x="3" y="0"/>
                  </a:lnTo>
                  <a:lnTo>
                    <a:pt x="3" y="0"/>
                  </a:lnTo>
                  <a:close/>
                </a:path>
              </a:pathLst>
            </a:custGeom>
            <a:solidFill>
              <a:srgbClr val="A5A5A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9" name="Freeform 49"/>
            <p:cNvSpPr>
              <a:spLocks/>
            </p:cNvSpPr>
            <p:nvPr/>
          </p:nvSpPr>
          <p:spPr bwMode="auto">
            <a:xfrm>
              <a:off x="3222626" y="5083175"/>
              <a:ext cx="334963" cy="260350"/>
            </a:xfrm>
            <a:custGeom>
              <a:avLst/>
              <a:gdLst>
                <a:gd name="T0" fmla="*/ 3 w 211"/>
                <a:gd name="T1" fmla="*/ 0 h 164"/>
                <a:gd name="T2" fmla="*/ 3 w 211"/>
                <a:gd name="T3" fmla="*/ 0 h 164"/>
                <a:gd name="T4" fmla="*/ 211 w 211"/>
                <a:gd name="T5" fmla="*/ 0 h 164"/>
                <a:gd name="T6" fmla="*/ 211 w 211"/>
                <a:gd name="T7" fmla="*/ 0 h 164"/>
                <a:gd name="T8" fmla="*/ 194 w 211"/>
                <a:gd name="T9" fmla="*/ 140 h 164"/>
                <a:gd name="T10" fmla="*/ 194 w 211"/>
                <a:gd name="T11" fmla="*/ 140 h 164"/>
                <a:gd name="T12" fmla="*/ 193 w 211"/>
                <a:gd name="T13" fmla="*/ 145 h 164"/>
                <a:gd name="T14" fmla="*/ 191 w 211"/>
                <a:gd name="T15" fmla="*/ 149 h 164"/>
                <a:gd name="T16" fmla="*/ 187 w 211"/>
                <a:gd name="T17" fmla="*/ 153 h 164"/>
                <a:gd name="T18" fmla="*/ 183 w 211"/>
                <a:gd name="T19" fmla="*/ 157 h 164"/>
                <a:gd name="T20" fmla="*/ 175 w 211"/>
                <a:gd name="T21" fmla="*/ 161 h 164"/>
                <a:gd name="T22" fmla="*/ 165 w 211"/>
                <a:gd name="T23" fmla="*/ 164 h 164"/>
                <a:gd name="T24" fmla="*/ 165 w 211"/>
                <a:gd name="T25" fmla="*/ 164 h 164"/>
                <a:gd name="T26" fmla="*/ 0 w 211"/>
                <a:gd name="T27" fmla="*/ 137 h 164"/>
                <a:gd name="T28" fmla="*/ 0 w 211"/>
                <a:gd name="T29" fmla="*/ 137 h 164"/>
                <a:gd name="T30" fmla="*/ 3 w 211"/>
                <a:gd name="T31" fmla="*/ 0 h 164"/>
                <a:gd name="T32" fmla="*/ 3 w 211"/>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164">
                  <a:moveTo>
                    <a:pt x="3" y="0"/>
                  </a:moveTo>
                  <a:lnTo>
                    <a:pt x="3" y="0"/>
                  </a:lnTo>
                  <a:lnTo>
                    <a:pt x="211" y="0"/>
                  </a:lnTo>
                  <a:lnTo>
                    <a:pt x="211" y="0"/>
                  </a:lnTo>
                  <a:lnTo>
                    <a:pt x="194" y="140"/>
                  </a:lnTo>
                  <a:lnTo>
                    <a:pt x="194" y="140"/>
                  </a:lnTo>
                  <a:lnTo>
                    <a:pt x="193" y="145"/>
                  </a:lnTo>
                  <a:lnTo>
                    <a:pt x="191" y="149"/>
                  </a:lnTo>
                  <a:lnTo>
                    <a:pt x="187" y="153"/>
                  </a:lnTo>
                  <a:lnTo>
                    <a:pt x="183" y="157"/>
                  </a:lnTo>
                  <a:lnTo>
                    <a:pt x="175" y="161"/>
                  </a:lnTo>
                  <a:lnTo>
                    <a:pt x="165" y="164"/>
                  </a:lnTo>
                  <a:lnTo>
                    <a:pt x="165" y="164"/>
                  </a:lnTo>
                  <a:lnTo>
                    <a:pt x="0" y="137"/>
                  </a:lnTo>
                  <a:lnTo>
                    <a:pt x="0" y="137"/>
                  </a:lnTo>
                  <a:lnTo>
                    <a:pt x="3" y="0"/>
                  </a:lnTo>
                  <a:lnTo>
                    <a:pt x="3" y="0"/>
                  </a:lnTo>
                  <a:close/>
                </a:path>
              </a:pathLst>
            </a:custGeom>
            <a:solidFill>
              <a:srgbClr val="A6A6A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50" name="Freeform 50"/>
            <p:cNvSpPr>
              <a:spLocks/>
            </p:cNvSpPr>
            <p:nvPr/>
          </p:nvSpPr>
          <p:spPr bwMode="auto">
            <a:xfrm>
              <a:off x="3228976" y="5083175"/>
              <a:ext cx="328613" cy="260350"/>
            </a:xfrm>
            <a:custGeom>
              <a:avLst/>
              <a:gdLst>
                <a:gd name="T0" fmla="*/ 3 w 207"/>
                <a:gd name="T1" fmla="*/ 0 h 164"/>
                <a:gd name="T2" fmla="*/ 3 w 207"/>
                <a:gd name="T3" fmla="*/ 0 h 164"/>
                <a:gd name="T4" fmla="*/ 207 w 207"/>
                <a:gd name="T5" fmla="*/ 0 h 164"/>
                <a:gd name="T6" fmla="*/ 207 w 207"/>
                <a:gd name="T7" fmla="*/ 0 h 164"/>
                <a:gd name="T8" fmla="*/ 190 w 207"/>
                <a:gd name="T9" fmla="*/ 140 h 164"/>
                <a:gd name="T10" fmla="*/ 190 w 207"/>
                <a:gd name="T11" fmla="*/ 140 h 164"/>
                <a:gd name="T12" fmla="*/ 189 w 207"/>
                <a:gd name="T13" fmla="*/ 145 h 164"/>
                <a:gd name="T14" fmla="*/ 187 w 207"/>
                <a:gd name="T15" fmla="*/ 149 h 164"/>
                <a:gd name="T16" fmla="*/ 183 w 207"/>
                <a:gd name="T17" fmla="*/ 153 h 164"/>
                <a:gd name="T18" fmla="*/ 179 w 207"/>
                <a:gd name="T19" fmla="*/ 156 h 164"/>
                <a:gd name="T20" fmla="*/ 171 w 207"/>
                <a:gd name="T21" fmla="*/ 161 h 164"/>
                <a:gd name="T22" fmla="*/ 161 w 207"/>
                <a:gd name="T23" fmla="*/ 164 h 164"/>
                <a:gd name="T24" fmla="*/ 161 w 207"/>
                <a:gd name="T25" fmla="*/ 164 h 164"/>
                <a:gd name="T26" fmla="*/ 0 w 207"/>
                <a:gd name="T27" fmla="*/ 136 h 164"/>
                <a:gd name="T28" fmla="*/ 0 w 207"/>
                <a:gd name="T29" fmla="*/ 136 h 164"/>
                <a:gd name="T30" fmla="*/ 3 w 207"/>
                <a:gd name="T31" fmla="*/ 0 h 164"/>
                <a:gd name="T32" fmla="*/ 3 w 207"/>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164">
                  <a:moveTo>
                    <a:pt x="3" y="0"/>
                  </a:moveTo>
                  <a:lnTo>
                    <a:pt x="3" y="0"/>
                  </a:lnTo>
                  <a:lnTo>
                    <a:pt x="207" y="0"/>
                  </a:lnTo>
                  <a:lnTo>
                    <a:pt x="207" y="0"/>
                  </a:lnTo>
                  <a:lnTo>
                    <a:pt x="190" y="140"/>
                  </a:lnTo>
                  <a:lnTo>
                    <a:pt x="190" y="140"/>
                  </a:lnTo>
                  <a:lnTo>
                    <a:pt x="189" y="145"/>
                  </a:lnTo>
                  <a:lnTo>
                    <a:pt x="187" y="149"/>
                  </a:lnTo>
                  <a:lnTo>
                    <a:pt x="183" y="153"/>
                  </a:lnTo>
                  <a:lnTo>
                    <a:pt x="179" y="156"/>
                  </a:lnTo>
                  <a:lnTo>
                    <a:pt x="171" y="161"/>
                  </a:lnTo>
                  <a:lnTo>
                    <a:pt x="161" y="164"/>
                  </a:lnTo>
                  <a:lnTo>
                    <a:pt x="161" y="164"/>
                  </a:lnTo>
                  <a:lnTo>
                    <a:pt x="0" y="136"/>
                  </a:lnTo>
                  <a:lnTo>
                    <a:pt x="0" y="136"/>
                  </a:lnTo>
                  <a:lnTo>
                    <a:pt x="3" y="0"/>
                  </a:lnTo>
                  <a:lnTo>
                    <a:pt x="3" y="0"/>
                  </a:lnTo>
                  <a:close/>
                </a:path>
              </a:pathLst>
            </a:custGeom>
            <a:solidFill>
              <a:srgbClr val="A6A6A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51" name="Freeform 51"/>
            <p:cNvSpPr>
              <a:spLocks/>
            </p:cNvSpPr>
            <p:nvPr/>
          </p:nvSpPr>
          <p:spPr bwMode="auto">
            <a:xfrm>
              <a:off x="3235326" y="5083175"/>
              <a:ext cx="322263" cy="260350"/>
            </a:xfrm>
            <a:custGeom>
              <a:avLst/>
              <a:gdLst>
                <a:gd name="T0" fmla="*/ 3 w 203"/>
                <a:gd name="T1" fmla="*/ 0 h 164"/>
                <a:gd name="T2" fmla="*/ 3 w 203"/>
                <a:gd name="T3" fmla="*/ 0 h 164"/>
                <a:gd name="T4" fmla="*/ 203 w 203"/>
                <a:gd name="T5" fmla="*/ 0 h 164"/>
                <a:gd name="T6" fmla="*/ 203 w 203"/>
                <a:gd name="T7" fmla="*/ 0 h 164"/>
                <a:gd name="T8" fmla="*/ 186 w 203"/>
                <a:gd name="T9" fmla="*/ 140 h 164"/>
                <a:gd name="T10" fmla="*/ 186 w 203"/>
                <a:gd name="T11" fmla="*/ 140 h 164"/>
                <a:gd name="T12" fmla="*/ 185 w 203"/>
                <a:gd name="T13" fmla="*/ 145 h 164"/>
                <a:gd name="T14" fmla="*/ 183 w 203"/>
                <a:gd name="T15" fmla="*/ 149 h 164"/>
                <a:gd name="T16" fmla="*/ 179 w 203"/>
                <a:gd name="T17" fmla="*/ 153 h 164"/>
                <a:gd name="T18" fmla="*/ 176 w 203"/>
                <a:gd name="T19" fmla="*/ 156 h 164"/>
                <a:gd name="T20" fmla="*/ 167 w 203"/>
                <a:gd name="T21" fmla="*/ 161 h 164"/>
                <a:gd name="T22" fmla="*/ 157 w 203"/>
                <a:gd name="T23" fmla="*/ 164 h 164"/>
                <a:gd name="T24" fmla="*/ 157 w 203"/>
                <a:gd name="T25" fmla="*/ 164 h 164"/>
                <a:gd name="T26" fmla="*/ 0 w 203"/>
                <a:gd name="T27" fmla="*/ 134 h 164"/>
                <a:gd name="T28" fmla="*/ 0 w 203"/>
                <a:gd name="T29" fmla="*/ 134 h 164"/>
                <a:gd name="T30" fmla="*/ 3 w 203"/>
                <a:gd name="T31" fmla="*/ 0 h 164"/>
                <a:gd name="T32" fmla="*/ 3 w 203"/>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164">
                  <a:moveTo>
                    <a:pt x="3" y="0"/>
                  </a:moveTo>
                  <a:lnTo>
                    <a:pt x="3" y="0"/>
                  </a:lnTo>
                  <a:lnTo>
                    <a:pt x="203" y="0"/>
                  </a:lnTo>
                  <a:lnTo>
                    <a:pt x="203" y="0"/>
                  </a:lnTo>
                  <a:lnTo>
                    <a:pt x="186" y="140"/>
                  </a:lnTo>
                  <a:lnTo>
                    <a:pt x="186" y="140"/>
                  </a:lnTo>
                  <a:lnTo>
                    <a:pt x="185" y="145"/>
                  </a:lnTo>
                  <a:lnTo>
                    <a:pt x="183" y="149"/>
                  </a:lnTo>
                  <a:lnTo>
                    <a:pt x="179" y="153"/>
                  </a:lnTo>
                  <a:lnTo>
                    <a:pt x="176" y="156"/>
                  </a:lnTo>
                  <a:lnTo>
                    <a:pt x="167" y="161"/>
                  </a:lnTo>
                  <a:lnTo>
                    <a:pt x="157" y="164"/>
                  </a:lnTo>
                  <a:lnTo>
                    <a:pt x="157" y="164"/>
                  </a:lnTo>
                  <a:lnTo>
                    <a:pt x="0" y="134"/>
                  </a:lnTo>
                  <a:lnTo>
                    <a:pt x="0" y="134"/>
                  </a:lnTo>
                  <a:lnTo>
                    <a:pt x="3" y="0"/>
                  </a:lnTo>
                  <a:lnTo>
                    <a:pt x="3" y="0"/>
                  </a:lnTo>
                  <a:close/>
                </a:path>
              </a:pathLst>
            </a:custGeom>
            <a:solidFill>
              <a:srgbClr val="A7A7A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52" name="Freeform 52"/>
            <p:cNvSpPr>
              <a:spLocks/>
            </p:cNvSpPr>
            <p:nvPr/>
          </p:nvSpPr>
          <p:spPr bwMode="auto">
            <a:xfrm>
              <a:off x="3240088" y="5083175"/>
              <a:ext cx="317500" cy="260350"/>
            </a:xfrm>
            <a:custGeom>
              <a:avLst/>
              <a:gdLst>
                <a:gd name="T0" fmla="*/ 3 w 200"/>
                <a:gd name="T1" fmla="*/ 0 h 164"/>
                <a:gd name="T2" fmla="*/ 3 w 200"/>
                <a:gd name="T3" fmla="*/ 0 h 164"/>
                <a:gd name="T4" fmla="*/ 200 w 200"/>
                <a:gd name="T5" fmla="*/ 0 h 164"/>
                <a:gd name="T6" fmla="*/ 200 w 200"/>
                <a:gd name="T7" fmla="*/ 0 h 164"/>
                <a:gd name="T8" fmla="*/ 183 w 200"/>
                <a:gd name="T9" fmla="*/ 140 h 164"/>
                <a:gd name="T10" fmla="*/ 183 w 200"/>
                <a:gd name="T11" fmla="*/ 140 h 164"/>
                <a:gd name="T12" fmla="*/ 182 w 200"/>
                <a:gd name="T13" fmla="*/ 145 h 164"/>
                <a:gd name="T14" fmla="*/ 180 w 200"/>
                <a:gd name="T15" fmla="*/ 149 h 164"/>
                <a:gd name="T16" fmla="*/ 176 w 200"/>
                <a:gd name="T17" fmla="*/ 153 h 164"/>
                <a:gd name="T18" fmla="*/ 173 w 200"/>
                <a:gd name="T19" fmla="*/ 156 h 164"/>
                <a:gd name="T20" fmla="*/ 164 w 200"/>
                <a:gd name="T21" fmla="*/ 161 h 164"/>
                <a:gd name="T22" fmla="*/ 156 w 200"/>
                <a:gd name="T23" fmla="*/ 164 h 164"/>
                <a:gd name="T24" fmla="*/ 156 w 200"/>
                <a:gd name="T25" fmla="*/ 164 h 164"/>
                <a:gd name="T26" fmla="*/ 0 w 200"/>
                <a:gd name="T27" fmla="*/ 134 h 164"/>
                <a:gd name="T28" fmla="*/ 0 w 200"/>
                <a:gd name="T29" fmla="*/ 134 h 164"/>
                <a:gd name="T30" fmla="*/ 3 w 200"/>
                <a:gd name="T31" fmla="*/ 0 h 164"/>
                <a:gd name="T32" fmla="*/ 3 w 200"/>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164">
                  <a:moveTo>
                    <a:pt x="3" y="0"/>
                  </a:moveTo>
                  <a:lnTo>
                    <a:pt x="3" y="0"/>
                  </a:lnTo>
                  <a:lnTo>
                    <a:pt x="200" y="0"/>
                  </a:lnTo>
                  <a:lnTo>
                    <a:pt x="200" y="0"/>
                  </a:lnTo>
                  <a:lnTo>
                    <a:pt x="183" y="140"/>
                  </a:lnTo>
                  <a:lnTo>
                    <a:pt x="183" y="140"/>
                  </a:lnTo>
                  <a:lnTo>
                    <a:pt x="182" y="145"/>
                  </a:lnTo>
                  <a:lnTo>
                    <a:pt x="180" y="149"/>
                  </a:lnTo>
                  <a:lnTo>
                    <a:pt x="176" y="153"/>
                  </a:lnTo>
                  <a:lnTo>
                    <a:pt x="173" y="156"/>
                  </a:lnTo>
                  <a:lnTo>
                    <a:pt x="164" y="161"/>
                  </a:lnTo>
                  <a:lnTo>
                    <a:pt x="156" y="164"/>
                  </a:lnTo>
                  <a:lnTo>
                    <a:pt x="156" y="164"/>
                  </a:lnTo>
                  <a:lnTo>
                    <a:pt x="0" y="134"/>
                  </a:lnTo>
                  <a:lnTo>
                    <a:pt x="0" y="134"/>
                  </a:lnTo>
                  <a:lnTo>
                    <a:pt x="3" y="0"/>
                  </a:lnTo>
                  <a:lnTo>
                    <a:pt x="3" y="0"/>
                  </a:lnTo>
                  <a:close/>
                </a:path>
              </a:pathLst>
            </a:custGeom>
            <a:solidFill>
              <a:srgbClr val="A7A7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53" name="Freeform 53"/>
            <p:cNvSpPr>
              <a:spLocks/>
            </p:cNvSpPr>
            <p:nvPr/>
          </p:nvSpPr>
          <p:spPr bwMode="auto">
            <a:xfrm>
              <a:off x="3246438" y="5083175"/>
              <a:ext cx="311150" cy="260350"/>
            </a:xfrm>
            <a:custGeom>
              <a:avLst/>
              <a:gdLst>
                <a:gd name="T0" fmla="*/ 3 w 196"/>
                <a:gd name="T1" fmla="*/ 0 h 164"/>
                <a:gd name="T2" fmla="*/ 3 w 196"/>
                <a:gd name="T3" fmla="*/ 0 h 164"/>
                <a:gd name="T4" fmla="*/ 196 w 196"/>
                <a:gd name="T5" fmla="*/ 0 h 164"/>
                <a:gd name="T6" fmla="*/ 196 w 196"/>
                <a:gd name="T7" fmla="*/ 0 h 164"/>
                <a:gd name="T8" fmla="*/ 179 w 196"/>
                <a:gd name="T9" fmla="*/ 140 h 164"/>
                <a:gd name="T10" fmla="*/ 179 w 196"/>
                <a:gd name="T11" fmla="*/ 140 h 164"/>
                <a:gd name="T12" fmla="*/ 178 w 196"/>
                <a:gd name="T13" fmla="*/ 145 h 164"/>
                <a:gd name="T14" fmla="*/ 176 w 196"/>
                <a:gd name="T15" fmla="*/ 149 h 164"/>
                <a:gd name="T16" fmla="*/ 172 w 196"/>
                <a:gd name="T17" fmla="*/ 153 h 164"/>
                <a:gd name="T18" fmla="*/ 169 w 196"/>
                <a:gd name="T19" fmla="*/ 156 h 164"/>
                <a:gd name="T20" fmla="*/ 160 w 196"/>
                <a:gd name="T21" fmla="*/ 161 h 164"/>
                <a:gd name="T22" fmla="*/ 152 w 196"/>
                <a:gd name="T23" fmla="*/ 164 h 164"/>
                <a:gd name="T24" fmla="*/ 152 w 196"/>
                <a:gd name="T25" fmla="*/ 164 h 164"/>
                <a:gd name="T26" fmla="*/ 0 w 196"/>
                <a:gd name="T27" fmla="*/ 133 h 164"/>
                <a:gd name="T28" fmla="*/ 0 w 196"/>
                <a:gd name="T29" fmla="*/ 133 h 164"/>
                <a:gd name="T30" fmla="*/ 3 w 196"/>
                <a:gd name="T31" fmla="*/ 0 h 164"/>
                <a:gd name="T32" fmla="*/ 3 w 196"/>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6" h="164">
                  <a:moveTo>
                    <a:pt x="3" y="0"/>
                  </a:moveTo>
                  <a:lnTo>
                    <a:pt x="3" y="0"/>
                  </a:lnTo>
                  <a:lnTo>
                    <a:pt x="196" y="0"/>
                  </a:lnTo>
                  <a:lnTo>
                    <a:pt x="196" y="0"/>
                  </a:lnTo>
                  <a:lnTo>
                    <a:pt x="179" y="140"/>
                  </a:lnTo>
                  <a:lnTo>
                    <a:pt x="179" y="140"/>
                  </a:lnTo>
                  <a:lnTo>
                    <a:pt x="178" y="145"/>
                  </a:lnTo>
                  <a:lnTo>
                    <a:pt x="176" y="149"/>
                  </a:lnTo>
                  <a:lnTo>
                    <a:pt x="172" y="153"/>
                  </a:lnTo>
                  <a:lnTo>
                    <a:pt x="169" y="156"/>
                  </a:lnTo>
                  <a:lnTo>
                    <a:pt x="160" y="161"/>
                  </a:lnTo>
                  <a:lnTo>
                    <a:pt x="152" y="164"/>
                  </a:lnTo>
                  <a:lnTo>
                    <a:pt x="152" y="164"/>
                  </a:lnTo>
                  <a:lnTo>
                    <a:pt x="0" y="133"/>
                  </a:lnTo>
                  <a:lnTo>
                    <a:pt x="0" y="133"/>
                  </a:lnTo>
                  <a:lnTo>
                    <a:pt x="3" y="0"/>
                  </a:lnTo>
                  <a:lnTo>
                    <a:pt x="3" y="0"/>
                  </a:lnTo>
                  <a:close/>
                </a:path>
              </a:pathLst>
            </a:custGeom>
            <a:solidFill>
              <a:srgbClr val="A8A8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54" name="Freeform 54"/>
            <p:cNvSpPr>
              <a:spLocks/>
            </p:cNvSpPr>
            <p:nvPr/>
          </p:nvSpPr>
          <p:spPr bwMode="auto">
            <a:xfrm>
              <a:off x="3252788" y="5083175"/>
              <a:ext cx="304800" cy="260350"/>
            </a:xfrm>
            <a:custGeom>
              <a:avLst/>
              <a:gdLst>
                <a:gd name="T0" fmla="*/ 3 w 192"/>
                <a:gd name="T1" fmla="*/ 0 h 164"/>
                <a:gd name="T2" fmla="*/ 3 w 192"/>
                <a:gd name="T3" fmla="*/ 0 h 164"/>
                <a:gd name="T4" fmla="*/ 192 w 192"/>
                <a:gd name="T5" fmla="*/ 0 h 164"/>
                <a:gd name="T6" fmla="*/ 192 w 192"/>
                <a:gd name="T7" fmla="*/ 0 h 164"/>
                <a:gd name="T8" fmla="*/ 175 w 192"/>
                <a:gd name="T9" fmla="*/ 140 h 164"/>
                <a:gd name="T10" fmla="*/ 175 w 192"/>
                <a:gd name="T11" fmla="*/ 140 h 164"/>
                <a:gd name="T12" fmla="*/ 174 w 192"/>
                <a:gd name="T13" fmla="*/ 145 h 164"/>
                <a:gd name="T14" fmla="*/ 172 w 192"/>
                <a:gd name="T15" fmla="*/ 149 h 164"/>
                <a:gd name="T16" fmla="*/ 169 w 192"/>
                <a:gd name="T17" fmla="*/ 153 h 164"/>
                <a:gd name="T18" fmla="*/ 165 w 192"/>
                <a:gd name="T19" fmla="*/ 156 h 164"/>
                <a:gd name="T20" fmla="*/ 157 w 192"/>
                <a:gd name="T21" fmla="*/ 161 h 164"/>
                <a:gd name="T22" fmla="*/ 148 w 192"/>
                <a:gd name="T23" fmla="*/ 164 h 164"/>
                <a:gd name="T24" fmla="*/ 148 w 192"/>
                <a:gd name="T25" fmla="*/ 164 h 164"/>
                <a:gd name="T26" fmla="*/ 0 w 192"/>
                <a:gd name="T27" fmla="*/ 132 h 164"/>
                <a:gd name="T28" fmla="*/ 0 w 192"/>
                <a:gd name="T29" fmla="*/ 132 h 164"/>
                <a:gd name="T30" fmla="*/ 3 w 192"/>
                <a:gd name="T31" fmla="*/ 0 h 164"/>
                <a:gd name="T32" fmla="*/ 3 w 192"/>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64">
                  <a:moveTo>
                    <a:pt x="3" y="0"/>
                  </a:moveTo>
                  <a:lnTo>
                    <a:pt x="3" y="0"/>
                  </a:lnTo>
                  <a:lnTo>
                    <a:pt x="192" y="0"/>
                  </a:lnTo>
                  <a:lnTo>
                    <a:pt x="192" y="0"/>
                  </a:lnTo>
                  <a:lnTo>
                    <a:pt x="175" y="140"/>
                  </a:lnTo>
                  <a:lnTo>
                    <a:pt x="175" y="140"/>
                  </a:lnTo>
                  <a:lnTo>
                    <a:pt x="174" y="145"/>
                  </a:lnTo>
                  <a:lnTo>
                    <a:pt x="172" y="149"/>
                  </a:lnTo>
                  <a:lnTo>
                    <a:pt x="169" y="153"/>
                  </a:lnTo>
                  <a:lnTo>
                    <a:pt x="165" y="156"/>
                  </a:lnTo>
                  <a:lnTo>
                    <a:pt x="157" y="161"/>
                  </a:lnTo>
                  <a:lnTo>
                    <a:pt x="148" y="164"/>
                  </a:lnTo>
                  <a:lnTo>
                    <a:pt x="148" y="164"/>
                  </a:lnTo>
                  <a:lnTo>
                    <a:pt x="0" y="132"/>
                  </a:lnTo>
                  <a:lnTo>
                    <a:pt x="0" y="132"/>
                  </a:lnTo>
                  <a:lnTo>
                    <a:pt x="3" y="0"/>
                  </a:lnTo>
                  <a:lnTo>
                    <a:pt x="3" y="0"/>
                  </a:lnTo>
                  <a:close/>
                </a:path>
              </a:pathLst>
            </a:custGeom>
            <a:solidFill>
              <a:srgbClr val="A9A9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55" name="Freeform 55"/>
            <p:cNvSpPr>
              <a:spLocks/>
            </p:cNvSpPr>
            <p:nvPr/>
          </p:nvSpPr>
          <p:spPr bwMode="auto">
            <a:xfrm>
              <a:off x="3259138" y="5083175"/>
              <a:ext cx="298450" cy="260350"/>
            </a:xfrm>
            <a:custGeom>
              <a:avLst/>
              <a:gdLst>
                <a:gd name="T0" fmla="*/ 3 w 188"/>
                <a:gd name="T1" fmla="*/ 0 h 164"/>
                <a:gd name="T2" fmla="*/ 3 w 188"/>
                <a:gd name="T3" fmla="*/ 0 h 164"/>
                <a:gd name="T4" fmla="*/ 188 w 188"/>
                <a:gd name="T5" fmla="*/ 0 h 164"/>
                <a:gd name="T6" fmla="*/ 188 w 188"/>
                <a:gd name="T7" fmla="*/ 0 h 164"/>
                <a:gd name="T8" fmla="*/ 171 w 188"/>
                <a:gd name="T9" fmla="*/ 140 h 164"/>
                <a:gd name="T10" fmla="*/ 171 w 188"/>
                <a:gd name="T11" fmla="*/ 140 h 164"/>
                <a:gd name="T12" fmla="*/ 170 w 188"/>
                <a:gd name="T13" fmla="*/ 145 h 164"/>
                <a:gd name="T14" fmla="*/ 168 w 188"/>
                <a:gd name="T15" fmla="*/ 149 h 164"/>
                <a:gd name="T16" fmla="*/ 165 w 188"/>
                <a:gd name="T17" fmla="*/ 153 h 164"/>
                <a:gd name="T18" fmla="*/ 161 w 188"/>
                <a:gd name="T19" fmla="*/ 156 h 164"/>
                <a:gd name="T20" fmla="*/ 153 w 188"/>
                <a:gd name="T21" fmla="*/ 161 h 164"/>
                <a:gd name="T22" fmla="*/ 144 w 188"/>
                <a:gd name="T23" fmla="*/ 164 h 164"/>
                <a:gd name="T24" fmla="*/ 144 w 188"/>
                <a:gd name="T25" fmla="*/ 164 h 164"/>
                <a:gd name="T26" fmla="*/ 0 w 188"/>
                <a:gd name="T27" fmla="*/ 130 h 164"/>
                <a:gd name="T28" fmla="*/ 0 w 188"/>
                <a:gd name="T29" fmla="*/ 130 h 164"/>
                <a:gd name="T30" fmla="*/ 3 w 188"/>
                <a:gd name="T31" fmla="*/ 0 h 164"/>
                <a:gd name="T32" fmla="*/ 3 w 188"/>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8" h="164">
                  <a:moveTo>
                    <a:pt x="3" y="0"/>
                  </a:moveTo>
                  <a:lnTo>
                    <a:pt x="3" y="0"/>
                  </a:lnTo>
                  <a:lnTo>
                    <a:pt x="188" y="0"/>
                  </a:lnTo>
                  <a:lnTo>
                    <a:pt x="188" y="0"/>
                  </a:lnTo>
                  <a:lnTo>
                    <a:pt x="171" y="140"/>
                  </a:lnTo>
                  <a:lnTo>
                    <a:pt x="171" y="140"/>
                  </a:lnTo>
                  <a:lnTo>
                    <a:pt x="170" y="145"/>
                  </a:lnTo>
                  <a:lnTo>
                    <a:pt x="168" y="149"/>
                  </a:lnTo>
                  <a:lnTo>
                    <a:pt x="165" y="153"/>
                  </a:lnTo>
                  <a:lnTo>
                    <a:pt x="161" y="156"/>
                  </a:lnTo>
                  <a:lnTo>
                    <a:pt x="153" y="161"/>
                  </a:lnTo>
                  <a:lnTo>
                    <a:pt x="144" y="164"/>
                  </a:lnTo>
                  <a:lnTo>
                    <a:pt x="144" y="164"/>
                  </a:lnTo>
                  <a:lnTo>
                    <a:pt x="0" y="130"/>
                  </a:lnTo>
                  <a:lnTo>
                    <a:pt x="0" y="130"/>
                  </a:lnTo>
                  <a:lnTo>
                    <a:pt x="3" y="0"/>
                  </a:lnTo>
                  <a:lnTo>
                    <a:pt x="3" y="0"/>
                  </a:lnTo>
                  <a:close/>
                </a:path>
              </a:pathLst>
            </a:custGeom>
            <a:solidFill>
              <a:srgbClr val="A9A9A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56" name="Freeform 56"/>
            <p:cNvSpPr>
              <a:spLocks/>
            </p:cNvSpPr>
            <p:nvPr/>
          </p:nvSpPr>
          <p:spPr bwMode="auto">
            <a:xfrm>
              <a:off x="3265488" y="5083175"/>
              <a:ext cx="292100" cy="260350"/>
            </a:xfrm>
            <a:custGeom>
              <a:avLst/>
              <a:gdLst>
                <a:gd name="T0" fmla="*/ 3 w 184"/>
                <a:gd name="T1" fmla="*/ 0 h 164"/>
                <a:gd name="T2" fmla="*/ 3 w 184"/>
                <a:gd name="T3" fmla="*/ 0 h 164"/>
                <a:gd name="T4" fmla="*/ 184 w 184"/>
                <a:gd name="T5" fmla="*/ 0 h 164"/>
                <a:gd name="T6" fmla="*/ 184 w 184"/>
                <a:gd name="T7" fmla="*/ 0 h 164"/>
                <a:gd name="T8" fmla="*/ 167 w 184"/>
                <a:gd name="T9" fmla="*/ 140 h 164"/>
                <a:gd name="T10" fmla="*/ 167 w 184"/>
                <a:gd name="T11" fmla="*/ 140 h 164"/>
                <a:gd name="T12" fmla="*/ 166 w 184"/>
                <a:gd name="T13" fmla="*/ 145 h 164"/>
                <a:gd name="T14" fmla="*/ 164 w 184"/>
                <a:gd name="T15" fmla="*/ 149 h 164"/>
                <a:gd name="T16" fmla="*/ 157 w 184"/>
                <a:gd name="T17" fmla="*/ 156 h 164"/>
                <a:gd name="T18" fmla="*/ 149 w 184"/>
                <a:gd name="T19" fmla="*/ 161 h 164"/>
                <a:gd name="T20" fmla="*/ 141 w 184"/>
                <a:gd name="T21" fmla="*/ 164 h 164"/>
                <a:gd name="T22" fmla="*/ 141 w 184"/>
                <a:gd name="T23" fmla="*/ 164 h 164"/>
                <a:gd name="T24" fmla="*/ 0 w 184"/>
                <a:gd name="T25" fmla="*/ 129 h 164"/>
                <a:gd name="T26" fmla="*/ 0 w 184"/>
                <a:gd name="T27" fmla="*/ 129 h 164"/>
                <a:gd name="T28" fmla="*/ 3 w 184"/>
                <a:gd name="T29" fmla="*/ 0 h 164"/>
                <a:gd name="T30" fmla="*/ 3 w 184"/>
                <a:gd name="T3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164">
                  <a:moveTo>
                    <a:pt x="3" y="0"/>
                  </a:moveTo>
                  <a:lnTo>
                    <a:pt x="3" y="0"/>
                  </a:lnTo>
                  <a:lnTo>
                    <a:pt x="184" y="0"/>
                  </a:lnTo>
                  <a:lnTo>
                    <a:pt x="184" y="0"/>
                  </a:lnTo>
                  <a:lnTo>
                    <a:pt x="167" y="140"/>
                  </a:lnTo>
                  <a:lnTo>
                    <a:pt x="167" y="140"/>
                  </a:lnTo>
                  <a:lnTo>
                    <a:pt x="166" y="145"/>
                  </a:lnTo>
                  <a:lnTo>
                    <a:pt x="164" y="149"/>
                  </a:lnTo>
                  <a:lnTo>
                    <a:pt x="157" y="156"/>
                  </a:lnTo>
                  <a:lnTo>
                    <a:pt x="149" y="161"/>
                  </a:lnTo>
                  <a:lnTo>
                    <a:pt x="141" y="164"/>
                  </a:lnTo>
                  <a:lnTo>
                    <a:pt x="141" y="164"/>
                  </a:lnTo>
                  <a:lnTo>
                    <a:pt x="0" y="129"/>
                  </a:lnTo>
                  <a:lnTo>
                    <a:pt x="0" y="129"/>
                  </a:lnTo>
                  <a:lnTo>
                    <a:pt x="3" y="0"/>
                  </a:lnTo>
                  <a:lnTo>
                    <a:pt x="3" y="0"/>
                  </a:lnTo>
                  <a:close/>
                </a:path>
              </a:pathLst>
            </a:custGeom>
            <a:solidFill>
              <a:srgbClr val="AAAAA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57" name="Freeform 57"/>
            <p:cNvSpPr>
              <a:spLocks/>
            </p:cNvSpPr>
            <p:nvPr/>
          </p:nvSpPr>
          <p:spPr bwMode="auto">
            <a:xfrm>
              <a:off x="3270251" y="5083175"/>
              <a:ext cx="287338" cy="260350"/>
            </a:xfrm>
            <a:custGeom>
              <a:avLst/>
              <a:gdLst>
                <a:gd name="T0" fmla="*/ 4 w 181"/>
                <a:gd name="T1" fmla="*/ 0 h 164"/>
                <a:gd name="T2" fmla="*/ 4 w 181"/>
                <a:gd name="T3" fmla="*/ 0 h 164"/>
                <a:gd name="T4" fmla="*/ 181 w 181"/>
                <a:gd name="T5" fmla="*/ 0 h 164"/>
                <a:gd name="T6" fmla="*/ 181 w 181"/>
                <a:gd name="T7" fmla="*/ 0 h 164"/>
                <a:gd name="T8" fmla="*/ 164 w 181"/>
                <a:gd name="T9" fmla="*/ 140 h 164"/>
                <a:gd name="T10" fmla="*/ 164 w 181"/>
                <a:gd name="T11" fmla="*/ 140 h 164"/>
                <a:gd name="T12" fmla="*/ 163 w 181"/>
                <a:gd name="T13" fmla="*/ 145 h 164"/>
                <a:gd name="T14" fmla="*/ 161 w 181"/>
                <a:gd name="T15" fmla="*/ 149 h 164"/>
                <a:gd name="T16" fmla="*/ 154 w 181"/>
                <a:gd name="T17" fmla="*/ 156 h 164"/>
                <a:gd name="T18" fmla="*/ 146 w 181"/>
                <a:gd name="T19" fmla="*/ 160 h 164"/>
                <a:gd name="T20" fmla="*/ 138 w 181"/>
                <a:gd name="T21" fmla="*/ 164 h 164"/>
                <a:gd name="T22" fmla="*/ 138 w 181"/>
                <a:gd name="T23" fmla="*/ 164 h 164"/>
                <a:gd name="T24" fmla="*/ 0 w 181"/>
                <a:gd name="T25" fmla="*/ 128 h 164"/>
                <a:gd name="T26" fmla="*/ 0 w 181"/>
                <a:gd name="T27" fmla="*/ 128 h 164"/>
                <a:gd name="T28" fmla="*/ 4 w 181"/>
                <a:gd name="T29" fmla="*/ 0 h 164"/>
                <a:gd name="T30" fmla="*/ 4 w 181"/>
                <a:gd name="T3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 h="164">
                  <a:moveTo>
                    <a:pt x="4" y="0"/>
                  </a:moveTo>
                  <a:lnTo>
                    <a:pt x="4" y="0"/>
                  </a:lnTo>
                  <a:lnTo>
                    <a:pt x="181" y="0"/>
                  </a:lnTo>
                  <a:lnTo>
                    <a:pt x="181" y="0"/>
                  </a:lnTo>
                  <a:lnTo>
                    <a:pt x="164" y="140"/>
                  </a:lnTo>
                  <a:lnTo>
                    <a:pt x="164" y="140"/>
                  </a:lnTo>
                  <a:lnTo>
                    <a:pt x="163" y="145"/>
                  </a:lnTo>
                  <a:lnTo>
                    <a:pt x="161" y="149"/>
                  </a:lnTo>
                  <a:lnTo>
                    <a:pt x="154" y="156"/>
                  </a:lnTo>
                  <a:lnTo>
                    <a:pt x="146" y="160"/>
                  </a:lnTo>
                  <a:lnTo>
                    <a:pt x="138" y="164"/>
                  </a:lnTo>
                  <a:lnTo>
                    <a:pt x="138" y="164"/>
                  </a:lnTo>
                  <a:lnTo>
                    <a:pt x="0" y="128"/>
                  </a:lnTo>
                  <a:lnTo>
                    <a:pt x="0" y="128"/>
                  </a:lnTo>
                  <a:lnTo>
                    <a:pt x="4" y="0"/>
                  </a:lnTo>
                  <a:lnTo>
                    <a:pt x="4" y="0"/>
                  </a:lnTo>
                  <a:close/>
                </a:path>
              </a:pathLst>
            </a:custGeom>
            <a:solidFill>
              <a:srgbClr val="AAAA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58" name="Freeform 58"/>
            <p:cNvSpPr>
              <a:spLocks/>
            </p:cNvSpPr>
            <p:nvPr/>
          </p:nvSpPr>
          <p:spPr bwMode="auto">
            <a:xfrm>
              <a:off x="3276601" y="5083175"/>
              <a:ext cx="280988" cy="258763"/>
            </a:xfrm>
            <a:custGeom>
              <a:avLst/>
              <a:gdLst>
                <a:gd name="T0" fmla="*/ 4 w 177"/>
                <a:gd name="T1" fmla="*/ 0 h 163"/>
                <a:gd name="T2" fmla="*/ 4 w 177"/>
                <a:gd name="T3" fmla="*/ 0 h 163"/>
                <a:gd name="T4" fmla="*/ 177 w 177"/>
                <a:gd name="T5" fmla="*/ 0 h 163"/>
                <a:gd name="T6" fmla="*/ 177 w 177"/>
                <a:gd name="T7" fmla="*/ 0 h 163"/>
                <a:gd name="T8" fmla="*/ 160 w 177"/>
                <a:gd name="T9" fmla="*/ 140 h 163"/>
                <a:gd name="T10" fmla="*/ 160 w 177"/>
                <a:gd name="T11" fmla="*/ 140 h 163"/>
                <a:gd name="T12" fmla="*/ 159 w 177"/>
                <a:gd name="T13" fmla="*/ 145 h 163"/>
                <a:gd name="T14" fmla="*/ 157 w 177"/>
                <a:gd name="T15" fmla="*/ 149 h 163"/>
                <a:gd name="T16" fmla="*/ 150 w 177"/>
                <a:gd name="T17" fmla="*/ 156 h 163"/>
                <a:gd name="T18" fmla="*/ 142 w 177"/>
                <a:gd name="T19" fmla="*/ 160 h 163"/>
                <a:gd name="T20" fmla="*/ 134 w 177"/>
                <a:gd name="T21" fmla="*/ 163 h 163"/>
                <a:gd name="T22" fmla="*/ 134 w 177"/>
                <a:gd name="T23" fmla="*/ 163 h 163"/>
                <a:gd name="T24" fmla="*/ 0 w 177"/>
                <a:gd name="T25" fmla="*/ 128 h 163"/>
                <a:gd name="T26" fmla="*/ 0 w 177"/>
                <a:gd name="T27" fmla="*/ 128 h 163"/>
                <a:gd name="T28" fmla="*/ 4 w 177"/>
                <a:gd name="T29" fmla="*/ 0 h 163"/>
                <a:gd name="T30" fmla="*/ 4 w 177"/>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163">
                  <a:moveTo>
                    <a:pt x="4" y="0"/>
                  </a:moveTo>
                  <a:lnTo>
                    <a:pt x="4" y="0"/>
                  </a:lnTo>
                  <a:lnTo>
                    <a:pt x="177" y="0"/>
                  </a:lnTo>
                  <a:lnTo>
                    <a:pt x="177" y="0"/>
                  </a:lnTo>
                  <a:lnTo>
                    <a:pt x="160" y="140"/>
                  </a:lnTo>
                  <a:lnTo>
                    <a:pt x="160" y="140"/>
                  </a:lnTo>
                  <a:lnTo>
                    <a:pt x="159" y="145"/>
                  </a:lnTo>
                  <a:lnTo>
                    <a:pt x="157" y="149"/>
                  </a:lnTo>
                  <a:lnTo>
                    <a:pt x="150" y="156"/>
                  </a:lnTo>
                  <a:lnTo>
                    <a:pt x="142" y="160"/>
                  </a:lnTo>
                  <a:lnTo>
                    <a:pt x="134" y="163"/>
                  </a:lnTo>
                  <a:lnTo>
                    <a:pt x="134" y="163"/>
                  </a:lnTo>
                  <a:lnTo>
                    <a:pt x="0" y="128"/>
                  </a:lnTo>
                  <a:lnTo>
                    <a:pt x="0" y="128"/>
                  </a:lnTo>
                  <a:lnTo>
                    <a:pt x="4" y="0"/>
                  </a:lnTo>
                  <a:lnTo>
                    <a:pt x="4" y="0"/>
                  </a:lnTo>
                  <a:close/>
                </a:path>
              </a:pathLst>
            </a:custGeom>
            <a:solidFill>
              <a:srgbClr val="ABAB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59" name="Freeform 59"/>
            <p:cNvSpPr>
              <a:spLocks/>
            </p:cNvSpPr>
            <p:nvPr/>
          </p:nvSpPr>
          <p:spPr bwMode="auto">
            <a:xfrm>
              <a:off x="3282951" y="5083175"/>
              <a:ext cx="274638" cy="258763"/>
            </a:xfrm>
            <a:custGeom>
              <a:avLst/>
              <a:gdLst>
                <a:gd name="T0" fmla="*/ 3 w 173"/>
                <a:gd name="T1" fmla="*/ 0 h 163"/>
                <a:gd name="T2" fmla="*/ 3 w 173"/>
                <a:gd name="T3" fmla="*/ 0 h 163"/>
                <a:gd name="T4" fmla="*/ 173 w 173"/>
                <a:gd name="T5" fmla="*/ 0 h 163"/>
                <a:gd name="T6" fmla="*/ 173 w 173"/>
                <a:gd name="T7" fmla="*/ 0 h 163"/>
                <a:gd name="T8" fmla="*/ 156 w 173"/>
                <a:gd name="T9" fmla="*/ 140 h 163"/>
                <a:gd name="T10" fmla="*/ 156 w 173"/>
                <a:gd name="T11" fmla="*/ 140 h 163"/>
                <a:gd name="T12" fmla="*/ 155 w 173"/>
                <a:gd name="T13" fmla="*/ 145 h 163"/>
                <a:gd name="T14" fmla="*/ 153 w 173"/>
                <a:gd name="T15" fmla="*/ 149 h 163"/>
                <a:gd name="T16" fmla="*/ 146 w 173"/>
                <a:gd name="T17" fmla="*/ 156 h 163"/>
                <a:gd name="T18" fmla="*/ 140 w 173"/>
                <a:gd name="T19" fmla="*/ 160 h 163"/>
                <a:gd name="T20" fmla="*/ 132 w 173"/>
                <a:gd name="T21" fmla="*/ 163 h 163"/>
                <a:gd name="T22" fmla="*/ 132 w 173"/>
                <a:gd name="T23" fmla="*/ 163 h 163"/>
                <a:gd name="T24" fmla="*/ 0 w 173"/>
                <a:gd name="T25" fmla="*/ 126 h 163"/>
                <a:gd name="T26" fmla="*/ 0 w 173"/>
                <a:gd name="T27" fmla="*/ 126 h 163"/>
                <a:gd name="T28" fmla="*/ 3 w 173"/>
                <a:gd name="T29" fmla="*/ 0 h 163"/>
                <a:gd name="T30" fmla="*/ 3 w 173"/>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163">
                  <a:moveTo>
                    <a:pt x="3" y="0"/>
                  </a:moveTo>
                  <a:lnTo>
                    <a:pt x="3" y="0"/>
                  </a:lnTo>
                  <a:lnTo>
                    <a:pt x="173" y="0"/>
                  </a:lnTo>
                  <a:lnTo>
                    <a:pt x="173" y="0"/>
                  </a:lnTo>
                  <a:lnTo>
                    <a:pt x="156" y="140"/>
                  </a:lnTo>
                  <a:lnTo>
                    <a:pt x="156" y="140"/>
                  </a:lnTo>
                  <a:lnTo>
                    <a:pt x="155" y="145"/>
                  </a:lnTo>
                  <a:lnTo>
                    <a:pt x="153" y="149"/>
                  </a:lnTo>
                  <a:lnTo>
                    <a:pt x="146" y="156"/>
                  </a:lnTo>
                  <a:lnTo>
                    <a:pt x="140" y="160"/>
                  </a:lnTo>
                  <a:lnTo>
                    <a:pt x="132" y="163"/>
                  </a:lnTo>
                  <a:lnTo>
                    <a:pt x="132" y="163"/>
                  </a:lnTo>
                  <a:lnTo>
                    <a:pt x="0" y="126"/>
                  </a:lnTo>
                  <a:lnTo>
                    <a:pt x="0" y="126"/>
                  </a:lnTo>
                  <a:lnTo>
                    <a:pt x="3" y="0"/>
                  </a:lnTo>
                  <a:lnTo>
                    <a:pt x="3" y="0"/>
                  </a:lnTo>
                  <a:close/>
                </a:path>
              </a:pathLst>
            </a:custGeom>
            <a:solidFill>
              <a:srgbClr val="ACAC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0" name="Freeform 60"/>
            <p:cNvSpPr>
              <a:spLocks/>
            </p:cNvSpPr>
            <p:nvPr/>
          </p:nvSpPr>
          <p:spPr bwMode="auto">
            <a:xfrm>
              <a:off x="3289301" y="5083175"/>
              <a:ext cx="268288" cy="258763"/>
            </a:xfrm>
            <a:custGeom>
              <a:avLst/>
              <a:gdLst>
                <a:gd name="T0" fmla="*/ 3 w 169"/>
                <a:gd name="T1" fmla="*/ 0 h 163"/>
                <a:gd name="T2" fmla="*/ 3 w 169"/>
                <a:gd name="T3" fmla="*/ 0 h 163"/>
                <a:gd name="T4" fmla="*/ 169 w 169"/>
                <a:gd name="T5" fmla="*/ 0 h 163"/>
                <a:gd name="T6" fmla="*/ 169 w 169"/>
                <a:gd name="T7" fmla="*/ 0 h 163"/>
                <a:gd name="T8" fmla="*/ 152 w 169"/>
                <a:gd name="T9" fmla="*/ 140 h 163"/>
                <a:gd name="T10" fmla="*/ 152 w 169"/>
                <a:gd name="T11" fmla="*/ 140 h 163"/>
                <a:gd name="T12" fmla="*/ 151 w 169"/>
                <a:gd name="T13" fmla="*/ 144 h 163"/>
                <a:gd name="T14" fmla="*/ 149 w 169"/>
                <a:gd name="T15" fmla="*/ 148 h 163"/>
                <a:gd name="T16" fmla="*/ 142 w 169"/>
                <a:gd name="T17" fmla="*/ 155 h 163"/>
                <a:gd name="T18" fmla="*/ 136 w 169"/>
                <a:gd name="T19" fmla="*/ 160 h 163"/>
                <a:gd name="T20" fmla="*/ 128 w 169"/>
                <a:gd name="T21" fmla="*/ 163 h 163"/>
                <a:gd name="T22" fmla="*/ 128 w 169"/>
                <a:gd name="T23" fmla="*/ 163 h 163"/>
                <a:gd name="T24" fmla="*/ 0 w 169"/>
                <a:gd name="T25" fmla="*/ 125 h 163"/>
                <a:gd name="T26" fmla="*/ 0 w 169"/>
                <a:gd name="T27" fmla="*/ 125 h 163"/>
                <a:gd name="T28" fmla="*/ 3 w 169"/>
                <a:gd name="T29" fmla="*/ 0 h 163"/>
                <a:gd name="T30" fmla="*/ 3 w 169"/>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 h="163">
                  <a:moveTo>
                    <a:pt x="3" y="0"/>
                  </a:moveTo>
                  <a:lnTo>
                    <a:pt x="3" y="0"/>
                  </a:lnTo>
                  <a:lnTo>
                    <a:pt x="169" y="0"/>
                  </a:lnTo>
                  <a:lnTo>
                    <a:pt x="169" y="0"/>
                  </a:lnTo>
                  <a:lnTo>
                    <a:pt x="152" y="140"/>
                  </a:lnTo>
                  <a:lnTo>
                    <a:pt x="152" y="140"/>
                  </a:lnTo>
                  <a:lnTo>
                    <a:pt x="151" y="144"/>
                  </a:lnTo>
                  <a:lnTo>
                    <a:pt x="149" y="148"/>
                  </a:lnTo>
                  <a:lnTo>
                    <a:pt x="142" y="155"/>
                  </a:lnTo>
                  <a:lnTo>
                    <a:pt x="136" y="160"/>
                  </a:lnTo>
                  <a:lnTo>
                    <a:pt x="128" y="163"/>
                  </a:lnTo>
                  <a:lnTo>
                    <a:pt x="128" y="163"/>
                  </a:lnTo>
                  <a:lnTo>
                    <a:pt x="0" y="125"/>
                  </a:lnTo>
                  <a:lnTo>
                    <a:pt x="0" y="125"/>
                  </a:lnTo>
                  <a:lnTo>
                    <a:pt x="3" y="0"/>
                  </a:lnTo>
                  <a:lnTo>
                    <a:pt x="3" y="0"/>
                  </a:lnTo>
                  <a:close/>
                </a:path>
              </a:pathLst>
            </a:custGeom>
            <a:solidFill>
              <a:srgbClr val="ACAC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1" name="Freeform 61"/>
            <p:cNvSpPr>
              <a:spLocks/>
            </p:cNvSpPr>
            <p:nvPr/>
          </p:nvSpPr>
          <p:spPr bwMode="auto">
            <a:xfrm>
              <a:off x="3294063" y="5083175"/>
              <a:ext cx="263525" cy="258763"/>
            </a:xfrm>
            <a:custGeom>
              <a:avLst/>
              <a:gdLst>
                <a:gd name="T0" fmla="*/ 4 w 166"/>
                <a:gd name="T1" fmla="*/ 0 h 163"/>
                <a:gd name="T2" fmla="*/ 4 w 166"/>
                <a:gd name="T3" fmla="*/ 0 h 163"/>
                <a:gd name="T4" fmla="*/ 166 w 166"/>
                <a:gd name="T5" fmla="*/ 0 h 163"/>
                <a:gd name="T6" fmla="*/ 166 w 166"/>
                <a:gd name="T7" fmla="*/ 0 h 163"/>
                <a:gd name="T8" fmla="*/ 149 w 166"/>
                <a:gd name="T9" fmla="*/ 140 h 163"/>
                <a:gd name="T10" fmla="*/ 149 w 166"/>
                <a:gd name="T11" fmla="*/ 140 h 163"/>
                <a:gd name="T12" fmla="*/ 148 w 166"/>
                <a:gd name="T13" fmla="*/ 144 h 163"/>
                <a:gd name="T14" fmla="*/ 146 w 166"/>
                <a:gd name="T15" fmla="*/ 148 h 163"/>
                <a:gd name="T16" fmla="*/ 141 w 166"/>
                <a:gd name="T17" fmla="*/ 155 h 163"/>
                <a:gd name="T18" fmla="*/ 133 w 166"/>
                <a:gd name="T19" fmla="*/ 160 h 163"/>
                <a:gd name="T20" fmla="*/ 125 w 166"/>
                <a:gd name="T21" fmla="*/ 163 h 163"/>
                <a:gd name="T22" fmla="*/ 125 w 166"/>
                <a:gd name="T23" fmla="*/ 163 h 163"/>
                <a:gd name="T24" fmla="*/ 0 w 166"/>
                <a:gd name="T25" fmla="*/ 124 h 163"/>
                <a:gd name="T26" fmla="*/ 0 w 166"/>
                <a:gd name="T27" fmla="*/ 124 h 163"/>
                <a:gd name="T28" fmla="*/ 4 w 166"/>
                <a:gd name="T29" fmla="*/ 0 h 163"/>
                <a:gd name="T30" fmla="*/ 4 w 166"/>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163">
                  <a:moveTo>
                    <a:pt x="4" y="0"/>
                  </a:moveTo>
                  <a:lnTo>
                    <a:pt x="4" y="0"/>
                  </a:lnTo>
                  <a:lnTo>
                    <a:pt x="166" y="0"/>
                  </a:lnTo>
                  <a:lnTo>
                    <a:pt x="166" y="0"/>
                  </a:lnTo>
                  <a:lnTo>
                    <a:pt x="149" y="140"/>
                  </a:lnTo>
                  <a:lnTo>
                    <a:pt x="149" y="140"/>
                  </a:lnTo>
                  <a:lnTo>
                    <a:pt x="148" y="144"/>
                  </a:lnTo>
                  <a:lnTo>
                    <a:pt x="146" y="148"/>
                  </a:lnTo>
                  <a:lnTo>
                    <a:pt x="141" y="155"/>
                  </a:lnTo>
                  <a:lnTo>
                    <a:pt x="133" y="160"/>
                  </a:lnTo>
                  <a:lnTo>
                    <a:pt x="125" y="163"/>
                  </a:lnTo>
                  <a:lnTo>
                    <a:pt x="125" y="163"/>
                  </a:lnTo>
                  <a:lnTo>
                    <a:pt x="0" y="124"/>
                  </a:lnTo>
                  <a:lnTo>
                    <a:pt x="0" y="124"/>
                  </a:lnTo>
                  <a:lnTo>
                    <a:pt x="4" y="0"/>
                  </a:lnTo>
                  <a:lnTo>
                    <a:pt x="4" y="0"/>
                  </a:lnTo>
                  <a:close/>
                </a:path>
              </a:pathLst>
            </a:custGeom>
            <a:solidFill>
              <a:srgbClr val="ADAD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2" name="Freeform 62"/>
            <p:cNvSpPr>
              <a:spLocks/>
            </p:cNvSpPr>
            <p:nvPr/>
          </p:nvSpPr>
          <p:spPr bwMode="auto">
            <a:xfrm>
              <a:off x="3300413" y="5083175"/>
              <a:ext cx="257175" cy="258763"/>
            </a:xfrm>
            <a:custGeom>
              <a:avLst/>
              <a:gdLst>
                <a:gd name="T0" fmla="*/ 4 w 162"/>
                <a:gd name="T1" fmla="*/ 0 h 163"/>
                <a:gd name="T2" fmla="*/ 4 w 162"/>
                <a:gd name="T3" fmla="*/ 0 h 163"/>
                <a:gd name="T4" fmla="*/ 162 w 162"/>
                <a:gd name="T5" fmla="*/ 0 h 163"/>
                <a:gd name="T6" fmla="*/ 162 w 162"/>
                <a:gd name="T7" fmla="*/ 0 h 163"/>
                <a:gd name="T8" fmla="*/ 145 w 162"/>
                <a:gd name="T9" fmla="*/ 140 h 163"/>
                <a:gd name="T10" fmla="*/ 145 w 162"/>
                <a:gd name="T11" fmla="*/ 140 h 163"/>
                <a:gd name="T12" fmla="*/ 144 w 162"/>
                <a:gd name="T13" fmla="*/ 144 h 163"/>
                <a:gd name="T14" fmla="*/ 142 w 162"/>
                <a:gd name="T15" fmla="*/ 148 h 163"/>
                <a:gd name="T16" fmla="*/ 137 w 162"/>
                <a:gd name="T17" fmla="*/ 155 h 163"/>
                <a:gd name="T18" fmla="*/ 129 w 162"/>
                <a:gd name="T19" fmla="*/ 160 h 163"/>
                <a:gd name="T20" fmla="*/ 121 w 162"/>
                <a:gd name="T21" fmla="*/ 163 h 163"/>
                <a:gd name="T22" fmla="*/ 121 w 162"/>
                <a:gd name="T23" fmla="*/ 163 h 163"/>
                <a:gd name="T24" fmla="*/ 0 w 162"/>
                <a:gd name="T25" fmla="*/ 122 h 163"/>
                <a:gd name="T26" fmla="*/ 0 w 162"/>
                <a:gd name="T27" fmla="*/ 122 h 163"/>
                <a:gd name="T28" fmla="*/ 4 w 162"/>
                <a:gd name="T29" fmla="*/ 0 h 163"/>
                <a:gd name="T30" fmla="*/ 4 w 162"/>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163">
                  <a:moveTo>
                    <a:pt x="4" y="0"/>
                  </a:moveTo>
                  <a:lnTo>
                    <a:pt x="4" y="0"/>
                  </a:lnTo>
                  <a:lnTo>
                    <a:pt x="162" y="0"/>
                  </a:lnTo>
                  <a:lnTo>
                    <a:pt x="162" y="0"/>
                  </a:lnTo>
                  <a:lnTo>
                    <a:pt x="145" y="140"/>
                  </a:lnTo>
                  <a:lnTo>
                    <a:pt x="145" y="140"/>
                  </a:lnTo>
                  <a:lnTo>
                    <a:pt x="144" y="144"/>
                  </a:lnTo>
                  <a:lnTo>
                    <a:pt x="142" y="148"/>
                  </a:lnTo>
                  <a:lnTo>
                    <a:pt x="137" y="155"/>
                  </a:lnTo>
                  <a:lnTo>
                    <a:pt x="129" y="160"/>
                  </a:lnTo>
                  <a:lnTo>
                    <a:pt x="121" y="163"/>
                  </a:lnTo>
                  <a:lnTo>
                    <a:pt x="121" y="163"/>
                  </a:lnTo>
                  <a:lnTo>
                    <a:pt x="0" y="122"/>
                  </a:lnTo>
                  <a:lnTo>
                    <a:pt x="0" y="122"/>
                  </a:lnTo>
                  <a:lnTo>
                    <a:pt x="4" y="0"/>
                  </a:lnTo>
                  <a:lnTo>
                    <a:pt x="4" y="0"/>
                  </a:lnTo>
                  <a:close/>
                </a:path>
              </a:pathLst>
            </a:custGeom>
            <a:solidFill>
              <a:srgbClr val="AEAEB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3" name="Freeform 63"/>
            <p:cNvSpPr>
              <a:spLocks/>
            </p:cNvSpPr>
            <p:nvPr/>
          </p:nvSpPr>
          <p:spPr bwMode="auto">
            <a:xfrm>
              <a:off x="3306763" y="5083175"/>
              <a:ext cx="250825" cy="258763"/>
            </a:xfrm>
            <a:custGeom>
              <a:avLst/>
              <a:gdLst>
                <a:gd name="T0" fmla="*/ 4 w 158"/>
                <a:gd name="T1" fmla="*/ 0 h 163"/>
                <a:gd name="T2" fmla="*/ 4 w 158"/>
                <a:gd name="T3" fmla="*/ 0 h 163"/>
                <a:gd name="T4" fmla="*/ 158 w 158"/>
                <a:gd name="T5" fmla="*/ 0 h 163"/>
                <a:gd name="T6" fmla="*/ 158 w 158"/>
                <a:gd name="T7" fmla="*/ 0 h 163"/>
                <a:gd name="T8" fmla="*/ 141 w 158"/>
                <a:gd name="T9" fmla="*/ 140 h 163"/>
                <a:gd name="T10" fmla="*/ 141 w 158"/>
                <a:gd name="T11" fmla="*/ 140 h 163"/>
                <a:gd name="T12" fmla="*/ 140 w 158"/>
                <a:gd name="T13" fmla="*/ 144 h 163"/>
                <a:gd name="T14" fmla="*/ 138 w 158"/>
                <a:gd name="T15" fmla="*/ 148 h 163"/>
                <a:gd name="T16" fmla="*/ 133 w 158"/>
                <a:gd name="T17" fmla="*/ 155 h 163"/>
                <a:gd name="T18" fmla="*/ 125 w 158"/>
                <a:gd name="T19" fmla="*/ 160 h 163"/>
                <a:gd name="T20" fmla="*/ 118 w 158"/>
                <a:gd name="T21" fmla="*/ 163 h 163"/>
                <a:gd name="T22" fmla="*/ 118 w 158"/>
                <a:gd name="T23" fmla="*/ 163 h 163"/>
                <a:gd name="T24" fmla="*/ 0 w 158"/>
                <a:gd name="T25" fmla="*/ 121 h 163"/>
                <a:gd name="T26" fmla="*/ 0 w 158"/>
                <a:gd name="T27" fmla="*/ 121 h 163"/>
                <a:gd name="T28" fmla="*/ 4 w 158"/>
                <a:gd name="T29" fmla="*/ 0 h 163"/>
                <a:gd name="T30" fmla="*/ 4 w 158"/>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163">
                  <a:moveTo>
                    <a:pt x="4" y="0"/>
                  </a:moveTo>
                  <a:lnTo>
                    <a:pt x="4" y="0"/>
                  </a:lnTo>
                  <a:lnTo>
                    <a:pt x="158" y="0"/>
                  </a:lnTo>
                  <a:lnTo>
                    <a:pt x="158" y="0"/>
                  </a:lnTo>
                  <a:lnTo>
                    <a:pt x="141" y="140"/>
                  </a:lnTo>
                  <a:lnTo>
                    <a:pt x="141" y="140"/>
                  </a:lnTo>
                  <a:lnTo>
                    <a:pt x="140" y="144"/>
                  </a:lnTo>
                  <a:lnTo>
                    <a:pt x="138" y="148"/>
                  </a:lnTo>
                  <a:lnTo>
                    <a:pt x="133" y="155"/>
                  </a:lnTo>
                  <a:lnTo>
                    <a:pt x="125" y="160"/>
                  </a:lnTo>
                  <a:lnTo>
                    <a:pt x="118" y="163"/>
                  </a:lnTo>
                  <a:lnTo>
                    <a:pt x="118" y="163"/>
                  </a:lnTo>
                  <a:lnTo>
                    <a:pt x="0" y="121"/>
                  </a:lnTo>
                  <a:lnTo>
                    <a:pt x="0" y="121"/>
                  </a:lnTo>
                  <a:lnTo>
                    <a:pt x="4" y="0"/>
                  </a:lnTo>
                  <a:lnTo>
                    <a:pt x="4" y="0"/>
                  </a:lnTo>
                  <a:close/>
                </a:path>
              </a:pathLst>
            </a:custGeom>
            <a:solidFill>
              <a:srgbClr val="AEAE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4" name="Freeform 64"/>
            <p:cNvSpPr>
              <a:spLocks/>
            </p:cNvSpPr>
            <p:nvPr/>
          </p:nvSpPr>
          <p:spPr bwMode="auto">
            <a:xfrm>
              <a:off x="3313113" y="5083175"/>
              <a:ext cx="244475" cy="258763"/>
            </a:xfrm>
            <a:custGeom>
              <a:avLst/>
              <a:gdLst>
                <a:gd name="T0" fmla="*/ 4 w 154"/>
                <a:gd name="T1" fmla="*/ 0 h 163"/>
                <a:gd name="T2" fmla="*/ 4 w 154"/>
                <a:gd name="T3" fmla="*/ 0 h 163"/>
                <a:gd name="T4" fmla="*/ 154 w 154"/>
                <a:gd name="T5" fmla="*/ 0 h 163"/>
                <a:gd name="T6" fmla="*/ 154 w 154"/>
                <a:gd name="T7" fmla="*/ 0 h 163"/>
                <a:gd name="T8" fmla="*/ 137 w 154"/>
                <a:gd name="T9" fmla="*/ 140 h 163"/>
                <a:gd name="T10" fmla="*/ 137 w 154"/>
                <a:gd name="T11" fmla="*/ 140 h 163"/>
                <a:gd name="T12" fmla="*/ 136 w 154"/>
                <a:gd name="T13" fmla="*/ 144 h 163"/>
                <a:gd name="T14" fmla="*/ 134 w 154"/>
                <a:gd name="T15" fmla="*/ 148 h 163"/>
                <a:gd name="T16" fmla="*/ 129 w 154"/>
                <a:gd name="T17" fmla="*/ 155 h 163"/>
                <a:gd name="T18" fmla="*/ 122 w 154"/>
                <a:gd name="T19" fmla="*/ 160 h 163"/>
                <a:gd name="T20" fmla="*/ 114 w 154"/>
                <a:gd name="T21" fmla="*/ 163 h 163"/>
                <a:gd name="T22" fmla="*/ 114 w 154"/>
                <a:gd name="T23" fmla="*/ 163 h 163"/>
                <a:gd name="T24" fmla="*/ 0 w 154"/>
                <a:gd name="T25" fmla="*/ 119 h 163"/>
                <a:gd name="T26" fmla="*/ 0 w 154"/>
                <a:gd name="T27" fmla="*/ 119 h 163"/>
                <a:gd name="T28" fmla="*/ 4 w 154"/>
                <a:gd name="T29" fmla="*/ 0 h 163"/>
                <a:gd name="T30" fmla="*/ 4 w 154"/>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4" h="163">
                  <a:moveTo>
                    <a:pt x="4" y="0"/>
                  </a:moveTo>
                  <a:lnTo>
                    <a:pt x="4" y="0"/>
                  </a:lnTo>
                  <a:lnTo>
                    <a:pt x="154" y="0"/>
                  </a:lnTo>
                  <a:lnTo>
                    <a:pt x="154" y="0"/>
                  </a:lnTo>
                  <a:lnTo>
                    <a:pt x="137" y="140"/>
                  </a:lnTo>
                  <a:lnTo>
                    <a:pt x="137" y="140"/>
                  </a:lnTo>
                  <a:lnTo>
                    <a:pt x="136" y="144"/>
                  </a:lnTo>
                  <a:lnTo>
                    <a:pt x="134" y="148"/>
                  </a:lnTo>
                  <a:lnTo>
                    <a:pt x="129" y="155"/>
                  </a:lnTo>
                  <a:lnTo>
                    <a:pt x="122" y="160"/>
                  </a:lnTo>
                  <a:lnTo>
                    <a:pt x="114" y="163"/>
                  </a:lnTo>
                  <a:lnTo>
                    <a:pt x="114" y="163"/>
                  </a:lnTo>
                  <a:lnTo>
                    <a:pt x="0" y="119"/>
                  </a:lnTo>
                  <a:lnTo>
                    <a:pt x="0" y="119"/>
                  </a:lnTo>
                  <a:lnTo>
                    <a:pt x="4" y="0"/>
                  </a:lnTo>
                  <a:lnTo>
                    <a:pt x="4" y="0"/>
                  </a:lnTo>
                  <a:close/>
                </a:path>
              </a:pathLst>
            </a:custGeom>
            <a:solidFill>
              <a:srgbClr val="AFAF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5" name="Freeform 65"/>
            <p:cNvSpPr>
              <a:spLocks/>
            </p:cNvSpPr>
            <p:nvPr/>
          </p:nvSpPr>
          <p:spPr bwMode="auto">
            <a:xfrm>
              <a:off x="3317876" y="5083175"/>
              <a:ext cx="239713" cy="258763"/>
            </a:xfrm>
            <a:custGeom>
              <a:avLst/>
              <a:gdLst>
                <a:gd name="T0" fmla="*/ 4 w 151"/>
                <a:gd name="T1" fmla="*/ 0 h 163"/>
                <a:gd name="T2" fmla="*/ 4 w 151"/>
                <a:gd name="T3" fmla="*/ 0 h 163"/>
                <a:gd name="T4" fmla="*/ 151 w 151"/>
                <a:gd name="T5" fmla="*/ 0 h 163"/>
                <a:gd name="T6" fmla="*/ 151 w 151"/>
                <a:gd name="T7" fmla="*/ 0 h 163"/>
                <a:gd name="T8" fmla="*/ 134 w 151"/>
                <a:gd name="T9" fmla="*/ 140 h 163"/>
                <a:gd name="T10" fmla="*/ 134 w 151"/>
                <a:gd name="T11" fmla="*/ 140 h 163"/>
                <a:gd name="T12" fmla="*/ 133 w 151"/>
                <a:gd name="T13" fmla="*/ 144 h 163"/>
                <a:gd name="T14" fmla="*/ 131 w 151"/>
                <a:gd name="T15" fmla="*/ 148 h 163"/>
                <a:gd name="T16" fmla="*/ 126 w 151"/>
                <a:gd name="T17" fmla="*/ 155 h 163"/>
                <a:gd name="T18" fmla="*/ 119 w 151"/>
                <a:gd name="T19" fmla="*/ 160 h 163"/>
                <a:gd name="T20" fmla="*/ 111 w 151"/>
                <a:gd name="T21" fmla="*/ 163 h 163"/>
                <a:gd name="T22" fmla="*/ 111 w 151"/>
                <a:gd name="T23" fmla="*/ 163 h 163"/>
                <a:gd name="T24" fmla="*/ 0 w 151"/>
                <a:gd name="T25" fmla="*/ 119 h 163"/>
                <a:gd name="T26" fmla="*/ 0 w 151"/>
                <a:gd name="T27" fmla="*/ 119 h 163"/>
                <a:gd name="T28" fmla="*/ 4 w 151"/>
                <a:gd name="T29" fmla="*/ 0 h 163"/>
                <a:gd name="T30" fmla="*/ 4 w 151"/>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1" h="163">
                  <a:moveTo>
                    <a:pt x="4" y="0"/>
                  </a:moveTo>
                  <a:lnTo>
                    <a:pt x="4" y="0"/>
                  </a:lnTo>
                  <a:lnTo>
                    <a:pt x="151" y="0"/>
                  </a:lnTo>
                  <a:lnTo>
                    <a:pt x="151" y="0"/>
                  </a:lnTo>
                  <a:lnTo>
                    <a:pt x="134" y="140"/>
                  </a:lnTo>
                  <a:lnTo>
                    <a:pt x="134" y="140"/>
                  </a:lnTo>
                  <a:lnTo>
                    <a:pt x="133" y="144"/>
                  </a:lnTo>
                  <a:lnTo>
                    <a:pt x="131" y="148"/>
                  </a:lnTo>
                  <a:lnTo>
                    <a:pt x="126" y="155"/>
                  </a:lnTo>
                  <a:lnTo>
                    <a:pt x="119" y="160"/>
                  </a:lnTo>
                  <a:lnTo>
                    <a:pt x="111" y="163"/>
                  </a:lnTo>
                  <a:lnTo>
                    <a:pt x="111" y="163"/>
                  </a:lnTo>
                  <a:lnTo>
                    <a:pt x="0" y="119"/>
                  </a:lnTo>
                  <a:lnTo>
                    <a:pt x="0" y="119"/>
                  </a:lnTo>
                  <a:lnTo>
                    <a:pt x="4" y="0"/>
                  </a:lnTo>
                  <a:lnTo>
                    <a:pt x="4" y="0"/>
                  </a:lnTo>
                  <a:close/>
                </a:path>
              </a:pathLst>
            </a:custGeom>
            <a:solidFill>
              <a:srgbClr val="AFAFB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6" name="Freeform 66"/>
            <p:cNvSpPr>
              <a:spLocks/>
            </p:cNvSpPr>
            <p:nvPr/>
          </p:nvSpPr>
          <p:spPr bwMode="auto">
            <a:xfrm>
              <a:off x="3324226" y="5083175"/>
              <a:ext cx="233363" cy="258763"/>
            </a:xfrm>
            <a:custGeom>
              <a:avLst/>
              <a:gdLst>
                <a:gd name="T0" fmla="*/ 4 w 147"/>
                <a:gd name="T1" fmla="*/ 0 h 163"/>
                <a:gd name="T2" fmla="*/ 4 w 147"/>
                <a:gd name="T3" fmla="*/ 0 h 163"/>
                <a:gd name="T4" fmla="*/ 147 w 147"/>
                <a:gd name="T5" fmla="*/ 0 h 163"/>
                <a:gd name="T6" fmla="*/ 147 w 147"/>
                <a:gd name="T7" fmla="*/ 0 h 163"/>
                <a:gd name="T8" fmla="*/ 130 w 147"/>
                <a:gd name="T9" fmla="*/ 140 h 163"/>
                <a:gd name="T10" fmla="*/ 130 w 147"/>
                <a:gd name="T11" fmla="*/ 140 h 163"/>
                <a:gd name="T12" fmla="*/ 129 w 147"/>
                <a:gd name="T13" fmla="*/ 144 h 163"/>
                <a:gd name="T14" fmla="*/ 127 w 147"/>
                <a:gd name="T15" fmla="*/ 148 h 163"/>
                <a:gd name="T16" fmla="*/ 122 w 147"/>
                <a:gd name="T17" fmla="*/ 155 h 163"/>
                <a:gd name="T18" fmla="*/ 115 w 147"/>
                <a:gd name="T19" fmla="*/ 159 h 163"/>
                <a:gd name="T20" fmla="*/ 107 w 147"/>
                <a:gd name="T21" fmla="*/ 163 h 163"/>
                <a:gd name="T22" fmla="*/ 107 w 147"/>
                <a:gd name="T23" fmla="*/ 163 h 163"/>
                <a:gd name="T24" fmla="*/ 0 w 147"/>
                <a:gd name="T25" fmla="*/ 118 h 163"/>
                <a:gd name="T26" fmla="*/ 0 w 147"/>
                <a:gd name="T27" fmla="*/ 118 h 163"/>
                <a:gd name="T28" fmla="*/ 4 w 147"/>
                <a:gd name="T29" fmla="*/ 0 h 163"/>
                <a:gd name="T30" fmla="*/ 4 w 147"/>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163">
                  <a:moveTo>
                    <a:pt x="4" y="0"/>
                  </a:moveTo>
                  <a:lnTo>
                    <a:pt x="4" y="0"/>
                  </a:lnTo>
                  <a:lnTo>
                    <a:pt x="147" y="0"/>
                  </a:lnTo>
                  <a:lnTo>
                    <a:pt x="147" y="0"/>
                  </a:lnTo>
                  <a:lnTo>
                    <a:pt x="130" y="140"/>
                  </a:lnTo>
                  <a:lnTo>
                    <a:pt x="130" y="140"/>
                  </a:lnTo>
                  <a:lnTo>
                    <a:pt x="129" y="144"/>
                  </a:lnTo>
                  <a:lnTo>
                    <a:pt x="127" y="148"/>
                  </a:lnTo>
                  <a:lnTo>
                    <a:pt x="122" y="155"/>
                  </a:lnTo>
                  <a:lnTo>
                    <a:pt x="115" y="159"/>
                  </a:lnTo>
                  <a:lnTo>
                    <a:pt x="107" y="163"/>
                  </a:lnTo>
                  <a:lnTo>
                    <a:pt x="107" y="163"/>
                  </a:lnTo>
                  <a:lnTo>
                    <a:pt x="0" y="118"/>
                  </a:lnTo>
                  <a:lnTo>
                    <a:pt x="0" y="118"/>
                  </a:lnTo>
                  <a:lnTo>
                    <a:pt x="4" y="0"/>
                  </a:lnTo>
                  <a:lnTo>
                    <a:pt x="4" y="0"/>
                  </a:lnTo>
                  <a:close/>
                </a:path>
              </a:pathLst>
            </a:custGeom>
            <a:solidFill>
              <a:srgbClr val="B0B0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7" name="Freeform 67"/>
            <p:cNvSpPr>
              <a:spLocks/>
            </p:cNvSpPr>
            <p:nvPr/>
          </p:nvSpPr>
          <p:spPr bwMode="auto">
            <a:xfrm>
              <a:off x="3330576" y="5083175"/>
              <a:ext cx="227013" cy="258763"/>
            </a:xfrm>
            <a:custGeom>
              <a:avLst/>
              <a:gdLst>
                <a:gd name="T0" fmla="*/ 4 w 143"/>
                <a:gd name="T1" fmla="*/ 0 h 163"/>
                <a:gd name="T2" fmla="*/ 4 w 143"/>
                <a:gd name="T3" fmla="*/ 0 h 163"/>
                <a:gd name="T4" fmla="*/ 143 w 143"/>
                <a:gd name="T5" fmla="*/ 0 h 163"/>
                <a:gd name="T6" fmla="*/ 143 w 143"/>
                <a:gd name="T7" fmla="*/ 0 h 163"/>
                <a:gd name="T8" fmla="*/ 126 w 143"/>
                <a:gd name="T9" fmla="*/ 140 h 163"/>
                <a:gd name="T10" fmla="*/ 126 w 143"/>
                <a:gd name="T11" fmla="*/ 140 h 163"/>
                <a:gd name="T12" fmla="*/ 125 w 143"/>
                <a:gd name="T13" fmla="*/ 144 h 163"/>
                <a:gd name="T14" fmla="*/ 123 w 143"/>
                <a:gd name="T15" fmla="*/ 148 h 163"/>
                <a:gd name="T16" fmla="*/ 118 w 143"/>
                <a:gd name="T17" fmla="*/ 155 h 163"/>
                <a:gd name="T18" fmla="*/ 111 w 143"/>
                <a:gd name="T19" fmla="*/ 159 h 163"/>
                <a:gd name="T20" fmla="*/ 104 w 143"/>
                <a:gd name="T21" fmla="*/ 163 h 163"/>
                <a:gd name="T22" fmla="*/ 104 w 143"/>
                <a:gd name="T23" fmla="*/ 163 h 163"/>
                <a:gd name="T24" fmla="*/ 0 w 143"/>
                <a:gd name="T25" fmla="*/ 117 h 163"/>
                <a:gd name="T26" fmla="*/ 0 w 143"/>
                <a:gd name="T27" fmla="*/ 117 h 163"/>
                <a:gd name="T28" fmla="*/ 4 w 143"/>
                <a:gd name="T29" fmla="*/ 0 h 163"/>
                <a:gd name="T30" fmla="*/ 4 w 143"/>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63">
                  <a:moveTo>
                    <a:pt x="4" y="0"/>
                  </a:moveTo>
                  <a:lnTo>
                    <a:pt x="4" y="0"/>
                  </a:lnTo>
                  <a:lnTo>
                    <a:pt x="143" y="0"/>
                  </a:lnTo>
                  <a:lnTo>
                    <a:pt x="143" y="0"/>
                  </a:lnTo>
                  <a:lnTo>
                    <a:pt x="126" y="140"/>
                  </a:lnTo>
                  <a:lnTo>
                    <a:pt x="126" y="140"/>
                  </a:lnTo>
                  <a:lnTo>
                    <a:pt x="125" y="144"/>
                  </a:lnTo>
                  <a:lnTo>
                    <a:pt x="123" y="148"/>
                  </a:lnTo>
                  <a:lnTo>
                    <a:pt x="118" y="155"/>
                  </a:lnTo>
                  <a:lnTo>
                    <a:pt x="111" y="159"/>
                  </a:lnTo>
                  <a:lnTo>
                    <a:pt x="104" y="163"/>
                  </a:lnTo>
                  <a:lnTo>
                    <a:pt x="104" y="163"/>
                  </a:lnTo>
                  <a:lnTo>
                    <a:pt x="0" y="117"/>
                  </a:lnTo>
                  <a:lnTo>
                    <a:pt x="0" y="117"/>
                  </a:lnTo>
                  <a:lnTo>
                    <a:pt x="4" y="0"/>
                  </a:lnTo>
                  <a:lnTo>
                    <a:pt x="4" y="0"/>
                  </a:lnTo>
                  <a:close/>
                </a:path>
              </a:pathLst>
            </a:custGeom>
            <a:solidFill>
              <a:srgbClr val="B1B1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8" name="Freeform 68"/>
            <p:cNvSpPr>
              <a:spLocks/>
            </p:cNvSpPr>
            <p:nvPr/>
          </p:nvSpPr>
          <p:spPr bwMode="auto">
            <a:xfrm>
              <a:off x="3336926" y="5083175"/>
              <a:ext cx="220663" cy="255588"/>
            </a:xfrm>
            <a:custGeom>
              <a:avLst/>
              <a:gdLst>
                <a:gd name="T0" fmla="*/ 4 w 139"/>
                <a:gd name="T1" fmla="*/ 0 h 161"/>
                <a:gd name="T2" fmla="*/ 4 w 139"/>
                <a:gd name="T3" fmla="*/ 0 h 161"/>
                <a:gd name="T4" fmla="*/ 139 w 139"/>
                <a:gd name="T5" fmla="*/ 0 h 161"/>
                <a:gd name="T6" fmla="*/ 139 w 139"/>
                <a:gd name="T7" fmla="*/ 0 h 161"/>
                <a:gd name="T8" fmla="*/ 122 w 139"/>
                <a:gd name="T9" fmla="*/ 140 h 161"/>
                <a:gd name="T10" fmla="*/ 122 w 139"/>
                <a:gd name="T11" fmla="*/ 140 h 161"/>
                <a:gd name="T12" fmla="*/ 121 w 139"/>
                <a:gd name="T13" fmla="*/ 144 h 161"/>
                <a:gd name="T14" fmla="*/ 119 w 139"/>
                <a:gd name="T15" fmla="*/ 148 h 161"/>
                <a:gd name="T16" fmla="*/ 114 w 139"/>
                <a:gd name="T17" fmla="*/ 155 h 161"/>
                <a:gd name="T18" fmla="*/ 107 w 139"/>
                <a:gd name="T19" fmla="*/ 159 h 161"/>
                <a:gd name="T20" fmla="*/ 100 w 139"/>
                <a:gd name="T21" fmla="*/ 161 h 161"/>
                <a:gd name="T22" fmla="*/ 100 w 139"/>
                <a:gd name="T23" fmla="*/ 161 h 161"/>
                <a:gd name="T24" fmla="*/ 0 w 139"/>
                <a:gd name="T25" fmla="*/ 115 h 161"/>
                <a:gd name="T26" fmla="*/ 0 w 139"/>
                <a:gd name="T27" fmla="*/ 115 h 161"/>
                <a:gd name="T28" fmla="*/ 4 w 139"/>
                <a:gd name="T29" fmla="*/ 0 h 161"/>
                <a:gd name="T30" fmla="*/ 4 w 139"/>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61">
                  <a:moveTo>
                    <a:pt x="4" y="0"/>
                  </a:moveTo>
                  <a:lnTo>
                    <a:pt x="4" y="0"/>
                  </a:lnTo>
                  <a:lnTo>
                    <a:pt x="139" y="0"/>
                  </a:lnTo>
                  <a:lnTo>
                    <a:pt x="139" y="0"/>
                  </a:lnTo>
                  <a:lnTo>
                    <a:pt x="122" y="140"/>
                  </a:lnTo>
                  <a:lnTo>
                    <a:pt x="122" y="140"/>
                  </a:lnTo>
                  <a:lnTo>
                    <a:pt x="121" y="144"/>
                  </a:lnTo>
                  <a:lnTo>
                    <a:pt x="119" y="148"/>
                  </a:lnTo>
                  <a:lnTo>
                    <a:pt x="114" y="155"/>
                  </a:lnTo>
                  <a:lnTo>
                    <a:pt x="107" y="159"/>
                  </a:lnTo>
                  <a:lnTo>
                    <a:pt x="100" y="161"/>
                  </a:lnTo>
                  <a:lnTo>
                    <a:pt x="100" y="161"/>
                  </a:lnTo>
                  <a:lnTo>
                    <a:pt x="0" y="115"/>
                  </a:lnTo>
                  <a:lnTo>
                    <a:pt x="0" y="115"/>
                  </a:lnTo>
                  <a:lnTo>
                    <a:pt x="4" y="0"/>
                  </a:lnTo>
                  <a:lnTo>
                    <a:pt x="4" y="0"/>
                  </a:lnTo>
                  <a:close/>
                </a:path>
              </a:pathLst>
            </a:custGeom>
            <a:solidFill>
              <a:srgbClr val="B1B1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69" name="Freeform 69"/>
            <p:cNvSpPr>
              <a:spLocks/>
            </p:cNvSpPr>
            <p:nvPr/>
          </p:nvSpPr>
          <p:spPr bwMode="auto">
            <a:xfrm>
              <a:off x="3343276" y="5083175"/>
              <a:ext cx="214313" cy="255588"/>
            </a:xfrm>
            <a:custGeom>
              <a:avLst/>
              <a:gdLst>
                <a:gd name="T0" fmla="*/ 4 w 135"/>
                <a:gd name="T1" fmla="*/ 0 h 161"/>
                <a:gd name="T2" fmla="*/ 4 w 135"/>
                <a:gd name="T3" fmla="*/ 0 h 161"/>
                <a:gd name="T4" fmla="*/ 135 w 135"/>
                <a:gd name="T5" fmla="*/ 0 h 161"/>
                <a:gd name="T6" fmla="*/ 135 w 135"/>
                <a:gd name="T7" fmla="*/ 0 h 161"/>
                <a:gd name="T8" fmla="*/ 118 w 135"/>
                <a:gd name="T9" fmla="*/ 140 h 161"/>
                <a:gd name="T10" fmla="*/ 118 w 135"/>
                <a:gd name="T11" fmla="*/ 140 h 161"/>
                <a:gd name="T12" fmla="*/ 117 w 135"/>
                <a:gd name="T13" fmla="*/ 144 h 161"/>
                <a:gd name="T14" fmla="*/ 115 w 135"/>
                <a:gd name="T15" fmla="*/ 148 h 161"/>
                <a:gd name="T16" fmla="*/ 110 w 135"/>
                <a:gd name="T17" fmla="*/ 155 h 161"/>
                <a:gd name="T18" fmla="*/ 103 w 135"/>
                <a:gd name="T19" fmla="*/ 159 h 161"/>
                <a:gd name="T20" fmla="*/ 96 w 135"/>
                <a:gd name="T21" fmla="*/ 161 h 161"/>
                <a:gd name="T22" fmla="*/ 96 w 135"/>
                <a:gd name="T23" fmla="*/ 161 h 161"/>
                <a:gd name="T24" fmla="*/ 0 w 135"/>
                <a:gd name="T25" fmla="*/ 114 h 161"/>
                <a:gd name="T26" fmla="*/ 0 w 135"/>
                <a:gd name="T27" fmla="*/ 114 h 161"/>
                <a:gd name="T28" fmla="*/ 4 w 135"/>
                <a:gd name="T29" fmla="*/ 0 h 161"/>
                <a:gd name="T30" fmla="*/ 4 w 135"/>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161">
                  <a:moveTo>
                    <a:pt x="4" y="0"/>
                  </a:moveTo>
                  <a:lnTo>
                    <a:pt x="4" y="0"/>
                  </a:lnTo>
                  <a:lnTo>
                    <a:pt x="135" y="0"/>
                  </a:lnTo>
                  <a:lnTo>
                    <a:pt x="135" y="0"/>
                  </a:lnTo>
                  <a:lnTo>
                    <a:pt x="118" y="140"/>
                  </a:lnTo>
                  <a:lnTo>
                    <a:pt x="118" y="140"/>
                  </a:lnTo>
                  <a:lnTo>
                    <a:pt x="117" y="144"/>
                  </a:lnTo>
                  <a:lnTo>
                    <a:pt x="115" y="148"/>
                  </a:lnTo>
                  <a:lnTo>
                    <a:pt x="110" y="155"/>
                  </a:lnTo>
                  <a:lnTo>
                    <a:pt x="103" y="159"/>
                  </a:lnTo>
                  <a:lnTo>
                    <a:pt x="96" y="161"/>
                  </a:lnTo>
                  <a:lnTo>
                    <a:pt x="96" y="161"/>
                  </a:lnTo>
                  <a:lnTo>
                    <a:pt x="0" y="114"/>
                  </a:lnTo>
                  <a:lnTo>
                    <a:pt x="0" y="114"/>
                  </a:lnTo>
                  <a:lnTo>
                    <a:pt x="4" y="0"/>
                  </a:lnTo>
                  <a:lnTo>
                    <a:pt x="4" y="0"/>
                  </a:lnTo>
                  <a:close/>
                </a:path>
              </a:pathLst>
            </a:custGeom>
            <a:solidFill>
              <a:srgbClr val="B2B2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0" name="Freeform 70"/>
            <p:cNvSpPr>
              <a:spLocks/>
            </p:cNvSpPr>
            <p:nvPr/>
          </p:nvSpPr>
          <p:spPr bwMode="auto">
            <a:xfrm>
              <a:off x="3348038" y="5083175"/>
              <a:ext cx="209550" cy="255588"/>
            </a:xfrm>
            <a:custGeom>
              <a:avLst/>
              <a:gdLst>
                <a:gd name="T0" fmla="*/ 5 w 132"/>
                <a:gd name="T1" fmla="*/ 0 h 161"/>
                <a:gd name="T2" fmla="*/ 5 w 132"/>
                <a:gd name="T3" fmla="*/ 0 h 161"/>
                <a:gd name="T4" fmla="*/ 132 w 132"/>
                <a:gd name="T5" fmla="*/ 0 h 161"/>
                <a:gd name="T6" fmla="*/ 132 w 132"/>
                <a:gd name="T7" fmla="*/ 0 h 161"/>
                <a:gd name="T8" fmla="*/ 115 w 132"/>
                <a:gd name="T9" fmla="*/ 140 h 161"/>
                <a:gd name="T10" fmla="*/ 115 w 132"/>
                <a:gd name="T11" fmla="*/ 140 h 161"/>
                <a:gd name="T12" fmla="*/ 114 w 132"/>
                <a:gd name="T13" fmla="*/ 144 h 161"/>
                <a:gd name="T14" fmla="*/ 112 w 132"/>
                <a:gd name="T15" fmla="*/ 148 h 161"/>
                <a:gd name="T16" fmla="*/ 108 w 132"/>
                <a:gd name="T17" fmla="*/ 153 h 161"/>
                <a:gd name="T18" fmla="*/ 101 w 132"/>
                <a:gd name="T19" fmla="*/ 159 h 161"/>
                <a:gd name="T20" fmla="*/ 95 w 132"/>
                <a:gd name="T21" fmla="*/ 161 h 161"/>
                <a:gd name="T22" fmla="*/ 95 w 132"/>
                <a:gd name="T23" fmla="*/ 161 h 161"/>
                <a:gd name="T24" fmla="*/ 0 w 132"/>
                <a:gd name="T25" fmla="*/ 113 h 161"/>
                <a:gd name="T26" fmla="*/ 0 w 132"/>
                <a:gd name="T27" fmla="*/ 113 h 161"/>
                <a:gd name="T28" fmla="*/ 5 w 132"/>
                <a:gd name="T29" fmla="*/ 0 h 161"/>
                <a:gd name="T30" fmla="*/ 5 w 132"/>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 h="161">
                  <a:moveTo>
                    <a:pt x="5" y="0"/>
                  </a:moveTo>
                  <a:lnTo>
                    <a:pt x="5" y="0"/>
                  </a:lnTo>
                  <a:lnTo>
                    <a:pt x="132" y="0"/>
                  </a:lnTo>
                  <a:lnTo>
                    <a:pt x="132" y="0"/>
                  </a:lnTo>
                  <a:lnTo>
                    <a:pt x="115" y="140"/>
                  </a:lnTo>
                  <a:lnTo>
                    <a:pt x="115" y="140"/>
                  </a:lnTo>
                  <a:lnTo>
                    <a:pt x="114" y="144"/>
                  </a:lnTo>
                  <a:lnTo>
                    <a:pt x="112" y="148"/>
                  </a:lnTo>
                  <a:lnTo>
                    <a:pt x="108" y="153"/>
                  </a:lnTo>
                  <a:lnTo>
                    <a:pt x="101" y="159"/>
                  </a:lnTo>
                  <a:lnTo>
                    <a:pt x="95" y="161"/>
                  </a:lnTo>
                  <a:lnTo>
                    <a:pt x="95" y="161"/>
                  </a:lnTo>
                  <a:lnTo>
                    <a:pt x="0" y="113"/>
                  </a:lnTo>
                  <a:lnTo>
                    <a:pt x="0" y="113"/>
                  </a:lnTo>
                  <a:lnTo>
                    <a:pt x="5" y="0"/>
                  </a:lnTo>
                  <a:lnTo>
                    <a:pt x="5" y="0"/>
                  </a:lnTo>
                  <a:close/>
                </a:path>
              </a:pathLst>
            </a:custGeom>
            <a:solidFill>
              <a:srgbClr val="B2B2B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1" name="Freeform 71"/>
            <p:cNvSpPr>
              <a:spLocks/>
            </p:cNvSpPr>
            <p:nvPr/>
          </p:nvSpPr>
          <p:spPr bwMode="auto">
            <a:xfrm>
              <a:off x="3354388" y="5083175"/>
              <a:ext cx="203200" cy="255588"/>
            </a:xfrm>
            <a:custGeom>
              <a:avLst/>
              <a:gdLst>
                <a:gd name="T0" fmla="*/ 4 w 128"/>
                <a:gd name="T1" fmla="*/ 0 h 161"/>
                <a:gd name="T2" fmla="*/ 4 w 128"/>
                <a:gd name="T3" fmla="*/ 0 h 161"/>
                <a:gd name="T4" fmla="*/ 128 w 128"/>
                <a:gd name="T5" fmla="*/ 0 h 161"/>
                <a:gd name="T6" fmla="*/ 128 w 128"/>
                <a:gd name="T7" fmla="*/ 0 h 161"/>
                <a:gd name="T8" fmla="*/ 111 w 128"/>
                <a:gd name="T9" fmla="*/ 140 h 161"/>
                <a:gd name="T10" fmla="*/ 111 w 128"/>
                <a:gd name="T11" fmla="*/ 140 h 161"/>
                <a:gd name="T12" fmla="*/ 111 w 128"/>
                <a:gd name="T13" fmla="*/ 144 h 161"/>
                <a:gd name="T14" fmla="*/ 108 w 128"/>
                <a:gd name="T15" fmla="*/ 148 h 161"/>
                <a:gd name="T16" fmla="*/ 104 w 128"/>
                <a:gd name="T17" fmla="*/ 153 h 161"/>
                <a:gd name="T18" fmla="*/ 97 w 128"/>
                <a:gd name="T19" fmla="*/ 159 h 161"/>
                <a:gd name="T20" fmla="*/ 91 w 128"/>
                <a:gd name="T21" fmla="*/ 161 h 161"/>
                <a:gd name="T22" fmla="*/ 91 w 128"/>
                <a:gd name="T23" fmla="*/ 161 h 161"/>
                <a:gd name="T24" fmla="*/ 0 w 128"/>
                <a:gd name="T25" fmla="*/ 113 h 161"/>
                <a:gd name="T26" fmla="*/ 0 w 128"/>
                <a:gd name="T27" fmla="*/ 113 h 161"/>
                <a:gd name="T28" fmla="*/ 4 w 128"/>
                <a:gd name="T29" fmla="*/ 0 h 161"/>
                <a:gd name="T30" fmla="*/ 4 w 128"/>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161">
                  <a:moveTo>
                    <a:pt x="4" y="0"/>
                  </a:moveTo>
                  <a:lnTo>
                    <a:pt x="4" y="0"/>
                  </a:lnTo>
                  <a:lnTo>
                    <a:pt x="128" y="0"/>
                  </a:lnTo>
                  <a:lnTo>
                    <a:pt x="128" y="0"/>
                  </a:lnTo>
                  <a:lnTo>
                    <a:pt x="111" y="140"/>
                  </a:lnTo>
                  <a:lnTo>
                    <a:pt x="111" y="140"/>
                  </a:lnTo>
                  <a:lnTo>
                    <a:pt x="111" y="144"/>
                  </a:lnTo>
                  <a:lnTo>
                    <a:pt x="108" y="148"/>
                  </a:lnTo>
                  <a:lnTo>
                    <a:pt x="104" y="153"/>
                  </a:lnTo>
                  <a:lnTo>
                    <a:pt x="97" y="159"/>
                  </a:lnTo>
                  <a:lnTo>
                    <a:pt x="91" y="161"/>
                  </a:lnTo>
                  <a:lnTo>
                    <a:pt x="91" y="161"/>
                  </a:lnTo>
                  <a:lnTo>
                    <a:pt x="0" y="113"/>
                  </a:lnTo>
                  <a:lnTo>
                    <a:pt x="0" y="113"/>
                  </a:lnTo>
                  <a:lnTo>
                    <a:pt x="4" y="0"/>
                  </a:lnTo>
                  <a:lnTo>
                    <a:pt x="4" y="0"/>
                  </a:lnTo>
                  <a:close/>
                </a:path>
              </a:pathLst>
            </a:custGeom>
            <a:solidFill>
              <a:srgbClr val="B3B3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2" name="Freeform 72"/>
            <p:cNvSpPr>
              <a:spLocks/>
            </p:cNvSpPr>
            <p:nvPr/>
          </p:nvSpPr>
          <p:spPr bwMode="auto">
            <a:xfrm>
              <a:off x="3360738" y="5083175"/>
              <a:ext cx="196850" cy="255588"/>
            </a:xfrm>
            <a:custGeom>
              <a:avLst/>
              <a:gdLst>
                <a:gd name="T0" fmla="*/ 4 w 124"/>
                <a:gd name="T1" fmla="*/ 0 h 161"/>
                <a:gd name="T2" fmla="*/ 4 w 124"/>
                <a:gd name="T3" fmla="*/ 0 h 161"/>
                <a:gd name="T4" fmla="*/ 124 w 124"/>
                <a:gd name="T5" fmla="*/ 0 h 161"/>
                <a:gd name="T6" fmla="*/ 124 w 124"/>
                <a:gd name="T7" fmla="*/ 0 h 161"/>
                <a:gd name="T8" fmla="*/ 107 w 124"/>
                <a:gd name="T9" fmla="*/ 140 h 161"/>
                <a:gd name="T10" fmla="*/ 107 w 124"/>
                <a:gd name="T11" fmla="*/ 140 h 161"/>
                <a:gd name="T12" fmla="*/ 104 w 124"/>
                <a:gd name="T13" fmla="*/ 148 h 161"/>
                <a:gd name="T14" fmla="*/ 100 w 124"/>
                <a:gd name="T15" fmla="*/ 153 h 161"/>
                <a:gd name="T16" fmla="*/ 93 w 124"/>
                <a:gd name="T17" fmla="*/ 159 h 161"/>
                <a:gd name="T18" fmla="*/ 87 w 124"/>
                <a:gd name="T19" fmla="*/ 161 h 161"/>
                <a:gd name="T20" fmla="*/ 87 w 124"/>
                <a:gd name="T21" fmla="*/ 161 h 161"/>
                <a:gd name="T22" fmla="*/ 0 w 124"/>
                <a:gd name="T23" fmla="*/ 111 h 161"/>
                <a:gd name="T24" fmla="*/ 0 w 124"/>
                <a:gd name="T25" fmla="*/ 111 h 161"/>
                <a:gd name="T26" fmla="*/ 4 w 124"/>
                <a:gd name="T27" fmla="*/ 0 h 161"/>
                <a:gd name="T28" fmla="*/ 4 w 124"/>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161">
                  <a:moveTo>
                    <a:pt x="4" y="0"/>
                  </a:moveTo>
                  <a:lnTo>
                    <a:pt x="4" y="0"/>
                  </a:lnTo>
                  <a:lnTo>
                    <a:pt x="124" y="0"/>
                  </a:lnTo>
                  <a:lnTo>
                    <a:pt x="124" y="0"/>
                  </a:lnTo>
                  <a:lnTo>
                    <a:pt x="107" y="140"/>
                  </a:lnTo>
                  <a:lnTo>
                    <a:pt x="107" y="140"/>
                  </a:lnTo>
                  <a:lnTo>
                    <a:pt x="104" y="148"/>
                  </a:lnTo>
                  <a:lnTo>
                    <a:pt x="100" y="153"/>
                  </a:lnTo>
                  <a:lnTo>
                    <a:pt x="93" y="159"/>
                  </a:lnTo>
                  <a:lnTo>
                    <a:pt x="87" y="161"/>
                  </a:lnTo>
                  <a:lnTo>
                    <a:pt x="87" y="161"/>
                  </a:lnTo>
                  <a:lnTo>
                    <a:pt x="0" y="111"/>
                  </a:lnTo>
                  <a:lnTo>
                    <a:pt x="0" y="111"/>
                  </a:lnTo>
                  <a:lnTo>
                    <a:pt x="4" y="0"/>
                  </a:lnTo>
                  <a:lnTo>
                    <a:pt x="4" y="0"/>
                  </a:lnTo>
                  <a:close/>
                </a:path>
              </a:pathLst>
            </a:custGeom>
            <a:solidFill>
              <a:srgbClr val="B4B4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3" name="Freeform 73"/>
            <p:cNvSpPr>
              <a:spLocks/>
            </p:cNvSpPr>
            <p:nvPr/>
          </p:nvSpPr>
          <p:spPr bwMode="auto">
            <a:xfrm>
              <a:off x="3367088" y="5083175"/>
              <a:ext cx="190500" cy="255588"/>
            </a:xfrm>
            <a:custGeom>
              <a:avLst/>
              <a:gdLst>
                <a:gd name="T0" fmla="*/ 4 w 120"/>
                <a:gd name="T1" fmla="*/ 0 h 161"/>
                <a:gd name="T2" fmla="*/ 4 w 120"/>
                <a:gd name="T3" fmla="*/ 0 h 161"/>
                <a:gd name="T4" fmla="*/ 120 w 120"/>
                <a:gd name="T5" fmla="*/ 0 h 161"/>
                <a:gd name="T6" fmla="*/ 120 w 120"/>
                <a:gd name="T7" fmla="*/ 0 h 161"/>
                <a:gd name="T8" fmla="*/ 103 w 120"/>
                <a:gd name="T9" fmla="*/ 140 h 161"/>
                <a:gd name="T10" fmla="*/ 103 w 120"/>
                <a:gd name="T11" fmla="*/ 140 h 161"/>
                <a:gd name="T12" fmla="*/ 100 w 120"/>
                <a:gd name="T13" fmla="*/ 148 h 161"/>
                <a:gd name="T14" fmla="*/ 96 w 120"/>
                <a:gd name="T15" fmla="*/ 153 h 161"/>
                <a:gd name="T16" fmla="*/ 89 w 120"/>
                <a:gd name="T17" fmla="*/ 159 h 161"/>
                <a:gd name="T18" fmla="*/ 83 w 120"/>
                <a:gd name="T19" fmla="*/ 161 h 161"/>
                <a:gd name="T20" fmla="*/ 83 w 120"/>
                <a:gd name="T21" fmla="*/ 161 h 161"/>
                <a:gd name="T22" fmla="*/ 0 w 120"/>
                <a:gd name="T23" fmla="*/ 110 h 161"/>
                <a:gd name="T24" fmla="*/ 0 w 120"/>
                <a:gd name="T25" fmla="*/ 110 h 161"/>
                <a:gd name="T26" fmla="*/ 4 w 120"/>
                <a:gd name="T27" fmla="*/ 0 h 161"/>
                <a:gd name="T28" fmla="*/ 4 w 120"/>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61">
                  <a:moveTo>
                    <a:pt x="4" y="0"/>
                  </a:moveTo>
                  <a:lnTo>
                    <a:pt x="4" y="0"/>
                  </a:lnTo>
                  <a:lnTo>
                    <a:pt x="120" y="0"/>
                  </a:lnTo>
                  <a:lnTo>
                    <a:pt x="120" y="0"/>
                  </a:lnTo>
                  <a:lnTo>
                    <a:pt x="103" y="140"/>
                  </a:lnTo>
                  <a:lnTo>
                    <a:pt x="103" y="140"/>
                  </a:lnTo>
                  <a:lnTo>
                    <a:pt x="100" y="148"/>
                  </a:lnTo>
                  <a:lnTo>
                    <a:pt x="96" y="153"/>
                  </a:lnTo>
                  <a:lnTo>
                    <a:pt x="89" y="159"/>
                  </a:lnTo>
                  <a:lnTo>
                    <a:pt x="83" y="161"/>
                  </a:lnTo>
                  <a:lnTo>
                    <a:pt x="83" y="161"/>
                  </a:lnTo>
                  <a:lnTo>
                    <a:pt x="0" y="110"/>
                  </a:lnTo>
                  <a:lnTo>
                    <a:pt x="0" y="110"/>
                  </a:lnTo>
                  <a:lnTo>
                    <a:pt x="4" y="0"/>
                  </a:lnTo>
                  <a:lnTo>
                    <a:pt x="4" y="0"/>
                  </a:lnTo>
                  <a:close/>
                </a:path>
              </a:pathLst>
            </a:custGeom>
            <a:solidFill>
              <a:srgbClr val="B4B4B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4" name="Freeform 74"/>
            <p:cNvSpPr>
              <a:spLocks/>
            </p:cNvSpPr>
            <p:nvPr/>
          </p:nvSpPr>
          <p:spPr bwMode="auto">
            <a:xfrm>
              <a:off x="3371851" y="5083175"/>
              <a:ext cx="185738" cy="255588"/>
            </a:xfrm>
            <a:custGeom>
              <a:avLst/>
              <a:gdLst>
                <a:gd name="T0" fmla="*/ 5 w 117"/>
                <a:gd name="T1" fmla="*/ 0 h 161"/>
                <a:gd name="T2" fmla="*/ 5 w 117"/>
                <a:gd name="T3" fmla="*/ 0 h 161"/>
                <a:gd name="T4" fmla="*/ 117 w 117"/>
                <a:gd name="T5" fmla="*/ 0 h 161"/>
                <a:gd name="T6" fmla="*/ 117 w 117"/>
                <a:gd name="T7" fmla="*/ 0 h 161"/>
                <a:gd name="T8" fmla="*/ 100 w 117"/>
                <a:gd name="T9" fmla="*/ 140 h 161"/>
                <a:gd name="T10" fmla="*/ 100 w 117"/>
                <a:gd name="T11" fmla="*/ 140 h 161"/>
                <a:gd name="T12" fmla="*/ 97 w 117"/>
                <a:gd name="T13" fmla="*/ 148 h 161"/>
                <a:gd name="T14" fmla="*/ 93 w 117"/>
                <a:gd name="T15" fmla="*/ 153 h 161"/>
                <a:gd name="T16" fmla="*/ 86 w 117"/>
                <a:gd name="T17" fmla="*/ 157 h 161"/>
                <a:gd name="T18" fmla="*/ 81 w 117"/>
                <a:gd name="T19" fmla="*/ 161 h 161"/>
                <a:gd name="T20" fmla="*/ 81 w 117"/>
                <a:gd name="T21" fmla="*/ 161 h 161"/>
                <a:gd name="T22" fmla="*/ 0 w 117"/>
                <a:gd name="T23" fmla="*/ 109 h 161"/>
                <a:gd name="T24" fmla="*/ 0 w 117"/>
                <a:gd name="T25" fmla="*/ 109 h 161"/>
                <a:gd name="T26" fmla="*/ 5 w 117"/>
                <a:gd name="T27" fmla="*/ 0 h 161"/>
                <a:gd name="T28" fmla="*/ 5 w 117"/>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61">
                  <a:moveTo>
                    <a:pt x="5" y="0"/>
                  </a:moveTo>
                  <a:lnTo>
                    <a:pt x="5" y="0"/>
                  </a:lnTo>
                  <a:lnTo>
                    <a:pt x="117" y="0"/>
                  </a:lnTo>
                  <a:lnTo>
                    <a:pt x="117" y="0"/>
                  </a:lnTo>
                  <a:lnTo>
                    <a:pt x="100" y="140"/>
                  </a:lnTo>
                  <a:lnTo>
                    <a:pt x="100" y="140"/>
                  </a:lnTo>
                  <a:lnTo>
                    <a:pt x="97" y="148"/>
                  </a:lnTo>
                  <a:lnTo>
                    <a:pt x="93" y="153"/>
                  </a:lnTo>
                  <a:lnTo>
                    <a:pt x="86" y="157"/>
                  </a:lnTo>
                  <a:lnTo>
                    <a:pt x="81" y="161"/>
                  </a:lnTo>
                  <a:lnTo>
                    <a:pt x="81" y="161"/>
                  </a:lnTo>
                  <a:lnTo>
                    <a:pt x="0" y="109"/>
                  </a:lnTo>
                  <a:lnTo>
                    <a:pt x="0" y="109"/>
                  </a:lnTo>
                  <a:lnTo>
                    <a:pt x="5" y="0"/>
                  </a:lnTo>
                  <a:lnTo>
                    <a:pt x="5" y="0"/>
                  </a:lnTo>
                  <a:close/>
                </a:path>
              </a:pathLst>
            </a:custGeom>
            <a:solidFill>
              <a:srgbClr val="B5B5B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5" name="Freeform 75"/>
            <p:cNvSpPr>
              <a:spLocks/>
            </p:cNvSpPr>
            <p:nvPr/>
          </p:nvSpPr>
          <p:spPr bwMode="auto">
            <a:xfrm>
              <a:off x="3378201" y="5083175"/>
              <a:ext cx="179388" cy="255588"/>
            </a:xfrm>
            <a:custGeom>
              <a:avLst/>
              <a:gdLst>
                <a:gd name="T0" fmla="*/ 5 w 113"/>
                <a:gd name="T1" fmla="*/ 0 h 161"/>
                <a:gd name="T2" fmla="*/ 5 w 113"/>
                <a:gd name="T3" fmla="*/ 0 h 161"/>
                <a:gd name="T4" fmla="*/ 113 w 113"/>
                <a:gd name="T5" fmla="*/ 0 h 161"/>
                <a:gd name="T6" fmla="*/ 113 w 113"/>
                <a:gd name="T7" fmla="*/ 0 h 161"/>
                <a:gd name="T8" fmla="*/ 96 w 113"/>
                <a:gd name="T9" fmla="*/ 140 h 161"/>
                <a:gd name="T10" fmla="*/ 96 w 113"/>
                <a:gd name="T11" fmla="*/ 140 h 161"/>
                <a:gd name="T12" fmla="*/ 93 w 113"/>
                <a:gd name="T13" fmla="*/ 147 h 161"/>
                <a:gd name="T14" fmla="*/ 89 w 113"/>
                <a:gd name="T15" fmla="*/ 153 h 161"/>
                <a:gd name="T16" fmla="*/ 84 w 113"/>
                <a:gd name="T17" fmla="*/ 157 h 161"/>
                <a:gd name="T18" fmla="*/ 77 w 113"/>
                <a:gd name="T19" fmla="*/ 161 h 161"/>
                <a:gd name="T20" fmla="*/ 77 w 113"/>
                <a:gd name="T21" fmla="*/ 161 h 161"/>
                <a:gd name="T22" fmla="*/ 0 w 113"/>
                <a:gd name="T23" fmla="*/ 107 h 161"/>
                <a:gd name="T24" fmla="*/ 0 w 113"/>
                <a:gd name="T25" fmla="*/ 107 h 161"/>
                <a:gd name="T26" fmla="*/ 5 w 113"/>
                <a:gd name="T27" fmla="*/ 0 h 161"/>
                <a:gd name="T28" fmla="*/ 5 w 113"/>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61">
                  <a:moveTo>
                    <a:pt x="5" y="0"/>
                  </a:moveTo>
                  <a:lnTo>
                    <a:pt x="5" y="0"/>
                  </a:lnTo>
                  <a:lnTo>
                    <a:pt x="113" y="0"/>
                  </a:lnTo>
                  <a:lnTo>
                    <a:pt x="113" y="0"/>
                  </a:lnTo>
                  <a:lnTo>
                    <a:pt x="96" y="140"/>
                  </a:lnTo>
                  <a:lnTo>
                    <a:pt x="96" y="140"/>
                  </a:lnTo>
                  <a:lnTo>
                    <a:pt x="93" y="147"/>
                  </a:lnTo>
                  <a:lnTo>
                    <a:pt x="89" y="153"/>
                  </a:lnTo>
                  <a:lnTo>
                    <a:pt x="84" y="157"/>
                  </a:lnTo>
                  <a:lnTo>
                    <a:pt x="77" y="161"/>
                  </a:lnTo>
                  <a:lnTo>
                    <a:pt x="77" y="161"/>
                  </a:lnTo>
                  <a:lnTo>
                    <a:pt x="0" y="107"/>
                  </a:lnTo>
                  <a:lnTo>
                    <a:pt x="0" y="107"/>
                  </a:lnTo>
                  <a:lnTo>
                    <a:pt x="5" y="0"/>
                  </a:lnTo>
                  <a:lnTo>
                    <a:pt x="5" y="0"/>
                  </a:lnTo>
                  <a:close/>
                </a:path>
              </a:pathLst>
            </a:custGeom>
            <a:solidFill>
              <a:srgbClr val="B6B6B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6" name="Freeform 76"/>
            <p:cNvSpPr>
              <a:spLocks/>
            </p:cNvSpPr>
            <p:nvPr/>
          </p:nvSpPr>
          <p:spPr bwMode="auto">
            <a:xfrm>
              <a:off x="3384551" y="5083175"/>
              <a:ext cx="173038" cy="255588"/>
            </a:xfrm>
            <a:custGeom>
              <a:avLst/>
              <a:gdLst>
                <a:gd name="T0" fmla="*/ 5 w 109"/>
                <a:gd name="T1" fmla="*/ 0 h 161"/>
                <a:gd name="T2" fmla="*/ 5 w 109"/>
                <a:gd name="T3" fmla="*/ 0 h 161"/>
                <a:gd name="T4" fmla="*/ 109 w 109"/>
                <a:gd name="T5" fmla="*/ 0 h 161"/>
                <a:gd name="T6" fmla="*/ 109 w 109"/>
                <a:gd name="T7" fmla="*/ 0 h 161"/>
                <a:gd name="T8" fmla="*/ 92 w 109"/>
                <a:gd name="T9" fmla="*/ 140 h 161"/>
                <a:gd name="T10" fmla="*/ 92 w 109"/>
                <a:gd name="T11" fmla="*/ 140 h 161"/>
                <a:gd name="T12" fmla="*/ 89 w 109"/>
                <a:gd name="T13" fmla="*/ 147 h 161"/>
                <a:gd name="T14" fmla="*/ 85 w 109"/>
                <a:gd name="T15" fmla="*/ 153 h 161"/>
                <a:gd name="T16" fmla="*/ 80 w 109"/>
                <a:gd name="T17" fmla="*/ 157 h 161"/>
                <a:gd name="T18" fmla="*/ 73 w 109"/>
                <a:gd name="T19" fmla="*/ 161 h 161"/>
                <a:gd name="T20" fmla="*/ 73 w 109"/>
                <a:gd name="T21" fmla="*/ 161 h 161"/>
                <a:gd name="T22" fmla="*/ 0 w 109"/>
                <a:gd name="T23" fmla="*/ 106 h 161"/>
                <a:gd name="T24" fmla="*/ 0 w 109"/>
                <a:gd name="T25" fmla="*/ 106 h 161"/>
                <a:gd name="T26" fmla="*/ 5 w 109"/>
                <a:gd name="T27" fmla="*/ 0 h 161"/>
                <a:gd name="T28" fmla="*/ 5 w 109"/>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61">
                  <a:moveTo>
                    <a:pt x="5" y="0"/>
                  </a:moveTo>
                  <a:lnTo>
                    <a:pt x="5" y="0"/>
                  </a:lnTo>
                  <a:lnTo>
                    <a:pt x="109" y="0"/>
                  </a:lnTo>
                  <a:lnTo>
                    <a:pt x="109" y="0"/>
                  </a:lnTo>
                  <a:lnTo>
                    <a:pt x="92" y="140"/>
                  </a:lnTo>
                  <a:lnTo>
                    <a:pt x="92" y="140"/>
                  </a:lnTo>
                  <a:lnTo>
                    <a:pt x="89" y="147"/>
                  </a:lnTo>
                  <a:lnTo>
                    <a:pt x="85" y="153"/>
                  </a:lnTo>
                  <a:lnTo>
                    <a:pt x="80" y="157"/>
                  </a:lnTo>
                  <a:lnTo>
                    <a:pt x="73" y="161"/>
                  </a:lnTo>
                  <a:lnTo>
                    <a:pt x="73" y="161"/>
                  </a:lnTo>
                  <a:lnTo>
                    <a:pt x="0" y="106"/>
                  </a:lnTo>
                  <a:lnTo>
                    <a:pt x="0" y="106"/>
                  </a:lnTo>
                  <a:lnTo>
                    <a:pt x="5" y="0"/>
                  </a:lnTo>
                  <a:lnTo>
                    <a:pt x="5" y="0"/>
                  </a:lnTo>
                  <a:close/>
                </a:path>
              </a:pathLst>
            </a:custGeom>
            <a:solidFill>
              <a:srgbClr val="B6B6B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7" name="Freeform 77"/>
            <p:cNvSpPr>
              <a:spLocks/>
            </p:cNvSpPr>
            <p:nvPr/>
          </p:nvSpPr>
          <p:spPr bwMode="auto">
            <a:xfrm>
              <a:off x="3390901" y="5083175"/>
              <a:ext cx="166688" cy="254000"/>
            </a:xfrm>
            <a:custGeom>
              <a:avLst/>
              <a:gdLst>
                <a:gd name="T0" fmla="*/ 5 w 105"/>
                <a:gd name="T1" fmla="*/ 0 h 160"/>
                <a:gd name="T2" fmla="*/ 5 w 105"/>
                <a:gd name="T3" fmla="*/ 0 h 160"/>
                <a:gd name="T4" fmla="*/ 105 w 105"/>
                <a:gd name="T5" fmla="*/ 0 h 160"/>
                <a:gd name="T6" fmla="*/ 105 w 105"/>
                <a:gd name="T7" fmla="*/ 0 h 160"/>
                <a:gd name="T8" fmla="*/ 88 w 105"/>
                <a:gd name="T9" fmla="*/ 140 h 160"/>
                <a:gd name="T10" fmla="*/ 88 w 105"/>
                <a:gd name="T11" fmla="*/ 140 h 160"/>
                <a:gd name="T12" fmla="*/ 87 w 105"/>
                <a:gd name="T13" fmla="*/ 147 h 160"/>
                <a:gd name="T14" fmla="*/ 81 w 105"/>
                <a:gd name="T15" fmla="*/ 153 h 160"/>
                <a:gd name="T16" fmla="*/ 76 w 105"/>
                <a:gd name="T17" fmla="*/ 157 h 160"/>
                <a:gd name="T18" fmla="*/ 69 w 105"/>
                <a:gd name="T19" fmla="*/ 160 h 160"/>
                <a:gd name="T20" fmla="*/ 69 w 105"/>
                <a:gd name="T21" fmla="*/ 160 h 160"/>
                <a:gd name="T22" fmla="*/ 0 w 105"/>
                <a:gd name="T23" fmla="*/ 106 h 160"/>
                <a:gd name="T24" fmla="*/ 0 w 105"/>
                <a:gd name="T25" fmla="*/ 106 h 160"/>
                <a:gd name="T26" fmla="*/ 5 w 105"/>
                <a:gd name="T27" fmla="*/ 0 h 160"/>
                <a:gd name="T28" fmla="*/ 5 w 105"/>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160">
                  <a:moveTo>
                    <a:pt x="5" y="0"/>
                  </a:moveTo>
                  <a:lnTo>
                    <a:pt x="5" y="0"/>
                  </a:lnTo>
                  <a:lnTo>
                    <a:pt x="105" y="0"/>
                  </a:lnTo>
                  <a:lnTo>
                    <a:pt x="105" y="0"/>
                  </a:lnTo>
                  <a:lnTo>
                    <a:pt x="88" y="140"/>
                  </a:lnTo>
                  <a:lnTo>
                    <a:pt x="88" y="140"/>
                  </a:lnTo>
                  <a:lnTo>
                    <a:pt x="87" y="147"/>
                  </a:lnTo>
                  <a:lnTo>
                    <a:pt x="81" y="153"/>
                  </a:lnTo>
                  <a:lnTo>
                    <a:pt x="76" y="157"/>
                  </a:lnTo>
                  <a:lnTo>
                    <a:pt x="69" y="160"/>
                  </a:lnTo>
                  <a:lnTo>
                    <a:pt x="69" y="160"/>
                  </a:lnTo>
                  <a:lnTo>
                    <a:pt x="0" y="106"/>
                  </a:lnTo>
                  <a:lnTo>
                    <a:pt x="0" y="106"/>
                  </a:lnTo>
                  <a:lnTo>
                    <a:pt x="5" y="0"/>
                  </a:lnTo>
                  <a:lnTo>
                    <a:pt x="5" y="0"/>
                  </a:lnTo>
                  <a:close/>
                </a:path>
              </a:pathLst>
            </a:custGeom>
            <a:solidFill>
              <a:srgbClr val="B7B7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8" name="Freeform 78"/>
            <p:cNvSpPr>
              <a:spLocks/>
            </p:cNvSpPr>
            <p:nvPr/>
          </p:nvSpPr>
          <p:spPr bwMode="auto">
            <a:xfrm>
              <a:off x="3395663" y="5083175"/>
              <a:ext cx="161925" cy="254000"/>
            </a:xfrm>
            <a:custGeom>
              <a:avLst/>
              <a:gdLst>
                <a:gd name="T0" fmla="*/ 5 w 102"/>
                <a:gd name="T1" fmla="*/ 0 h 160"/>
                <a:gd name="T2" fmla="*/ 5 w 102"/>
                <a:gd name="T3" fmla="*/ 0 h 160"/>
                <a:gd name="T4" fmla="*/ 102 w 102"/>
                <a:gd name="T5" fmla="*/ 0 h 160"/>
                <a:gd name="T6" fmla="*/ 102 w 102"/>
                <a:gd name="T7" fmla="*/ 0 h 160"/>
                <a:gd name="T8" fmla="*/ 85 w 102"/>
                <a:gd name="T9" fmla="*/ 140 h 160"/>
                <a:gd name="T10" fmla="*/ 85 w 102"/>
                <a:gd name="T11" fmla="*/ 140 h 160"/>
                <a:gd name="T12" fmla="*/ 84 w 102"/>
                <a:gd name="T13" fmla="*/ 147 h 160"/>
                <a:gd name="T14" fmla="*/ 78 w 102"/>
                <a:gd name="T15" fmla="*/ 153 h 160"/>
                <a:gd name="T16" fmla="*/ 73 w 102"/>
                <a:gd name="T17" fmla="*/ 157 h 160"/>
                <a:gd name="T18" fmla="*/ 67 w 102"/>
                <a:gd name="T19" fmla="*/ 160 h 160"/>
                <a:gd name="T20" fmla="*/ 67 w 102"/>
                <a:gd name="T21" fmla="*/ 160 h 160"/>
                <a:gd name="T22" fmla="*/ 0 w 102"/>
                <a:gd name="T23" fmla="*/ 105 h 160"/>
                <a:gd name="T24" fmla="*/ 0 w 102"/>
                <a:gd name="T25" fmla="*/ 105 h 160"/>
                <a:gd name="T26" fmla="*/ 5 w 102"/>
                <a:gd name="T27" fmla="*/ 0 h 160"/>
                <a:gd name="T28" fmla="*/ 5 w 102"/>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60">
                  <a:moveTo>
                    <a:pt x="5" y="0"/>
                  </a:moveTo>
                  <a:lnTo>
                    <a:pt x="5" y="0"/>
                  </a:lnTo>
                  <a:lnTo>
                    <a:pt x="102" y="0"/>
                  </a:lnTo>
                  <a:lnTo>
                    <a:pt x="102" y="0"/>
                  </a:lnTo>
                  <a:lnTo>
                    <a:pt x="85" y="140"/>
                  </a:lnTo>
                  <a:lnTo>
                    <a:pt x="85" y="140"/>
                  </a:lnTo>
                  <a:lnTo>
                    <a:pt x="84" y="147"/>
                  </a:lnTo>
                  <a:lnTo>
                    <a:pt x="78" y="153"/>
                  </a:lnTo>
                  <a:lnTo>
                    <a:pt x="73" y="157"/>
                  </a:lnTo>
                  <a:lnTo>
                    <a:pt x="67" y="160"/>
                  </a:lnTo>
                  <a:lnTo>
                    <a:pt x="67" y="160"/>
                  </a:lnTo>
                  <a:lnTo>
                    <a:pt x="0" y="105"/>
                  </a:lnTo>
                  <a:lnTo>
                    <a:pt x="0" y="105"/>
                  </a:lnTo>
                  <a:lnTo>
                    <a:pt x="5" y="0"/>
                  </a:lnTo>
                  <a:lnTo>
                    <a:pt x="5" y="0"/>
                  </a:lnTo>
                  <a:close/>
                </a:path>
              </a:pathLst>
            </a:custGeom>
            <a:solidFill>
              <a:srgbClr val="B7B7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79" name="Freeform 79"/>
            <p:cNvSpPr>
              <a:spLocks/>
            </p:cNvSpPr>
            <p:nvPr/>
          </p:nvSpPr>
          <p:spPr bwMode="auto">
            <a:xfrm>
              <a:off x="3402013" y="5083175"/>
              <a:ext cx="155575" cy="254000"/>
            </a:xfrm>
            <a:custGeom>
              <a:avLst/>
              <a:gdLst>
                <a:gd name="T0" fmla="*/ 5 w 98"/>
                <a:gd name="T1" fmla="*/ 0 h 160"/>
                <a:gd name="T2" fmla="*/ 5 w 98"/>
                <a:gd name="T3" fmla="*/ 0 h 160"/>
                <a:gd name="T4" fmla="*/ 98 w 98"/>
                <a:gd name="T5" fmla="*/ 0 h 160"/>
                <a:gd name="T6" fmla="*/ 98 w 98"/>
                <a:gd name="T7" fmla="*/ 0 h 160"/>
                <a:gd name="T8" fmla="*/ 81 w 98"/>
                <a:gd name="T9" fmla="*/ 140 h 160"/>
                <a:gd name="T10" fmla="*/ 81 w 98"/>
                <a:gd name="T11" fmla="*/ 140 h 160"/>
                <a:gd name="T12" fmla="*/ 80 w 98"/>
                <a:gd name="T13" fmla="*/ 147 h 160"/>
                <a:gd name="T14" fmla="*/ 74 w 98"/>
                <a:gd name="T15" fmla="*/ 152 h 160"/>
                <a:gd name="T16" fmla="*/ 69 w 98"/>
                <a:gd name="T17" fmla="*/ 157 h 160"/>
                <a:gd name="T18" fmla="*/ 63 w 98"/>
                <a:gd name="T19" fmla="*/ 160 h 160"/>
                <a:gd name="T20" fmla="*/ 63 w 98"/>
                <a:gd name="T21" fmla="*/ 160 h 160"/>
                <a:gd name="T22" fmla="*/ 0 w 98"/>
                <a:gd name="T23" fmla="*/ 103 h 160"/>
                <a:gd name="T24" fmla="*/ 0 w 98"/>
                <a:gd name="T25" fmla="*/ 103 h 160"/>
                <a:gd name="T26" fmla="*/ 5 w 98"/>
                <a:gd name="T27" fmla="*/ 0 h 160"/>
                <a:gd name="T28" fmla="*/ 5 w 98"/>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160">
                  <a:moveTo>
                    <a:pt x="5" y="0"/>
                  </a:moveTo>
                  <a:lnTo>
                    <a:pt x="5" y="0"/>
                  </a:lnTo>
                  <a:lnTo>
                    <a:pt x="98" y="0"/>
                  </a:lnTo>
                  <a:lnTo>
                    <a:pt x="98" y="0"/>
                  </a:lnTo>
                  <a:lnTo>
                    <a:pt x="81" y="140"/>
                  </a:lnTo>
                  <a:lnTo>
                    <a:pt x="81" y="140"/>
                  </a:lnTo>
                  <a:lnTo>
                    <a:pt x="80" y="147"/>
                  </a:lnTo>
                  <a:lnTo>
                    <a:pt x="74" y="152"/>
                  </a:lnTo>
                  <a:lnTo>
                    <a:pt x="69" y="157"/>
                  </a:lnTo>
                  <a:lnTo>
                    <a:pt x="63" y="160"/>
                  </a:lnTo>
                  <a:lnTo>
                    <a:pt x="63" y="160"/>
                  </a:lnTo>
                  <a:lnTo>
                    <a:pt x="0" y="103"/>
                  </a:lnTo>
                  <a:lnTo>
                    <a:pt x="0" y="103"/>
                  </a:lnTo>
                  <a:lnTo>
                    <a:pt x="5" y="0"/>
                  </a:lnTo>
                  <a:lnTo>
                    <a:pt x="5" y="0"/>
                  </a:lnTo>
                  <a:close/>
                </a:path>
              </a:pathLst>
            </a:custGeom>
            <a:solidFill>
              <a:srgbClr val="B8B8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0" name="Freeform 80"/>
            <p:cNvSpPr>
              <a:spLocks/>
            </p:cNvSpPr>
            <p:nvPr/>
          </p:nvSpPr>
          <p:spPr bwMode="auto">
            <a:xfrm>
              <a:off x="3408363" y="5083175"/>
              <a:ext cx="149225" cy="254000"/>
            </a:xfrm>
            <a:custGeom>
              <a:avLst/>
              <a:gdLst>
                <a:gd name="T0" fmla="*/ 5 w 94"/>
                <a:gd name="T1" fmla="*/ 0 h 160"/>
                <a:gd name="T2" fmla="*/ 5 w 94"/>
                <a:gd name="T3" fmla="*/ 0 h 160"/>
                <a:gd name="T4" fmla="*/ 94 w 94"/>
                <a:gd name="T5" fmla="*/ 0 h 160"/>
                <a:gd name="T6" fmla="*/ 94 w 94"/>
                <a:gd name="T7" fmla="*/ 0 h 160"/>
                <a:gd name="T8" fmla="*/ 77 w 94"/>
                <a:gd name="T9" fmla="*/ 140 h 160"/>
                <a:gd name="T10" fmla="*/ 77 w 94"/>
                <a:gd name="T11" fmla="*/ 140 h 160"/>
                <a:gd name="T12" fmla="*/ 76 w 94"/>
                <a:gd name="T13" fmla="*/ 147 h 160"/>
                <a:gd name="T14" fmla="*/ 71 w 94"/>
                <a:gd name="T15" fmla="*/ 152 h 160"/>
                <a:gd name="T16" fmla="*/ 66 w 94"/>
                <a:gd name="T17" fmla="*/ 157 h 160"/>
                <a:gd name="T18" fmla="*/ 59 w 94"/>
                <a:gd name="T19" fmla="*/ 160 h 160"/>
                <a:gd name="T20" fmla="*/ 59 w 94"/>
                <a:gd name="T21" fmla="*/ 160 h 160"/>
                <a:gd name="T22" fmla="*/ 0 w 94"/>
                <a:gd name="T23" fmla="*/ 102 h 160"/>
                <a:gd name="T24" fmla="*/ 0 w 94"/>
                <a:gd name="T25" fmla="*/ 102 h 160"/>
                <a:gd name="T26" fmla="*/ 5 w 94"/>
                <a:gd name="T27" fmla="*/ 0 h 160"/>
                <a:gd name="T28" fmla="*/ 5 w 94"/>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60">
                  <a:moveTo>
                    <a:pt x="5" y="0"/>
                  </a:moveTo>
                  <a:lnTo>
                    <a:pt x="5" y="0"/>
                  </a:lnTo>
                  <a:lnTo>
                    <a:pt x="94" y="0"/>
                  </a:lnTo>
                  <a:lnTo>
                    <a:pt x="94" y="0"/>
                  </a:lnTo>
                  <a:lnTo>
                    <a:pt x="77" y="140"/>
                  </a:lnTo>
                  <a:lnTo>
                    <a:pt x="77" y="140"/>
                  </a:lnTo>
                  <a:lnTo>
                    <a:pt x="76" y="147"/>
                  </a:lnTo>
                  <a:lnTo>
                    <a:pt x="71" y="152"/>
                  </a:lnTo>
                  <a:lnTo>
                    <a:pt x="66" y="157"/>
                  </a:lnTo>
                  <a:lnTo>
                    <a:pt x="59" y="160"/>
                  </a:lnTo>
                  <a:lnTo>
                    <a:pt x="59" y="160"/>
                  </a:lnTo>
                  <a:lnTo>
                    <a:pt x="0" y="102"/>
                  </a:lnTo>
                  <a:lnTo>
                    <a:pt x="0" y="102"/>
                  </a:lnTo>
                  <a:lnTo>
                    <a:pt x="5" y="0"/>
                  </a:lnTo>
                  <a:lnTo>
                    <a:pt x="5" y="0"/>
                  </a:lnTo>
                  <a:close/>
                </a:path>
              </a:pathLst>
            </a:custGeom>
            <a:solidFill>
              <a:srgbClr val="B9B9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1" name="Freeform 81"/>
            <p:cNvSpPr>
              <a:spLocks/>
            </p:cNvSpPr>
            <p:nvPr/>
          </p:nvSpPr>
          <p:spPr bwMode="auto">
            <a:xfrm>
              <a:off x="3414713" y="5083175"/>
              <a:ext cx="142875" cy="254000"/>
            </a:xfrm>
            <a:custGeom>
              <a:avLst/>
              <a:gdLst>
                <a:gd name="T0" fmla="*/ 5 w 90"/>
                <a:gd name="T1" fmla="*/ 0 h 160"/>
                <a:gd name="T2" fmla="*/ 5 w 90"/>
                <a:gd name="T3" fmla="*/ 0 h 160"/>
                <a:gd name="T4" fmla="*/ 90 w 90"/>
                <a:gd name="T5" fmla="*/ 0 h 160"/>
                <a:gd name="T6" fmla="*/ 90 w 90"/>
                <a:gd name="T7" fmla="*/ 0 h 160"/>
                <a:gd name="T8" fmla="*/ 73 w 90"/>
                <a:gd name="T9" fmla="*/ 140 h 160"/>
                <a:gd name="T10" fmla="*/ 73 w 90"/>
                <a:gd name="T11" fmla="*/ 140 h 160"/>
                <a:gd name="T12" fmla="*/ 72 w 90"/>
                <a:gd name="T13" fmla="*/ 147 h 160"/>
                <a:gd name="T14" fmla="*/ 67 w 90"/>
                <a:gd name="T15" fmla="*/ 152 h 160"/>
                <a:gd name="T16" fmla="*/ 62 w 90"/>
                <a:gd name="T17" fmla="*/ 157 h 160"/>
                <a:gd name="T18" fmla="*/ 55 w 90"/>
                <a:gd name="T19" fmla="*/ 160 h 160"/>
                <a:gd name="T20" fmla="*/ 55 w 90"/>
                <a:gd name="T21" fmla="*/ 160 h 160"/>
                <a:gd name="T22" fmla="*/ 0 w 90"/>
                <a:gd name="T23" fmla="*/ 101 h 160"/>
                <a:gd name="T24" fmla="*/ 0 w 90"/>
                <a:gd name="T25" fmla="*/ 101 h 160"/>
                <a:gd name="T26" fmla="*/ 5 w 90"/>
                <a:gd name="T27" fmla="*/ 0 h 160"/>
                <a:gd name="T28" fmla="*/ 5 w 90"/>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60">
                  <a:moveTo>
                    <a:pt x="5" y="0"/>
                  </a:moveTo>
                  <a:lnTo>
                    <a:pt x="5" y="0"/>
                  </a:lnTo>
                  <a:lnTo>
                    <a:pt x="90" y="0"/>
                  </a:lnTo>
                  <a:lnTo>
                    <a:pt x="90" y="0"/>
                  </a:lnTo>
                  <a:lnTo>
                    <a:pt x="73" y="140"/>
                  </a:lnTo>
                  <a:lnTo>
                    <a:pt x="73" y="140"/>
                  </a:lnTo>
                  <a:lnTo>
                    <a:pt x="72" y="147"/>
                  </a:lnTo>
                  <a:lnTo>
                    <a:pt x="67" y="152"/>
                  </a:lnTo>
                  <a:lnTo>
                    <a:pt x="62" y="157"/>
                  </a:lnTo>
                  <a:lnTo>
                    <a:pt x="55" y="160"/>
                  </a:lnTo>
                  <a:lnTo>
                    <a:pt x="55" y="160"/>
                  </a:lnTo>
                  <a:lnTo>
                    <a:pt x="0" y="101"/>
                  </a:lnTo>
                  <a:lnTo>
                    <a:pt x="0" y="101"/>
                  </a:lnTo>
                  <a:lnTo>
                    <a:pt x="5" y="0"/>
                  </a:lnTo>
                  <a:lnTo>
                    <a:pt x="5" y="0"/>
                  </a:lnTo>
                  <a:close/>
                </a:path>
              </a:pathLst>
            </a:custGeom>
            <a:solidFill>
              <a:srgbClr val="B9B9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2" name="Freeform 82"/>
            <p:cNvSpPr>
              <a:spLocks/>
            </p:cNvSpPr>
            <p:nvPr/>
          </p:nvSpPr>
          <p:spPr bwMode="auto">
            <a:xfrm>
              <a:off x="3417888" y="5083175"/>
              <a:ext cx="139700" cy="254000"/>
            </a:xfrm>
            <a:custGeom>
              <a:avLst/>
              <a:gdLst>
                <a:gd name="T0" fmla="*/ 7 w 88"/>
                <a:gd name="T1" fmla="*/ 0 h 160"/>
                <a:gd name="T2" fmla="*/ 7 w 88"/>
                <a:gd name="T3" fmla="*/ 0 h 160"/>
                <a:gd name="T4" fmla="*/ 88 w 88"/>
                <a:gd name="T5" fmla="*/ 0 h 160"/>
                <a:gd name="T6" fmla="*/ 88 w 88"/>
                <a:gd name="T7" fmla="*/ 0 h 160"/>
                <a:gd name="T8" fmla="*/ 71 w 88"/>
                <a:gd name="T9" fmla="*/ 140 h 160"/>
                <a:gd name="T10" fmla="*/ 71 w 88"/>
                <a:gd name="T11" fmla="*/ 140 h 160"/>
                <a:gd name="T12" fmla="*/ 70 w 88"/>
                <a:gd name="T13" fmla="*/ 147 h 160"/>
                <a:gd name="T14" fmla="*/ 65 w 88"/>
                <a:gd name="T15" fmla="*/ 152 h 160"/>
                <a:gd name="T16" fmla="*/ 60 w 88"/>
                <a:gd name="T17" fmla="*/ 157 h 160"/>
                <a:gd name="T18" fmla="*/ 55 w 88"/>
                <a:gd name="T19" fmla="*/ 160 h 160"/>
                <a:gd name="T20" fmla="*/ 55 w 88"/>
                <a:gd name="T21" fmla="*/ 160 h 160"/>
                <a:gd name="T22" fmla="*/ 0 w 88"/>
                <a:gd name="T23" fmla="*/ 99 h 160"/>
                <a:gd name="T24" fmla="*/ 0 w 88"/>
                <a:gd name="T25" fmla="*/ 99 h 160"/>
                <a:gd name="T26" fmla="*/ 7 w 88"/>
                <a:gd name="T27" fmla="*/ 0 h 160"/>
                <a:gd name="T28" fmla="*/ 7 w 88"/>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60">
                  <a:moveTo>
                    <a:pt x="7" y="0"/>
                  </a:moveTo>
                  <a:lnTo>
                    <a:pt x="7" y="0"/>
                  </a:lnTo>
                  <a:lnTo>
                    <a:pt x="88" y="0"/>
                  </a:lnTo>
                  <a:lnTo>
                    <a:pt x="88" y="0"/>
                  </a:lnTo>
                  <a:lnTo>
                    <a:pt x="71" y="140"/>
                  </a:lnTo>
                  <a:lnTo>
                    <a:pt x="71" y="140"/>
                  </a:lnTo>
                  <a:lnTo>
                    <a:pt x="70" y="147"/>
                  </a:lnTo>
                  <a:lnTo>
                    <a:pt x="65" y="152"/>
                  </a:lnTo>
                  <a:lnTo>
                    <a:pt x="60" y="157"/>
                  </a:lnTo>
                  <a:lnTo>
                    <a:pt x="55" y="160"/>
                  </a:lnTo>
                  <a:lnTo>
                    <a:pt x="55" y="160"/>
                  </a:lnTo>
                  <a:lnTo>
                    <a:pt x="0" y="99"/>
                  </a:lnTo>
                  <a:lnTo>
                    <a:pt x="0" y="99"/>
                  </a:lnTo>
                  <a:lnTo>
                    <a:pt x="7" y="0"/>
                  </a:lnTo>
                  <a:lnTo>
                    <a:pt x="7" y="0"/>
                  </a:lnTo>
                  <a:close/>
                </a:path>
              </a:pathLst>
            </a:custGeom>
            <a:solidFill>
              <a:srgbClr val="BABAB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3" name="Freeform 83"/>
            <p:cNvSpPr>
              <a:spLocks/>
            </p:cNvSpPr>
            <p:nvPr/>
          </p:nvSpPr>
          <p:spPr bwMode="auto">
            <a:xfrm>
              <a:off x="3425826" y="5083175"/>
              <a:ext cx="131763" cy="254000"/>
            </a:xfrm>
            <a:custGeom>
              <a:avLst/>
              <a:gdLst>
                <a:gd name="T0" fmla="*/ 6 w 83"/>
                <a:gd name="T1" fmla="*/ 0 h 160"/>
                <a:gd name="T2" fmla="*/ 6 w 83"/>
                <a:gd name="T3" fmla="*/ 0 h 160"/>
                <a:gd name="T4" fmla="*/ 83 w 83"/>
                <a:gd name="T5" fmla="*/ 0 h 160"/>
                <a:gd name="T6" fmla="*/ 83 w 83"/>
                <a:gd name="T7" fmla="*/ 0 h 160"/>
                <a:gd name="T8" fmla="*/ 66 w 83"/>
                <a:gd name="T9" fmla="*/ 140 h 160"/>
                <a:gd name="T10" fmla="*/ 66 w 83"/>
                <a:gd name="T11" fmla="*/ 140 h 160"/>
                <a:gd name="T12" fmla="*/ 65 w 83"/>
                <a:gd name="T13" fmla="*/ 147 h 160"/>
                <a:gd name="T14" fmla="*/ 60 w 83"/>
                <a:gd name="T15" fmla="*/ 152 h 160"/>
                <a:gd name="T16" fmla="*/ 55 w 83"/>
                <a:gd name="T17" fmla="*/ 156 h 160"/>
                <a:gd name="T18" fmla="*/ 50 w 83"/>
                <a:gd name="T19" fmla="*/ 160 h 160"/>
                <a:gd name="T20" fmla="*/ 50 w 83"/>
                <a:gd name="T21" fmla="*/ 160 h 160"/>
                <a:gd name="T22" fmla="*/ 0 w 83"/>
                <a:gd name="T23" fmla="*/ 99 h 160"/>
                <a:gd name="T24" fmla="*/ 0 w 83"/>
                <a:gd name="T25" fmla="*/ 99 h 160"/>
                <a:gd name="T26" fmla="*/ 6 w 83"/>
                <a:gd name="T27" fmla="*/ 0 h 160"/>
                <a:gd name="T28" fmla="*/ 6 w 83"/>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160">
                  <a:moveTo>
                    <a:pt x="6" y="0"/>
                  </a:moveTo>
                  <a:lnTo>
                    <a:pt x="6" y="0"/>
                  </a:lnTo>
                  <a:lnTo>
                    <a:pt x="83" y="0"/>
                  </a:lnTo>
                  <a:lnTo>
                    <a:pt x="83" y="0"/>
                  </a:lnTo>
                  <a:lnTo>
                    <a:pt x="66" y="140"/>
                  </a:lnTo>
                  <a:lnTo>
                    <a:pt x="66" y="140"/>
                  </a:lnTo>
                  <a:lnTo>
                    <a:pt x="65" y="147"/>
                  </a:lnTo>
                  <a:lnTo>
                    <a:pt x="60" y="152"/>
                  </a:lnTo>
                  <a:lnTo>
                    <a:pt x="55" y="156"/>
                  </a:lnTo>
                  <a:lnTo>
                    <a:pt x="50" y="160"/>
                  </a:lnTo>
                  <a:lnTo>
                    <a:pt x="50" y="160"/>
                  </a:lnTo>
                  <a:lnTo>
                    <a:pt x="0" y="99"/>
                  </a:lnTo>
                  <a:lnTo>
                    <a:pt x="0" y="99"/>
                  </a:lnTo>
                  <a:lnTo>
                    <a:pt x="6" y="0"/>
                  </a:lnTo>
                  <a:lnTo>
                    <a:pt x="6" y="0"/>
                  </a:lnTo>
                  <a:close/>
                </a:path>
              </a:pathLst>
            </a:custGeom>
            <a:solidFill>
              <a:srgbClr val="BBBBB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4" name="Freeform 84"/>
            <p:cNvSpPr>
              <a:spLocks/>
            </p:cNvSpPr>
            <p:nvPr/>
          </p:nvSpPr>
          <p:spPr bwMode="auto">
            <a:xfrm>
              <a:off x="3432176" y="5083175"/>
              <a:ext cx="125413" cy="254000"/>
            </a:xfrm>
            <a:custGeom>
              <a:avLst/>
              <a:gdLst>
                <a:gd name="T0" fmla="*/ 5 w 79"/>
                <a:gd name="T1" fmla="*/ 0 h 160"/>
                <a:gd name="T2" fmla="*/ 5 w 79"/>
                <a:gd name="T3" fmla="*/ 0 h 160"/>
                <a:gd name="T4" fmla="*/ 79 w 79"/>
                <a:gd name="T5" fmla="*/ 0 h 160"/>
                <a:gd name="T6" fmla="*/ 79 w 79"/>
                <a:gd name="T7" fmla="*/ 0 h 160"/>
                <a:gd name="T8" fmla="*/ 62 w 79"/>
                <a:gd name="T9" fmla="*/ 140 h 160"/>
                <a:gd name="T10" fmla="*/ 62 w 79"/>
                <a:gd name="T11" fmla="*/ 140 h 160"/>
                <a:gd name="T12" fmla="*/ 61 w 79"/>
                <a:gd name="T13" fmla="*/ 147 h 160"/>
                <a:gd name="T14" fmla="*/ 56 w 79"/>
                <a:gd name="T15" fmla="*/ 152 h 160"/>
                <a:gd name="T16" fmla="*/ 51 w 79"/>
                <a:gd name="T17" fmla="*/ 156 h 160"/>
                <a:gd name="T18" fmla="*/ 46 w 79"/>
                <a:gd name="T19" fmla="*/ 160 h 160"/>
                <a:gd name="T20" fmla="*/ 46 w 79"/>
                <a:gd name="T21" fmla="*/ 160 h 160"/>
                <a:gd name="T22" fmla="*/ 0 w 79"/>
                <a:gd name="T23" fmla="*/ 98 h 160"/>
                <a:gd name="T24" fmla="*/ 0 w 79"/>
                <a:gd name="T25" fmla="*/ 98 h 160"/>
                <a:gd name="T26" fmla="*/ 5 w 79"/>
                <a:gd name="T27" fmla="*/ 0 h 160"/>
                <a:gd name="T28" fmla="*/ 5 w 79"/>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60">
                  <a:moveTo>
                    <a:pt x="5" y="0"/>
                  </a:moveTo>
                  <a:lnTo>
                    <a:pt x="5" y="0"/>
                  </a:lnTo>
                  <a:lnTo>
                    <a:pt x="79" y="0"/>
                  </a:lnTo>
                  <a:lnTo>
                    <a:pt x="79" y="0"/>
                  </a:lnTo>
                  <a:lnTo>
                    <a:pt x="62" y="140"/>
                  </a:lnTo>
                  <a:lnTo>
                    <a:pt x="62" y="140"/>
                  </a:lnTo>
                  <a:lnTo>
                    <a:pt x="61" y="147"/>
                  </a:lnTo>
                  <a:lnTo>
                    <a:pt x="56" y="152"/>
                  </a:lnTo>
                  <a:lnTo>
                    <a:pt x="51" y="156"/>
                  </a:lnTo>
                  <a:lnTo>
                    <a:pt x="46" y="160"/>
                  </a:lnTo>
                  <a:lnTo>
                    <a:pt x="46" y="160"/>
                  </a:lnTo>
                  <a:lnTo>
                    <a:pt x="0" y="98"/>
                  </a:lnTo>
                  <a:lnTo>
                    <a:pt x="0" y="98"/>
                  </a:lnTo>
                  <a:lnTo>
                    <a:pt x="5" y="0"/>
                  </a:lnTo>
                  <a:lnTo>
                    <a:pt x="5" y="0"/>
                  </a:lnTo>
                  <a:close/>
                </a:path>
              </a:pathLst>
            </a:custGeom>
            <a:solidFill>
              <a:srgbClr val="BBBB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5" name="Freeform 85"/>
            <p:cNvSpPr>
              <a:spLocks/>
            </p:cNvSpPr>
            <p:nvPr/>
          </p:nvSpPr>
          <p:spPr bwMode="auto">
            <a:xfrm>
              <a:off x="3438526" y="5083175"/>
              <a:ext cx="119063" cy="254000"/>
            </a:xfrm>
            <a:custGeom>
              <a:avLst/>
              <a:gdLst>
                <a:gd name="T0" fmla="*/ 5 w 75"/>
                <a:gd name="T1" fmla="*/ 0 h 160"/>
                <a:gd name="T2" fmla="*/ 5 w 75"/>
                <a:gd name="T3" fmla="*/ 0 h 160"/>
                <a:gd name="T4" fmla="*/ 75 w 75"/>
                <a:gd name="T5" fmla="*/ 0 h 160"/>
                <a:gd name="T6" fmla="*/ 75 w 75"/>
                <a:gd name="T7" fmla="*/ 0 h 160"/>
                <a:gd name="T8" fmla="*/ 58 w 75"/>
                <a:gd name="T9" fmla="*/ 140 h 160"/>
                <a:gd name="T10" fmla="*/ 58 w 75"/>
                <a:gd name="T11" fmla="*/ 140 h 160"/>
                <a:gd name="T12" fmla="*/ 57 w 75"/>
                <a:gd name="T13" fmla="*/ 147 h 160"/>
                <a:gd name="T14" fmla="*/ 52 w 75"/>
                <a:gd name="T15" fmla="*/ 152 h 160"/>
                <a:gd name="T16" fmla="*/ 48 w 75"/>
                <a:gd name="T17" fmla="*/ 156 h 160"/>
                <a:gd name="T18" fmla="*/ 43 w 75"/>
                <a:gd name="T19" fmla="*/ 160 h 160"/>
                <a:gd name="T20" fmla="*/ 43 w 75"/>
                <a:gd name="T21" fmla="*/ 160 h 160"/>
                <a:gd name="T22" fmla="*/ 0 w 75"/>
                <a:gd name="T23" fmla="*/ 96 h 160"/>
                <a:gd name="T24" fmla="*/ 0 w 75"/>
                <a:gd name="T25" fmla="*/ 96 h 160"/>
                <a:gd name="T26" fmla="*/ 5 w 75"/>
                <a:gd name="T27" fmla="*/ 0 h 160"/>
                <a:gd name="T28" fmla="*/ 5 w 75"/>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60">
                  <a:moveTo>
                    <a:pt x="5" y="0"/>
                  </a:moveTo>
                  <a:lnTo>
                    <a:pt x="5" y="0"/>
                  </a:lnTo>
                  <a:lnTo>
                    <a:pt x="75" y="0"/>
                  </a:lnTo>
                  <a:lnTo>
                    <a:pt x="75" y="0"/>
                  </a:lnTo>
                  <a:lnTo>
                    <a:pt x="58" y="140"/>
                  </a:lnTo>
                  <a:lnTo>
                    <a:pt x="58" y="140"/>
                  </a:lnTo>
                  <a:lnTo>
                    <a:pt x="57" y="147"/>
                  </a:lnTo>
                  <a:lnTo>
                    <a:pt x="52" y="152"/>
                  </a:lnTo>
                  <a:lnTo>
                    <a:pt x="48" y="156"/>
                  </a:lnTo>
                  <a:lnTo>
                    <a:pt x="43" y="160"/>
                  </a:lnTo>
                  <a:lnTo>
                    <a:pt x="43" y="160"/>
                  </a:lnTo>
                  <a:lnTo>
                    <a:pt x="0" y="96"/>
                  </a:lnTo>
                  <a:lnTo>
                    <a:pt x="0" y="96"/>
                  </a:lnTo>
                  <a:lnTo>
                    <a:pt x="5" y="0"/>
                  </a:lnTo>
                  <a:lnTo>
                    <a:pt x="5" y="0"/>
                  </a:lnTo>
                  <a:close/>
                </a:path>
              </a:pathLst>
            </a:custGeom>
            <a:solidFill>
              <a:srgbClr val="BCBC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6" name="Freeform 86"/>
            <p:cNvSpPr>
              <a:spLocks/>
            </p:cNvSpPr>
            <p:nvPr/>
          </p:nvSpPr>
          <p:spPr bwMode="auto">
            <a:xfrm>
              <a:off x="3444876" y="5083175"/>
              <a:ext cx="112713" cy="254000"/>
            </a:xfrm>
            <a:custGeom>
              <a:avLst/>
              <a:gdLst>
                <a:gd name="T0" fmla="*/ 5 w 71"/>
                <a:gd name="T1" fmla="*/ 0 h 160"/>
                <a:gd name="T2" fmla="*/ 5 w 71"/>
                <a:gd name="T3" fmla="*/ 0 h 160"/>
                <a:gd name="T4" fmla="*/ 71 w 71"/>
                <a:gd name="T5" fmla="*/ 0 h 160"/>
                <a:gd name="T6" fmla="*/ 71 w 71"/>
                <a:gd name="T7" fmla="*/ 0 h 160"/>
                <a:gd name="T8" fmla="*/ 54 w 71"/>
                <a:gd name="T9" fmla="*/ 140 h 160"/>
                <a:gd name="T10" fmla="*/ 54 w 71"/>
                <a:gd name="T11" fmla="*/ 140 h 160"/>
                <a:gd name="T12" fmla="*/ 53 w 71"/>
                <a:gd name="T13" fmla="*/ 147 h 160"/>
                <a:gd name="T14" fmla="*/ 48 w 71"/>
                <a:gd name="T15" fmla="*/ 152 h 160"/>
                <a:gd name="T16" fmla="*/ 44 w 71"/>
                <a:gd name="T17" fmla="*/ 156 h 160"/>
                <a:gd name="T18" fmla="*/ 39 w 71"/>
                <a:gd name="T19" fmla="*/ 160 h 160"/>
                <a:gd name="T20" fmla="*/ 39 w 71"/>
                <a:gd name="T21" fmla="*/ 160 h 160"/>
                <a:gd name="T22" fmla="*/ 0 w 71"/>
                <a:gd name="T23" fmla="*/ 95 h 160"/>
                <a:gd name="T24" fmla="*/ 0 w 71"/>
                <a:gd name="T25" fmla="*/ 95 h 160"/>
                <a:gd name="T26" fmla="*/ 5 w 71"/>
                <a:gd name="T27" fmla="*/ 0 h 160"/>
                <a:gd name="T28" fmla="*/ 5 w 71"/>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160">
                  <a:moveTo>
                    <a:pt x="5" y="0"/>
                  </a:moveTo>
                  <a:lnTo>
                    <a:pt x="5" y="0"/>
                  </a:lnTo>
                  <a:lnTo>
                    <a:pt x="71" y="0"/>
                  </a:lnTo>
                  <a:lnTo>
                    <a:pt x="71" y="0"/>
                  </a:lnTo>
                  <a:lnTo>
                    <a:pt x="54" y="140"/>
                  </a:lnTo>
                  <a:lnTo>
                    <a:pt x="54" y="140"/>
                  </a:lnTo>
                  <a:lnTo>
                    <a:pt x="53" y="147"/>
                  </a:lnTo>
                  <a:lnTo>
                    <a:pt x="48" y="152"/>
                  </a:lnTo>
                  <a:lnTo>
                    <a:pt x="44" y="156"/>
                  </a:lnTo>
                  <a:lnTo>
                    <a:pt x="39" y="160"/>
                  </a:lnTo>
                  <a:lnTo>
                    <a:pt x="39" y="160"/>
                  </a:lnTo>
                  <a:lnTo>
                    <a:pt x="0" y="95"/>
                  </a:lnTo>
                  <a:lnTo>
                    <a:pt x="0" y="95"/>
                  </a:lnTo>
                  <a:lnTo>
                    <a:pt x="5" y="0"/>
                  </a:lnTo>
                  <a:lnTo>
                    <a:pt x="5" y="0"/>
                  </a:lnTo>
                  <a:close/>
                </a:path>
              </a:pathLst>
            </a:custGeom>
            <a:solidFill>
              <a:srgbClr val="BCBC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7" name="Freeform 87"/>
            <p:cNvSpPr>
              <a:spLocks/>
            </p:cNvSpPr>
            <p:nvPr/>
          </p:nvSpPr>
          <p:spPr bwMode="auto">
            <a:xfrm>
              <a:off x="3448051" y="5083175"/>
              <a:ext cx="109538" cy="252413"/>
            </a:xfrm>
            <a:custGeom>
              <a:avLst/>
              <a:gdLst>
                <a:gd name="T0" fmla="*/ 7 w 69"/>
                <a:gd name="T1" fmla="*/ 0 h 159"/>
                <a:gd name="T2" fmla="*/ 7 w 69"/>
                <a:gd name="T3" fmla="*/ 0 h 159"/>
                <a:gd name="T4" fmla="*/ 69 w 69"/>
                <a:gd name="T5" fmla="*/ 0 h 159"/>
                <a:gd name="T6" fmla="*/ 69 w 69"/>
                <a:gd name="T7" fmla="*/ 0 h 159"/>
                <a:gd name="T8" fmla="*/ 52 w 69"/>
                <a:gd name="T9" fmla="*/ 140 h 159"/>
                <a:gd name="T10" fmla="*/ 52 w 69"/>
                <a:gd name="T11" fmla="*/ 140 h 159"/>
                <a:gd name="T12" fmla="*/ 51 w 69"/>
                <a:gd name="T13" fmla="*/ 147 h 159"/>
                <a:gd name="T14" fmla="*/ 46 w 69"/>
                <a:gd name="T15" fmla="*/ 152 h 159"/>
                <a:gd name="T16" fmla="*/ 42 w 69"/>
                <a:gd name="T17" fmla="*/ 156 h 159"/>
                <a:gd name="T18" fmla="*/ 37 w 69"/>
                <a:gd name="T19" fmla="*/ 159 h 159"/>
                <a:gd name="T20" fmla="*/ 37 w 69"/>
                <a:gd name="T21" fmla="*/ 159 h 159"/>
                <a:gd name="T22" fmla="*/ 0 w 69"/>
                <a:gd name="T23" fmla="*/ 94 h 159"/>
                <a:gd name="T24" fmla="*/ 0 w 69"/>
                <a:gd name="T25" fmla="*/ 94 h 159"/>
                <a:gd name="T26" fmla="*/ 7 w 69"/>
                <a:gd name="T27" fmla="*/ 0 h 159"/>
                <a:gd name="T28" fmla="*/ 7 w 69"/>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159">
                  <a:moveTo>
                    <a:pt x="7" y="0"/>
                  </a:moveTo>
                  <a:lnTo>
                    <a:pt x="7" y="0"/>
                  </a:lnTo>
                  <a:lnTo>
                    <a:pt x="69" y="0"/>
                  </a:lnTo>
                  <a:lnTo>
                    <a:pt x="69" y="0"/>
                  </a:lnTo>
                  <a:lnTo>
                    <a:pt x="52" y="140"/>
                  </a:lnTo>
                  <a:lnTo>
                    <a:pt x="52" y="140"/>
                  </a:lnTo>
                  <a:lnTo>
                    <a:pt x="51" y="147"/>
                  </a:lnTo>
                  <a:lnTo>
                    <a:pt x="46" y="152"/>
                  </a:lnTo>
                  <a:lnTo>
                    <a:pt x="42" y="156"/>
                  </a:lnTo>
                  <a:lnTo>
                    <a:pt x="37" y="159"/>
                  </a:lnTo>
                  <a:lnTo>
                    <a:pt x="37" y="159"/>
                  </a:lnTo>
                  <a:lnTo>
                    <a:pt x="0" y="94"/>
                  </a:lnTo>
                  <a:lnTo>
                    <a:pt x="0" y="94"/>
                  </a:lnTo>
                  <a:lnTo>
                    <a:pt x="7" y="0"/>
                  </a:lnTo>
                  <a:lnTo>
                    <a:pt x="7" y="0"/>
                  </a:lnTo>
                  <a:close/>
                </a:path>
              </a:pathLst>
            </a:custGeom>
            <a:solidFill>
              <a:srgbClr val="BDBDC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8" name="Freeform 88"/>
            <p:cNvSpPr>
              <a:spLocks/>
            </p:cNvSpPr>
            <p:nvPr/>
          </p:nvSpPr>
          <p:spPr bwMode="auto">
            <a:xfrm>
              <a:off x="3454401" y="5083175"/>
              <a:ext cx="103188" cy="252413"/>
            </a:xfrm>
            <a:custGeom>
              <a:avLst/>
              <a:gdLst>
                <a:gd name="T0" fmla="*/ 7 w 65"/>
                <a:gd name="T1" fmla="*/ 0 h 159"/>
                <a:gd name="T2" fmla="*/ 7 w 65"/>
                <a:gd name="T3" fmla="*/ 0 h 159"/>
                <a:gd name="T4" fmla="*/ 65 w 65"/>
                <a:gd name="T5" fmla="*/ 0 h 159"/>
                <a:gd name="T6" fmla="*/ 65 w 65"/>
                <a:gd name="T7" fmla="*/ 0 h 159"/>
                <a:gd name="T8" fmla="*/ 48 w 65"/>
                <a:gd name="T9" fmla="*/ 140 h 159"/>
                <a:gd name="T10" fmla="*/ 48 w 65"/>
                <a:gd name="T11" fmla="*/ 140 h 159"/>
                <a:gd name="T12" fmla="*/ 47 w 65"/>
                <a:gd name="T13" fmla="*/ 147 h 159"/>
                <a:gd name="T14" fmla="*/ 42 w 65"/>
                <a:gd name="T15" fmla="*/ 152 h 159"/>
                <a:gd name="T16" fmla="*/ 38 w 65"/>
                <a:gd name="T17" fmla="*/ 156 h 159"/>
                <a:gd name="T18" fmla="*/ 33 w 65"/>
                <a:gd name="T19" fmla="*/ 159 h 159"/>
                <a:gd name="T20" fmla="*/ 33 w 65"/>
                <a:gd name="T21" fmla="*/ 159 h 159"/>
                <a:gd name="T22" fmla="*/ 0 w 65"/>
                <a:gd name="T23" fmla="*/ 92 h 159"/>
                <a:gd name="T24" fmla="*/ 0 w 65"/>
                <a:gd name="T25" fmla="*/ 92 h 159"/>
                <a:gd name="T26" fmla="*/ 7 w 65"/>
                <a:gd name="T27" fmla="*/ 0 h 159"/>
                <a:gd name="T28" fmla="*/ 7 w 65"/>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59">
                  <a:moveTo>
                    <a:pt x="7" y="0"/>
                  </a:moveTo>
                  <a:lnTo>
                    <a:pt x="7" y="0"/>
                  </a:lnTo>
                  <a:lnTo>
                    <a:pt x="65" y="0"/>
                  </a:lnTo>
                  <a:lnTo>
                    <a:pt x="65" y="0"/>
                  </a:lnTo>
                  <a:lnTo>
                    <a:pt x="48" y="140"/>
                  </a:lnTo>
                  <a:lnTo>
                    <a:pt x="48" y="140"/>
                  </a:lnTo>
                  <a:lnTo>
                    <a:pt x="47" y="147"/>
                  </a:lnTo>
                  <a:lnTo>
                    <a:pt x="42" y="152"/>
                  </a:lnTo>
                  <a:lnTo>
                    <a:pt x="38" y="156"/>
                  </a:lnTo>
                  <a:lnTo>
                    <a:pt x="33" y="159"/>
                  </a:lnTo>
                  <a:lnTo>
                    <a:pt x="33" y="159"/>
                  </a:lnTo>
                  <a:lnTo>
                    <a:pt x="0" y="92"/>
                  </a:lnTo>
                  <a:lnTo>
                    <a:pt x="0" y="92"/>
                  </a:lnTo>
                  <a:lnTo>
                    <a:pt x="7" y="0"/>
                  </a:lnTo>
                  <a:lnTo>
                    <a:pt x="7" y="0"/>
                  </a:lnTo>
                  <a:close/>
                </a:path>
              </a:pathLst>
            </a:custGeom>
            <a:solidFill>
              <a:srgbClr val="BEBEC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9" name="Freeform 89"/>
            <p:cNvSpPr>
              <a:spLocks/>
            </p:cNvSpPr>
            <p:nvPr/>
          </p:nvSpPr>
          <p:spPr bwMode="auto">
            <a:xfrm>
              <a:off x="3462338" y="5083175"/>
              <a:ext cx="95250" cy="252413"/>
            </a:xfrm>
            <a:custGeom>
              <a:avLst/>
              <a:gdLst>
                <a:gd name="T0" fmla="*/ 6 w 60"/>
                <a:gd name="T1" fmla="*/ 0 h 159"/>
                <a:gd name="T2" fmla="*/ 6 w 60"/>
                <a:gd name="T3" fmla="*/ 0 h 159"/>
                <a:gd name="T4" fmla="*/ 60 w 60"/>
                <a:gd name="T5" fmla="*/ 0 h 159"/>
                <a:gd name="T6" fmla="*/ 60 w 60"/>
                <a:gd name="T7" fmla="*/ 0 h 159"/>
                <a:gd name="T8" fmla="*/ 43 w 60"/>
                <a:gd name="T9" fmla="*/ 140 h 159"/>
                <a:gd name="T10" fmla="*/ 43 w 60"/>
                <a:gd name="T11" fmla="*/ 140 h 159"/>
                <a:gd name="T12" fmla="*/ 42 w 60"/>
                <a:gd name="T13" fmla="*/ 147 h 159"/>
                <a:gd name="T14" fmla="*/ 39 w 60"/>
                <a:gd name="T15" fmla="*/ 151 h 159"/>
                <a:gd name="T16" fmla="*/ 33 w 60"/>
                <a:gd name="T17" fmla="*/ 156 h 159"/>
                <a:gd name="T18" fmla="*/ 29 w 60"/>
                <a:gd name="T19" fmla="*/ 159 h 159"/>
                <a:gd name="T20" fmla="*/ 29 w 60"/>
                <a:gd name="T21" fmla="*/ 159 h 159"/>
                <a:gd name="T22" fmla="*/ 0 w 60"/>
                <a:gd name="T23" fmla="*/ 91 h 159"/>
                <a:gd name="T24" fmla="*/ 0 w 60"/>
                <a:gd name="T25" fmla="*/ 91 h 159"/>
                <a:gd name="T26" fmla="*/ 6 w 60"/>
                <a:gd name="T27" fmla="*/ 0 h 159"/>
                <a:gd name="T28" fmla="*/ 6 w 60"/>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59">
                  <a:moveTo>
                    <a:pt x="6" y="0"/>
                  </a:moveTo>
                  <a:lnTo>
                    <a:pt x="6" y="0"/>
                  </a:lnTo>
                  <a:lnTo>
                    <a:pt x="60" y="0"/>
                  </a:lnTo>
                  <a:lnTo>
                    <a:pt x="60" y="0"/>
                  </a:lnTo>
                  <a:lnTo>
                    <a:pt x="43" y="140"/>
                  </a:lnTo>
                  <a:lnTo>
                    <a:pt x="43" y="140"/>
                  </a:lnTo>
                  <a:lnTo>
                    <a:pt x="42" y="147"/>
                  </a:lnTo>
                  <a:lnTo>
                    <a:pt x="39" y="151"/>
                  </a:lnTo>
                  <a:lnTo>
                    <a:pt x="33" y="156"/>
                  </a:lnTo>
                  <a:lnTo>
                    <a:pt x="29" y="159"/>
                  </a:lnTo>
                  <a:lnTo>
                    <a:pt x="29" y="159"/>
                  </a:lnTo>
                  <a:lnTo>
                    <a:pt x="0" y="91"/>
                  </a:lnTo>
                  <a:lnTo>
                    <a:pt x="0" y="91"/>
                  </a:lnTo>
                  <a:lnTo>
                    <a:pt x="6" y="0"/>
                  </a:lnTo>
                  <a:lnTo>
                    <a:pt x="6" y="0"/>
                  </a:lnTo>
                  <a:close/>
                </a:path>
              </a:pathLst>
            </a:custGeom>
            <a:solidFill>
              <a:srgbClr val="BEBEC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0" name="Freeform 90"/>
            <p:cNvSpPr>
              <a:spLocks/>
            </p:cNvSpPr>
            <p:nvPr/>
          </p:nvSpPr>
          <p:spPr bwMode="auto">
            <a:xfrm>
              <a:off x="3468688" y="5083175"/>
              <a:ext cx="88900" cy="252413"/>
            </a:xfrm>
            <a:custGeom>
              <a:avLst/>
              <a:gdLst>
                <a:gd name="T0" fmla="*/ 6 w 56"/>
                <a:gd name="T1" fmla="*/ 0 h 159"/>
                <a:gd name="T2" fmla="*/ 6 w 56"/>
                <a:gd name="T3" fmla="*/ 0 h 159"/>
                <a:gd name="T4" fmla="*/ 56 w 56"/>
                <a:gd name="T5" fmla="*/ 0 h 159"/>
                <a:gd name="T6" fmla="*/ 56 w 56"/>
                <a:gd name="T7" fmla="*/ 0 h 159"/>
                <a:gd name="T8" fmla="*/ 39 w 56"/>
                <a:gd name="T9" fmla="*/ 140 h 159"/>
                <a:gd name="T10" fmla="*/ 39 w 56"/>
                <a:gd name="T11" fmla="*/ 140 h 159"/>
                <a:gd name="T12" fmla="*/ 38 w 56"/>
                <a:gd name="T13" fmla="*/ 147 h 159"/>
                <a:gd name="T14" fmla="*/ 35 w 56"/>
                <a:gd name="T15" fmla="*/ 151 h 159"/>
                <a:gd name="T16" fmla="*/ 29 w 56"/>
                <a:gd name="T17" fmla="*/ 156 h 159"/>
                <a:gd name="T18" fmla="*/ 25 w 56"/>
                <a:gd name="T19" fmla="*/ 159 h 159"/>
                <a:gd name="T20" fmla="*/ 25 w 56"/>
                <a:gd name="T21" fmla="*/ 159 h 159"/>
                <a:gd name="T22" fmla="*/ 0 w 56"/>
                <a:gd name="T23" fmla="*/ 91 h 159"/>
                <a:gd name="T24" fmla="*/ 0 w 56"/>
                <a:gd name="T25" fmla="*/ 91 h 159"/>
                <a:gd name="T26" fmla="*/ 6 w 56"/>
                <a:gd name="T27" fmla="*/ 0 h 159"/>
                <a:gd name="T28" fmla="*/ 6 w 56"/>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159">
                  <a:moveTo>
                    <a:pt x="6" y="0"/>
                  </a:moveTo>
                  <a:lnTo>
                    <a:pt x="6" y="0"/>
                  </a:lnTo>
                  <a:lnTo>
                    <a:pt x="56" y="0"/>
                  </a:lnTo>
                  <a:lnTo>
                    <a:pt x="56" y="0"/>
                  </a:lnTo>
                  <a:lnTo>
                    <a:pt x="39" y="140"/>
                  </a:lnTo>
                  <a:lnTo>
                    <a:pt x="39" y="140"/>
                  </a:lnTo>
                  <a:lnTo>
                    <a:pt x="38" y="147"/>
                  </a:lnTo>
                  <a:lnTo>
                    <a:pt x="35" y="151"/>
                  </a:lnTo>
                  <a:lnTo>
                    <a:pt x="29" y="156"/>
                  </a:lnTo>
                  <a:lnTo>
                    <a:pt x="25" y="159"/>
                  </a:lnTo>
                  <a:lnTo>
                    <a:pt x="25" y="159"/>
                  </a:lnTo>
                  <a:lnTo>
                    <a:pt x="0" y="91"/>
                  </a:lnTo>
                  <a:lnTo>
                    <a:pt x="0" y="91"/>
                  </a:lnTo>
                  <a:lnTo>
                    <a:pt x="6" y="0"/>
                  </a:lnTo>
                  <a:lnTo>
                    <a:pt x="6" y="0"/>
                  </a:lnTo>
                  <a:close/>
                </a:path>
              </a:pathLst>
            </a:custGeom>
            <a:solidFill>
              <a:srgbClr val="BFBFC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1" name="Freeform 91"/>
            <p:cNvSpPr>
              <a:spLocks/>
            </p:cNvSpPr>
            <p:nvPr/>
          </p:nvSpPr>
          <p:spPr bwMode="auto">
            <a:xfrm>
              <a:off x="3471863" y="5083175"/>
              <a:ext cx="85725" cy="252413"/>
            </a:xfrm>
            <a:custGeom>
              <a:avLst/>
              <a:gdLst>
                <a:gd name="T0" fmla="*/ 7 w 54"/>
                <a:gd name="T1" fmla="*/ 0 h 159"/>
                <a:gd name="T2" fmla="*/ 7 w 54"/>
                <a:gd name="T3" fmla="*/ 0 h 159"/>
                <a:gd name="T4" fmla="*/ 54 w 54"/>
                <a:gd name="T5" fmla="*/ 0 h 159"/>
                <a:gd name="T6" fmla="*/ 54 w 54"/>
                <a:gd name="T7" fmla="*/ 0 h 159"/>
                <a:gd name="T8" fmla="*/ 37 w 54"/>
                <a:gd name="T9" fmla="*/ 140 h 159"/>
                <a:gd name="T10" fmla="*/ 37 w 54"/>
                <a:gd name="T11" fmla="*/ 140 h 159"/>
                <a:gd name="T12" fmla="*/ 36 w 54"/>
                <a:gd name="T13" fmla="*/ 145 h 159"/>
                <a:gd name="T14" fmla="*/ 33 w 54"/>
                <a:gd name="T15" fmla="*/ 151 h 159"/>
                <a:gd name="T16" fmla="*/ 29 w 54"/>
                <a:gd name="T17" fmla="*/ 155 h 159"/>
                <a:gd name="T18" fmla="*/ 23 w 54"/>
                <a:gd name="T19" fmla="*/ 159 h 159"/>
                <a:gd name="T20" fmla="*/ 23 w 54"/>
                <a:gd name="T21" fmla="*/ 159 h 159"/>
                <a:gd name="T22" fmla="*/ 0 w 54"/>
                <a:gd name="T23" fmla="*/ 90 h 159"/>
                <a:gd name="T24" fmla="*/ 0 w 54"/>
                <a:gd name="T25" fmla="*/ 90 h 159"/>
                <a:gd name="T26" fmla="*/ 7 w 54"/>
                <a:gd name="T27" fmla="*/ 0 h 159"/>
                <a:gd name="T28" fmla="*/ 7 w 54"/>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159">
                  <a:moveTo>
                    <a:pt x="7" y="0"/>
                  </a:moveTo>
                  <a:lnTo>
                    <a:pt x="7" y="0"/>
                  </a:lnTo>
                  <a:lnTo>
                    <a:pt x="54" y="0"/>
                  </a:lnTo>
                  <a:lnTo>
                    <a:pt x="54" y="0"/>
                  </a:lnTo>
                  <a:lnTo>
                    <a:pt x="37" y="140"/>
                  </a:lnTo>
                  <a:lnTo>
                    <a:pt x="37" y="140"/>
                  </a:lnTo>
                  <a:lnTo>
                    <a:pt x="36" y="145"/>
                  </a:lnTo>
                  <a:lnTo>
                    <a:pt x="33" y="151"/>
                  </a:lnTo>
                  <a:lnTo>
                    <a:pt x="29" y="155"/>
                  </a:lnTo>
                  <a:lnTo>
                    <a:pt x="23" y="159"/>
                  </a:lnTo>
                  <a:lnTo>
                    <a:pt x="23" y="159"/>
                  </a:lnTo>
                  <a:lnTo>
                    <a:pt x="0" y="90"/>
                  </a:lnTo>
                  <a:lnTo>
                    <a:pt x="0" y="90"/>
                  </a:lnTo>
                  <a:lnTo>
                    <a:pt x="7" y="0"/>
                  </a:lnTo>
                  <a:lnTo>
                    <a:pt x="7" y="0"/>
                  </a:lnTo>
                  <a:close/>
                </a:path>
              </a:pathLst>
            </a:custGeom>
            <a:solidFill>
              <a:srgbClr val="BFBFC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2" name="Freeform 92"/>
            <p:cNvSpPr>
              <a:spLocks/>
            </p:cNvSpPr>
            <p:nvPr/>
          </p:nvSpPr>
          <p:spPr bwMode="auto">
            <a:xfrm>
              <a:off x="3478213" y="5083175"/>
              <a:ext cx="79375" cy="252413"/>
            </a:xfrm>
            <a:custGeom>
              <a:avLst/>
              <a:gdLst>
                <a:gd name="T0" fmla="*/ 7 w 50"/>
                <a:gd name="T1" fmla="*/ 0 h 159"/>
                <a:gd name="T2" fmla="*/ 7 w 50"/>
                <a:gd name="T3" fmla="*/ 0 h 159"/>
                <a:gd name="T4" fmla="*/ 50 w 50"/>
                <a:gd name="T5" fmla="*/ 0 h 159"/>
                <a:gd name="T6" fmla="*/ 50 w 50"/>
                <a:gd name="T7" fmla="*/ 0 h 159"/>
                <a:gd name="T8" fmla="*/ 33 w 50"/>
                <a:gd name="T9" fmla="*/ 140 h 159"/>
                <a:gd name="T10" fmla="*/ 33 w 50"/>
                <a:gd name="T11" fmla="*/ 140 h 159"/>
                <a:gd name="T12" fmla="*/ 32 w 50"/>
                <a:gd name="T13" fmla="*/ 145 h 159"/>
                <a:gd name="T14" fmla="*/ 29 w 50"/>
                <a:gd name="T15" fmla="*/ 151 h 159"/>
                <a:gd name="T16" fmla="*/ 25 w 50"/>
                <a:gd name="T17" fmla="*/ 155 h 159"/>
                <a:gd name="T18" fmla="*/ 19 w 50"/>
                <a:gd name="T19" fmla="*/ 159 h 159"/>
                <a:gd name="T20" fmla="*/ 19 w 50"/>
                <a:gd name="T21" fmla="*/ 159 h 159"/>
                <a:gd name="T22" fmla="*/ 0 w 50"/>
                <a:gd name="T23" fmla="*/ 88 h 159"/>
                <a:gd name="T24" fmla="*/ 0 w 50"/>
                <a:gd name="T25" fmla="*/ 88 h 159"/>
                <a:gd name="T26" fmla="*/ 7 w 50"/>
                <a:gd name="T27" fmla="*/ 0 h 159"/>
                <a:gd name="T28" fmla="*/ 7 w 50"/>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59">
                  <a:moveTo>
                    <a:pt x="7" y="0"/>
                  </a:moveTo>
                  <a:lnTo>
                    <a:pt x="7" y="0"/>
                  </a:lnTo>
                  <a:lnTo>
                    <a:pt x="50" y="0"/>
                  </a:lnTo>
                  <a:lnTo>
                    <a:pt x="50" y="0"/>
                  </a:lnTo>
                  <a:lnTo>
                    <a:pt x="33" y="140"/>
                  </a:lnTo>
                  <a:lnTo>
                    <a:pt x="33" y="140"/>
                  </a:lnTo>
                  <a:lnTo>
                    <a:pt x="32" y="145"/>
                  </a:lnTo>
                  <a:lnTo>
                    <a:pt x="29" y="151"/>
                  </a:lnTo>
                  <a:lnTo>
                    <a:pt x="25" y="155"/>
                  </a:lnTo>
                  <a:lnTo>
                    <a:pt x="19" y="159"/>
                  </a:lnTo>
                  <a:lnTo>
                    <a:pt x="19" y="159"/>
                  </a:lnTo>
                  <a:lnTo>
                    <a:pt x="0" y="88"/>
                  </a:lnTo>
                  <a:lnTo>
                    <a:pt x="0" y="88"/>
                  </a:lnTo>
                  <a:lnTo>
                    <a:pt x="7" y="0"/>
                  </a:lnTo>
                  <a:lnTo>
                    <a:pt x="7" y="0"/>
                  </a:lnTo>
                  <a:close/>
                </a:path>
              </a:pathLst>
            </a:custGeom>
            <a:solidFill>
              <a:srgbClr val="C0C0C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3" name="Freeform 93"/>
            <p:cNvSpPr>
              <a:spLocks/>
            </p:cNvSpPr>
            <p:nvPr/>
          </p:nvSpPr>
          <p:spPr bwMode="auto">
            <a:xfrm>
              <a:off x="3484563" y="5083175"/>
              <a:ext cx="73025" cy="252413"/>
            </a:xfrm>
            <a:custGeom>
              <a:avLst/>
              <a:gdLst>
                <a:gd name="T0" fmla="*/ 7 w 46"/>
                <a:gd name="T1" fmla="*/ 0 h 159"/>
                <a:gd name="T2" fmla="*/ 7 w 46"/>
                <a:gd name="T3" fmla="*/ 0 h 159"/>
                <a:gd name="T4" fmla="*/ 46 w 46"/>
                <a:gd name="T5" fmla="*/ 0 h 159"/>
                <a:gd name="T6" fmla="*/ 46 w 46"/>
                <a:gd name="T7" fmla="*/ 0 h 159"/>
                <a:gd name="T8" fmla="*/ 29 w 46"/>
                <a:gd name="T9" fmla="*/ 140 h 159"/>
                <a:gd name="T10" fmla="*/ 29 w 46"/>
                <a:gd name="T11" fmla="*/ 140 h 159"/>
                <a:gd name="T12" fmla="*/ 28 w 46"/>
                <a:gd name="T13" fmla="*/ 145 h 159"/>
                <a:gd name="T14" fmla="*/ 25 w 46"/>
                <a:gd name="T15" fmla="*/ 151 h 159"/>
                <a:gd name="T16" fmla="*/ 21 w 46"/>
                <a:gd name="T17" fmla="*/ 155 h 159"/>
                <a:gd name="T18" fmla="*/ 17 w 46"/>
                <a:gd name="T19" fmla="*/ 159 h 159"/>
                <a:gd name="T20" fmla="*/ 17 w 46"/>
                <a:gd name="T21" fmla="*/ 159 h 159"/>
                <a:gd name="T22" fmla="*/ 0 w 46"/>
                <a:gd name="T23" fmla="*/ 87 h 159"/>
                <a:gd name="T24" fmla="*/ 0 w 46"/>
                <a:gd name="T25" fmla="*/ 87 h 159"/>
                <a:gd name="T26" fmla="*/ 7 w 46"/>
                <a:gd name="T27" fmla="*/ 0 h 159"/>
                <a:gd name="T28" fmla="*/ 7 w 46"/>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159">
                  <a:moveTo>
                    <a:pt x="7" y="0"/>
                  </a:moveTo>
                  <a:lnTo>
                    <a:pt x="7" y="0"/>
                  </a:lnTo>
                  <a:lnTo>
                    <a:pt x="46" y="0"/>
                  </a:lnTo>
                  <a:lnTo>
                    <a:pt x="46" y="0"/>
                  </a:lnTo>
                  <a:lnTo>
                    <a:pt x="29" y="140"/>
                  </a:lnTo>
                  <a:lnTo>
                    <a:pt x="29" y="140"/>
                  </a:lnTo>
                  <a:lnTo>
                    <a:pt x="28" y="145"/>
                  </a:lnTo>
                  <a:lnTo>
                    <a:pt x="25" y="151"/>
                  </a:lnTo>
                  <a:lnTo>
                    <a:pt x="21" y="155"/>
                  </a:lnTo>
                  <a:lnTo>
                    <a:pt x="17" y="159"/>
                  </a:lnTo>
                  <a:lnTo>
                    <a:pt x="17" y="159"/>
                  </a:lnTo>
                  <a:lnTo>
                    <a:pt x="0" y="87"/>
                  </a:lnTo>
                  <a:lnTo>
                    <a:pt x="0" y="87"/>
                  </a:lnTo>
                  <a:lnTo>
                    <a:pt x="7" y="0"/>
                  </a:lnTo>
                  <a:lnTo>
                    <a:pt x="7" y="0"/>
                  </a:lnTo>
                  <a:close/>
                </a:path>
              </a:pathLst>
            </a:custGeom>
            <a:solidFill>
              <a:srgbClr val="C1C1C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4" name="Freeform 94"/>
            <p:cNvSpPr>
              <a:spLocks/>
            </p:cNvSpPr>
            <p:nvPr/>
          </p:nvSpPr>
          <p:spPr bwMode="auto">
            <a:xfrm>
              <a:off x="3492501" y="5083175"/>
              <a:ext cx="65088" cy="252413"/>
            </a:xfrm>
            <a:custGeom>
              <a:avLst/>
              <a:gdLst>
                <a:gd name="T0" fmla="*/ 6 w 41"/>
                <a:gd name="T1" fmla="*/ 0 h 159"/>
                <a:gd name="T2" fmla="*/ 6 w 41"/>
                <a:gd name="T3" fmla="*/ 0 h 159"/>
                <a:gd name="T4" fmla="*/ 41 w 41"/>
                <a:gd name="T5" fmla="*/ 0 h 159"/>
                <a:gd name="T6" fmla="*/ 41 w 41"/>
                <a:gd name="T7" fmla="*/ 0 h 159"/>
                <a:gd name="T8" fmla="*/ 24 w 41"/>
                <a:gd name="T9" fmla="*/ 140 h 159"/>
                <a:gd name="T10" fmla="*/ 24 w 41"/>
                <a:gd name="T11" fmla="*/ 140 h 159"/>
                <a:gd name="T12" fmla="*/ 23 w 41"/>
                <a:gd name="T13" fmla="*/ 145 h 159"/>
                <a:gd name="T14" fmla="*/ 20 w 41"/>
                <a:gd name="T15" fmla="*/ 151 h 159"/>
                <a:gd name="T16" fmla="*/ 16 w 41"/>
                <a:gd name="T17" fmla="*/ 155 h 159"/>
                <a:gd name="T18" fmla="*/ 12 w 41"/>
                <a:gd name="T19" fmla="*/ 159 h 159"/>
                <a:gd name="T20" fmla="*/ 12 w 41"/>
                <a:gd name="T21" fmla="*/ 159 h 159"/>
                <a:gd name="T22" fmla="*/ 0 w 41"/>
                <a:gd name="T23" fmla="*/ 86 h 159"/>
                <a:gd name="T24" fmla="*/ 0 w 41"/>
                <a:gd name="T25" fmla="*/ 86 h 159"/>
                <a:gd name="T26" fmla="*/ 6 w 41"/>
                <a:gd name="T27" fmla="*/ 0 h 159"/>
                <a:gd name="T28" fmla="*/ 6 w 41"/>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159">
                  <a:moveTo>
                    <a:pt x="6" y="0"/>
                  </a:moveTo>
                  <a:lnTo>
                    <a:pt x="6" y="0"/>
                  </a:lnTo>
                  <a:lnTo>
                    <a:pt x="41" y="0"/>
                  </a:lnTo>
                  <a:lnTo>
                    <a:pt x="41" y="0"/>
                  </a:lnTo>
                  <a:lnTo>
                    <a:pt x="24" y="140"/>
                  </a:lnTo>
                  <a:lnTo>
                    <a:pt x="24" y="140"/>
                  </a:lnTo>
                  <a:lnTo>
                    <a:pt x="23" y="145"/>
                  </a:lnTo>
                  <a:lnTo>
                    <a:pt x="20" y="151"/>
                  </a:lnTo>
                  <a:lnTo>
                    <a:pt x="16" y="155"/>
                  </a:lnTo>
                  <a:lnTo>
                    <a:pt x="12" y="159"/>
                  </a:lnTo>
                  <a:lnTo>
                    <a:pt x="12" y="159"/>
                  </a:lnTo>
                  <a:lnTo>
                    <a:pt x="0" y="86"/>
                  </a:lnTo>
                  <a:lnTo>
                    <a:pt x="0" y="86"/>
                  </a:lnTo>
                  <a:lnTo>
                    <a:pt x="6" y="0"/>
                  </a:lnTo>
                  <a:lnTo>
                    <a:pt x="6" y="0"/>
                  </a:lnTo>
                  <a:close/>
                </a:path>
              </a:pathLst>
            </a:custGeom>
            <a:solidFill>
              <a:srgbClr val="C1C1C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5" name="Freeform 95"/>
            <p:cNvSpPr>
              <a:spLocks/>
            </p:cNvSpPr>
            <p:nvPr/>
          </p:nvSpPr>
          <p:spPr bwMode="auto">
            <a:xfrm>
              <a:off x="3495676" y="5083175"/>
              <a:ext cx="61913" cy="252413"/>
            </a:xfrm>
            <a:custGeom>
              <a:avLst/>
              <a:gdLst>
                <a:gd name="T0" fmla="*/ 8 w 39"/>
                <a:gd name="T1" fmla="*/ 0 h 159"/>
                <a:gd name="T2" fmla="*/ 8 w 39"/>
                <a:gd name="T3" fmla="*/ 0 h 159"/>
                <a:gd name="T4" fmla="*/ 39 w 39"/>
                <a:gd name="T5" fmla="*/ 0 h 159"/>
                <a:gd name="T6" fmla="*/ 39 w 39"/>
                <a:gd name="T7" fmla="*/ 0 h 159"/>
                <a:gd name="T8" fmla="*/ 22 w 39"/>
                <a:gd name="T9" fmla="*/ 140 h 159"/>
                <a:gd name="T10" fmla="*/ 22 w 39"/>
                <a:gd name="T11" fmla="*/ 140 h 159"/>
                <a:gd name="T12" fmla="*/ 21 w 39"/>
                <a:gd name="T13" fmla="*/ 145 h 159"/>
                <a:gd name="T14" fmla="*/ 18 w 39"/>
                <a:gd name="T15" fmla="*/ 151 h 159"/>
                <a:gd name="T16" fmla="*/ 14 w 39"/>
                <a:gd name="T17" fmla="*/ 155 h 159"/>
                <a:gd name="T18" fmla="*/ 10 w 39"/>
                <a:gd name="T19" fmla="*/ 159 h 159"/>
                <a:gd name="T20" fmla="*/ 10 w 39"/>
                <a:gd name="T21" fmla="*/ 159 h 159"/>
                <a:gd name="T22" fmla="*/ 0 w 39"/>
                <a:gd name="T23" fmla="*/ 84 h 159"/>
                <a:gd name="T24" fmla="*/ 0 w 39"/>
                <a:gd name="T25" fmla="*/ 84 h 159"/>
                <a:gd name="T26" fmla="*/ 8 w 39"/>
                <a:gd name="T27" fmla="*/ 0 h 159"/>
                <a:gd name="T28" fmla="*/ 8 w 39"/>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159">
                  <a:moveTo>
                    <a:pt x="8" y="0"/>
                  </a:moveTo>
                  <a:lnTo>
                    <a:pt x="8" y="0"/>
                  </a:lnTo>
                  <a:lnTo>
                    <a:pt x="39" y="0"/>
                  </a:lnTo>
                  <a:lnTo>
                    <a:pt x="39" y="0"/>
                  </a:lnTo>
                  <a:lnTo>
                    <a:pt x="22" y="140"/>
                  </a:lnTo>
                  <a:lnTo>
                    <a:pt x="22" y="140"/>
                  </a:lnTo>
                  <a:lnTo>
                    <a:pt x="21" y="145"/>
                  </a:lnTo>
                  <a:lnTo>
                    <a:pt x="18" y="151"/>
                  </a:lnTo>
                  <a:lnTo>
                    <a:pt x="14" y="155"/>
                  </a:lnTo>
                  <a:lnTo>
                    <a:pt x="10" y="159"/>
                  </a:lnTo>
                  <a:lnTo>
                    <a:pt x="10" y="159"/>
                  </a:lnTo>
                  <a:lnTo>
                    <a:pt x="0" y="84"/>
                  </a:lnTo>
                  <a:lnTo>
                    <a:pt x="0" y="84"/>
                  </a:lnTo>
                  <a:lnTo>
                    <a:pt x="8" y="0"/>
                  </a:lnTo>
                  <a:lnTo>
                    <a:pt x="8" y="0"/>
                  </a:lnTo>
                  <a:close/>
                </a:path>
              </a:pathLst>
            </a:custGeom>
            <a:solidFill>
              <a:srgbClr val="C2C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6" name="Freeform 96"/>
            <p:cNvSpPr>
              <a:spLocks/>
            </p:cNvSpPr>
            <p:nvPr/>
          </p:nvSpPr>
          <p:spPr bwMode="auto">
            <a:xfrm>
              <a:off x="3502026" y="5083175"/>
              <a:ext cx="55563" cy="252413"/>
            </a:xfrm>
            <a:custGeom>
              <a:avLst/>
              <a:gdLst>
                <a:gd name="T0" fmla="*/ 8 w 35"/>
                <a:gd name="T1" fmla="*/ 0 h 159"/>
                <a:gd name="T2" fmla="*/ 8 w 35"/>
                <a:gd name="T3" fmla="*/ 0 h 159"/>
                <a:gd name="T4" fmla="*/ 35 w 35"/>
                <a:gd name="T5" fmla="*/ 0 h 159"/>
                <a:gd name="T6" fmla="*/ 35 w 35"/>
                <a:gd name="T7" fmla="*/ 0 h 159"/>
                <a:gd name="T8" fmla="*/ 18 w 35"/>
                <a:gd name="T9" fmla="*/ 140 h 159"/>
                <a:gd name="T10" fmla="*/ 18 w 35"/>
                <a:gd name="T11" fmla="*/ 140 h 159"/>
                <a:gd name="T12" fmla="*/ 17 w 35"/>
                <a:gd name="T13" fmla="*/ 145 h 159"/>
                <a:gd name="T14" fmla="*/ 14 w 35"/>
                <a:gd name="T15" fmla="*/ 151 h 159"/>
                <a:gd name="T16" fmla="*/ 11 w 35"/>
                <a:gd name="T17" fmla="*/ 155 h 159"/>
                <a:gd name="T18" fmla="*/ 7 w 35"/>
                <a:gd name="T19" fmla="*/ 159 h 159"/>
                <a:gd name="T20" fmla="*/ 7 w 35"/>
                <a:gd name="T21" fmla="*/ 159 h 159"/>
                <a:gd name="T22" fmla="*/ 0 w 35"/>
                <a:gd name="T23" fmla="*/ 84 h 159"/>
                <a:gd name="T24" fmla="*/ 0 w 35"/>
                <a:gd name="T25" fmla="*/ 84 h 159"/>
                <a:gd name="T26" fmla="*/ 8 w 35"/>
                <a:gd name="T27" fmla="*/ 0 h 159"/>
                <a:gd name="T28" fmla="*/ 8 w 35"/>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159">
                  <a:moveTo>
                    <a:pt x="8" y="0"/>
                  </a:moveTo>
                  <a:lnTo>
                    <a:pt x="8" y="0"/>
                  </a:lnTo>
                  <a:lnTo>
                    <a:pt x="35" y="0"/>
                  </a:lnTo>
                  <a:lnTo>
                    <a:pt x="35" y="0"/>
                  </a:lnTo>
                  <a:lnTo>
                    <a:pt x="18" y="140"/>
                  </a:lnTo>
                  <a:lnTo>
                    <a:pt x="18" y="140"/>
                  </a:lnTo>
                  <a:lnTo>
                    <a:pt x="17" y="145"/>
                  </a:lnTo>
                  <a:lnTo>
                    <a:pt x="14" y="151"/>
                  </a:lnTo>
                  <a:lnTo>
                    <a:pt x="11" y="155"/>
                  </a:lnTo>
                  <a:lnTo>
                    <a:pt x="7" y="159"/>
                  </a:lnTo>
                  <a:lnTo>
                    <a:pt x="7" y="159"/>
                  </a:lnTo>
                  <a:lnTo>
                    <a:pt x="0" y="84"/>
                  </a:lnTo>
                  <a:lnTo>
                    <a:pt x="0" y="84"/>
                  </a:lnTo>
                  <a:lnTo>
                    <a:pt x="8" y="0"/>
                  </a:lnTo>
                  <a:lnTo>
                    <a:pt x="8" y="0"/>
                  </a:lnTo>
                  <a:close/>
                </a:path>
              </a:pathLst>
            </a:custGeom>
            <a:solidFill>
              <a:srgbClr val="C3C3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7" name="Freeform 97"/>
            <p:cNvSpPr>
              <a:spLocks/>
            </p:cNvSpPr>
            <p:nvPr/>
          </p:nvSpPr>
          <p:spPr bwMode="auto">
            <a:xfrm>
              <a:off x="3508376" y="5083175"/>
              <a:ext cx="49213" cy="249238"/>
            </a:xfrm>
            <a:custGeom>
              <a:avLst/>
              <a:gdLst>
                <a:gd name="T0" fmla="*/ 7 w 31"/>
                <a:gd name="T1" fmla="*/ 0 h 157"/>
                <a:gd name="T2" fmla="*/ 7 w 31"/>
                <a:gd name="T3" fmla="*/ 0 h 157"/>
                <a:gd name="T4" fmla="*/ 31 w 31"/>
                <a:gd name="T5" fmla="*/ 0 h 157"/>
                <a:gd name="T6" fmla="*/ 31 w 31"/>
                <a:gd name="T7" fmla="*/ 0 h 157"/>
                <a:gd name="T8" fmla="*/ 14 w 31"/>
                <a:gd name="T9" fmla="*/ 140 h 157"/>
                <a:gd name="T10" fmla="*/ 14 w 31"/>
                <a:gd name="T11" fmla="*/ 140 h 157"/>
                <a:gd name="T12" fmla="*/ 13 w 31"/>
                <a:gd name="T13" fmla="*/ 145 h 157"/>
                <a:gd name="T14" fmla="*/ 10 w 31"/>
                <a:gd name="T15" fmla="*/ 151 h 157"/>
                <a:gd name="T16" fmla="*/ 7 w 31"/>
                <a:gd name="T17" fmla="*/ 155 h 157"/>
                <a:gd name="T18" fmla="*/ 3 w 31"/>
                <a:gd name="T19" fmla="*/ 157 h 157"/>
                <a:gd name="T20" fmla="*/ 3 w 31"/>
                <a:gd name="T21" fmla="*/ 157 h 157"/>
                <a:gd name="T22" fmla="*/ 0 w 31"/>
                <a:gd name="T23" fmla="*/ 83 h 157"/>
                <a:gd name="T24" fmla="*/ 0 w 31"/>
                <a:gd name="T25" fmla="*/ 83 h 157"/>
                <a:gd name="T26" fmla="*/ 7 w 31"/>
                <a:gd name="T27" fmla="*/ 0 h 157"/>
                <a:gd name="T28" fmla="*/ 7 w 31"/>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57">
                  <a:moveTo>
                    <a:pt x="7" y="0"/>
                  </a:moveTo>
                  <a:lnTo>
                    <a:pt x="7" y="0"/>
                  </a:lnTo>
                  <a:lnTo>
                    <a:pt x="31" y="0"/>
                  </a:lnTo>
                  <a:lnTo>
                    <a:pt x="31" y="0"/>
                  </a:lnTo>
                  <a:lnTo>
                    <a:pt x="14" y="140"/>
                  </a:lnTo>
                  <a:lnTo>
                    <a:pt x="14" y="140"/>
                  </a:lnTo>
                  <a:lnTo>
                    <a:pt x="13" y="145"/>
                  </a:lnTo>
                  <a:lnTo>
                    <a:pt x="10" y="151"/>
                  </a:lnTo>
                  <a:lnTo>
                    <a:pt x="7" y="155"/>
                  </a:lnTo>
                  <a:lnTo>
                    <a:pt x="3" y="157"/>
                  </a:lnTo>
                  <a:lnTo>
                    <a:pt x="3" y="157"/>
                  </a:lnTo>
                  <a:lnTo>
                    <a:pt x="0" y="83"/>
                  </a:lnTo>
                  <a:lnTo>
                    <a:pt x="0" y="83"/>
                  </a:lnTo>
                  <a:lnTo>
                    <a:pt x="7" y="0"/>
                  </a:lnTo>
                  <a:lnTo>
                    <a:pt x="7" y="0"/>
                  </a:lnTo>
                  <a:close/>
                </a:path>
              </a:pathLst>
            </a:custGeom>
            <a:solidFill>
              <a:srgbClr val="C3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8" name="Freeform 98"/>
            <p:cNvSpPr>
              <a:spLocks/>
            </p:cNvSpPr>
            <p:nvPr/>
          </p:nvSpPr>
          <p:spPr bwMode="auto">
            <a:xfrm>
              <a:off x="3513138" y="5083175"/>
              <a:ext cx="44450" cy="249238"/>
            </a:xfrm>
            <a:custGeom>
              <a:avLst/>
              <a:gdLst>
                <a:gd name="T0" fmla="*/ 8 w 28"/>
                <a:gd name="T1" fmla="*/ 0 h 157"/>
                <a:gd name="T2" fmla="*/ 8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7 w 28"/>
                <a:gd name="T15" fmla="*/ 151 h 157"/>
                <a:gd name="T16" fmla="*/ 4 w 28"/>
                <a:gd name="T17" fmla="*/ 155 h 157"/>
                <a:gd name="T18" fmla="*/ 0 w 28"/>
                <a:gd name="T19" fmla="*/ 157 h 157"/>
                <a:gd name="T20" fmla="*/ 0 w 28"/>
                <a:gd name="T21" fmla="*/ 157 h 157"/>
                <a:gd name="T22" fmla="*/ 1 w 28"/>
                <a:gd name="T23" fmla="*/ 82 h 157"/>
                <a:gd name="T24" fmla="*/ 1 w 28"/>
                <a:gd name="T25" fmla="*/ 82 h 157"/>
                <a:gd name="T26" fmla="*/ 8 w 28"/>
                <a:gd name="T27" fmla="*/ 0 h 157"/>
                <a:gd name="T28" fmla="*/ 8 w 28"/>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57">
                  <a:moveTo>
                    <a:pt x="8" y="0"/>
                  </a:moveTo>
                  <a:lnTo>
                    <a:pt x="8" y="0"/>
                  </a:lnTo>
                  <a:lnTo>
                    <a:pt x="28" y="0"/>
                  </a:lnTo>
                  <a:lnTo>
                    <a:pt x="28" y="0"/>
                  </a:lnTo>
                  <a:lnTo>
                    <a:pt x="11" y="140"/>
                  </a:lnTo>
                  <a:lnTo>
                    <a:pt x="11" y="140"/>
                  </a:lnTo>
                  <a:lnTo>
                    <a:pt x="10" y="145"/>
                  </a:lnTo>
                  <a:lnTo>
                    <a:pt x="7" y="151"/>
                  </a:lnTo>
                  <a:lnTo>
                    <a:pt x="4" y="155"/>
                  </a:lnTo>
                  <a:lnTo>
                    <a:pt x="0" y="157"/>
                  </a:lnTo>
                  <a:lnTo>
                    <a:pt x="0" y="157"/>
                  </a:lnTo>
                  <a:lnTo>
                    <a:pt x="1" y="82"/>
                  </a:lnTo>
                  <a:lnTo>
                    <a:pt x="1" y="82"/>
                  </a:lnTo>
                  <a:lnTo>
                    <a:pt x="8" y="0"/>
                  </a:lnTo>
                  <a:lnTo>
                    <a:pt x="8" y="0"/>
                  </a:lnTo>
                  <a:close/>
                </a:path>
              </a:pathLst>
            </a:custGeom>
            <a:solidFill>
              <a:srgbClr val="C4C4C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9" name="Freeform 99"/>
            <p:cNvSpPr>
              <a:spLocks/>
            </p:cNvSpPr>
            <p:nvPr/>
          </p:nvSpPr>
          <p:spPr bwMode="auto">
            <a:xfrm>
              <a:off x="3513138" y="5083175"/>
              <a:ext cx="44450" cy="249238"/>
            </a:xfrm>
            <a:custGeom>
              <a:avLst/>
              <a:gdLst>
                <a:gd name="T0" fmla="*/ 12 w 28"/>
                <a:gd name="T1" fmla="*/ 0 h 157"/>
                <a:gd name="T2" fmla="*/ 12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8 w 28"/>
                <a:gd name="T15" fmla="*/ 149 h 157"/>
                <a:gd name="T16" fmla="*/ 4 w 28"/>
                <a:gd name="T17" fmla="*/ 155 h 157"/>
                <a:gd name="T18" fmla="*/ 0 w 28"/>
                <a:gd name="T19" fmla="*/ 157 h 157"/>
                <a:gd name="T20" fmla="*/ 0 w 28"/>
                <a:gd name="T21" fmla="*/ 157 h 157"/>
                <a:gd name="T22" fmla="*/ 5 w 28"/>
                <a:gd name="T23" fmla="*/ 80 h 157"/>
                <a:gd name="T24" fmla="*/ 5 w 28"/>
                <a:gd name="T25" fmla="*/ 80 h 157"/>
                <a:gd name="T26" fmla="*/ 12 w 28"/>
                <a:gd name="T27" fmla="*/ 0 h 157"/>
                <a:gd name="T28" fmla="*/ 12 w 28"/>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57">
                  <a:moveTo>
                    <a:pt x="12" y="0"/>
                  </a:moveTo>
                  <a:lnTo>
                    <a:pt x="12" y="0"/>
                  </a:lnTo>
                  <a:lnTo>
                    <a:pt x="28" y="0"/>
                  </a:lnTo>
                  <a:lnTo>
                    <a:pt x="28" y="0"/>
                  </a:lnTo>
                  <a:lnTo>
                    <a:pt x="11" y="140"/>
                  </a:lnTo>
                  <a:lnTo>
                    <a:pt x="11" y="140"/>
                  </a:lnTo>
                  <a:lnTo>
                    <a:pt x="10" y="145"/>
                  </a:lnTo>
                  <a:lnTo>
                    <a:pt x="8" y="149"/>
                  </a:lnTo>
                  <a:lnTo>
                    <a:pt x="4" y="155"/>
                  </a:lnTo>
                  <a:lnTo>
                    <a:pt x="0" y="157"/>
                  </a:lnTo>
                  <a:lnTo>
                    <a:pt x="0" y="157"/>
                  </a:lnTo>
                  <a:lnTo>
                    <a:pt x="5" y="80"/>
                  </a:lnTo>
                  <a:lnTo>
                    <a:pt x="5" y="80"/>
                  </a:lnTo>
                  <a:lnTo>
                    <a:pt x="12" y="0"/>
                  </a:lnTo>
                  <a:lnTo>
                    <a:pt x="12" y="0"/>
                  </a:lnTo>
                  <a:close/>
                </a:path>
              </a:pathLst>
            </a:custGeom>
            <a:solidFill>
              <a:srgbClr val="C4C4C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00" name="Freeform 100"/>
            <p:cNvSpPr>
              <a:spLocks/>
            </p:cNvSpPr>
            <p:nvPr/>
          </p:nvSpPr>
          <p:spPr bwMode="auto">
            <a:xfrm>
              <a:off x="3514726" y="5083175"/>
              <a:ext cx="42863" cy="249238"/>
            </a:xfrm>
            <a:custGeom>
              <a:avLst/>
              <a:gdLst>
                <a:gd name="T0" fmla="*/ 15 w 27"/>
                <a:gd name="T1" fmla="*/ 0 h 157"/>
                <a:gd name="T2" fmla="*/ 27 w 27"/>
                <a:gd name="T3" fmla="*/ 0 h 157"/>
                <a:gd name="T4" fmla="*/ 10 w 27"/>
                <a:gd name="T5" fmla="*/ 140 h 157"/>
                <a:gd name="T6" fmla="*/ 10 w 27"/>
                <a:gd name="T7" fmla="*/ 140 h 157"/>
                <a:gd name="T8" fmla="*/ 9 w 27"/>
                <a:gd name="T9" fmla="*/ 145 h 157"/>
                <a:gd name="T10" fmla="*/ 7 w 27"/>
                <a:gd name="T11" fmla="*/ 149 h 157"/>
                <a:gd name="T12" fmla="*/ 3 w 27"/>
                <a:gd name="T13" fmla="*/ 153 h 157"/>
                <a:gd name="T14" fmla="*/ 0 w 27"/>
                <a:gd name="T15" fmla="*/ 157 h 157"/>
                <a:gd name="T16" fmla="*/ 15 w 27"/>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57">
                  <a:moveTo>
                    <a:pt x="15" y="0"/>
                  </a:moveTo>
                  <a:lnTo>
                    <a:pt x="27" y="0"/>
                  </a:lnTo>
                  <a:lnTo>
                    <a:pt x="10" y="140"/>
                  </a:lnTo>
                  <a:lnTo>
                    <a:pt x="10" y="140"/>
                  </a:lnTo>
                  <a:lnTo>
                    <a:pt x="9" y="145"/>
                  </a:lnTo>
                  <a:lnTo>
                    <a:pt x="7" y="149"/>
                  </a:lnTo>
                  <a:lnTo>
                    <a:pt x="3" y="153"/>
                  </a:lnTo>
                  <a:lnTo>
                    <a:pt x="0" y="157"/>
                  </a:lnTo>
                  <a:lnTo>
                    <a:pt x="15" y="0"/>
                  </a:lnTo>
                  <a:close/>
                </a:path>
              </a:pathLst>
            </a:custGeom>
            <a:solidFill>
              <a:srgbClr val="C5C5C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08" name="Freeform 108"/>
            <p:cNvSpPr>
              <a:spLocks/>
            </p:cNvSpPr>
            <p:nvPr/>
          </p:nvSpPr>
          <p:spPr bwMode="auto">
            <a:xfrm>
              <a:off x="2687638" y="4930775"/>
              <a:ext cx="47625" cy="55563"/>
            </a:xfrm>
            <a:custGeom>
              <a:avLst/>
              <a:gdLst>
                <a:gd name="T0" fmla="*/ 30 w 30"/>
                <a:gd name="T1" fmla="*/ 2 h 35"/>
                <a:gd name="T2" fmla="*/ 30 w 30"/>
                <a:gd name="T3" fmla="*/ 2 h 35"/>
                <a:gd name="T4" fmla="*/ 27 w 30"/>
                <a:gd name="T5" fmla="*/ 14 h 35"/>
                <a:gd name="T6" fmla="*/ 23 w 30"/>
                <a:gd name="T7" fmla="*/ 30 h 35"/>
                <a:gd name="T8" fmla="*/ 23 w 30"/>
                <a:gd name="T9" fmla="*/ 30 h 35"/>
                <a:gd name="T10" fmla="*/ 20 w 30"/>
                <a:gd name="T11" fmla="*/ 34 h 35"/>
                <a:gd name="T12" fmla="*/ 19 w 30"/>
                <a:gd name="T13" fmla="*/ 35 h 35"/>
                <a:gd name="T14" fmla="*/ 16 w 30"/>
                <a:gd name="T15" fmla="*/ 34 h 35"/>
                <a:gd name="T16" fmla="*/ 14 w 30"/>
                <a:gd name="T17" fmla="*/ 31 h 35"/>
                <a:gd name="T18" fmla="*/ 11 w 30"/>
                <a:gd name="T19" fmla="*/ 26 h 35"/>
                <a:gd name="T20" fmla="*/ 0 w 30"/>
                <a:gd name="T21" fmla="*/ 7 h 35"/>
                <a:gd name="T22" fmla="*/ 0 w 30"/>
                <a:gd name="T23" fmla="*/ 7 h 35"/>
                <a:gd name="T24" fmla="*/ 3 w 30"/>
                <a:gd name="T25" fmla="*/ 6 h 35"/>
                <a:gd name="T26" fmla="*/ 8 w 30"/>
                <a:gd name="T27" fmla="*/ 2 h 35"/>
                <a:gd name="T28" fmla="*/ 12 w 30"/>
                <a:gd name="T29" fmla="*/ 0 h 35"/>
                <a:gd name="T30" fmla="*/ 18 w 30"/>
                <a:gd name="T31" fmla="*/ 0 h 35"/>
                <a:gd name="T32" fmla="*/ 23 w 30"/>
                <a:gd name="T33" fmla="*/ 0 h 35"/>
                <a:gd name="T34" fmla="*/ 30 w 30"/>
                <a:gd name="T35" fmla="*/ 2 h 35"/>
                <a:gd name="T36" fmla="*/ 30 w 30"/>
                <a:gd name="T3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5">
                  <a:moveTo>
                    <a:pt x="30" y="2"/>
                  </a:moveTo>
                  <a:lnTo>
                    <a:pt x="30" y="2"/>
                  </a:lnTo>
                  <a:lnTo>
                    <a:pt x="27" y="14"/>
                  </a:lnTo>
                  <a:lnTo>
                    <a:pt x="23" y="30"/>
                  </a:lnTo>
                  <a:lnTo>
                    <a:pt x="23" y="30"/>
                  </a:lnTo>
                  <a:lnTo>
                    <a:pt x="20" y="34"/>
                  </a:lnTo>
                  <a:lnTo>
                    <a:pt x="19" y="35"/>
                  </a:lnTo>
                  <a:lnTo>
                    <a:pt x="16" y="34"/>
                  </a:lnTo>
                  <a:lnTo>
                    <a:pt x="14" y="31"/>
                  </a:lnTo>
                  <a:lnTo>
                    <a:pt x="11" y="26"/>
                  </a:lnTo>
                  <a:lnTo>
                    <a:pt x="0" y="7"/>
                  </a:lnTo>
                  <a:lnTo>
                    <a:pt x="0" y="7"/>
                  </a:lnTo>
                  <a:lnTo>
                    <a:pt x="3" y="6"/>
                  </a:lnTo>
                  <a:lnTo>
                    <a:pt x="8" y="2"/>
                  </a:lnTo>
                  <a:lnTo>
                    <a:pt x="12" y="0"/>
                  </a:lnTo>
                  <a:lnTo>
                    <a:pt x="18" y="0"/>
                  </a:lnTo>
                  <a:lnTo>
                    <a:pt x="23" y="0"/>
                  </a:lnTo>
                  <a:lnTo>
                    <a:pt x="30" y="2"/>
                  </a:lnTo>
                  <a:lnTo>
                    <a:pt x="30" y="2"/>
                  </a:lnTo>
                  <a:close/>
                </a:path>
              </a:pathLst>
            </a:custGeom>
            <a:solidFill>
              <a:srgbClr val="F246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grpSp>
        <p:nvGrpSpPr>
          <p:cNvPr id="210" name="组合 209"/>
          <p:cNvGrpSpPr/>
          <p:nvPr/>
        </p:nvGrpSpPr>
        <p:grpSpPr>
          <a:xfrm>
            <a:off x="2487342" y="3467480"/>
            <a:ext cx="203147" cy="601506"/>
            <a:chOff x="2555876" y="4340225"/>
            <a:chExt cx="203200" cy="601663"/>
          </a:xfrm>
        </p:grpSpPr>
        <p:sp>
          <p:nvSpPr>
            <p:cNvPr id="105" name="Freeform 105"/>
            <p:cNvSpPr>
              <a:spLocks/>
            </p:cNvSpPr>
            <p:nvPr/>
          </p:nvSpPr>
          <p:spPr bwMode="auto">
            <a:xfrm>
              <a:off x="2582863" y="4424363"/>
              <a:ext cx="176213" cy="517525"/>
            </a:xfrm>
            <a:custGeom>
              <a:avLst/>
              <a:gdLst>
                <a:gd name="T0" fmla="*/ 35 w 111"/>
                <a:gd name="T1" fmla="*/ 266 h 326"/>
                <a:gd name="T2" fmla="*/ 66 w 111"/>
                <a:gd name="T3" fmla="*/ 326 h 326"/>
                <a:gd name="T4" fmla="*/ 94 w 111"/>
                <a:gd name="T5" fmla="*/ 322 h 326"/>
                <a:gd name="T6" fmla="*/ 111 w 111"/>
                <a:gd name="T7" fmla="*/ 256 h 326"/>
                <a:gd name="T8" fmla="*/ 76 w 111"/>
                <a:gd name="T9" fmla="*/ 0 h 326"/>
                <a:gd name="T10" fmla="*/ 0 w 111"/>
                <a:gd name="T11" fmla="*/ 11 h 326"/>
                <a:gd name="T12" fmla="*/ 35 w 111"/>
                <a:gd name="T13" fmla="*/ 266 h 326"/>
              </a:gdLst>
              <a:ahLst/>
              <a:cxnLst>
                <a:cxn ang="0">
                  <a:pos x="T0" y="T1"/>
                </a:cxn>
                <a:cxn ang="0">
                  <a:pos x="T2" y="T3"/>
                </a:cxn>
                <a:cxn ang="0">
                  <a:pos x="T4" y="T5"/>
                </a:cxn>
                <a:cxn ang="0">
                  <a:pos x="T6" y="T7"/>
                </a:cxn>
                <a:cxn ang="0">
                  <a:pos x="T8" y="T9"/>
                </a:cxn>
                <a:cxn ang="0">
                  <a:pos x="T10" y="T11"/>
                </a:cxn>
                <a:cxn ang="0">
                  <a:pos x="T12" y="T13"/>
                </a:cxn>
              </a:cxnLst>
              <a:rect l="0" t="0" r="r" b="b"/>
              <a:pathLst>
                <a:path w="111" h="326">
                  <a:moveTo>
                    <a:pt x="35" y="266"/>
                  </a:moveTo>
                  <a:lnTo>
                    <a:pt x="66" y="326"/>
                  </a:lnTo>
                  <a:lnTo>
                    <a:pt x="94" y="322"/>
                  </a:lnTo>
                  <a:lnTo>
                    <a:pt x="111" y="256"/>
                  </a:lnTo>
                  <a:lnTo>
                    <a:pt x="76" y="0"/>
                  </a:lnTo>
                  <a:lnTo>
                    <a:pt x="0" y="11"/>
                  </a:lnTo>
                  <a:lnTo>
                    <a:pt x="35" y="266"/>
                  </a:lnTo>
                  <a:close/>
                </a:path>
              </a:pathLst>
            </a:custGeom>
            <a:solidFill>
              <a:srgbClr val="F246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06" name="Freeform 106"/>
            <p:cNvSpPr>
              <a:spLocks/>
            </p:cNvSpPr>
            <p:nvPr/>
          </p:nvSpPr>
          <p:spPr bwMode="auto">
            <a:xfrm>
              <a:off x="2576513" y="4340225"/>
              <a:ext cx="127000" cy="146050"/>
            </a:xfrm>
            <a:custGeom>
              <a:avLst/>
              <a:gdLst>
                <a:gd name="T0" fmla="*/ 4 w 80"/>
                <a:gd name="T1" fmla="*/ 59 h 92"/>
                <a:gd name="T2" fmla="*/ 4 w 80"/>
                <a:gd name="T3" fmla="*/ 59 h 92"/>
                <a:gd name="T4" fmla="*/ 5 w 80"/>
                <a:gd name="T5" fmla="*/ 66 h 92"/>
                <a:gd name="T6" fmla="*/ 9 w 80"/>
                <a:gd name="T7" fmla="*/ 73 h 92"/>
                <a:gd name="T8" fmla="*/ 13 w 80"/>
                <a:gd name="T9" fmla="*/ 80 h 92"/>
                <a:gd name="T10" fmla="*/ 19 w 80"/>
                <a:gd name="T11" fmla="*/ 84 h 92"/>
                <a:gd name="T12" fmla="*/ 24 w 80"/>
                <a:gd name="T13" fmla="*/ 88 h 92"/>
                <a:gd name="T14" fmla="*/ 31 w 80"/>
                <a:gd name="T15" fmla="*/ 91 h 92"/>
                <a:gd name="T16" fmla="*/ 39 w 80"/>
                <a:gd name="T17" fmla="*/ 92 h 92"/>
                <a:gd name="T18" fmla="*/ 46 w 80"/>
                <a:gd name="T19" fmla="*/ 92 h 92"/>
                <a:gd name="T20" fmla="*/ 47 w 80"/>
                <a:gd name="T21" fmla="*/ 92 h 92"/>
                <a:gd name="T22" fmla="*/ 47 w 80"/>
                <a:gd name="T23" fmla="*/ 92 h 92"/>
                <a:gd name="T24" fmla="*/ 55 w 80"/>
                <a:gd name="T25" fmla="*/ 89 h 92"/>
                <a:gd name="T26" fmla="*/ 62 w 80"/>
                <a:gd name="T27" fmla="*/ 87 h 92"/>
                <a:gd name="T28" fmla="*/ 67 w 80"/>
                <a:gd name="T29" fmla="*/ 82 h 92"/>
                <a:gd name="T30" fmla="*/ 71 w 80"/>
                <a:gd name="T31" fmla="*/ 77 h 92"/>
                <a:gd name="T32" fmla="*/ 75 w 80"/>
                <a:gd name="T33" fmla="*/ 70 h 92"/>
                <a:gd name="T34" fmla="*/ 78 w 80"/>
                <a:gd name="T35" fmla="*/ 64 h 92"/>
                <a:gd name="T36" fmla="*/ 80 w 80"/>
                <a:gd name="T37" fmla="*/ 57 h 92"/>
                <a:gd name="T38" fmla="*/ 80 w 80"/>
                <a:gd name="T39" fmla="*/ 49 h 92"/>
                <a:gd name="T40" fmla="*/ 75 w 80"/>
                <a:gd name="T41" fmla="*/ 15 h 92"/>
                <a:gd name="T42" fmla="*/ 75 w 80"/>
                <a:gd name="T43" fmla="*/ 15 h 92"/>
                <a:gd name="T44" fmla="*/ 73 w 80"/>
                <a:gd name="T45" fmla="*/ 8 h 92"/>
                <a:gd name="T46" fmla="*/ 70 w 80"/>
                <a:gd name="T47" fmla="*/ 4 h 92"/>
                <a:gd name="T48" fmla="*/ 66 w 80"/>
                <a:gd name="T49" fmla="*/ 1 h 92"/>
                <a:gd name="T50" fmla="*/ 62 w 80"/>
                <a:gd name="T51" fmla="*/ 0 h 92"/>
                <a:gd name="T52" fmla="*/ 50 w 80"/>
                <a:gd name="T53" fmla="*/ 1 h 92"/>
                <a:gd name="T54" fmla="*/ 35 w 80"/>
                <a:gd name="T55" fmla="*/ 3 h 92"/>
                <a:gd name="T56" fmla="*/ 35 w 80"/>
                <a:gd name="T57" fmla="*/ 3 h 92"/>
                <a:gd name="T58" fmla="*/ 35 w 80"/>
                <a:gd name="T59" fmla="*/ 3 h 92"/>
                <a:gd name="T60" fmla="*/ 20 w 80"/>
                <a:gd name="T61" fmla="*/ 5 h 92"/>
                <a:gd name="T62" fmla="*/ 8 w 80"/>
                <a:gd name="T63" fmla="*/ 7 h 92"/>
                <a:gd name="T64" fmla="*/ 4 w 80"/>
                <a:gd name="T65" fmla="*/ 9 h 92"/>
                <a:gd name="T66" fmla="*/ 1 w 80"/>
                <a:gd name="T67" fmla="*/ 13 h 92"/>
                <a:gd name="T68" fmla="*/ 0 w 80"/>
                <a:gd name="T69" fmla="*/ 17 h 92"/>
                <a:gd name="T70" fmla="*/ 0 w 80"/>
                <a:gd name="T71" fmla="*/ 24 h 92"/>
                <a:gd name="T72" fmla="*/ 4 w 80"/>
                <a:gd name="T73"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92">
                  <a:moveTo>
                    <a:pt x="4" y="59"/>
                  </a:moveTo>
                  <a:lnTo>
                    <a:pt x="4" y="59"/>
                  </a:lnTo>
                  <a:lnTo>
                    <a:pt x="5" y="66"/>
                  </a:lnTo>
                  <a:lnTo>
                    <a:pt x="9" y="73"/>
                  </a:lnTo>
                  <a:lnTo>
                    <a:pt x="13" y="80"/>
                  </a:lnTo>
                  <a:lnTo>
                    <a:pt x="19" y="84"/>
                  </a:lnTo>
                  <a:lnTo>
                    <a:pt x="24" y="88"/>
                  </a:lnTo>
                  <a:lnTo>
                    <a:pt x="31" y="91"/>
                  </a:lnTo>
                  <a:lnTo>
                    <a:pt x="39" y="92"/>
                  </a:lnTo>
                  <a:lnTo>
                    <a:pt x="46" y="92"/>
                  </a:lnTo>
                  <a:lnTo>
                    <a:pt x="47" y="92"/>
                  </a:lnTo>
                  <a:lnTo>
                    <a:pt x="47" y="92"/>
                  </a:lnTo>
                  <a:lnTo>
                    <a:pt x="55" y="89"/>
                  </a:lnTo>
                  <a:lnTo>
                    <a:pt x="62" y="87"/>
                  </a:lnTo>
                  <a:lnTo>
                    <a:pt x="67" y="82"/>
                  </a:lnTo>
                  <a:lnTo>
                    <a:pt x="71" y="77"/>
                  </a:lnTo>
                  <a:lnTo>
                    <a:pt x="75" y="70"/>
                  </a:lnTo>
                  <a:lnTo>
                    <a:pt x="78" y="64"/>
                  </a:lnTo>
                  <a:lnTo>
                    <a:pt x="80" y="57"/>
                  </a:lnTo>
                  <a:lnTo>
                    <a:pt x="80" y="49"/>
                  </a:lnTo>
                  <a:lnTo>
                    <a:pt x="75" y="15"/>
                  </a:lnTo>
                  <a:lnTo>
                    <a:pt x="75" y="15"/>
                  </a:lnTo>
                  <a:lnTo>
                    <a:pt x="73" y="8"/>
                  </a:lnTo>
                  <a:lnTo>
                    <a:pt x="70" y="4"/>
                  </a:lnTo>
                  <a:lnTo>
                    <a:pt x="66" y="1"/>
                  </a:lnTo>
                  <a:lnTo>
                    <a:pt x="62" y="0"/>
                  </a:lnTo>
                  <a:lnTo>
                    <a:pt x="50" y="1"/>
                  </a:lnTo>
                  <a:lnTo>
                    <a:pt x="35" y="3"/>
                  </a:lnTo>
                  <a:lnTo>
                    <a:pt x="35" y="3"/>
                  </a:lnTo>
                  <a:lnTo>
                    <a:pt x="35" y="3"/>
                  </a:lnTo>
                  <a:lnTo>
                    <a:pt x="20" y="5"/>
                  </a:lnTo>
                  <a:lnTo>
                    <a:pt x="8" y="7"/>
                  </a:lnTo>
                  <a:lnTo>
                    <a:pt x="4" y="9"/>
                  </a:lnTo>
                  <a:lnTo>
                    <a:pt x="1" y="13"/>
                  </a:lnTo>
                  <a:lnTo>
                    <a:pt x="0" y="17"/>
                  </a:lnTo>
                  <a:lnTo>
                    <a:pt x="0" y="24"/>
                  </a:lnTo>
                  <a:lnTo>
                    <a:pt x="4" y="59"/>
                  </a:lnTo>
                  <a:close/>
                </a:path>
              </a:pathLst>
            </a:custGeom>
            <a:solidFill>
              <a:srgbClr val="F246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07" name="Freeform 107"/>
            <p:cNvSpPr>
              <a:spLocks/>
            </p:cNvSpPr>
            <p:nvPr/>
          </p:nvSpPr>
          <p:spPr bwMode="auto">
            <a:xfrm>
              <a:off x="2571751" y="4389438"/>
              <a:ext cx="150813" cy="144463"/>
            </a:xfrm>
            <a:custGeom>
              <a:avLst/>
              <a:gdLst>
                <a:gd name="T0" fmla="*/ 11 w 95"/>
                <a:gd name="T1" fmla="*/ 91 h 91"/>
                <a:gd name="T2" fmla="*/ 95 w 95"/>
                <a:gd name="T3" fmla="*/ 80 h 91"/>
                <a:gd name="T4" fmla="*/ 84 w 95"/>
                <a:gd name="T5" fmla="*/ 0 h 91"/>
                <a:gd name="T6" fmla="*/ 0 w 95"/>
                <a:gd name="T7" fmla="*/ 11 h 91"/>
                <a:gd name="T8" fmla="*/ 11 w 95"/>
                <a:gd name="T9" fmla="*/ 91 h 91"/>
              </a:gdLst>
              <a:ahLst/>
              <a:cxnLst>
                <a:cxn ang="0">
                  <a:pos x="T0" y="T1"/>
                </a:cxn>
                <a:cxn ang="0">
                  <a:pos x="T2" y="T3"/>
                </a:cxn>
                <a:cxn ang="0">
                  <a:pos x="T4" y="T5"/>
                </a:cxn>
                <a:cxn ang="0">
                  <a:pos x="T6" y="T7"/>
                </a:cxn>
                <a:cxn ang="0">
                  <a:pos x="T8" y="T9"/>
                </a:cxn>
              </a:cxnLst>
              <a:rect l="0" t="0" r="r" b="b"/>
              <a:pathLst>
                <a:path w="95" h="91">
                  <a:moveTo>
                    <a:pt x="11" y="91"/>
                  </a:moveTo>
                  <a:lnTo>
                    <a:pt x="95" y="80"/>
                  </a:lnTo>
                  <a:lnTo>
                    <a:pt x="84" y="0"/>
                  </a:lnTo>
                  <a:lnTo>
                    <a:pt x="0" y="11"/>
                  </a:lnTo>
                  <a:lnTo>
                    <a:pt x="11" y="91"/>
                  </a:lnTo>
                  <a:close/>
                </a:path>
              </a:pathLst>
            </a:custGeom>
            <a:solidFill>
              <a:srgbClr val="F246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09" name="Freeform 109"/>
            <p:cNvSpPr>
              <a:spLocks/>
            </p:cNvSpPr>
            <p:nvPr/>
          </p:nvSpPr>
          <p:spPr bwMode="auto">
            <a:xfrm>
              <a:off x="2555876" y="4430713"/>
              <a:ext cx="44450" cy="260350"/>
            </a:xfrm>
            <a:custGeom>
              <a:avLst/>
              <a:gdLst>
                <a:gd name="T0" fmla="*/ 21 w 28"/>
                <a:gd name="T1" fmla="*/ 0 h 164"/>
                <a:gd name="T2" fmla="*/ 21 w 28"/>
                <a:gd name="T3" fmla="*/ 0 h 164"/>
                <a:gd name="T4" fmla="*/ 11 w 28"/>
                <a:gd name="T5" fmla="*/ 7 h 164"/>
                <a:gd name="T6" fmla="*/ 5 w 28"/>
                <a:gd name="T7" fmla="*/ 13 h 164"/>
                <a:gd name="T8" fmla="*/ 2 w 28"/>
                <a:gd name="T9" fmla="*/ 17 h 164"/>
                <a:gd name="T10" fmla="*/ 0 w 28"/>
                <a:gd name="T11" fmla="*/ 20 h 164"/>
                <a:gd name="T12" fmla="*/ 0 w 28"/>
                <a:gd name="T13" fmla="*/ 20 h 164"/>
                <a:gd name="T14" fmla="*/ 3 w 28"/>
                <a:gd name="T15" fmla="*/ 44 h 164"/>
                <a:gd name="T16" fmla="*/ 9 w 28"/>
                <a:gd name="T17" fmla="*/ 90 h 164"/>
                <a:gd name="T18" fmla="*/ 18 w 28"/>
                <a:gd name="T19" fmla="*/ 154 h 164"/>
                <a:gd name="T20" fmla="*/ 18 w 28"/>
                <a:gd name="T21" fmla="*/ 154 h 164"/>
                <a:gd name="T22" fmla="*/ 17 w 28"/>
                <a:gd name="T23" fmla="*/ 155 h 164"/>
                <a:gd name="T24" fmla="*/ 18 w 28"/>
                <a:gd name="T25" fmla="*/ 160 h 164"/>
                <a:gd name="T26" fmla="*/ 19 w 28"/>
                <a:gd name="T27" fmla="*/ 161 h 164"/>
                <a:gd name="T28" fmla="*/ 21 w 28"/>
                <a:gd name="T29" fmla="*/ 162 h 164"/>
                <a:gd name="T30" fmla="*/ 23 w 28"/>
                <a:gd name="T31" fmla="*/ 164 h 164"/>
                <a:gd name="T32" fmla="*/ 28 w 28"/>
                <a:gd name="T33" fmla="*/ 164 h 164"/>
                <a:gd name="T34" fmla="*/ 13 w 28"/>
                <a:gd name="T35" fmla="*/ 58 h 164"/>
                <a:gd name="T36" fmla="*/ 19 w 28"/>
                <a:gd name="T37" fmla="*/ 44 h 164"/>
                <a:gd name="T38" fmla="*/ 21 w 28"/>
                <a:gd name="T39" fmla="*/ 0 h 164"/>
                <a:gd name="T40" fmla="*/ 21 w 28"/>
                <a:gd name="T4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164">
                  <a:moveTo>
                    <a:pt x="21" y="0"/>
                  </a:moveTo>
                  <a:lnTo>
                    <a:pt x="21" y="0"/>
                  </a:lnTo>
                  <a:lnTo>
                    <a:pt x="11" y="7"/>
                  </a:lnTo>
                  <a:lnTo>
                    <a:pt x="5" y="13"/>
                  </a:lnTo>
                  <a:lnTo>
                    <a:pt x="2" y="17"/>
                  </a:lnTo>
                  <a:lnTo>
                    <a:pt x="0" y="20"/>
                  </a:lnTo>
                  <a:lnTo>
                    <a:pt x="0" y="20"/>
                  </a:lnTo>
                  <a:lnTo>
                    <a:pt x="3" y="44"/>
                  </a:lnTo>
                  <a:lnTo>
                    <a:pt x="9" y="90"/>
                  </a:lnTo>
                  <a:lnTo>
                    <a:pt x="18" y="154"/>
                  </a:lnTo>
                  <a:lnTo>
                    <a:pt x="18" y="154"/>
                  </a:lnTo>
                  <a:lnTo>
                    <a:pt x="17" y="155"/>
                  </a:lnTo>
                  <a:lnTo>
                    <a:pt x="18" y="160"/>
                  </a:lnTo>
                  <a:lnTo>
                    <a:pt x="19" y="161"/>
                  </a:lnTo>
                  <a:lnTo>
                    <a:pt x="21" y="162"/>
                  </a:lnTo>
                  <a:lnTo>
                    <a:pt x="23" y="164"/>
                  </a:lnTo>
                  <a:lnTo>
                    <a:pt x="28" y="164"/>
                  </a:lnTo>
                  <a:lnTo>
                    <a:pt x="13" y="58"/>
                  </a:lnTo>
                  <a:lnTo>
                    <a:pt x="19" y="44"/>
                  </a:lnTo>
                  <a:lnTo>
                    <a:pt x="21" y="0"/>
                  </a:lnTo>
                  <a:lnTo>
                    <a:pt x="21" y="0"/>
                  </a:lnTo>
                  <a:close/>
                </a:path>
              </a:pathLst>
            </a:custGeom>
            <a:solidFill>
              <a:srgbClr val="F246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grpSp>
        <p:nvGrpSpPr>
          <p:cNvPr id="208" name="组合 207"/>
          <p:cNvGrpSpPr/>
          <p:nvPr/>
        </p:nvGrpSpPr>
        <p:grpSpPr>
          <a:xfrm>
            <a:off x="2950772" y="3473828"/>
            <a:ext cx="796717" cy="612616"/>
            <a:chOff x="3019426" y="4346575"/>
            <a:chExt cx="796925" cy="612776"/>
          </a:xfrm>
        </p:grpSpPr>
        <p:sp>
          <p:nvSpPr>
            <p:cNvPr id="110" name="Freeform 110"/>
            <p:cNvSpPr>
              <a:spLocks/>
            </p:cNvSpPr>
            <p:nvPr/>
          </p:nvSpPr>
          <p:spPr bwMode="auto">
            <a:xfrm>
              <a:off x="3040063" y="4346575"/>
              <a:ext cx="776288" cy="347663"/>
            </a:xfrm>
            <a:custGeom>
              <a:avLst/>
              <a:gdLst>
                <a:gd name="T0" fmla="*/ 247 w 489"/>
                <a:gd name="T1" fmla="*/ 219 h 219"/>
                <a:gd name="T2" fmla="*/ 489 w 489"/>
                <a:gd name="T3" fmla="*/ 110 h 219"/>
                <a:gd name="T4" fmla="*/ 240 w 489"/>
                <a:gd name="T5" fmla="*/ 0 h 219"/>
                <a:gd name="T6" fmla="*/ 0 w 489"/>
                <a:gd name="T7" fmla="*/ 107 h 219"/>
                <a:gd name="T8" fmla="*/ 247 w 489"/>
                <a:gd name="T9" fmla="*/ 219 h 219"/>
              </a:gdLst>
              <a:ahLst/>
              <a:cxnLst>
                <a:cxn ang="0">
                  <a:pos x="T0" y="T1"/>
                </a:cxn>
                <a:cxn ang="0">
                  <a:pos x="T2" y="T3"/>
                </a:cxn>
                <a:cxn ang="0">
                  <a:pos x="T4" y="T5"/>
                </a:cxn>
                <a:cxn ang="0">
                  <a:pos x="T6" y="T7"/>
                </a:cxn>
                <a:cxn ang="0">
                  <a:pos x="T8" y="T9"/>
                </a:cxn>
              </a:cxnLst>
              <a:rect l="0" t="0" r="r" b="b"/>
              <a:pathLst>
                <a:path w="489" h="219">
                  <a:moveTo>
                    <a:pt x="247" y="219"/>
                  </a:moveTo>
                  <a:lnTo>
                    <a:pt x="489" y="110"/>
                  </a:lnTo>
                  <a:lnTo>
                    <a:pt x="240" y="0"/>
                  </a:lnTo>
                  <a:lnTo>
                    <a:pt x="0" y="107"/>
                  </a:lnTo>
                  <a:lnTo>
                    <a:pt x="247" y="219"/>
                  </a:lnTo>
                  <a:close/>
                </a:path>
              </a:pathLst>
            </a:custGeom>
            <a:solidFill>
              <a:srgbClr val="FF8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11" name="Rectangle 111"/>
            <p:cNvSpPr>
              <a:spLocks noChangeArrowheads="1"/>
            </p:cNvSpPr>
            <p:nvPr/>
          </p:nvSpPr>
          <p:spPr bwMode="auto">
            <a:xfrm>
              <a:off x="3049588" y="4510088"/>
              <a:ext cx="22225" cy="255588"/>
            </a:xfrm>
            <a:prstGeom prst="rect">
              <a:avLst/>
            </a:prstGeom>
            <a:solidFill>
              <a:srgbClr val="FF8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12" name="Freeform 112"/>
            <p:cNvSpPr>
              <a:spLocks/>
            </p:cNvSpPr>
            <p:nvPr/>
          </p:nvSpPr>
          <p:spPr bwMode="auto">
            <a:xfrm>
              <a:off x="3022601" y="4735513"/>
              <a:ext cx="76200" cy="77788"/>
            </a:xfrm>
            <a:custGeom>
              <a:avLst/>
              <a:gdLst>
                <a:gd name="T0" fmla="*/ 0 w 48"/>
                <a:gd name="T1" fmla="*/ 24 h 49"/>
                <a:gd name="T2" fmla="*/ 0 w 48"/>
                <a:gd name="T3" fmla="*/ 24 h 49"/>
                <a:gd name="T4" fmla="*/ 0 w 48"/>
                <a:gd name="T5" fmla="*/ 20 h 49"/>
                <a:gd name="T6" fmla="*/ 2 w 48"/>
                <a:gd name="T7" fmla="*/ 15 h 49"/>
                <a:gd name="T8" fmla="*/ 4 w 48"/>
                <a:gd name="T9" fmla="*/ 11 h 49"/>
                <a:gd name="T10" fmla="*/ 7 w 48"/>
                <a:gd name="T11" fmla="*/ 8 h 49"/>
                <a:gd name="T12" fmla="*/ 11 w 48"/>
                <a:gd name="T13" fmla="*/ 4 h 49"/>
                <a:gd name="T14" fmla="*/ 15 w 48"/>
                <a:gd name="T15" fmla="*/ 3 h 49"/>
                <a:gd name="T16" fmla="*/ 19 w 48"/>
                <a:gd name="T17" fmla="*/ 1 h 49"/>
                <a:gd name="T18" fmla="*/ 25 w 48"/>
                <a:gd name="T19" fmla="*/ 0 h 49"/>
                <a:gd name="T20" fmla="*/ 25 w 48"/>
                <a:gd name="T21" fmla="*/ 0 h 49"/>
                <a:gd name="T22" fmla="*/ 29 w 48"/>
                <a:gd name="T23" fmla="*/ 1 h 49"/>
                <a:gd name="T24" fmla="*/ 34 w 48"/>
                <a:gd name="T25" fmla="*/ 3 h 49"/>
                <a:gd name="T26" fmla="*/ 38 w 48"/>
                <a:gd name="T27" fmla="*/ 4 h 49"/>
                <a:gd name="T28" fmla="*/ 41 w 48"/>
                <a:gd name="T29" fmla="*/ 8 h 49"/>
                <a:gd name="T30" fmla="*/ 44 w 48"/>
                <a:gd name="T31" fmla="*/ 11 h 49"/>
                <a:gd name="T32" fmla="*/ 46 w 48"/>
                <a:gd name="T33" fmla="*/ 15 h 49"/>
                <a:gd name="T34" fmla="*/ 48 w 48"/>
                <a:gd name="T35" fmla="*/ 20 h 49"/>
                <a:gd name="T36" fmla="*/ 48 w 48"/>
                <a:gd name="T37" fmla="*/ 24 h 49"/>
                <a:gd name="T38" fmla="*/ 48 w 48"/>
                <a:gd name="T39" fmla="*/ 24 h 49"/>
                <a:gd name="T40" fmla="*/ 48 w 48"/>
                <a:gd name="T41" fmla="*/ 30 h 49"/>
                <a:gd name="T42" fmla="*/ 46 w 48"/>
                <a:gd name="T43" fmla="*/ 34 h 49"/>
                <a:gd name="T44" fmla="*/ 44 w 48"/>
                <a:gd name="T45" fmla="*/ 38 h 49"/>
                <a:gd name="T46" fmla="*/ 41 w 48"/>
                <a:gd name="T47" fmla="*/ 42 h 49"/>
                <a:gd name="T48" fmla="*/ 38 w 48"/>
                <a:gd name="T49" fmla="*/ 45 h 49"/>
                <a:gd name="T50" fmla="*/ 34 w 48"/>
                <a:gd name="T51" fmla="*/ 47 h 49"/>
                <a:gd name="T52" fmla="*/ 29 w 48"/>
                <a:gd name="T53" fmla="*/ 49 h 49"/>
                <a:gd name="T54" fmla="*/ 25 w 48"/>
                <a:gd name="T55" fmla="*/ 49 h 49"/>
                <a:gd name="T56" fmla="*/ 25 w 48"/>
                <a:gd name="T57" fmla="*/ 49 h 49"/>
                <a:gd name="T58" fmla="*/ 19 w 48"/>
                <a:gd name="T59" fmla="*/ 49 h 49"/>
                <a:gd name="T60" fmla="*/ 15 w 48"/>
                <a:gd name="T61" fmla="*/ 47 h 49"/>
                <a:gd name="T62" fmla="*/ 11 w 48"/>
                <a:gd name="T63" fmla="*/ 45 h 49"/>
                <a:gd name="T64" fmla="*/ 7 w 48"/>
                <a:gd name="T65" fmla="*/ 42 h 49"/>
                <a:gd name="T66" fmla="*/ 4 w 48"/>
                <a:gd name="T67" fmla="*/ 38 h 49"/>
                <a:gd name="T68" fmla="*/ 2 w 48"/>
                <a:gd name="T69" fmla="*/ 34 h 49"/>
                <a:gd name="T70" fmla="*/ 0 w 48"/>
                <a:gd name="T71" fmla="*/ 30 h 49"/>
                <a:gd name="T72" fmla="*/ 0 w 48"/>
                <a:gd name="T73" fmla="*/ 24 h 49"/>
                <a:gd name="T74" fmla="*/ 0 w 48"/>
                <a:gd name="T75"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9">
                  <a:moveTo>
                    <a:pt x="0" y="24"/>
                  </a:moveTo>
                  <a:lnTo>
                    <a:pt x="0" y="24"/>
                  </a:lnTo>
                  <a:lnTo>
                    <a:pt x="0" y="20"/>
                  </a:lnTo>
                  <a:lnTo>
                    <a:pt x="2" y="15"/>
                  </a:lnTo>
                  <a:lnTo>
                    <a:pt x="4" y="11"/>
                  </a:lnTo>
                  <a:lnTo>
                    <a:pt x="7" y="8"/>
                  </a:lnTo>
                  <a:lnTo>
                    <a:pt x="11" y="4"/>
                  </a:lnTo>
                  <a:lnTo>
                    <a:pt x="15" y="3"/>
                  </a:lnTo>
                  <a:lnTo>
                    <a:pt x="19" y="1"/>
                  </a:lnTo>
                  <a:lnTo>
                    <a:pt x="25" y="0"/>
                  </a:lnTo>
                  <a:lnTo>
                    <a:pt x="25" y="0"/>
                  </a:lnTo>
                  <a:lnTo>
                    <a:pt x="29" y="1"/>
                  </a:lnTo>
                  <a:lnTo>
                    <a:pt x="34" y="3"/>
                  </a:lnTo>
                  <a:lnTo>
                    <a:pt x="38" y="4"/>
                  </a:lnTo>
                  <a:lnTo>
                    <a:pt x="41" y="8"/>
                  </a:lnTo>
                  <a:lnTo>
                    <a:pt x="44" y="11"/>
                  </a:lnTo>
                  <a:lnTo>
                    <a:pt x="46" y="15"/>
                  </a:lnTo>
                  <a:lnTo>
                    <a:pt x="48" y="20"/>
                  </a:lnTo>
                  <a:lnTo>
                    <a:pt x="48" y="24"/>
                  </a:lnTo>
                  <a:lnTo>
                    <a:pt x="48" y="24"/>
                  </a:lnTo>
                  <a:lnTo>
                    <a:pt x="48" y="30"/>
                  </a:lnTo>
                  <a:lnTo>
                    <a:pt x="46" y="34"/>
                  </a:lnTo>
                  <a:lnTo>
                    <a:pt x="44" y="38"/>
                  </a:lnTo>
                  <a:lnTo>
                    <a:pt x="41" y="42"/>
                  </a:lnTo>
                  <a:lnTo>
                    <a:pt x="38" y="45"/>
                  </a:lnTo>
                  <a:lnTo>
                    <a:pt x="34" y="47"/>
                  </a:lnTo>
                  <a:lnTo>
                    <a:pt x="29" y="49"/>
                  </a:lnTo>
                  <a:lnTo>
                    <a:pt x="25" y="49"/>
                  </a:lnTo>
                  <a:lnTo>
                    <a:pt x="25" y="49"/>
                  </a:lnTo>
                  <a:lnTo>
                    <a:pt x="19" y="49"/>
                  </a:lnTo>
                  <a:lnTo>
                    <a:pt x="15" y="47"/>
                  </a:lnTo>
                  <a:lnTo>
                    <a:pt x="11" y="45"/>
                  </a:lnTo>
                  <a:lnTo>
                    <a:pt x="7" y="42"/>
                  </a:lnTo>
                  <a:lnTo>
                    <a:pt x="4" y="38"/>
                  </a:lnTo>
                  <a:lnTo>
                    <a:pt x="2" y="34"/>
                  </a:lnTo>
                  <a:lnTo>
                    <a:pt x="0" y="30"/>
                  </a:lnTo>
                  <a:lnTo>
                    <a:pt x="0" y="24"/>
                  </a:lnTo>
                  <a:lnTo>
                    <a:pt x="0" y="24"/>
                  </a:lnTo>
                  <a:close/>
                </a:path>
              </a:pathLst>
            </a:custGeom>
            <a:solidFill>
              <a:srgbClr val="FF8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13" name="Freeform 113"/>
            <p:cNvSpPr>
              <a:spLocks/>
            </p:cNvSpPr>
            <p:nvPr/>
          </p:nvSpPr>
          <p:spPr bwMode="auto">
            <a:xfrm>
              <a:off x="3052763" y="4778375"/>
              <a:ext cx="46038" cy="169863"/>
            </a:xfrm>
            <a:custGeom>
              <a:avLst/>
              <a:gdLst>
                <a:gd name="T0" fmla="*/ 17 w 29"/>
                <a:gd name="T1" fmla="*/ 5 h 107"/>
                <a:gd name="T2" fmla="*/ 17 w 29"/>
                <a:gd name="T3" fmla="*/ 5 h 107"/>
                <a:gd name="T4" fmla="*/ 19 w 29"/>
                <a:gd name="T5" fmla="*/ 12 h 107"/>
                <a:gd name="T6" fmla="*/ 22 w 29"/>
                <a:gd name="T7" fmla="*/ 22 h 107"/>
                <a:gd name="T8" fmla="*/ 25 w 29"/>
                <a:gd name="T9" fmla="*/ 33 h 107"/>
                <a:gd name="T10" fmla="*/ 27 w 29"/>
                <a:gd name="T11" fmla="*/ 47 h 107"/>
                <a:gd name="T12" fmla="*/ 29 w 29"/>
                <a:gd name="T13" fmla="*/ 65 h 107"/>
                <a:gd name="T14" fmla="*/ 29 w 29"/>
                <a:gd name="T15" fmla="*/ 84 h 107"/>
                <a:gd name="T16" fmla="*/ 27 w 29"/>
                <a:gd name="T17" fmla="*/ 107 h 107"/>
                <a:gd name="T18" fmla="*/ 0 w 29"/>
                <a:gd name="T19" fmla="*/ 107 h 107"/>
                <a:gd name="T20" fmla="*/ 0 w 29"/>
                <a:gd name="T21" fmla="*/ 0 h 107"/>
                <a:gd name="T22" fmla="*/ 0 w 29"/>
                <a:gd name="T23" fmla="*/ 0 h 107"/>
                <a:gd name="T24" fmla="*/ 8 w 29"/>
                <a:gd name="T25" fmla="*/ 4 h 107"/>
                <a:gd name="T26" fmla="*/ 14 w 29"/>
                <a:gd name="T27" fmla="*/ 5 h 107"/>
                <a:gd name="T28" fmla="*/ 15 w 29"/>
                <a:gd name="T29" fmla="*/ 5 h 107"/>
                <a:gd name="T30" fmla="*/ 17 w 29"/>
                <a:gd name="T31" fmla="*/ 5 h 107"/>
                <a:gd name="T32" fmla="*/ 17 w 29"/>
                <a:gd name="T33"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07">
                  <a:moveTo>
                    <a:pt x="17" y="5"/>
                  </a:moveTo>
                  <a:lnTo>
                    <a:pt x="17" y="5"/>
                  </a:lnTo>
                  <a:lnTo>
                    <a:pt x="19" y="12"/>
                  </a:lnTo>
                  <a:lnTo>
                    <a:pt x="22" y="22"/>
                  </a:lnTo>
                  <a:lnTo>
                    <a:pt x="25" y="33"/>
                  </a:lnTo>
                  <a:lnTo>
                    <a:pt x="27" y="47"/>
                  </a:lnTo>
                  <a:lnTo>
                    <a:pt x="29" y="65"/>
                  </a:lnTo>
                  <a:lnTo>
                    <a:pt x="29" y="84"/>
                  </a:lnTo>
                  <a:lnTo>
                    <a:pt x="27" y="107"/>
                  </a:lnTo>
                  <a:lnTo>
                    <a:pt x="0" y="107"/>
                  </a:lnTo>
                  <a:lnTo>
                    <a:pt x="0" y="0"/>
                  </a:lnTo>
                  <a:lnTo>
                    <a:pt x="0" y="0"/>
                  </a:lnTo>
                  <a:lnTo>
                    <a:pt x="8" y="4"/>
                  </a:lnTo>
                  <a:lnTo>
                    <a:pt x="14" y="5"/>
                  </a:lnTo>
                  <a:lnTo>
                    <a:pt x="15" y="5"/>
                  </a:lnTo>
                  <a:lnTo>
                    <a:pt x="17" y="5"/>
                  </a:lnTo>
                  <a:lnTo>
                    <a:pt x="17" y="5"/>
                  </a:lnTo>
                  <a:close/>
                </a:path>
              </a:pathLst>
            </a:custGeom>
            <a:solidFill>
              <a:srgbClr val="FF8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14" name="Freeform 114"/>
            <p:cNvSpPr>
              <a:spLocks/>
            </p:cNvSpPr>
            <p:nvPr/>
          </p:nvSpPr>
          <p:spPr bwMode="auto">
            <a:xfrm>
              <a:off x="3019426" y="4778375"/>
              <a:ext cx="46038" cy="169863"/>
            </a:xfrm>
            <a:custGeom>
              <a:avLst/>
              <a:gdLst>
                <a:gd name="T0" fmla="*/ 13 w 29"/>
                <a:gd name="T1" fmla="*/ 5 h 107"/>
                <a:gd name="T2" fmla="*/ 13 w 29"/>
                <a:gd name="T3" fmla="*/ 5 h 107"/>
                <a:gd name="T4" fmla="*/ 10 w 29"/>
                <a:gd name="T5" fmla="*/ 12 h 107"/>
                <a:gd name="T6" fmla="*/ 4 w 29"/>
                <a:gd name="T7" fmla="*/ 33 h 107"/>
                <a:gd name="T8" fmla="*/ 2 w 29"/>
                <a:gd name="T9" fmla="*/ 47 h 107"/>
                <a:gd name="T10" fmla="*/ 0 w 29"/>
                <a:gd name="T11" fmla="*/ 65 h 107"/>
                <a:gd name="T12" fmla="*/ 0 w 29"/>
                <a:gd name="T13" fmla="*/ 84 h 107"/>
                <a:gd name="T14" fmla="*/ 1 w 29"/>
                <a:gd name="T15" fmla="*/ 107 h 107"/>
                <a:gd name="T16" fmla="*/ 29 w 29"/>
                <a:gd name="T17" fmla="*/ 107 h 107"/>
                <a:gd name="T18" fmla="*/ 29 w 29"/>
                <a:gd name="T19" fmla="*/ 0 h 107"/>
                <a:gd name="T20" fmla="*/ 29 w 29"/>
                <a:gd name="T21" fmla="*/ 0 h 107"/>
                <a:gd name="T22" fmla="*/ 21 w 29"/>
                <a:gd name="T23" fmla="*/ 4 h 107"/>
                <a:gd name="T24" fmla="*/ 16 w 29"/>
                <a:gd name="T25" fmla="*/ 5 h 107"/>
                <a:gd name="T26" fmla="*/ 13 w 29"/>
                <a:gd name="T27" fmla="*/ 5 h 107"/>
                <a:gd name="T28" fmla="*/ 13 w 29"/>
                <a:gd name="T29" fmla="*/ 5 h 107"/>
                <a:gd name="T30" fmla="*/ 13 w 29"/>
                <a:gd name="T31"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07">
                  <a:moveTo>
                    <a:pt x="13" y="5"/>
                  </a:moveTo>
                  <a:lnTo>
                    <a:pt x="13" y="5"/>
                  </a:lnTo>
                  <a:lnTo>
                    <a:pt x="10" y="12"/>
                  </a:lnTo>
                  <a:lnTo>
                    <a:pt x="4" y="33"/>
                  </a:lnTo>
                  <a:lnTo>
                    <a:pt x="2" y="47"/>
                  </a:lnTo>
                  <a:lnTo>
                    <a:pt x="0" y="65"/>
                  </a:lnTo>
                  <a:lnTo>
                    <a:pt x="0" y="84"/>
                  </a:lnTo>
                  <a:lnTo>
                    <a:pt x="1" y="107"/>
                  </a:lnTo>
                  <a:lnTo>
                    <a:pt x="29" y="107"/>
                  </a:lnTo>
                  <a:lnTo>
                    <a:pt x="29" y="0"/>
                  </a:lnTo>
                  <a:lnTo>
                    <a:pt x="29" y="0"/>
                  </a:lnTo>
                  <a:lnTo>
                    <a:pt x="21" y="4"/>
                  </a:lnTo>
                  <a:lnTo>
                    <a:pt x="16" y="5"/>
                  </a:lnTo>
                  <a:lnTo>
                    <a:pt x="13" y="5"/>
                  </a:lnTo>
                  <a:lnTo>
                    <a:pt x="13" y="5"/>
                  </a:lnTo>
                  <a:lnTo>
                    <a:pt x="13" y="5"/>
                  </a:lnTo>
                  <a:close/>
                </a:path>
              </a:pathLst>
            </a:custGeom>
            <a:solidFill>
              <a:srgbClr val="FF8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15" name="Freeform 115"/>
            <p:cNvSpPr>
              <a:spLocks/>
            </p:cNvSpPr>
            <p:nvPr/>
          </p:nvSpPr>
          <p:spPr bwMode="auto">
            <a:xfrm>
              <a:off x="3211513" y="4624388"/>
              <a:ext cx="449263" cy="334963"/>
            </a:xfrm>
            <a:custGeom>
              <a:avLst/>
              <a:gdLst>
                <a:gd name="T0" fmla="*/ 0 w 283"/>
                <a:gd name="T1" fmla="*/ 0 h 211"/>
                <a:gd name="T2" fmla="*/ 0 w 283"/>
                <a:gd name="T3" fmla="*/ 0 h 211"/>
                <a:gd name="T4" fmla="*/ 63 w 283"/>
                <a:gd name="T5" fmla="*/ 29 h 211"/>
                <a:gd name="T6" fmla="*/ 143 w 283"/>
                <a:gd name="T7" fmla="*/ 67 h 211"/>
                <a:gd name="T8" fmla="*/ 143 w 283"/>
                <a:gd name="T9" fmla="*/ 67 h 211"/>
                <a:gd name="T10" fmla="*/ 221 w 283"/>
                <a:gd name="T11" fmla="*/ 29 h 211"/>
                <a:gd name="T12" fmla="*/ 283 w 283"/>
                <a:gd name="T13" fmla="*/ 0 h 211"/>
                <a:gd name="T14" fmla="*/ 283 w 283"/>
                <a:gd name="T15" fmla="*/ 163 h 211"/>
                <a:gd name="T16" fmla="*/ 283 w 283"/>
                <a:gd name="T17" fmla="*/ 163 h 211"/>
                <a:gd name="T18" fmla="*/ 277 w 283"/>
                <a:gd name="T19" fmla="*/ 170 h 211"/>
                <a:gd name="T20" fmla="*/ 267 w 283"/>
                <a:gd name="T21" fmla="*/ 177 h 211"/>
                <a:gd name="T22" fmla="*/ 259 w 283"/>
                <a:gd name="T23" fmla="*/ 182 h 211"/>
                <a:gd name="T24" fmla="*/ 250 w 283"/>
                <a:gd name="T25" fmla="*/ 188 h 211"/>
                <a:gd name="T26" fmla="*/ 229 w 283"/>
                <a:gd name="T27" fmla="*/ 196 h 211"/>
                <a:gd name="T28" fmla="*/ 209 w 283"/>
                <a:gd name="T29" fmla="*/ 201 h 211"/>
                <a:gd name="T30" fmla="*/ 190 w 283"/>
                <a:gd name="T31" fmla="*/ 205 h 211"/>
                <a:gd name="T32" fmla="*/ 172 w 283"/>
                <a:gd name="T33" fmla="*/ 208 h 211"/>
                <a:gd name="T34" fmla="*/ 147 w 283"/>
                <a:gd name="T35" fmla="*/ 211 h 211"/>
                <a:gd name="T36" fmla="*/ 147 w 283"/>
                <a:gd name="T37" fmla="*/ 211 h 211"/>
                <a:gd name="T38" fmla="*/ 147 w 283"/>
                <a:gd name="T39" fmla="*/ 211 h 211"/>
                <a:gd name="T40" fmla="*/ 143 w 283"/>
                <a:gd name="T41" fmla="*/ 211 h 211"/>
                <a:gd name="T42" fmla="*/ 143 w 283"/>
                <a:gd name="T43" fmla="*/ 211 h 211"/>
                <a:gd name="T44" fmla="*/ 139 w 283"/>
                <a:gd name="T45" fmla="*/ 211 h 211"/>
                <a:gd name="T46" fmla="*/ 139 w 283"/>
                <a:gd name="T47" fmla="*/ 211 h 211"/>
                <a:gd name="T48" fmla="*/ 139 w 283"/>
                <a:gd name="T49" fmla="*/ 211 h 211"/>
                <a:gd name="T50" fmla="*/ 113 w 283"/>
                <a:gd name="T51" fmla="*/ 208 h 211"/>
                <a:gd name="T52" fmla="*/ 94 w 283"/>
                <a:gd name="T53" fmla="*/ 205 h 211"/>
                <a:gd name="T54" fmla="*/ 75 w 283"/>
                <a:gd name="T55" fmla="*/ 201 h 211"/>
                <a:gd name="T56" fmla="*/ 55 w 283"/>
                <a:gd name="T57" fmla="*/ 196 h 211"/>
                <a:gd name="T58" fmla="*/ 36 w 283"/>
                <a:gd name="T59" fmla="*/ 188 h 211"/>
                <a:gd name="T60" fmla="*/ 26 w 283"/>
                <a:gd name="T61" fmla="*/ 182 h 211"/>
                <a:gd name="T62" fmla="*/ 17 w 283"/>
                <a:gd name="T63" fmla="*/ 177 h 211"/>
                <a:gd name="T64" fmla="*/ 9 w 283"/>
                <a:gd name="T65" fmla="*/ 170 h 211"/>
                <a:gd name="T66" fmla="*/ 0 w 283"/>
                <a:gd name="T67" fmla="*/ 163 h 211"/>
                <a:gd name="T68" fmla="*/ 0 w 283"/>
                <a:gd name="T6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3" h="211">
                  <a:moveTo>
                    <a:pt x="0" y="0"/>
                  </a:moveTo>
                  <a:lnTo>
                    <a:pt x="0" y="0"/>
                  </a:lnTo>
                  <a:lnTo>
                    <a:pt x="63" y="29"/>
                  </a:lnTo>
                  <a:lnTo>
                    <a:pt x="143" y="67"/>
                  </a:lnTo>
                  <a:lnTo>
                    <a:pt x="143" y="67"/>
                  </a:lnTo>
                  <a:lnTo>
                    <a:pt x="221" y="29"/>
                  </a:lnTo>
                  <a:lnTo>
                    <a:pt x="283" y="0"/>
                  </a:lnTo>
                  <a:lnTo>
                    <a:pt x="283" y="163"/>
                  </a:lnTo>
                  <a:lnTo>
                    <a:pt x="283" y="163"/>
                  </a:lnTo>
                  <a:lnTo>
                    <a:pt x="277" y="170"/>
                  </a:lnTo>
                  <a:lnTo>
                    <a:pt x="267" y="177"/>
                  </a:lnTo>
                  <a:lnTo>
                    <a:pt x="259" y="182"/>
                  </a:lnTo>
                  <a:lnTo>
                    <a:pt x="250" y="188"/>
                  </a:lnTo>
                  <a:lnTo>
                    <a:pt x="229" y="196"/>
                  </a:lnTo>
                  <a:lnTo>
                    <a:pt x="209" y="201"/>
                  </a:lnTo>
                  <a:lnTo>
                    <a:pt x="190" y="205"/>
                  </a:lnTo>
                  <a:lnTo>
                    <a:pt x="172" y="208"/>
                  </a:lnTo>
                  <a:lnTo>
                    <a:pt x="147" y="211"/>
                  </a:lnTo>
                  <a:lnTo>
                    <a:pt x="147" y="211"/>
                  </a:lnTo>
                  <a:lnTo>
                    <a:pt x="147" y="211"/>
                  </a:lnTo>
                  <a:lnTo>
                    <a:pt x="143" y="211"/>
                  </a:lnTo>
                  <a:lnTo>
                    <a:pt x="143" y="211"/>
                  </a:lnTo>
                  <a:lnTo>
                    <a:pt x="139" y="211"/>
                  </a:lnTo>
                  <a:lnTo>
                    <a:pt x="139" y="211"/>
                  </a:lnTo>
                  <a:lnTo>
                    <a:pt x="139" y="211"/>
                  </a:lnTo>
                  <a:lnTo>
                    <a:pt x="113" y="208"/>
                  </a:lnTo>
                  <a:lnTo>
                    <a:pt x="94" y="205"/>
                  </a:lnTo>
                  <a:lnTo>
                    <a:pt x="75" y="201"/>
                  </a:lnTo>
                  <a:lnTo>
                    <a:pt x="55" y="196"/>
                  </a:lnTo>
                  <a:lnTo>
                    <a:pt x="36" y="188"/>
                  </a:lnTo>
                  <a:lnTo>
                    <a:pt x="26" y="182"/>
                  </a:lnTo>
                  <a:lnTo>
                    <a:pt x="17" y="177"/>
                  </a:lnTo>
                  <a:lnTo>
                    <a:pt x="9" y="170"/>
                  </a:lnTo>
                  <a:lnTo>
                    <a:pt x="0" y="163"/>
                  </a:lnTo>
                  <a:lnTo>
                    <a:pt x="0" y="0"/>
                  </a:lnTo>
                  <a:close/>
                </a:path>
              </a:pathLst>
            </a:custGeom>
            <a:solidFill>
              <a:srgbClr val="FF8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116" name="Freeform 116"/>
          <p:cNvSpPr>
            <a:spLocks noEditPoints="1"/>
          </p:cNvSpPr>
          <p:nvPr/>
        </p:nvSpPr>
        <p:spPr bwMode="auto">
          <a:xfrm>
            <a:off x="3961745" y="1347132"/>
            <a:ext cx="392011" cy="491997"/>
          </a:xfrm>
          <a:custGeom>
            <a:avLst/>
            <a:gdLst>
              <a:gd name="T0" fmla="*/ 82 w 247"/>
              <a:gd name="T1" fmla="*/ 150 h 310"/>
              <a:gd name="T2" fmla="*/ 87 w 247"/>
              <a:gd name="T3" fmla="*/ 132 h 310"/>
              <a:gd name="T4" fmla="*/ 87 w 247"/>
              <a:gd name="T5" fmla="*/ 59 h 310"/>
              <a:gd name="T6" fmla="*/ 79 w 247"/>
              <a:gd name="T7" fmla="*/ 50 h 310"/>
              <a:gd name="T8" fmla="*/ 80 w 247"/>
              <a:gd name="T9" fmla="*/ 17 h 310"/>
              <a:gd name="T10" fmla="*/ 80 w 247"/>
              <a:gd name="T11" fmla="*/ 13 h 310"/>
              <a:gd name="T12" fmla="*/ 92 w 247"/>
              <a:gd name="T13" fmla="*/ 5 h 310"/>
              <a:gd name="T14" fmla="*/ 125 w 247"/>
              <a:gd name="T15" fmla="*/ 0 h 310"/>
              <a:gd name="T16" fmla="*/ 162 w 247"/>
              <a:gd name="T17" fmla="*/ 6 h 310"/>
              <a:gd name="T18" fmla="*/ 168 w 247"/>
              <a:gd name="T19" fmla="*/ 16 h 310"/>
              <a:gd name="T20" fmla="*/ 170 w 247"/>
              <a:gd name="T21" fmla="*/ 17 h 310"/>
              <a:gd name="T22" fmla="*/ 168 w 247"/>
              <a:gd name="T23" fmla="*/ 50 h 310"/>
              <a:gd name="T24" fmla="*/ 162 w 247"/>
              <a:gd name="T25" fmla="*/ 58 h 310"/>
              <a:gd name="T26" fmla="*/ 156 w 247"/>
              <a:gd name="T27" fmla="*/ 132 h 310"/>
              <a:gd name="T28" fmla="*/ 157 w 247"/>
              <a:gd name="T29" fmla="*/ 140 h 310"/>
              <a:gd name="T30" fmla="*/ 166 w 247"/>
              <a:gd name="T31" fmla="*/ 150 h 310"/>
              <a:gd name="T32" fmla="*/ 190 w 247"/>
              <a:gd name="T33" fmla="*/ 171 h 310"/>
              <a:gd name="T34" fmla="*/ 231 w 247"/>
              <a:gd name="T35" fmla="*/ 222 h 310"/>
              <a:gd name="T36" fmla="*/ 246 w 247"/>
              <a:gd name="T37" fmla="*/ 253 h 310"/>
              <a:gd name="T38" fmla="*/ 243 w 247"/>
              <a:gd name="T39" fmla="*/ 278 h 310"/>
              <a:gd name="T40" fmla="*/ 236 w 247"/>
              <a:gd name="T41" fmla="*/ 285 h 310"/>
              <a:gd name="T42" fmla="*/ 187 w 247"/>
              <a:gd name="T43" fmla="*/ 304 h 310"/>
              <a:gd name="T44" fmla="*/ 141 w 247"/>
              <a:gd name="T45" fmla="*/ 310 h 310"/>
              <a:gd name="T46" fmla="*/ 113 w 247"/>
              <a:gd name="T47" fmla="*/ 310 h 310"/>
              <a:gd name="T48" fmla="*/ 51 w 247"/>
              <a:gd name="T49" fmla="*/ 303 h 310"/>
              <a:gd name="T50" fmla="*/ 63 w 247"/>
              <a:gd name="T51" fmla="*/ 285 h 310"/>
              <a:gd name="T52" fmla="*/ 83 w 247"/>
              <a:gd name="T53" fmla="*/ 287 h 310"/>
              <a:gd name="T54" fmla="*/ 61 w 247"/>
              <a:gd name="T55" fmla="*/ 280 h 310"/>
              <a:gd name="T56" fmla="*/ 51 w 247"/>
              <a:gd name="T57" fmla="*/ 211 h 310"/>
              <a:gd name="T58" fmla="*/ 76 w 247"/>
              <a:gd name="T59" fmla="*/ 180 h 310"/>
              <a:gd name="T60" fmla="*/ 51 w 247"/>
              <a:gd name="T61" fmla="*/ 203 h 310"/>
              <a:gd name="T62" fmla="*/ 68 w 247"/>
              <a:gd name="T63" fmla="*/ 159 h 310"/>
              <a:gd name="T64" fmla="*/ 51 w 247"/>
              <a:gd name="T65" fmla="*/ 303 h 310"/>
              <a:gd name="T66" fmla="*/ 30 w 247"/>
              <a:gd name="T67" fmla="*/ 296 h 310"/>
              <a:gd name="T68" fmla="*/ 11 w 247"/>
              <a:gd name="T69" fmla="*/ 285 h 310"/>
              <a:gd name="T70" fmla="*/ 2 w 247"/>
              <a:gd name="T71" fmla="*/ 270 h 310"/>
              <a:gd name="T72" fmla="*/ 3 w 247"/>
              <a:gd name="T73" fmla="*/ 251 h 310"/>
              <a:gd name="T74" fmla="*/ 27 w 247"/>
              <a:gd name="T75" fmla="*/ 205 h 310"/>
              <a:gd name="T76" fmla="*/ 51 w 247"/>
              <a:gd name="T77" fmla="*/ 203 h 310"/>
              <a:gd name="T78" fmla="*/ 27 w 247"/>
              <a:gd name="T79" fmla="*/ 228 h 310"/>
              <a:gd name="T80" fmla="*/ 18 w 247"/>
              <a:gd name="T81" fmla="*/ 249 h 310"/>
              <a:gd name="T82" fmla="*/ 18 w 247"/>
              <a:gd name="T83" fmla="*/ 261 h 310"/>
              <a:gd name="T84" fmla="*/ 27 w 247"/>
              <a:gd name="T85" fmla="*/ 273 h 310"/>
              <a:gd name="T86" fmla="*/ 51 w 247"/>
              <a:gd name="T87" fmla="*/ 303 h 310"/>
              <a:gd name="T88" fmla="*/ 51 w 247"/>
              <a:gd name="T89" fmla="*/ 211 h 310"/>
              <a:gd name="T90" fmla="*/ 34 w 247"/>
              <a:gd name="T91" fmla="*/ 243 h 310"/>
              <a:gd name="T92" fmla="*/ 36 w 247"/>
              <a:gd name="T93" fmla="*/ 259 h 310"/>
              <a:gd name="T94" fmla="*/ 51 w 247"/>
              <a:gd name="T95" fmla="*/ 27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7" h="310">
                <a:moveTo>
                  <a:pt x="80" y="150"/>
                </a:moveTo>
                <a:lnTo>
                  <a:pt x="80" y="150"/>
                </a:lnTo>
                <a:lnTo>
                  <a:pt x="82" y="150"/>
                </a:lnTo>
                <a:lnTo>
                  <a:pt x="84" y="146"/>
                </a:lnTo>
                <a:lnTo>
                  <a:pt x="86" y="140"/>
                </a:lnTo>
                <a:lnTo>
                  <a:pt x="87" y="132"/>
                </a:lnTo>
                <a:lnTo>
                  <a:pt x="87" y="132"/>
                </a:lnTo>
                <a:lnTo>
                  <a:pt x="87" y="59"/>
                </a:lnTo>
                <a:lnTo>
                  <a:pt x="87" y="59"/>
                </a:lnTo>
                <a:lnTo>
                  <a:pt x="82" y="55"/>
                </a:lnTo>
                <a:lnTo>
                  <a:pt x="80" y="50"/>
                </a:lnTo>
                <a:lnTo>
                  <a:pt x="79" y="50"/>
                </a:lnTo>
                <a:lnTo>
                  <a:pt x="79" y="17"/>
                </a:lnTo>
                <a:lnTo>
                  <a:pt x="80" y="17"/>
                </a:lnTo>
                <a:lnTo>
                  <a:pt x="80" y="17"/>
                </a:lnTo>
                <a:lnTo>
                  <a:pt x="80" y="16"/>
                </a:lnTo>
                <a:lnTo>
                  <a:pt x="80" y="16"/>
                </a:lnTo>
                <a:lnTo>
                  <a:pt x="80" y="13"/>
                </a:lnTo>
                <a:lnTo>
                  <a:pt x="83" y="10"/>
                </a:lnTo>
                <a:lnTo>
                  <a:pt x="87" y="6"/>
                </a:lnTo>
                <a:lnTo>
                  <a:pt x="92" y="5"/>
                </a:lnTo>
                <a:lnTo>
                  <a:pt x="107" y="1"/>
                </a:lnTo>
                <a:lnTo>
                  <a:pt x="125" y="0"/>
                </a:lnTo>
                <a:lnTo>
                  <a:pt x="125" y="0"/>
                </a:lnTo>
                <a:lnTo>
                  <a:pt x="141" y="1"/>
                </a:lnTo>
                <a:lnTo>
                  <a:pt x="156" y="5"/>
                </a:lnTo>
                <a:lnTo>
                  <a:pt x="162" y="6"/>
                </a:lnTo>
                <a:lnTo>
                  <a:pt x="166" y="10"/>
                </a:lnTo>
                <a:lnTo>
                  <a:pt x="168" y="13"/>
                </a:lnTo>
                <a:lnTo>
                  <a:pt x="168" y="16"/>
                </a:lnTo>
                <a:lnTo>
                  <a:pt x="168" y="16"/>
                </a:lnTo>
                <a:lnTo>
                  <a:pt x="168" y="17"/>
                </a:lnTo>
                <a:lnTo>
                  <a:pt x="170" y="17"/>
                </a:lnTo>
                <a:lnTo>
                  <a:pt x="170" y="50"/>
                </a:lnTo>
                <a:lnTo>
                  <a:pt x="168" y="50"/>
                </a:lnTo>
                <a:lnTo>
                  <a:pt x="168" y="50"/>
                </a:lnTo>
                <a:lnTo>
                  <a:pt x="168" y="52"/>
                </a:lnTo>
                <a:lnTo>
                  <a:pt x="166" y="55"/>
                </a:lnTo>
                <a:lnTo>
                  <a:pt x="162" y="58"/>
                </a:lnTo>
                <a:lnTo>
                  <a:pt x="156" y="59"/>
                </a:lnTo>
                <a:lnTo>
                  <a:pt x="156" y="59"/>
                </a:lnTo>
                <a:lnTo>
                  <a:pt x="156" y="132"/>
                </a:lnTo>
                <a:lnTo>
                  <a:pt x="156" y="132"/>
                </a:lnTo>
                <a:lnTo>
                  <a:pt x="156" y="136"/>
                </a:lnTo>
                <a:lnTo>
                  <a:pt x="157" y="140"/>
                </a:lnTo>
                <a:lnTo>
                  <a:pt x="160" y="146"/>
                </a:lnTo>
                <a:lnTo>
                  <a:pt x="164" y="150"/>
                </a:lnTo>
                <a:lnTo>
                  <a:pt x="166" y="150"/>
                </a:lnTo>
                <a:lnTo>
                  <a:pt x="166" y="150"/>
                </a:lnTo>
                <a:lnTo>
                  <a:pt x="175" y="158"/>
                </a:lnTo>
                <a:lnTo>
                  <a:pt x="190" y="171"/>
                </a:lnTo>
                <a:lnTo>
                  <a:pt x="206" y="189"/>
                </a:lnTo>
                <a:lnTo>
                  <a:pt x="222" y="211"/>
                </a:lnTo>
                <a:lnTo>
                  <a:pt x="231" y="222"/>
                </a:lnTo>
                <a:lnTo>
                  <a:pt x="236" y="232"/>
                </a:lnTo>
                <a:lnTo>
                  <a:pt x="241" y="243"/>
                </a:lnTo>
                <a:lnTo>
                  <a:pt x="246" y="253"/>
                </a:lnTo>
                <a:lnTo>
                  <a:pt x="247" y="262"/>
                </a:lnTo>
                <a:lnTo>
                  <a:pt x="246" y="272"/>
                </a:lnTo>
                <a:lnTo>
                  <a:pt x="243" y="278"/>
                </a:lnTo>
                <a:lnTo>
                  <a:pt x="240" y="282"/>
                </a:lnTo>
                <a:lnTo>
                  <a:pt x="236" y="285"/>
                </a:lnTo>
                <a:lnTo>
                  <a:pt x="236" y="285"/>
                </a:lnTo>
                <a:lnTo>
                  <a:pt x="221" y="293"/>
                </a:lnTo>
                <a:lnTo>
                  <a:pt x="205" y="300"/>
                </a:lnTo>
                <a:lnTo>
                  <a:pt x="187" y="304"/>
                </a:lnTo>
                <a:lnTo>
                  <a:pt x="171" y="307"/>
                </a:lnTo>
                <a:lnTo>
                  <a:pt x="155" y="310"/>
                </a:lnTo>
                <a:lnTo>
                  <a:pt x="141" y="310"/>
                </a:lnTo>
                <a:lnTo>
                  <a:pt x="124" y="310"/>
                </a:lnTo>
                <a:lnTo>
                  <a:pt x="124" y="310"/>
                </a:lnTo>
                <a:lnTo>
                  <a:pt x="113" y="310"/>
                </a:lnTo>
                <a:lnTo>
                  <a:pt x="95" y="310"/>
                </a:lnTo>
                <a:lnTo>
                  <a:pt x="74" y="307"/>
                </a:lnTo>
                <a:lnTo>
                  <a:pt x="51" y="303"/>
                </a:lnTo>
                <a:lnTo>
                  <a:pt x="51" y="282"/>
                </a:lnTo>
                <a:lnTo>
                  <a:pt x="51" y="282"/>
                </a:lnTo>
                <a:lnTo>
                  <a:pt x="63" y="285"/>
                </a:lnTo>
                <a:lnTo>
                  <a:pt x="72" y="287"/>
                </a:lnTo>
                <a:lnTo>
                  <a:pt x="83" y="287"/>
                </a:lnTo>
                <a:lnTo>
                  <a:pt x="83" y="287"/>
                </a:lnTo>
                <a:lnTo>
                  <a:pt x="83" y="287"/>
                </a:lnTo>
                <a:lnTo>
                  <a:pt x="72" y="284"/>
                </a:lnTo>
                <a:lnTo>
                  <a:pt x="61" y="280"/>
                </a:lnTo>
                <a:lnTo>
                  <a:pt x="51" y="274"/>
                </a:lnTo>
                <a:lnTo>
                  <a:pt x="51" y="211"/>
                </a:lnTo>
                <a:lnTo>
                  <a:pt x="51" y="211"/>
                </a:lnTo>
                <a:lnTo>
                  <a:pt x="60" y="199"/>
                </a:lnTo>
                <a:lnTo>
                  <a:pt x="68" y="189"/>
                </a:lnTo>
                <a:lnTo>
                  <a:pt x="76" y="180"/>
                </a:lnTo>
                <a:lnTo>
                  <a:pt x="76" y="180"/>
                </a:lnTo>
                <a:lnTo>
                  <a:pt x="68" y="186"/>
                </a:lnTo>
                <a:lnTo>
                  <a:pt x="51" y="203"/>
                </a:lnTo>
                <a:lnTo>
                  <a:pt x="51" y="178"/>
                </a:lnTo>
                <a:lnTo>
                  <a:pt x="51" y="178"/>
                </a:lnTo>
                <a:lnTo>
                  <a:pt x="68" y="159"/>
                </a:lnTo>
                <a:lnTo>
                  <a:pt x="80" y="150"/>
                </a:lnTo>
                <a:lnTo>
                  <a:pt x="80" y="150"/>
                </a:lnTo>
                <a:close/>
                <a:moveTo>
                  <a:pt x="51" y="303"/>
                </a:moveTo>
                <a:lnTo>
                  <a:pt x="51" y="303"/>
                </a:lnTo>
                <a:lnTo>
                  <a:pt x="40" y="299"/>
                </a:lnTo>
                <a:lnTo>
                  <a:pt x="30" y="296"/>
                </a:lnTo>
                <a:lnTo>
                  <a:pt x="21" y="291"/>
                </a:lnTo>
                <a:lnTo>
                  <a:pt x="11" y="285"/>
                </a:lnTo>
                <a:lnTo>
                  <a:pt x="11" y="285"/>
                </a:lnTo>
                <a:lnTo>
                  <a:pt x="6" y="281"/>
                </a:lnTo>
                <a:lnTo>
                  <a:pt x="3" y="276"/>
                </a:lnTo>
                <a:lnTo>
                  <a:pt x="2" y="270"/>
                </a:lnTo>
                <a:lnTo>
                  <a:pt x="0" y="265"/>
                </a:lnTo>
                <a:lnTo>
                  <a:pt x="0" y="258"/>
                </a:lnTo>
                <a:lnTo>
                  <a:pt x="3" y="251"/>
                </a:lnTo>
                <a:lnTo>
                  <a:pt x="9" y="236"/>
                </a:lnTo>
                <a:lnTo>
                  <a:pt x="17" y="222"/>
                </a:lnTo>
                <a:lnTo>
                  <a:pt x="27" y="205"/>
                </a:lnTo>
                <a:lnTo>
                  <a:pt x="38" y="192"/>
                </a:lnTo>
                <a:lnTo>
                  <a:pt x="51" y="178"/>
                </a:lnTo>
                <a:lnTo>
                  <a:pt x="51" y="203"/>
                </a:lnTo>
                <a:lnTo>
                  <a:pt x="51" y="203"/>
                </a:lnTo>
                <a:lnTo>
                  <a:pt x="38" y="215"/>
                </a:lnTo>
                <a:lnTo>
                  <a:pt x="27" y="228"/>
                </a:lnTo>
                <a:lnTo>
                  <a:pt x="23" y="235"/>
                </a:lnTo>
                <a:lnTo>
                  <a:pt x="21" y="242"/>
                </a:lnTo>
                <a:lnTo>
                  <a:pt x="18" y="249"/>
                </a:lnTo>
                <a:lnTo>
                  <a:pt x="18" y="255"/>
                </a:lnTo>
                <a:lnTo>
                  <a:pt x="18" y="255"/>
                </a:lnTo>
                <a:lnTo>
                  <a:pt x="18" y="261"/>
                </a:lnTo>
                <a:lnTo>
                  <a:pt x="21" y="266"/>
                </a:lnTo>
                <a:lnTo>
                  <a:pt x="23" y="270"/>
                </a:lnTo>
                <a:lnTo>
                  <a:pt x="27" y="273"/>
                </a:lnTo>
                <a:lnTo>
                  <a:pt x="38" y="278"/>
                </a:lnTo>
                <a:lnTo>
                  <a:pt x="51" y="282"/>
                </a:lnTo>
                <a:lnTo>
                  <a:pt x="51" y="303"/>
                </a:lnTo>
                <a:lnTo>
                  <a:pt x="51" y="303"/>
                </a:lnTo>
                <a:close/>
                <a:moveTo>
                  <a:pt x="51" y="211"/>
                </a:moveTo>
                <a:lnTo>
                  <a:pt x="51" y="211"/>
                </a:lnTo>
                <a:lnTo>
                  <a:pt x="44" y="222"/>
                </a:lnTo>
                <a:lnTo>
                  <a:pt x="38" y="232"/>
                </a:lnTo>
                <a:lnTo>
                  <a:pt x="34" y="243"/>
                </a:lnTo>
                <a:lnTo>
                  <a:pt x="33" y="253"/>
                </a:lnTo>
                <a:lnTo>
                  <a:pt x="33" y="253"/>
                </a:lnTo>
                <a:lnTo>
                  <a:pt x="36" y="259"/>
                </a:lnTo>
                <a:lnTo>
                  <a:pt x="38" y="265"/>
                </a:lnTo>
                <a:lnTo>
                  <a:pt x="44" y="270"/>
                </a:lnTo>
                <a:lnTo>
                  <a:pt x="51" y="274"/>
                </a:lnTo>
                <a:lnTo>
                  <a:pt x="51" y="211"/>
                </a:lnTo>
                <a:close/>
              </a:path>
            </a:pathLst>
          </a:custGeom>
          <a:solidFill>
            <a:srgbClr val="5ABBC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nvGrpSpPr>
          <p:cNvPr id="205" name="组合 204"/>
          <p:cNvGrpSpPr/>
          <p:nvPr/>
        </p:nvGrpSpPr>
        <p:grpSpPr>
          <a:xfrm>
            <a:off x="1133557" y="1180488"/>
            <a:ext cx="404708" cy="611029"/>
            <a:chOff x="1201738" y="2052638"/>
            <a:chExt cx="404813" cy="611188"/>
          </a:xfrm>
        </p:grpSpPr>
        <p:sp>
          <p:nvSpPr>
            <p:cNvPr id="117" name="Freeform 117"/>
            <p:cNvSpPr>
              <a:spLocks/>
            </p:cNvSpPr>
            <p:nvPr/>
          </p:nvSpPr>
          <p:spPr bwMode="auto">
            <a:xfrm>
              <a:off x="1325563" y="2101850"/>
              <a:ext cx="139700" cy="139700"/>
            </a:xfrm>
            <a:custGeom>
              <a:avLst/>
              <a:gdLst>
                <a:gd name="T0" fmla="*/ 88 w 88"/>
                <a:gd name="T1" fmla="*/ 44 h 88"/>
                <a:gd name="T2" fmla="*/ 88 w 88"/>
                <a:gd name="T3" fmla="*/ 44 h 88"/>
                <a:gd name="T4" fmla="*/ 86 w 88"/>
                <a:gd name="T5" fmla="*/ 36 h 88"/>
                <a:gd name="T6" fmla="*/ 83 w 88"/>
                <a:gd name="T7" fmla="*/ 27 h 88"/>
                <a:gd name="T8" fmla="*/ 79 w 88"/>
                <a:gd name="T9" fmla="*/ 19 h 88"/>
                <a:gd name="T10" fmla="*/ 74 w 88"/>
                <a:gd name="T11" fmla="*/ 13 h 88"/>
                <a:gd name="T12" fmla="*/ 67 w 88"/>
                <a:gd name="T13" fmla="*/ 7 h 88"/>
                <a:gd name="T14" fmla="*/ 60 w 88"/>
                <a:gd name="T15" fmla="*/ 3 h 88"/>
                <a:gd name="T16" fmla="*/ 52 w 88"/>
                <a:gd name="T17" fmla="*/ 0 h 88"/>
                <a:gd name="T18" fmla="*/ 43 w 88"/>
                <a:gd name="T19" fmla="*/ 0 h 88"/>
                <a:gd name="T20" fmla="*/ 43 w 88"/>
                <a:gd name="T21" fmla="*/ 0 h 88"/>
                <a:gd name="T22" fmla="*/ 35 w 88"/>
                <a:gd name="T23" fmla="*/ 0 h 88"/>
                <a:gd name="T24" fmla="*/ 27 w 88"/>
                <a:gd name="T25" fmla="*/ 3 h 88"/>
                <a:gd name="T26" fmla="*/ 18 w 88"/>
                <a:gd name="T27" fmla="*/ 7 h 88"/>
                <a:gd name="T28" fmla="*/ 12 w 88"/>
                <a:gd name="T29" fmla="*/ 13 h 88"/>
                <a:gd name="T30" fmla="*/ 6 w 88"/>
                <a:gd name="T31" fmla="*/ 19 h 88"/>
                <a:gd name="T32" fmla="*/ 2 w 88"/>
                <a:gd name="T33" fmla="*/ 27 h 88"/>
                <a:gd name="T34" fmla="*/ 0 w 88"/>
                <a:gd name="T35" fmla="*/ 36 h 88"/>
                <a:gd name="T36" fmla="*/ 0 w 88"/>
                <a:gd name="T37" fmla="*/ 44 h 88"/>
                <a:gd name="T38" fmla="*/ 0 w 88"/>
                <a:gd name="T39" fmla="*/ 44 h 88"/>
                <a:gd name="T40" fmla="*/ 0 w 88"/>
                <a:gd name="T41" fmla="*/ 53 h 88"/>
                <a:gd name="T42" fmla="*/ 2 w 88"/>
                <a:gd name="T43" fmla="*/ 61 h 88"/>
                <a:gd name="T44" fmla="*/ 6 w 88"/>
                <a:gd name="T45" fmla="*/ 68 h 88"/>
                <a:gd name="T46" fmla="*/ 12 w 88"/>
                <a:gd name="T47" fmla="*/ 75 h 88"/>
                <a:gd name="T48" fmla="*/ 18 w 88"/>
                <a:gd name="T49" fmla="*/ 80 h 88"/>
                <a:gd name="T50" fmla="*/ 27 w 88"/>
                <a:gd name="T51" fmla="*/ 84 h 88"/>
                <a:gd name="T52" fmla="*/ 35 w 88"/>
                <a:gd name="T53" fmla="*/ 87 h 88"/>
                <a:gd name="T54" fmla="*/ 43 w 88"/>
                <a:gd name="T55" fmla="*/ 88 h 88"/>
                <a:gd name="T56" fmla="*/ 43 w 88"/>
                <a:gd name="T57" fmla="*/ 88 h 88"/>
                <a:gd name="T58" fmla="*/ 52 w 88"/>
                <a:gd name="T59" fmla="*/ 87 h 88"/>
                <a:gd name="T60" fmla="*/ 60 w 88"/>
                <a:gd name="T61" fmla="*/ 84 h 88"/>
                <a:gd name="T62" fmla="*/ 67 w 88"/>
                <a:gd name="T63" fmla="*/ 80 h 88"/>
                <a:gd name="T64" fmla="*/ 74 w 88"/>
                <a:gd name="T65" fmla="*/ 75 h 88"/>
                <a:gd name="T66" fmla="*/ 79 w 88"/>
                <a:gd name="T67" fmla="*/ 68 h 88"/>
                <a:gd name="T68" fmla="*/ 83 w 88"/>
                <a:gd name="T69" fmla="*/ 61 h 88"/>
                <a:gd name="T70" fmla="*/ 86 w 88"/>
                <a:gd name="T71" fmla="*/ 53 h 88"/>
                <a:gd name="T72" fmla="*/ 88 w 88"/>
                <a:gd name="T73" fmla="*/ 44 h 88"/>
                <a:gd name="T74" fmla="*/ 88 w 88"/>
                <a:gd name="T75"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88">
                  <a:moveTo>
                    <a:pt x="88" y="44"/>
                  </a:moveTo>
                  <a:lnTo>
                    <a:pt x="88" y="44"/>
                  </a:lnTo>
                  <a:lnTo>
                    <a:pt x="86" y="36"/>
                  </a:lnTo>
                  <a:lnTo>
                    <a:pt x="83" y="27"/>
                  </a:lnTo>
                  <a:lnTo>
                    <a:pt x="79" y="19"/>
                  </a:lnTo>
                  <a:lnTo>
                    <a:pt x="74" y="13"/>
                  </a:lnTo>
                  <a:lnTo>
                    <a:pt x="67" y="7"/>
                  </a:lnTo>
                  <a:lnTo>
                    <a:pt x="60" y="3"/>
                  </a:lnTo>
                  <a:lnTo>
                    <a:pt x="52" y="0"/>
                  </a:lnTo>
                  <a:lnTo>
                    <a:pt x="43" y="0"/>
                  </a:lnTo>
                  <a:lnTo>
                    <a:pt x="43" y="0"/>
                  </a:lnTo>
                  <a:lnTo>
                    <a:pt x="35" y="0"/>
                  </a:lnTo>
                  <a:lnTo>
                    <a:pt x="27" y="3"/>
                  </a:lnTo>
                  <a:lnTo>
                    <a:pt x="18" y="7"/>
                  </a:lnTo>
                  <a:lnTo>
                    <a:pt x="12" y="13"/>
                  </a:lnTo>
                  <a:lnTo>
                    <a:pt x="6" y="19"/>
                  </a:lnTo>
                  <a:lnTo>
                    <a:pt x="2" y="27"/>
                  </a:lnTo>
                  <a:lnTo>
                    <a:pt x="0" y="36"/>
                  </a:lnTo>
                  <a:lnTo>
                    <a:pt x="0" y="44"/>
                  </a:lnTo>
                  <a:lnTo>
                    <a:pt x="0" y="44"/>
                  </a:lnTo>
                  <a:lnTo>
                    <a:pt x="0" y="53"/>
                  </a:lnTo>
                  <a:lnTo>
                    <a:pt x="2" y="61"/>
                  </a:lnTo>
                  <a:lnTo>
                    <a:pt x="6" y="68"/>
                  </a:lnTo>
                  <a:lnTo>
                    <a:pt x="12" y="75"/>
                  </a:lnTo>
                  <a:lnTo>
                    <a:pt x="18" y="80"/>
                  </a:lnTo>
                  <a:lnTo>
                    <a:pt x="27" y="84"/>
                  </a:lnTo>
                  <a:lnTo>
                    <a:pt x="35" y="87"/>
                  </a:lnTo>
                  <a:lnTo>
                    <a:pt x="43" y="88"/>
                  </a:lnTo>
                  <a:lnTo>
                    <a:pt x="43" y="88"/>
                  </a:lnTo>
                  <a:lnTo>
                    <a:pt x="52" y="87"/>
                  </a:lnTo>
                  <a:lnTo>
                    <a:pt x="60" y="84"/>
                  </a:lnTo>
                  <a:lnTo>
                    <a:pt x="67" y="80"/>
                  </a:lnTo>
                  <a:lnTo>
                    <a:pt x="74" y="75"/>
                  </a:lnTo>
                  <a:lnTo>
                    <a:pt x="79" y="68"/>
                  </a:lnTo>
                  <a:lnTo>
                    <a:pt x="83" y="61"/>
                  </a:lnTo>
                  <a:lnTo>
                    <a:pt x="86" y="53"/>
                  </a:lnTo>
                  <a:lnTo>
                    <a:pt x="88" y="44"/>
                  </a:lnTo>
                  <a:lnTo>
                    <a:pt x="88" y="44"/>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18" name="Freeform 118"/>
            <p:cNvSpPr>
              <a:spLocks/>
            </p:cNvSpPr>
            <p:nvPr/>
          </p:nvSpPr>
          <p:spPr bwMode="auto">
            <a:xfrm>
              <a:off x="1201738" y="2205038"/>
              <a:ext cx="212725" cy="458788"/>
            </a:xfrm>
            <a:custGeom>
              <a:avLst/>
              <a:gdLst>
                <a:gd name="T0" fmla="*/ 134 w 134"/>
                <a:gd name="T1" fmla="*/ 7 h 289"/>
                <a:gd name="T2" fmla="*/ 134 w 134"/>
                <a:gd name="T3" fmla="*/ 7 h 289"/>
                <a:gd name="T4" fmla="*/ 88 w 134"/>
                <a:gd name="T5" fmla="*/ 129 h 289"/>
                <a:gd name="T6" fmla="*/ 42 w 134"/>
                <a:gd name="T7" fmla="*/ 248 h 289"/>
                <a:gd name="T8" fmla="*/ 42 w 134"/>
                <a:gd name="T9" fmla="*/ 248 h 289"/>
                <a:gd name="T10" fmla="*/ 22 w 134"/>
                <a:gd name="T11" fmla="*/ 268 h 289"/>
                <a:gd name="T12" fmla="*/ 8 w 134"/>
                <a:gd name="T13" fmla="*/ 282 h 289"/>
                <a:gd name="T14" fmla="*/ 3 w 134"/>
                <a:gd name="T15" fmla="*/ 286 h 289"/>
                <a:gd name="T16" fmla="*/ 0 w 134"/>
                <a:gd name="T17" fmla="*/ 289 h 289"/>
                <a:gd name="T18" fmla="*/ 0 w 134"/>
                <a:gd name="T19" fmla="*/ 289 h 289"/>
                <a:gd name="T20" fmla="*/ 3 w 134"/>
                <a:gd name="T21" fmla="*/ 275 h 289"/>
                <a:gd name="T22" fmla="*/ 15 w 134"/>
                <a:gd name="T23" fmla="*/ 243 h 289"/>
                <a:gd name="T24" fmla="*/ 50 w 134"/>
                <a:gd name="T25" fmla="*/ 144 h 289"/>
                <a:gd name="T26" fmla="*/ 105 w 134"/>
                <a:gd name="T27" fmla="*/ 0 h 289"/>
                <a:gd name="T28" fmla="*/ 134 w 134"/>
                <a:gd name="T29" fmla="*/ 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289">
                  <a:moveTo>
                    <a:pt x="134" y="7"/>
                  </a:moveTo>
                  <a:lnTo>
                    <a:pt x="134" y="7"/>
                  </a:lnTo>
                  <a:lnTo>
                    <a:pt x="88" y="129"/>
                  </a:lnTo>
                  <a:lnTo>
                    <a:pt x="42" y="248"/>
                  </a:lnTo>
                  <a:lnTo>
                    <a:pt x="42" y="248"/>
                  </a:lnTo>
                  <a:lnTo>
                    <a:pt x="22" y="268"/>
                  </a:lnTo>
                  <a:lnTo>
                    <a:pt x="8" y="282"/>
                  </a:lnTo>
                  <a:lnTo>
                    <a:pt x="3" y="286"/>
                  </a:lnTo>
                  <a:lnTo>
                    <a:pt x="0" y="289"/>
                  </a:lnTo>
                  <a:lnTo>
                    <a:pt x="0" y="289"/>
                  </a:lnTo>
                  <a:lnTo>
                    <a:pt x="3" y="275"/>
                  </a:lnTo>
                  <a:lnTo>
                    <a:pt x="15" y="243"/>
                  </a:lnTo>
                  <a:lnTo>
                    <a:pt x="50" y="144"/>
                  </a:lnTo>
                  <a:lnTo>
                    <a:pt x="105" y="0"/>
                  </a:lnTo>
                  <a:lnTo>
                    <a:pt x="134" y="7"/>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19" name="Freeform 119"/>
            <p:cNvSpPr>
              <a:spLocks/>
            </p:cNvSpPr>
            <p:nvPr/>
          </p:nvSpPr>
          <p:spPr bwMode="auto">
            <a:xfrm>
              <a:off x="1371601" y="2205038"/>
              <a:ext cx="234950" cy="449263"/>
            </a:xfrm>
            <a:custGeom>
              <a:avLst/>
              <a:gdLst>
                <a:gd name="T0" fmla="*/ 2 w 148"/>
                <a:gd name="T1" fmla="*/ 13 h 283"/>
                <a:gd name="T2" fmla="*/ 109 w 148"/>
                <a:gd name="T3" fmla="*/ 244 h 283"/>
                <a:gd name="T4" fmla="*/ 148 w 148"/>
                <a:gd name="T5" fmla="*/ 283 h 283"/>
                <a:gd name="T6" fmla="*/ 137 w 148"/>
                <a:gd name="T7" fmla="*/ 229 h 283"/>
                <a:gd name="T8" fmla="*/ 33 w 148"/>
                <a:gd name="T9" fmla="*/ 0 h 283"/>
                <a:gd name="T10" fmla="*/ 0 w 148"/>
                <a:gd name="T11" fmla="*/ 10 h 283"/>
                <a:gd name="T12" fmla="*/ 2 w 148"/>
                <a:gd name="T13" fmla="*/ 13 h 283"/>
              </a:gdLst>
              <a:ahLst/>
              <a:cxnLst>
                <a:cxn ang="0">
                  <a:pos x="T0" y="T1"/>
                </a:cxn>
                <a:cxn ang="0">
                  <a:pos x="T2" y="T3"/>
                </a:cxn>
                <a:cxn ang="0">
                  <a:pos x="T4" y="T5"/>
                </a:cxn>
                <a:cxn ang="0">
                  <a:pos x="T6" y="T7"/>
                </a:cxn>
                <a:cxn ang="0">
                  <a:pos x="T8" y="T9"/>
                </a:cxn>
                <a:cxn ang="0">
                  <a:pos x="T10" y="T11"/>
                </a:cxn>
                <a:cxn ang="0">
                  <a:pos x="T12" y="T13"/>
                </a:cxn>
              </a:cxnLst>
              <a:rect l="0" t="0" r="r" b="b"/>
              <a:pathLst>
                <a:path w="148" h="283">
                  <a:moveTo>
                    <a:pt x="2" y="13"/>
                  </a:moveTo>
                  <a:lnTo>
                    <a:pt x="109" y="244"/>
                  </a:lnTo>
                  <a:lnTo>
                    <a:pt x="148" y="283"/>
                  </a:lnTo>
                  <a:lnTo>
                    <a:pt x="137" y="229"/>
                  </a:lnTo>
                  <a:lnTo>
                    <a:pt x="33" y="0"/>
                  </a:lnTo>
                  <a:lnTo>
                    <a:pt x="0" y="10"/>
                  </a:lnTo>
                  <a:lnTo>
                    <a:pt x="2" y="13"/>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20" name="Freeform 120"/>
            <p:cNvSpPr>
              <a:spLocks/>
            </p:cNvSpPr>
            <p:nvPr/>
          </p:nvSpPr>
          <p:spPr bwMode="auto">
            <a:xfrm>
              <a:off x="1376363" y="2052638"/>
              <a:ext cx="25400" cy="77788"/>
            </a:xfrm>
            <a:custGeom>
              <a:avLst/>
              <a:gdLst>
                <a:gd name="T0" fmla="*/ 0 w 16"/>
                <a:gd name="T1" fmla="*/ 41 h 49"/>
                <a:gd name="T2" fmla="*/ 0 w 16"/>
                <a:gd name="T3" fmla="*/ 41 h 49"/>
                <a:gd name="T4" fmla="*/ 0 w 16"/>
                <a:gd name="T5" fmla="*/ 44 h 49"/>
                <a:gd name="T6" fmla="*/ 3 w 16"/>
                <a:gd name="T7" fmla="*/ 46 h 49"/>
                <a:gd name="T8" fmla="*/ 4 w 16"/>
                <a:gd name="T9" fmla="*/ 48 h 49"/>
                <a:gd name="T10" fmla="*/ 8 w 16"/>
                <a:gd name="T11" fmla="*/ 49 h 49"/>
                <a:gd name="T12" fmla="*/ 8 w 16"/>
                <a:gd name="T13" fmla="*/ 49 h 49"/>
                <a:gd name="T14" fmla="*/ 11 w 16"/>
                <a:gd name="T15" fmla="*/ 48 h 49"/>
                <a:gd name="T16" fmla="*/ 14 w 16"/>
                <a:gd name="T17" fmla="*/ 46 h 49"/>
                <a:gd name="T18" fmla="*/ 15 w 16"/>
                <a:gd name="T19" fmla="*/ 44 h 49"/>
                <a:gd name="T20" fmla="*/ 16 w 16"/>
                <a:gd name="T21" fmla="*/ 41 h 49"/>
                <a:gd name="T22" fmla="*/ 16 w 16"/>
                <a:gd name="T23" fmla="*/ 8 h 49"/>
                <a:gd name="T24" fmla="*/ 16 w 16"/>
                <a:gd name="T25" fmla="*/ 8 h 49"/>
                <a:gd name="T26" fmla="*/ 15 w 16"/>
                <a:gd name="T27" fmla="*/ 6 h 49"/>
                <a:gd name="T28" fmla="*/ 14 w 16"/>
                <a:gd name="T29" fmla="*/ 3 h 49"/>
                <a:gd name="T30" fmla="*/ 11 w 16"/>
                <a:gd name="T31" fmla="*/ 0 h 49"/>
                <a:gd name="T32" fmla="*/ 8 w 16"/>
                <a:gd name="T33" fmla="*/ 0 h 49"/>
                <a:gd name="T34" fmla="*/ 8 w 16"/>
                <a:gd name="T35" fmla="*/ 0 h 49"/>
                <a:gd name="T36" fmla="*/ 4 w 16"/>
                <a:gd name="T37" fmla="*/ 0 h 49"/>
                <a:gd name="T38" fmla="*/ 3 w 16"/>
                <a:gd name="T39" fmla="*/ 3 h 49"/>
                <a:gd name="T40" fmla="*/ 0 w 16"/>
                <a:gd name="T41" fmla="*/ 6 h 49"/>
                <a:gd name="T42" fmla="*/ 0 w 16"/>
                <a:gd name="T43" fmla="*/ 8 h 49"/>
                <a:gd name="T44" fmla="*/ 0 w 16"/>
                <a:gd name="T45"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49">
                  <a:moveTo>
                    <a:pt x="0" y="41"/>
                  </a:moveTo>
                  <a:lnTo>
                    <a:pt x="0" y="41"/>
                  </a:lnTo>
                  <a:lnTo>
                    <a:pt x="0" y="44"/>
                  </a:lnTo>
                  <a:lnTo>
                    <a:pt x="3" y="46"/>
                  </a:lnTo>
                  <a:lnTo>
                    <a:pt x="4" y="48"/>
                  </a:lnTo>
                  <a:lnTo>
                    <a:pt x="8" y="49"/>
                  </a:lnTo>
                  <a:lnTo>
                    <a:pt x="8" y="49"/>
                  </a:lnTo>
                  <a:lnTo>
                    <a:pt x="11" y="48"/>
                  </a:lnTo>
                  <a:lnTo>
                    <a:pt x="14" y="46"/>
                  </a:lnTo>
                  <a:lnTo>
                    <a:pt x="15" y="44"/>
                  </a:lnTo>
                  <a:lnTo>
                    <a:pt x="16" y="41"/>
                  </a:lnTo>
                  <a:lnTo>
                    <a:pt x="16" y="8"/>
                  </a:lnTo>
                  <a:lnTo>
                    <a:pt x="16" y="8"/>
                  </a:lnTo>
                  <a:lnTo>
                    <a:pt x="15" y="6"/>
                  </a:lnTo>
                  <a:lnTo>
                    <a:pt x="14" y="3"/>
                  </a:lnTo>
                  <a:lnTo>
                    <a:pt x="11" y="0"/>
                  </a:lnTo>
                  <a:lnTo>
                    <a:pt x="8" y="0"/>
                  </a:lnTo>
                  <a:lnTo>
                    <a:pt x="8" y="0"/>
                  </a:lnTo>
                  <a:lnTo>
                    <a:pt x="4" y="0"/>
                  </a:lnTo>
                  <a:lnTo>
                    <a:pt x="3" y="3"/>
                  </a:lnTo>
                  <a:lnTo>
                    <a:pt x="0" y="6"/>
                  </a:lnTo>
                  <a:lnTo>
                    <a:pt x="0" y="8"/>
                  </a:lnTo>
                  <a:lnTo>
                    <a:pt x="0" y="41"/>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grpSp>
        <p:nvGrpSpPr>
          <p:cNvPr id="202" name="组合 201"/>
          <p:cNvGrpSpPr/>
          <p:nvPr/>
        </p:nvGrpSpPr>
        <p:grpSpPr>
          <a:xfrm>
            <a:off x="2042958" y="840852"/>
            <a:ext cx="601506" cy="601506"/>
            <a:chOff x="2111376" y="1712913"/>
            <a:chExt cx="601663" cy="601663"/>
          </a:xfrm>
        </p:grpSpPr>
        <p:sp>
          <p:nvSpPr>
            <p:cNvPr id="121" name="Freeform 121"/>
            <p:cNvSpPr>
              <a:spLocks noEditPoints="1"/>
            </p:cNvSpPr>
            <p:nvPr/>
          </p:nvSpPr>
          <p:spPr bwMode="auto">
            <a:xfrm>
              <a:off x="2300288" y="1712913"/>
              <a:ext cx="223838" cy="601663"/>
            </a:xfrm>
            <a:custGeom>
              <a:avLst/>
              <a:gdLst>
                <a:gd name="T0" fmla="*/ 71 w 141"/>
                <a:gd name="T1" fmla="*/ 0 h 379"/>
                <a:gd name="T2" fmla="*/ 84 w 141"/>
                <a:gd name="T3" fmla="*/ 4 h 379"/>
                <a:gd name="T4" fmla="*/ 98 w 141"/>
                <a:gd name="T5" fmla="*/ 15 h 379"/>
                <a:gd name="T6" fmla="*/ 110 w 141"/>
                <a:gd name="T7" fmla="*/ 33 h 379"/>
                <a:gd name="T8" fmla="*/ 119 w 141"/>
                <a:gd name="T9" fmla="*/ 56 h 379"/>
                <a:gd name="T10" fmla="*/ 136 w 141"/>
                <a:gd name="T11" fmla="*/ 117 h 379"/>
                <a:gd name="T12" fmla="*/ 141 w 141"/>
                <a:gd name="T13" fmla="*/ 190 h 379"/>
                <a:gd name="T14" fmla="*/ 140 w 141"/>
                <a:gd name="T15" fmla="*/ 228 h 379"/>
                <a:gd name="T16" fmla="*/ 129 w 141"/>
                <a:gd name="T17" fmla="*/ 295 h 379"/>
                <a:gd name="T18" fmla="*/ 115 w 141"/>
                <a:gd name="T19" fmla="*/ 336 h 379"/>
                <a:gd name="T20" fmla="*/ 105 w 141"/>
                <a:gd name="T21" fmla="*/ 356 h 379"/>
                <a:gd name="T22" fmla="*/ 91 w 141"/>
                <a:gd name="T23" fmla="*/ 371 h 379"/>
                <a:gd name="T24" fmla="*/ 77 w 141"/>
                <a:gd name="T25" fmla="*/ 378 h 379"/>
                <a:gd name="T26" fmla="*/ 71 w 141"/>
                <a:gd name="T27" fmla="*/ 379 h 379"/>
                <a:gd name="T28" fmla="*/ 71 w 141"/>
                <a:gd name="T29" fmla="*/ 348 h 379"/>
                <a:gd name="T30" fmla="*/ 71 w 141"/>
                <a:gd name="T31" fmla="*/ 348 h 379"/>
                <a:gd name="T32" fmla="*/ 83 w 141"/>
                <a:gd name="T33" fmla="*/ 346 h 379"/>
                <a:gd name="T34" fmla="*/ 94 w 141"/>
                <a:gd name="T35" fmla="*/ 336 h 379"/>
                <a:gd name="T36" fmla="*/ 103 w 141"/>
                <a:gd name="T37" fmla="*/ 321 h 379"/>
                <a:gd name="T38" fmla="*/ 119 w 141"/>
                <a:gd name="T39" fmla="*/ 279 h 379"/>
                <a:gd name="T40" fmla="*/ 128 w 141"/>
                <a:gd name="T41" fmla="*/ 222 h 379"/>
                <a:gd name="T42" fmla="*/ 129 w 141"/>
                <a:gd name="T43" fmla="*/ 190 h 379"/>
                <a:gd name="T44" fmla="*/ 125 w 141"/>
                <a:gd name="T45" fmla="*/ 128 h 379"/>
                <a:gd name="T46" fmla="*/ 113 w 141"/>
                <a:gd name="T47" fmla="*/ 77 h 379"/>
                <a:gd name="T48" fmla="*/ 99 w 141"/>
                <a:gd name="T49" fmla="*/ 50 h 379"/>
                <a:gd name="T50" fmla="*/ 88 w 141"/>
                <a:gd name="T51" fmla="*/ 38 h 379"/>
                <a:gd name="T52" fmla="*/ 76 w 141"/>
                <a:gd name="T53" fmla="*/ 31 h 379"/>
                <a:gd name="T54" fmla="*/ 71 w 141"/>
                <a:gd name="T55" fmla="*/ 31 h 379"/>
                <a:gd name="T56" fmla="*/ 71 w 141"/>
                <a:gd name="T57" fmla="*/ 0 h 379"/>
                <a:gd name="T58" fmla="*/ 71 w 141"/>
                <a:gd name="T59" fmla="*/ 379 h 379"/>
                <a:gd name="T60" fmla="*/ 57 w 141"/>
                <a:gd name="T61" fmla="*/ 375 h 379"/>
                <a:gd name="T62" fmla="*/ 44 w 141"/>
                <a:gd name="T63" fmla="*/ 365 h 379"/>
                <a:gd name="T64" fmla="*/ 31 w 141"/>
                <a:gd name="T65" fmla="*/ 347 h 379"/>
                <a:gd name="T66" fmla="*/ 22 w 141"/>
                <a:gd name="T67" fmla="*/ 324 h 379"/>
                <a:gd name="T68" fmla="*/ 7 w 141"/>
                <a:gd name="T69" fmla="*/ 264 h 379"/>
                <a:gd name="T70" fmla="*/ 0 w 141"/>
                <a:gd name="T71" fmla="*/ 190 h 379"/>
                <a:gd name="T72" fmla="*/ 3 w 141"/>
                <a:gd name="T73" fmla="*/ 152 h 379"/>
                <a:gd name="T74" fmla="*/ 12 w 141"/>
                <a:gd name="T75" fmla="*/ 84 h 379"/>
                <a:gd name="T76" fmla="*/ 26 w 141"/>
                <a:gd name="T77" fmla="*/ 44 h 379"/>
                <a:gd name="T78" fmla="*/ 37 w 141"/>
                <a:gd name="T79" fmla="*/ 23 h 379"/>
                <a:gd name="T80" fmla="*/ 50 w 141"/>
                <a:gd name="T81" fmla="*/ 8 h 379"/>
                <a:gd name="T82" fmla="*/ 64 w 141"/>
                <a:gd name="T83" fmla="*/ 2 h 379"/>
                <a:gd name="T84" fmla="*/ 71 w 141"/>
                <a:gd name="T85" fmla="*/ 31 h 379"/>
                <a:gd name="T86" fmla="*/ 65 w 141"/>
                <a:gd name="T87" fmla="*/ 31 h 379"/>
                <a:gd name="T88" fmla="*/ 53 w 141"/>
                <a:gd name="T89" fmla="*/ 38 h 379"/>
                <a:gd name="T90" fmla="*/ 42 w 141"/>
                <a:gd name="T91" fmla="*/ 50 h 379"/>
                <a:gd name="T92" fmla="*/ 29 w 141"/>
                <a:gd name="T93" fmla="*/ 77 h 379"/>
                <a:gd name="T94" fmla="*/ 17 w 141"/>
                <a:gd name="T95" fmla="*/ 128 h 379"/>
                <a:gd name="T96" fmla="*/ 12 w 141"/>
                <a:gd name="T97" fmla="*/ 190 h 379"/>
                <a:gd name="T98" fmla="*/ 14 w 141"/>
                <a:gd name="T99" fmla="*/ 222 h 379"/>
                <a:gd name="T100" fmla="*/ 22 w 141"/>
                <a:gd name="T101" fmla="*/ 279 h 379"/>
                <a:gd name="T102" fmla="*/ 38 w 141"/>
                <a:gd name="T103" fmla="*/ 321 h 379"/>
                <a:gd name="T104" fmla="*/ 48 w 141"/>
                <a:gd name="T105" fmla="*/ 336 h 379"/>
                <a:gd name="T106" fmla="*/ 59 w 141"/>
                <a:gd name="T107" fmla="*/ 346 h 379"/>
                <a:gd name="T108" fmla="*/ 71 w 141"/>
                <a:gd name="T109" fmla="*/ 34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 h="379">
                  <a:moveTo>
                    <a:pt x="71" y="0"/>
                  </a:moveTo>
                  <a:lnTo>
                    <a:pt x="71" y="0"/>
                  </a:lnTo>
                  <a:lnTo>
                    <a:pt x="77" y="2"/>
                  </a:lnTo>
                  <a:lnTo>
                    <a:pt x="84" y="4"/>
                  </a:lnTo>
                  <a:lnTo>
                    <a:pt x="91" y="8"/>
                  </a:lnTo>
                  <a:lnTo>
                    <a:pt x="98" y="15"/>
                  </a:lnTo>
                  <a:lnTo>
                    <a:pt x="105" y="23"/>
                  </a:lnTo>
                  <a:lnTo>
                    <a:pt x="110" y="33"/>
                  </a:lnTo>
                  <a:lnTo>
                    <a:pt x="115" y="44"/>
                  </a:lnTo>
                  <a:lnTo>
                    <a:pt x="119" y="56"/>
                  </a:lnTo>
                  <a:lnTo>
                    <a:pt x="129" y="84"/>
                  </a:lnTo>
                  <a:lnTo>
                    <a:pt x="136" y="117"/>
                  </a:lnTo>
                  <a:lnTo>
                    <a:pt x="140" y="152"/>
                  </a:lnTo>
                  <a:lnTo>
                    <a:pt x="141" y="190"/>
                  </a:lnTo>
                  <a:lnTo>
                    <a:pt x="141" y="190"/>
                  </a:lnTo>
                  <a:lnTo>
                    <a:pt x="140" y="228"/>
                  </a:lnTo>
                  <a:lnTo>
                    <a:pt x="136" y="264"/>
                  </a:lnTo>
                  <a:lnTo>
                    <a:pt x="129" y="295"/>
                  </a:lnTo>
                  <a:lnTo>
                    <a:pt x="119" y="324"/>
                  </a:lnTo>
                  <a:lnTo>
                    <a:pt x="115" y="336"/>
                  </a:lnTo>
                  <a:lnTo>
                    <a:pt x="110" y="347"/>
                  </a:lnTo>
                  <a:lnTo>
                    <a:pt x="105" y="356"/>
                  </a:lnTo>
                  <a:lnTo>
                    <a:pt x="98" y="365"/>
                  </a:lnTo>
                  <a:lnTo>
                    <a:pt x="91" y="371"/>
                  </a:lnTo>
                  <a:lnTo>
                    <a:pt x="84" y="375"/>
                  </a:lnTo>
                  <a:lnTo>
                    <a:pt x="77" y="378"/>
                  </a:lnTo>
                  <a:lnTo>
                    <a:pt x="71" y="379"/>
                  </a:lnTo>
                  <a:lnTo>
                    <a:pt x="71" y="379"/>
                  </a:lnTo>
                  <a:lnTo>
                    <a:pt x="71" y="348"/>
                  </a:lnTo>
                  <a:lnTo>
                    <a:pt x="71" y="348"/>
                  </a:lnTo>
                  <a:lnTo>
                    <a:pt x="71" y="348"/>
                  </a:lnTo>
                  <a:lnTo>
                    <a:pt x="71" y="348"/>
                  </a:lnTo>
                  <a:lnTo>
                    <a:pt x="76" y="348"/>
                  </a:lnTo>
                  <a:lnTo>
                    <a:pt x="83" y="346"/>
                  </a:lnTo>
                  <a:lnTo>
                    <a:pt x="88" y="342"/>
                  </a:lnTo>
                  <a:lnTo>
                    <a:pt x="94" y="336"/>
                  </a:lnTo>
                  <a:lnTo>
                    <a:pt x="99" y="329"/>
                  </a:lnTo>
                  <a:lnTo>
                    <a:pt x="103" y="321"/>
                  </a:lnTo>
                  <a:lnTo>
                    <a:pt x="113" y="302"/>
                  </a:lnTo>
                  <a:lnTo>
                    <a:pt x="119" y="279"/>
                  </a:lnTo>
                  <a:lnTo>
                    <a:pt x="125" y="252"/>
                  </a:lnTo>
                  <a:lnTo>
                    <a:pt x="128" y="222"/>
                  </a:lnTo>
                  <a:lnTo>
                    <a:pt x="129" y="190"/>
                  </a:lnTo>
                  <a:lnTo>
                    <a:pt x="129" y="190"/>
                  </a:lnTo>
                  <a:lnTo>
                    <a:pt x="128" y="157"/>
                  </a:lnTo>
                  <a:lnTo>
                    <a:pt x="125" y="128"/>
                  </a:lnTo>
                  <a:lnTo>
                    <a:pt x="119" y="102"/>
                  </a:lnTo>
                  <a:lnTo>
                    <a:pt x="113" y="77"/>
                  </a:lnTo>
                  <a:lnTo>
                    <a:pt x="103" y="59"/>
                  </a:lnTo>
                  <a:lnTo>
                    <a:pt x="99" y="50"/>
                  </a:lnTo>
                  <a:lnTo>
                    <a:pt x="94" y="44"/>
                  </a:lnTo>
                  <a:lnTo>
                    <a:pt x="88" y="38"/>
                  </a:lnTo>
                  <a:lnTo>
                    <a:pt x="83" y="34"/>
                  </a:lnTo>
                  <a:lnTo>
                    <a:pt x="76" y="31"/>
                  </a:lnTo>
                  <a:lnTo>
                    <a:pt x="71" y="31"/>
                  </a:lnTo>
                  <a:lnTo>
                    <a:pt x="71" y="31"/>
                  </a:lnTo>
                  <a:lnTo>
                    <a:pt x="71" y="0"/>
                  </a:lnTo>
                  <a:lnTo>
                    <a:pt x="71" y="0"/>
                  </a:lnTo>
                  <a:close/>
                  <a:moveTo>
                    <a:pt x="71" y="379"/>
                  </a:moveTo>
                  <a:lnTo>
                    <a:pt x="71" y="379"/>
                  </a:lnTo>
                  <a:lnTo>
                    <a:pt x="64" y="378"/>
                  </a:lnTo>
                  <a:lnTo>
                    <a:pt x="57" y="375"/>
                  </a:lnTo>
                  <a:lnTo>
                    <a:pt x="50" y="371"/>
                  </a:lnTo>
                  <a:lnTo>
                    <a:pt x="44" y="365"/>
                  </a:lnTo>
                  <a:lnTo>
                    <a:pt x="37" y="356"/>
                  </a:lnTo>
                  <a:lnTo>
                    <a:pt x="31" y="347"/>
                  </a:lnTo>
                  <a:lnTo>
                    <a:pt x="26" y="336"/>
                  </a:lnTo>
                  <a:lnTo>
                    <a:pt x="22" y="324"/>
                  </a:lnTo>
                  <a:lnTo>
                    <a:pt x="12" y="295"/>
                  </a:lnTo>
                  <a:lnTo>
                    <a:pt x="7" y="264"/>
                  </a:lnTo>
                  <a:lnTo>
                    <a:pt x="3" y="228"/>
                  </a:lnTo>
                  <a:lnTo>
                    <a:pt x="0" y="190"/>
                  </a:lnTo>
                  <a:lnTo>
                    <a:pt x="0" y="190"/>
                  </a:lnTo>
                  <a:lnTo>
                    <a:pt x="3" y="152"/>
                  </a:lnTo>
                  <a:lnTo>
                    <a:pt x="7" y="117"/>
                  </a:lnTo>
                  <a:lnTo>
                    <a:pt x="12" y="84"/>
                  </a:lnTo>
                  <a:lnTo>
                    <a:pt x="22" y="56"/>
                  </a:lnTo>
                  <a:lnTo>
                    <a:pt x="26" y="44"/>
                  </a:lnTo>
                  <a:lnTo>
                    <a:pt x="31" y="33"/>
                  </a:lnTo>
                  <a:lnTo>
                    <a:pt x="37" y="23"/>
                  </a:lnTo>
                  <a:lnTo>
                    <a:pt x="44" y="15"/>
                  </a:lnTo>
                  <a:lnTo>
                    <a:pt x="50" y="8"/>
                  </a:lnTo>
                  <a:lnTo>
                    <a:pt x="57" y="4"/>
                  </a:lnTo>
                  <a:lnTo>
                    <a:pt x="64" y="2"/>
                  </a:lnTo>
                  <a:lnTo>
                    <a:pt x="71" y="0"/>
                  </a:lnTo>
                  <a:lnTo>
                    <a:pt x="71" y="31"/>
                  </a:lnTo>
                  <a:lnTo>
                    <a:pt x="71" y="31"/>
                  </a:lnTo>
                  <a:lnTo>
                    <a:pt x="65" y="31"/>
                  </a:lnTo>
                  <a:lnTo>
                    <a:pt x="59" y="34"/>
                  </a:lnTo>
                  <a:lnTo>
                    <a:pt x="53" y="38"/>
                  </a:lnTo>
                  <a:lnTo>
                    <a:pt x="48" y="44"/>
                  </a:lnTo>
                  <a:lnTo>
                    <a:pt x="42" y="50"/>
                  </a:lnTo>
                  <a:lnTo>
                    <a:pt x="38" y="59"/>
                  </a:lnTo>
                  <a:lnTo>
                    <a:pt x="29" y="77"/>
                  </a:lnTo>
                  <a:lnTo>
                    <a:pt x="22" y="102"/>
                  </a:lnTo>
                  <a:lnTo>
                    <a:pt x="17" y="128"/>
                  </a:lnTo>
                  <a:lnTo>
                    <a:pt x="14" y="157"/>
                  </a:lnTo>
                  <a:lnTo>
                    <a:pt x="12" y="190"/>
                  </a:lnTo>
                  <a:lnTo>
                    <a:pt x="12" y="190"/>
                  </a:lnTo>
                  <a:lnTo>
                    <a:pt x="14" y="222"/>
                  </a:lnTo>
                  <a:lnTo>
                    <a:pt x="17" y="252"/>
                  </a:lnTo>
                  <a:lnTo>
                    <a:pt x="22" y="279"/>
                  </a:lnTo>
                  <a:lnTo>
                    <a:pt x="29" y="302"/>
                  </a:lnTo>
                  <a:lnTo>
                    <a:pt x="38" y="321"/>
                  </a:lnTo>
                  <a:lnTo>
                    <a:pt x="42" y="329"/>
                  </a:lnTo>
                  <a:lnTo>
                    <a:pt x="48" y="336"/>
                  </a:lnTo>
                  <a:lnTo>
                    <a:pt x="53" y="342"/>
                  </a:lnTo>
                  <a:lnTo>
                    <a:pt x="59" y="346"/>
                  </a:lnTo>
                  <a:lnTo>
                    <a:pt x="65" y="348"/>
                  </a:lnTo>
                  <a:lnTo>
                    <a:pt x="71" y="348"/>
                  </a:lnTo>
                  <a:lnTo>
                    <a:pt x="71" y="379"/>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22" name="Freeform 122"/>
            <p:cNvSpPr>
              <a:spLocks noEditPoints="1"/>
            </p:cNvSpPr>
            <p:nvPr/>
          </p:nvSpPr>
          <p:spPr bwMode="auto">
            <a:xfrm>
              <a:off x="2111376" y="1905000"/>
              <a:ext cx="601663" cy="220663"/>
            </a:xfrm>
            <a:custGeom>
              <a:avLst/>
              <a:gdLst>
                <a:gd name="T0" fmla="*/ 190 w 379"/>
                <a:gd name="T1" fmla="*/ 0 h 139"/>
                <a:gd name="T2" fmla="*/ 228 w 379"/>
                <a:gd name="T3" fmla="*/ 1 h 139"/>
                <a:gd name="T4" fmla="*/ 295 w 379"/>
                <a:gd name="T5" fmla="*/ 11 h 139"/>
                <a:gd name="T6" fmla="*/ 336 w 379"/>
                <a:gd name="T7" fmla="*/ 24 h 139"/>
                <a:gd name="T8" fmla="*/ 356 w 379"/>
                <a:gd name="T9" fmla="*/ 35 h 139"/>
                <a:gd name="T10" fmla="*/ 371 w 379"/>
                <a:gd name="T11" fmla="*/ 49 h 139"/>
                <a:gd name="T12" fmla="*/ 378 w 379"/>
                <a:gd name="T13" fmla="*/ 62 h 139"/>
                <a:gd name="T14" fmla="*/ 379 w 379"/>
                <a:gd name="T15" fmla="*/ 69 h 139"/>
                <a:gd name="T16" fmla="*/ 375 w 379"/>
                <a:gd name="T17" fmla="*/ 82 h 139"/>
                <a:gd name="T18" fmla="*/ 364 w 379"/>
                <a:gd name="T19" fmla="*/ 96 h 139"/>
                <a:gd name="T20" fmla="*/ 347 w 379"/>
                <a:gd name="T21" fmla="*/ 108 h 139"/>
                <a:gd name="T22" fmla="*/ 324 w 379"/>
                <a:gd name="T23" fmla="*/ 119 h 139"/>
                <a:gd name="T24" fmla="*/ 264 w 379"/>
                <a:gd name="T25" fmla="*/ 134 h 139"/>
                <a:gd name="T26" fmla="*/ 190 w 379"/>
                <a:gd name="T27" fmla="*/ 139 h 139"/>
                <a:gd name="T28" fmla="*/ 190 w 379"/>
                <a:gd name="T29" fmla="*/ 127 h 139"/>
                <a:gd name="T30" fmla="*/ 190 w 379"/>
                <a:gd name="T31" fmla="*/ 127 h 139"/>
                <a:gd name="T32" fmla="*/ 252 w 379"/>
                <a:gd name="T33" fmla="*/ 123 h 139"/>
                <a:gd name="T34" fmla="*/ 302 w 379"/>
                <a:gd name="T35" fmla="*/ 111 h 139"/>
                <a:gd name="T36" fmla="*/ 329 w 379"/>
                <a:gd name="T37" fmla="*/ 97 h 139"/>
                <a:gd name="T38" fmla="*/ 341 w 379"/>
                <a:gd name="T39" fmla="*/ 86 h 139"/>
                <a:gd name="T40" fmla="*/ 348 w 379"/>
                <a:gd name="T41" fmla="*/ 74 h 139"/>
                <a:gd name="T42" fmla="*/ 348 w 379"/>
                <a:gd name="T43" fmla="*/ 69 h 139"/>
                <a:gd name="T44" fmla="*/ 348 w 379"/>
                <a:gd name="T45" fmla="*/ 63 h 139"/>
                <a:gd name="T46" fmla="*/ 341 w 379"/>
                <a:gd name="T47" fmla="*/ 51 h 139"/>
                <a:gd name="T48" fmla="*/ 329 w 379"/>
                <a:gd name="T49" fmla="*/ 40 h 139"/>
                <a:gd name="T50" fmla="*/ 302 w 379"/>
                <a:gd name="T51" fmla="*/ 28 h 139"/>
                <a:gd name="T52" fmla="*/ 252 w 379"/>
                <a:gd name="T53" fmla="*/ 15 h 139"/>
                <a:gd name="T54" fmla="*/ 190 w 379"/>
                <a:gd name="T55" fmla="*/ 11 h 139"/>
                <a:gd name="T56" fmla="*/ 190 w 379"/>
                <a:gd name="T57" fmla="*/ 0 h 139"/>
                <a:gd name="T58" fmla="*/ 0 w 379"/>
                <a:gd name="T59" fmla="*/ 69 h 139"/>
                <a:gd name="T60" fmla="*/ 4 w 379"/>
                <a:gd name="T61" fmla="*/ 55 h 139"/>
                <a:gd name="T62" fmla="*/ 15 w 379"/>
                <a:gd name="T63" fmla="*/ 42 h 139"/>
                <a:gd name="T64" fmla="*/ 33 w 379"/>
                <a:gd name="T65" fmla="*/ 30 h 139"/>
                <a:gd name="T66" fmla="*/ 56 w 379"/>
                <a:gd name="T67" fmla="*/ 20 h 139"/>
                <a:gd name="T68" fmla="*/ 117 w 379"/>
                <a:gd name="T69" fmla="*/ 5 h 139"/>
                <a:gd name="T70" fmla="*/ 190 w 379"/>
                <a:gd name="T71" fmla="*/ 0 h 139"/>
                <a:gd name="T72" fmla="*/ 190 w 379"/>
                <a:gd name="T73" fmla="*/ 11 h 139"/>
                <a:gd name="T74" fmla="*/ 127 w 379"/>
                <a:gd name="T75" fmla="*/ 15 h 139"/>
                <a:gd name="T76" fmla="*/ 77 w 379"/>
                <a:gd name="T77" fmla="*/ 28 h 139"/>
                <a:gd name="T78" fmla="*/ 50 w 379"/>
                <a:gd name="T79" fmla="*/ 40 h 139"/>
                <a:gd name="T80" fmla="*/ 38 w 379"/>
                <a:gd name="T81" fmla="*/ 51 h 139"/>
                <a:gd name="T82" fmla="*/ 31 w 379"/>
                <a:gd name="T83" fmla="*/ 63 h 139"/>
                <a:gd name="T84" fmla="*/ 31 w 379"/>
                <a:gd name="T85" fmla="*/ 69 h 139"/>
                <a:gd name="T86" fmla="*/ 34 w 379"/>
                <a:gd name="T87" fmla="*/ 81 h 139"/>
                <a:gd name="T88" fmla="*/ 43 w 379"/>
                <a:gd name="T89" fmla="*/ 92 h 139"/>
                <a:gd name="T90" fmla="*/ 58 w 379"/>
                <a:gd name="T91" fmla="*/ 101 h 139"/>
                <a:gd name="T92" fmla="*/ 102 w 379"/>
                <a:gd name="T93" fmla="*/ 118 h 139"/>
                <a:gd name="T94" fmla="*/ 157 w 379"/>
                <a:gd name="T95" fmla="*/ 126 h 139"/>
                <a:gd name="T96" fmla="*/ 190 w 379"/>
                <a:gd name="T97" fmla="*/ 139 h 139"/>
                <a:gd name="T98" fmla="*/ 152 w 379"/>
                <a:gd name="T99" fmla="*/ 138 h 139"/>
                <a:gd name="T100" fmla="*/ 84 w 379"/>
                <a:gd name="T101" fmla="*/ 127 h 139"/>
                <a:gd name="T102" fmla="*/ 43 w 379"/>
                <a:gd name="T103" fmla="*/ 114 h 139"/>
                <a:gd name="T104" fmla="*/ 23 w 379"/>
                <a:gd name="T105" fmla="*/ 103 h 139"/>
                <a:gd name="T106" fmla="*/ 8 w 379"/>
                <a:gd name="T107" fmla="*/ 89 h 139"/>
                <a:gd name="T108" fmla="*/ 1 w 379"/>
                <a:gd name="T109" fmla="*/ 76 h 139"/>
                <a:gd name="T110" fmla="*/ 0 w 379"/>
                <a:gd name="T111"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9" h="139">
                  <a:moveTo>
                    <a:pt x="190" y="0"/>
                  </a:moveTo>
                  <a:lnTo>
                    <a:pt x="190" y="0"/>
                  </a:lnTo>
                  <a:lnTo>
                    <a:pt x="190" y="0"/>
                  </a:lnTo>
                  <a:lnTo>
                    <a:pt x="228" y="1"/>
                  </a:lnTo>
                  <a:lnTo>
                    <a:pt x="264" y="5"/>
                  </a:lnTo>
                  <a:lnTo>
                    <a:pt x="295" y="11"/>
                  </a:lnTo>
                  <a:lnTo>
                    <a:pt x="324" y="20"/>
                  </a:lnTo>
                  <a:lnTo>
                    <a:pt x="336" y="24"/>
                  </a:lnTo>
                  <a:lnTo>
                    <a:pt x="347" y="30"/>
                  </a:lnTo>
                  <a:lnTo>
                    <a:pt x="356" y="35"/>
                  </a:lnTo>
                  <a:lnTo>
                    <a:pt x="364" y="42"/>
                  </a:lnTo>
                  <a:lnTo>
                    <a:pt x="371" y="49"/>
                  </a:lnTo>
                  <a:lnTo>
                    <a:pt x="375" y="55"/>
                  </a:lnTo>
                  <a:lnTo>
                    <a:pt x="378" y="62"/>
                  </a:lnTo>
                  <a:lnTo>
                    <a:pt x="379" y="69"/>
                  </a:lnTo>
                  <a:lnTo>
                    <a:pt x="379" y="69"/>
                  </a:lnTo>
                  <a:lnTo>
                    <a:pt x="378" y="76"/>
                  </a:lnTo>
                  <a:lnTo>
                    <a:pt x="375" y="82"/>
                  </a:lnTo>
                  <a:lnTo>
                    <a:pt x="371" y="89"/>
                  </a:lnTo>
                  <a:lnTo>
                    <a:pt x="364" y="96"/>
                  </a:lnTo>
                  <a:lnTo>
                    <a:pt x="356" y="103"/>
                  </a:lnTo>
                  <a:lnTo>
                    <a:pt x="347" y="108"/>
                  </a:lnTo>
                  <a:lnTo>
                    <a:pt x="336" y="114"/>
                  </a:lnTo>
                  <a:lnTo>
                    <a:pt x="324" y="119"/>
                  </a:lnTo>
                  <a:lnTo>
                    <a:pt x="295" y="127"/>
                  </a:lnTo>
                  <a:lnTo>
                    <a:pt x="264" y="134"/>
                  </a:lnTo>
                  <a:lnTo>
                    <a:pt x="228" y="138"/>
                  </a:lnTo>
                  <a:lnTo>
                    <a:pt x="190" y="139"/>
                  </a:lnTo>
                  <a:lnTo>
                    <a:pt x="190" y="139"/>
                  </a:lnTo>
                  <a:lnTo>
                    <a:pt x="190" y="127"/>
                  </a:lnTo>
                  <a:lnTo>
                    <a:pt x="190" y="127"/>
                  </a:lnTo>
                  <a:lnTo>
                    <a:pt x="190" y="127"/>
                  </a:lnTo>
                  <a:lnTo>
                    <a:pt x="222" y="126"/>
                  </a:lnTo>
                  <a:lnTo>
                    <a:pt x="252" y="123"/>
                  </a:lnTo>
                  <a:lnTo>
                    <a:pt x="279" y="118"/>
                  </a:lnTo>
                  <a:lnTo>
                    <a:pt x="302" y="111"/>
                  </a:lnTo>
                  <a:lnTo>
                    <a:pt x="321" y="101"/>
                  </a:lnTo>
                  <a:lnTo>
                    <a:pt x="329" y="97"/>
                  </a:lnTo>
                  <a:lnTo>
                    <a:pt x="336" y="92"/>
                  </a:lnTo>
                  <a:lnTo>
                    <a:pt x="341" y="86"/>
                  </a:lnTo>
                  <a:lnTo>
                    <a:pt x="345" y="81"/>
                  </a:lnTo>
                  <a:lnTo>
                    <a:pt x="348" y="74"/>
                  </a:lnTo>
                  <a:lnTo>
                    <a:pt x="348" y="69"/>
                  </a:lnTo>
                  <a:lnTo>
                    <a:pt x="348" y="69"/>
                  </a:lnTo>
                  <a:lnTo>
                    <a:pt x="348" y="69"/>
                  </a:lnTo>
                  <a:lnTo>
                    <a:pt x="348" y="63"/>
                  </a:lnTo>
                  <a:lnTo>
                    <a:pt x="345" y="57"/>
                  </a:lnTo>
                  <a:lnTo>
                    <a:pt x="341" y="51"/>
                  </a:lnTo>
                  <a:lnTo>
                    <a:pt x="336" y="46"/>
                  </a:lnTo>
                  <a:lnTo>
                    <a:pt x="329" y="40"/>
                  </a:lnTo>
                  <a:lnTo>
                    <a:pt x="321" y="36"/>
                  </a:lnTo>
                  <a:lnTo>
                    <a:pt x="302" y="28"/>
                  </a:lnTo>
                  <a:lnTo>
                    <a:pt x="279" y="20"/>
                  </a:lnTo>
                  <a:lnTo>
                    <a:pt x="252" y="15"/>
                  </a:lnTo>
                  <a:lnTo>
                    <a:pt x="222" y="12"/>
                  </a:lnTo>
                  <a:lnTo>
                    <a:pt x="190" y="11"/>
                  </a:lnTo>
                  <a:lnTo>
                    <a:pt x="190" y="11"/>
                  </a:lnTo>
                  <a:lnTo>
                    <a:pt x="190" y="0"/>
                  </a:lnTo>
                  <a:close/>
                  <a:moveTo>
                    <a:pt x="0" y="69"/>
                  </a:moveTo>
                  <a:lnTo>
                    <a:pt x="0" y="69"/>
                  </a:lnTo>
                  <a:lnTo>
                    <a:pt x="1" y="62"/>
                  </a:lnTo>
                  <a:lnTo>
                    <a:pt x="4" y="55"/>
                  </a:lnTo>
                  <a:lnTo>
                    <a:pt x="8" y="49"/>
                  </a:lnTo>
                  <a:lnTo>
                    <a:pt x="15" y="42"/>
                  </a:lnTo>
                  <a:lnTo>
                    <a:pt x="23" y="36"/>
                  </a:lnTo>
                  <a:lnTo>
                    <a:pt x="33" y="30"/>
                  </a:lnTo>
                  <a:lnTo>
                    <a:pt x="43" y="24"/>
                  </a:lnTo>
                  <a:lnTo>
                    <a:pt x="56" y="20"/>
                  </a:lnTo>
                  <a:lnTo>
                    <a:pt x="84" y="11"/>
                  </a:lnTo>
                  <a:lnTo>
                    <a:pt x="117" y="5"/>
                  </a:lnTo>
                  <a:lnTo>
                    <a:pt x="152" y="1"/>
                  </a:lnTo>
                  <a:lnTo>
                    <a:pt x="190" y="0"/>
                  </a:lnTo>
                  <a:lnTo>
                    <a:pt x="190" y="11"/>
                  </a:lnTo>
                  <a:lnTo>
                    <a:pt x="190" y="11"/>
                  </a:lnTo>
                  <a:lnTo>
                    <a:pt x="157" y="12"/>
                  </a:lnTo>
                  <a:lnTo>
                    <a:pt x="127" y="15"/>
                  </a:lnTo>
                  <a:lnTo>
                    <a:pt x="102" y="20"/>
                  </a:lnTo>
                  <a:lnTo>
                    <a:pt x="77" y="28"/>
                  </a:lnTo>
                  <a:lnTo>
                    <a:pt x="58" y="36"/>
                  </a:lnTo>
                  <a:lnTo>
                    <a:pt x="50" y="40"/>
                  </a:lnTo>
                  <a:lnTo>
                    <a:pt x="43" y="46"/>
                  </a:lnTo>
                  <a:lnTo>
                    <a:pt x="38" y="51"/>
                  </a:lnTo>
                  <a:lnTo>
                    <a:pt x="34" y="57"/>
                  </a:lnTo>
                  <a:lnTo>
                    <a:pt x="31" y="63"/>
                  </a:lnTo>
                  <a:lnTo>
                    <a:pt x="31" y="69"/>
                  </a:lnTo>
                  <a:lnTo>
                    <a:pt x="31" y="69"/>
                  </a:lnTo>
                  <a:lnTo>
                    <a:pt x="31" y="74"/>
                  </a:lnTo>
                  <a:lnTo>
                    <a:pt x="34" y="81"/>
                  </a:lnTo>
                  <a:lnTo>
                    <a:pt x="38" y="86"/>
                  </a:lnTo>
                  <a:lnTo>
                    <a:pt x="43" y="92"/>
                  </a:lnTo>
                  <a:lnTo>
                    <a:pt x="50" y="97"/>
                  </a:lnTo>
                  <a:lnTo>
                    <a:pt x="58" y="101"/>
                  </a:lnTo>
                  <a:lnTo>
                    <a:pt x="77" y="111"/>
                  </a:lnTo>
                  <a:lnTo>
                    <a:pt x="102" y="118"/>
                  </a:lnTo>
                  <a:lnTo>
                    <a:pt x="127" y="123"/>
                  </a:lnTo>
                  <a:lnTo>
                    <a:pt x="157" y="126"/>
                  </a:lnTo>
                  <a:lnTo>
                    <a:pt x="190" y="127"/>
                  </a:lnTo>
                  <a:lnTo>
                    <a:pt x="190" y="139"/>
                  </a:lnTo>
                  <a:lnTo>
                    <a:pt x="190" y="139"/>
                  </a:lnTo>
                  <a:lnTo>
                    <a:pt x="152" y="138"/>
                  </a:lnTo>
                  <a:lnTo>
                    <a:pt x="117" y="134"/>
                  </a:lnTo>
                  <a:lnTo>
                    <a:pt x="84" y="127"/>
                  </a:lnTo>
                  <a:lnTo>
                    <a:pt x="56" y="119"/>
                  </a:lnTo>
                  <a:lnTo>
                    <a:pt x="43" y="114"/>
                  </a:lnTo>
                  <a:lnTo>
                    <a:pt x="33" y="108"/>
                  </a:lnTo>
                  <a:lnTo>
                    <a:pt x="23" y="103"/>
                  </a:lnTo>
                  <a:lnTo>
                    <a:pt x="15" y="96"/>
                  </a:lnTo>
                  <a:lnTo>
                    <a:pt x="8" y="89"/>
                  </a:lnTo>
                  <a:lnTo>
                    <a:pt x="4" y="82"/>
                  </a:lnTo>
                  <a:lnTo>
                    <a:pt x="1" y="76"/>
                  </a:lnTo>
                  <a:lnTo>
                    <a:pt x="0" y="69"/>
                  </a:lnTo>
                  <a:lnTo>
                    <a:pt x="0" y="69"/>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23" name="Freeform 123"/>
            <p:cNvSpPr>
              <a:spLocks noEditPoints="1"/>
            </p:cNvSpPr>
            <p:nvPr/>
          </p:nvSpPr>
          <p:spPr bwMode="auto">
            <a:xfrm>
              <a:off x="2187576" y="1789113"/>
              <a:ext cx="450850" cy="452438"/>
            </a:xfrm>
            <a:custGeom>
              <a:avLst/>
              <a:gdLst>
                <a:gd name="T0" fmla="*/ 142 w 284"/>
                <a:gd name="T1" fmla="*/ 50 h 285"/>
                <a:gd name="T2" fmla="*/ 190 w 284"/>
                <a:gd name="T3" fmla="*/ 93 h 285"/>
                <a:gd name="T4" fmla="*/ 218 w 284"/>
                <a:gd name="T5" fmla="*/ 120 h 285"/>
                <a:gd name="T6" fmla="*/ 258 w 284"/>
                <a:gd name="T7" fmla="*/ 176 h 285"/>
                <a:gd name="T8" fmla="*/ 277 w 284"/>
                <a:gd name="T9" fmla="*/ 214 h 285"/>
                <a:gd name="T10" fmla="*/ 283 w 284"/>
                <a:gd name="T11" fmla="*/ 237 h 285"/>
                <a:gd name="T12" fmla="*/ 284 w 284"/>
                <a:gd name="T13" fmla="*/ 256 h 285"/>
                <a:gd name="T14" fmla="*/ 280 w 284"/>
                <a:gd name="T15" fmla="*/ 271 h 285"/>
                <a:gd name="T16" fmla="*/ 276 w 284"/>
                <a:gd name="T17" fmla="*/ 276 h 285"/>
                <a:gd name="T18" fmla="*/ 266 w 284"/>
                <a:gd name="T19" fmla="*/ 283 h 285"/>
                <a:gd name="T20" fmla="*/ 254 w 284"/>
                <a:gd name="T21" fmla="*/ 285 h 285"/>
                <a:gd name="T22" fmla="*/ 223 w 284"/>
                <a:gd name="T23" fmla="*/ 280 h 285"/>
                <a:gd name="T24" fmla="*/ 184 w 284"/>
                <a:gd name="T25" fmla="*/ 262 h 285"/>
                <a:gd name="T26" fmla="*/ 142 w 284"/>
                <a:gd name="T27" fmla="*/ 235 h 285"/>
                <a:gd name="T28" fmla="*/ 142 w 284"/>
                <a:gd name="T29" fmla="*/ 219 h 285"/>
                <a:gd name="T30" fmla="*/ 177 w 284"/>
                <a:gd name="T31" fmla="*/ 243 h 285"/>
                <a:gd name="T32" fmla="*/ 209 w 284"/>
                <a:gd name="T33" fmla="*/ 257 h 285"/>
                <a:gd name="T34" fmla="*/ 235 w 284"/>
                <a:gd name="T35" fmla="*/ 261 h 285"/>
                <a:gd name="T36" fmla="*/ 246 w 284"/>
                <a:gd name="T37" fmla="*/ 260 h 285"/>
                <a:gd name="T38" fmla="*/ 254 w 284"/>
                <a:gd name="T39" fmla="*/ 254 h 285"/>
                <a:gd name="T40" fmla="*/ 254 w 284"/>
                <a:gd name="T41" fmla="*/ 254 h 285"/>
                <a:gd name="T42" fmla="*/ 260 w 284"/>
                <a:gd name="T43" fmla="*/ 243 h 285"/>
                <a:gd name="T44" fmla="*/ 261 w 284"/>
                <a:gd name="T45" fmla="*/ 230 h 285"/>
                <a:gd name="T46" fmla="*/ 258 w 284"/>
                <a:gd name="T47" fmla="*/ 212 h 285"/>
                <a:gd name="T48" fmla="*/ 239 w 284"/>
                <a:gd name="T49" fmla="*/ 170 h 285"/>
                <a:gd name="T50" fmla="*/ 205 w 284"/>
                <a:gd name="T51" fmla="*/ 124 h 285"/>
                <a:gd name="T52" fmla="*/ 184 w 284"/>
                <a:gd name="T53" fmla="*/ 101 h 285"/>
                <a:gd name="T54" fmla="*/ 142 w 284"/>
                <a:gd name="T55" fmla="*/ 65 h 285"/>
                <a:gd name="T56" fmla="*/ 8 w 284"/>
                <a:gd name="T57" fmla="*/ 8 h 285"/>
                <a:gd name="T58" fmla="*/ 12 w 284"/>
                <a:gd name="T59" fmla="*/ 5 h 285"/>
                <a:gd name="T60" fmla="*/ 23 w 284"/>
                <a:gd name="T61" fmla="*/ 0 h 285"/>
                <a:gd name="T62" fmla="*/ 44 w 284"/>
                <a:gd name="T63" fmla="*/ 0 h 285"/>
                <a:gd name="T64" fmla="*/ 79 w 284"/>
                <a:gd name="T65" fmla="*/ 11 h 285"/>
                <a:gd name="T66" fmla="*/ 120 w 284"/>
                <a:gd name="T67" fmla="*/ 34 h 285"/>
                <a:gd name="T68" fmla="*/ 142 w 284"/>
                <a:gd name="T69" fmla="*/ 65 h 285"/>
                <a:gd name="T70" fmla="*/ 124 w 284"/>
                <a:gd name="T71" fmla="*/ 51 h 285"/>
                <a:gd name="T72" fmla="*/ 89 w 284"/>
                <a:gd name="T73" fmla="*/ 32 h 285"/>
                <a:gd name="T74" fmla="*/ 60 w 284"/>
                <a:gd name="T75" fmla="*/ 23 h 285"/>
                <a:gd name="T76" fmla="*/ 43 w 284"/>
                <a:gd name="T77" fmla="*/ 23 h 285"/>
                <a:gd name="T78" fmla="*/ 33 w 284"/>
                <a:gd name="T79" fmla="*/ 27 h 285"/>
                <a:gd name="T80" fmla="*/ 29 w 284"/>
                <a:gd name="T81" fmla="*/ 29 h 285"/>
                <a:gd name="T82" fmla="*/ 24 w 284"/>
                <a:gd name="T83" fmla="*/ 40 h 285"/>
                <a:gd name="T84" fmla="*/ 23 w 284"/>
                <a:gd name="T85" fmla="*/ 55 h 285"/>
                <a:gd name="T86" fmla="*/ 25 w 284"/>
                <a:gd name="T87" fmla="*/ 71 h 285"/>
                <a:gd name="T88" fmla="*/ 44 w 284"/>
                <a:gd name="T89" fmla="*/ 113 h 285"/>
                <a:gd name="T90" fmla="*/ 78 w 284"/>
                <a:gd name="T91" fmla="*/ 159 h 285"/>
                <a:gd name="T92" fmla="*/ 100 w 284"/>
                <a:gd name="T93" fmla="*/ 184 h 285"/>
                <a:gd name="T94" fmla="*/ 142 w 284"/>
                <a:gd name="T95" fmla="*/ 219 h 285"/>
                <a:gd name="T96" fmla="*/ 142 w 284"/>
                <a:gd name="T97" fmla="*/ 235 h 285"/>
                <a:gd name="T98" fmla="*/ 93 w 284"/>
                <a:gd name="T99" fmla="*/ 192 h 285"/>
                <a:gd name="T100" fmla="*/ 66 w 284"/>
                <a:gd name="T101" fmla="*/ 164 h 285"/>
                <a:gd name="T102" fmla="*/ 25 w 284"/>
                <a:gd name="T103" fmla="*/ 108 h 285"/>
                <a:gd name="T104" fmla="*/ 6 w 284"/>
                <a:gd name="T105" fmla="*/ 70 h 285"/>
                <a:gd name="T106" fmla="*/ 1 w 284"/>
                <a:gd name="T107" fmla="*/ 47 h 285"/>
                <a:gd name="T108" fmla="*/ 0 w 284"/>
                <a:gd name="T109" fmla="*/ 28 h 285"/>
                <a:gd name="T110" fmla="*/ 4 w 284"/>
                <a:gd name="T111" fmla="*/ 13 h 285"/>
                <a:gd name="T112" fmla="*/ 8 w 284"/>
                <a:gd name="T113"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285">
                  <a:moveTo>
                    <a:pt x="142" y="50"/>
                  </a:moveTo>
                  <a:lnTo>
                    <a:pt x="142" y="50"/>
                  </a:lnTo>
                  <a:lnTo>
                    <a:pt x="166" y="70"/>
                  </a:lnTo>
                  <a:lnTo>
                    <a:pt x="190" y="93"/>
                  </a:lnTo>
                  <a:lnTo>
                    <a:pt x="190" y="93"/>
                  </a:lnTo>
                  <a:lnTo>
                    <a:pt x="218" y="120"/>
                  </a:lnTo>
                  <a:lnTo>
                    <a:pt x="239" y="149"/>
                  </a:lnTo>
                  <a:lnTo>
                    <a:pt x="258" y="176"/>
                  </a:lnTo>
                  <a:lnTo>
                    <a:pt x="272" y="201"/>
                  </a:lnTo>
                  <a:lnTo>
                    <a:pt x="277" y="214"/>
                  </a:lnTo>
                  <a:lnTo>
                    <a:pt x="280" y="226"/>
                  </a:lnTo>
                  <a:lnTo>
                    <a:pt x="283" y="237"/>
                  </a:lnTo>
                  <a:lnTo>
                    <a:pt x="284" y="246"/>
                  </a:lnTo>
                  <a:lnTo>
                    <a:pt x="284" y="256"/>
                  </a:lnTo>
                  <a:lnTo>
                    <a:pt x="283" y="264"/>
                  </a:lnTo>
                  <a:lnTo>
                    <a:pt x="280" y="271"/>
                  </a:lnTo>
                  <a:lnTo>
                    <a:pt x="276" y="276"/>
                  </a:lnTo>
                  <a:lnTo>
                    <a:pt x="276" y="276"/>
                  </a:lnTo>
                  <a:lnTo>
                    <a:pt x="272" y="280"/>
                  </a:lnTo>
                  <a:lnTo>
                    <a:pt x="266" y="283"/>
                  </a:lnTo>
                  <a:lnTo>
                    <a:pt x="261" y="284"/>
                  </a:lnTo>
                  <a:lnTo>
                    <a:pt x="254" y="285"/>
                  </a:lnTo>
                  <a:lnTo>
                    <a:pt x="239" y="284"/>
                  </a:lnTo>
                  <a:lnTo>
                    <a:pt x="223" y="280"/>
                  </a:lnTo>
                  <a:lnTo>
                    <a:pt x="204" y="273"/>
                  </a:lnTo>
                  <a:lnTo>
                    <a:pt x="184" y="262"/>
                  </a:lnTo>
                  <a:lnTo>
                    <a:pt x="163" y="250"/>
                  </a:lnTo>
                  <a:lnTo>
                    <a:pt x="142" y="235"/>
                  </a:lnTo>
                  <a:lnTo>
                    <a:pt x="142" y="219"/>
                  </a:lnTo>
                  <a:lnTo>
                    <a:pt x="142" y="219"/>
                  </a:lnTo>
                  <a:lnTo>
                    <a:pt x="159" y="233"/>
                  </a:lnTo>
                  <a:lnTo>
                    <a:pt x="177" y="243"/>
                  </a:lnTo>
                  <a:lnTo>
                    <a:pt x="195" y="252"/>
                  </a:lnTo>
                  <a:lnTo>
                    <a:pt x="209" y="257"/>
                  </a:lnTo>
                  <a:lnTo>
                    <a:pt x="223" y="261"/>
                  </a:lnTo>
                  <a:lnTo>
                    <a:pt x="235" y="261"/>
                  </a:lnTo>
                  <a:lnTo>
                    <a:pt x="241" y="261"/>
                  </a:lnTo>
                  <a:lnTo>
                    <a:pt x="246" y="260"/>
                  </a:lnTo>
                  <a:lnTo>
                    <a:pt x="250" y="257"/>
                  </a:lnTo>
                  <a:lnTo>
                    <a:pt x="254" y="254"/>
                  </a:lnTo>
                  <a:lnTo>
                    <a:pt x="254" y="254"/>
                  </a:lnTo>
                  <a:lnTo>
                    <a:pt x="254" y="254"/>
                  </a:lnTo>
                  <a:lnTo>
                    <a:pt x="258" y="249"/>
                  </a:lnTo>
                  <a:lnTo>
                    <a:pt x="260" y="243"/>
                  </a:lnTo>
                  <a:lnTo>
                    <a:pt x="261" y="237"/>
                  </a:lnTo>
                  <a:lnTo>
                    <a:pt x="261" y="230"/>
                  </a:lnTo>
                  <a:lnTo>
                    <a:pt x="260" y="220"/>
                  </a:lnTo>
                  <a:lnTo>
                    <a:pt x="258" y="212"/>
                  </a:lnTo>
                  <a:lnTo>
                    <a:pt x="250" y="192"/>
                  </a:lnTo>
                  <a:lnTo>
                    <a:pt x="239" y="170"/>
                  </a:lnTo>
                  <a:lnTo>
                    <a:pt x="223" y="147"/>
                  </a:lnTo>
                  <a:lnTo>
                    <a:pt x="205" y="124"/>
                  </a:lnTo>
                  <a:lnTo>
                    <a:pt x="184" y="101"/>
                  </a:lnTo>
                  <a:lnTo>
                    <a:pt x="184" y="101"/>
                  </a:lnTo>
                  <a:lnTo>
                    <a:pt x="162" y="81"/>
                  </a:lnTo>
                  <a:lnTo>
                    <a:pt x="142" y="65"/>
                  </a:lnTo>
                  <a:lnTo>
                    <a:pt x="142" y="50"/>
                  </a:lnTo>
                  <a:close/>
                  <a:moveTo>
                    <a:pt x="8" y="8"/>
                  </a:moveTo>
                  <a:lnTo>
                    <a:pt x="8" y="8"/>
                  </a:lnTo>
                  <a:lnTo>
                    <a:pt x="12" y="5"/>
                  </a:lnTo>
                  <a:lnTo>
                    <a:pt x="17" y="2"/>
                  </a:lnTo>
                  <a:lnTo>
                    <a:pt x="23" y="0"/>
                  </a:lnTo>
                  <a:lnTo>
                    <a:pt x="29" y="0"/>
                  </a:lnTo>
                  <a:lnTo>
                    <a:pt x="44" y="0"/>
                  </a:lnTo>
                  <a:lnTo>
                    <a:pt x="60" y="4"/>
                  </a:lnTo>
                  <a:lnTo>
                    <a:pt x="79" y="11"/>
                  </a:lnTo>
                  <a:lnTo>
                    <a:pt x="100" y="21"/>
                  </a:lnTo>
                  <a:lnTo>
                    <a:pt x="120" y="34"/>
                  </a:lnTo>
                  <a:lnTo>
                    <a:pt x="142" y="50"/>
                  </a:lnTo>
                  <a:lnTo>
                    <a:pt x="142" y="65"/>
                  </a:lnTo>
                  <a:lnTo>
                    <a:pt x="142" y="65"/>
                  </a:lnTo>
                  <a:lnTo>
                    <a:pt x="124" y="51"/>
                  </a:lnTo>
                  <a:lnTo>
                    <a:pt x="107" y="40"/>
                  </a:lnTo>
                  <a:lnTo>
                    <a:pt x="89" y="32"/>
                  </a:lnTo>
                  <a:lnTo>
                    <a:pt x="74" y="27"/>
                  </a:lnTo>
                  <a:lnTo>
                    <a:pt x="60" y="23"/>
                  </a:lnTo>
                  <a:lnTo>
                    <a:pt x="48" y="23"/>
                  </a:lnTo>
                  <a:lnTo>
                    <a:pt x="43" y="23"/>
                  </a:lnTo>
                  <a:lnTo>
                    <a:pt x="37" y="24"/>
                  </a:lnTo>
                  <a:lnTo>
                    <a:pt x="33" y="27"/>
                  </a:lnTo>
                  <a:lnTo>
                    <a:pt x="29" y="29"/>
                  </a:lnTo>
                  <a:lnTo>
                    <a:pt x="29" y="29"/>
                  </a:lnTo>
                  <a:lnTo>
                    <a:pt x="25" y="35"/>
                  </a:lnTo>
                  <a:lnTo>
                    <a:pt x="24" y="40"/>
                  </a:lnTo>
                  <a:lnTo>
                    <a:pt x="23" y="47"/>
                  </a:lnTo>
                  <a:lnTo>
                    <a:pt x="23" y="55"/>
                  </a:lnTo>
                  <a:lnTo>
                    <a:pt x="24" y="63"/>
                  </a:lnTo>
                  <a:lnTo>
                    <a:pt x="25" y="71"/>
                  </a:lnTo>
                  <a:lnTo>
                    <a:pt x="33" y="92"/>
                  </a:lnTo>
                  <a:lnTo>
                    <a:pt x="44" y="113"/>
                  </a:lnTo>
                  <a:lnTo>
                    <a:pt x="60" y="136"/>
                  </a:lnTo>
                  <a:lnTo>
                    <a:pt x="78" y="159"/>
                  </a:lnTo>
                  <a:lnTo>
                    <a:pt x="100" y="184"/>
                  </a:lnTo>
                  <a:lnTo>
                    <a:pt x="100" y="184"/>
                  </a:lnTo>
                  <a:lnTo>
                    <a:pt x="121" y="203"/>
                  </a:lnTo>
                  <a:lnTo>
                    <a:pt x="142" y="219"/>
                  </a:lnTo>
                  <a:lnTo>
                    <a:pt x="142" y="235"/>
                  </a:lnTo>
                  <a:lnTo>
                    <a:pt x="142" y="235"/>
                  </a:lnTo>
                  <a:lnTo>
                    <a:pt x="117" y="215"/>
                  </a:lnTo>
                  <a:lnTo>
                    <a:pt x="93" y="192"/>
                  </a:lnTo>
                  <a:lnTo>
                    <a:pt x="93" y="192"/>
                  </a:lnTo>
                  <a:lnTo>
                    <a:pt x="66" y="164"/>
                  </a:lnTo>
                  <a:lnTo>
                    <a:pt x="44" y="135"/>
                  </a:lnTo>
                  <a:lnTo>
                    <a:pt x="25" y="108"/>
                  </a:lnTo>
                  <a:lnTo>
                    <a:pt x="12" y="82"/>
                  </a:lnTo>
                  <a:lnTo>
                    <a:pt x="6" y="70"/>
                  </a:lnTo>
                  <a:lnTo>
                    <a:pt x="4" y="58"/>
                  </a:lnTo>
                  <a:lnTo>
                    <a:pt x="1" y="47"/>
                  </a:lnTo>
                  <a:lnTo>
                    <a:pt x="0" y="38"/>
                  </a:lnTo>
                  <a:lnTo>
                    <a:pt x="0" y="28"/>
                  </a:lnTo>
                  <a:lnTo>
                    <a:pt x="1" y="20"/>
                  </a:lnTo>
                  <a:lnTo>
                    <a:pt x="4" y="13"/>
                  </a:lnTo>
                  <a:lnTo>
                    <a:pt x="8" y="8"/>
                  </a:lnTo>
                  <a:lnTo>
                    <a:pt x="8" y="8"/>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24" name="Freeform 124"/>
            <p:cNvSpPr>
              <a:spLocks noEditPoints="1"/>
            </p:cNvSpPr>
            <p:nvPr/>
          </p:nvSpPr>
          <p:spPr bwMode="auto">
            <a:xfrm>
              <a:off x="2187576" y="1789113"/>
              <a:ext cx="450850" cy="452438"/>
            </a:xfrm>
            <a:custGeom>
              <a:avLst/>
              <a:gdLst>
                <a:gd name="T0" fmla="*/ 142 w 284"/>
                <a:gd name="T1" fmla="*/ 50 h 285"/>
                <a:gd name="T2" fmla="*/ 184 w 284"/>
                <a:gd name="T3" fmla="*/ 21 h 285"/>
                <a:gd name="T4" fmla="*/ 223 w 284"/>
                <a:gd name="T5" fmla="*/ 4 h 285"/>
                <a:gd name="T6" fmla="*/ 254 w 284"/>
                <a:gd name="T7" fmla="*/ 0 h 285"/>
                <a:gd name="T8" fmla="*/ 266 w 284"/>
                <a:gd name="T9" fmla="*/ 2 h 285"/>
                <a:gd name="T10" fmla="*/ 276 w 284"/>
                <a:gd name="T11" fmla="*/ 8 h 285"/>
                <a:gd name="T12" fmla="*/ 280 w 284"/>
                <a:gd name="T13" fmla="*/ 13 h 285"/>
                <a:gd name="T14" fmla="*/ 284 w 284"/>
                <a:gd name="T15" fmla="*/ 28 h 285"/>
                <a:gd name="T16" fmla="*/ 283 w 284"/>
                <a:gd name="T17" fmla="*/ 47 h 285"/>
                <a:gd name="T18" fmla="*/ 277 w 284"/>
                <a:gd name="T19" fmla="*/ 70 h 285"/>
                <a:gd name="T20" fmla="*/ 258 w 284"/>
                <a:gd name="T21" fmla="*/ 108 h 285"/>
                <a:gd name="T22" fmla="*/ 218 w 284"/>
                <a:gd name="T23" fmla="*/ 164 h 285"/>
                <a:gd name="T24" fmla="*/ 190 w 284"/>
                <a:gd name="T25" fmla="*/ 192 h 285"/>
                <a:gd name="T26" fmla="*/ 142 w 284"/>
                <a:gd name="T27" fmla="*/ 235 h 285"/>
                <a:gd name="T28" fmla="*/ 142 w 284"/>
                <a:gd name="T29" fmla="*/ 219 h 285"/>
                <a:gd name="T30" fmla="*/ 184 w 284"/>
                <a:gd name="T31" fmla="*/ 184 h 285"/>
                <a:gd name="T32" fmla="*/ 205 w 284"/>
                <a:gd name="T33" fmla="*/ 159 h 285"/>
                <a:gd name="T34" fmla="*/ 239 w 284"/>
                <a:gd name="T35" fmla="*/ 113 h 285"/>
                <a:gd name="T36" fmla="*/ 258 w 284"/>
                <a:gd name="T37" fmla="*/ 71 h 285"/>
                <a:gd name="T38" fmla="*/ 261 w 284"/>
                <a:gd name="T39" fmla="*/ 55 h 285"/>
                <a:gd name="T40" fmla="*/ 260 w 284"/>
                <a:gd name="T41" fmla="*/ 40 h 285"/>
                <a:gd name="T42" fmla="*/ 254 w 284"/>
                <a:gd name="T43" fmla="*/ 29 h 285"/>
                <a:gd name="T44" fmla="*/ 254 w 284"/>
                <a:gd name="T45" fmla="*/ 29 h 285"/>
                <a:gd name="T46" fmla="*/ 246 w 284"/>
                <a:gd name="T47" fmla="*/ 24 h 285"/>
                <a:gd name="T48" fmla="*/ 235 w 284"/>
                <a:gd name="T49" fmla="*/ 23 h 285"/>
                <a:gd name="T50" fmla="*/ 209 w 284"/>
                <a:gd name="T51" fmla="*/ 27 h 285"/>
                <a:gd name="T52" fmla="*/ 177 w 284"/>
                <a:gd name="T53" fmla="*/ 40 h 285"/>
                <a:gd name="T54" fmla="*/ 142 w 284"/>
                <a:gd name="T55" fmla="*/ 65 h 285"/>
                <a:gd name="T56" fmla="*/ 8 w 284"/>
                <a:gd name="T57" fmla="*/ 276 h 285"/>
                <a:gd name="T58" fmla="*/ 4 w 284"/>
                <a:gd name="T59" fmla="*/ 271 h 285"/>
                <a:gd name="T60" fmla="*/ 0 w 284"/>
                <a:gd name="T61" fmla="*/ 256 h 285"/>
                <a:gd name="T62" fmla="*/ 1 w 284"/>
                <a:gd name="T63" fmla="*/ 237 h 285"/>
                <a:gd name="T64" fmla="*/ 6 w 284"/>
                <a:gd name="T65" fmla="*/ 214 h 285"/>
                <a:gd name="T66" fmla="*/ 25 w 284"/>
                <a:gd name="T67" fmla="*/ 176 h 285"/>
                <a:gd name="T68" fmla="*/ 66 w 284"/>
                <a:gd name="T69" fmla="*/ 120 h 285"/>
                <a:gd name="T70" fmla="*/ 93 w 284"/>
                <a:gd name="T71" fmla="*/ 93 h 285"/>
                <a:gd name="T72" fmla="*/ 142 w 284"/>
                <a:gd name="T73" fmla="*/ 50 h 285"/>
                <a:gd name="T74" fmla="*/ 142 w 284"/>
                <a:gd name="T75" fmla="*/ 65 h 285"/>
                <a:gd name="T76" fmla="*/ 100 w 284"/>
                <a:gd name="T77" fmla="*/ 101 h 285"/>
                <a:gd name="T78" fmla="*/ 78 w 284"/>
                <a:gd name="T79" fmla="*/ 124 h 285"/>
                <a:gd name="T80" fmla="*/ 44 w 284"/>
                <a:gd name="T81" fmla="*/ 170 h 285"/>
                <a:gd name="T82" fmla="*/ 25 w 284"/>
                <a:gd name="T83" fmla="*/ 212 h 285"/>
                <a:gd name="T84" fmla="*/ 23 w 284"/>
                <a:gd name="T85" fmla="*/ 230 h 285"/>
                <a:gd name="T86" fmla="*/ 24 w 284"/>
                <a:gd name="T87" fmla="*/ 243 h 285"/>
                <a:gd name="T88" fmla="*/ 29 w 284"/>
                <a:gd name="T89" fmla="*/ 254 h 285"/>
                <a:gd name="T90" fmla="*/ 33 w 284"/>
                <a:gd name="T91" fmla="*/ 257 h 285"/>
                <a:gd name="T92" fmla="*/ 43 w 284"/>
                <a:gd name="T93" fmla="*/ 261 h 285"/>
                <a:gd name="T94" fmla="*/ 60 w 284"/>
                <a:gd name="T95" fmla="*/ 261 h 285"/>
                <a:gd name="T96" fmla="*/ 89 w 284"/>
                <a:gd name="T97" fmla="*/ 252 h 285"/>
                <a:gd name="T98" fmla="*/ 124 w 284"/>
                <a:gd name="T99" fmla="*/ 233 h 285"/>
                <a:gd name="T100" fmla="*/ 142 w 284"/>
                <a:gd name="T101" fmla="*/ 235 h 285"/>
                <a:gd name="T102" fmla="*/ 120 w 284"/>
                <a:gd name="T103" fmla="*/ 250 h 285"/>
                <a:gd name="T104" fmla="*/ 79 w 284"/>
                <a:gd name="T105" fmla="*/ 273 h 285"/>
                <a:gd name="T106" fmla="*/ 44 w 284"/>
                <a:gd name="T107" fmla="*/ 284 h 285"/>
                <a:gd name="T108" fmla="*/ 23 w 284"/>
                <a:gd name="T109" fmla="*/ 284 h 285"/>
                <a:gd name="T110" fmla="*/ 12 w 284"/>
                <a:gd name="T111" fmla="*/ 280 h 285"/>
                <a:gd name="T112" fmla="*/ 8 w 284"/>
                <a:gd name="T113" fmla="*/ 27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285">
                  <a:moveTo>
                    <a:pt x="142" y="50"/>
                  </a:moveTo>
                  <a:lnTo>
                    <a:pt x="142" y="50"/>
                  </a:lnTo>
                  <a:lnTo>
                    <a:pt x="163" y="34"/>
                  </a:lnTo>
                  <a:lnTo>
                    <a:pt x="184" y="21"/>
                  </a:lnTo>
                  <a:lnTo>
                    <a:pt x="204" y="11"/>
                  </a:lnTo>
                  <a:lnTo>
                    <a:pt x="223" y="4"/>
                  </a:lnTo>
                  <a:lnTo>
                    <a:pt x="239" y="0"/>
                  </a:lnTo>
                  <a:lnTo>
                    <a:pt x="254" y="0"/>
                  </a:lnTo>
                  <a:lnTo>
                    <a:pt x="261" y="0"/>
                  </a:lnTo>
                  <a:lnTo>
                    <a:pt x="266" y="2"/>
                  </a:lnTo>
                  <a:lnTo>
                    <a:pt x="272" y="4"/>
                  </a:lnTo>
                  <a:lnTo>
                    <a:pt x="276" y="8"/>
                  </a:lnTo>
                  <a:lnTo>
                    <a:pt x="276" y="8"/>
                  </a:lnTo>
                  <a:lnTo>
                    <a:pt x="280" y="13"/>
                  </a:lnTo>
                  <a:lnTo>
                    <a:pt x="283" y="20"/>
                  </a:lnTo>
                  <a:lnTo>
                    <a:pt x="284" y="28"/>
                  </a:lnTo>
                  <a:lnTo>
                    <a:pt x="284" y="38"/>
                  </a:lnTo>
                  <a:lnTo>
                    <a:pt x="283" y="47"/>
                  </a:lnTo>
                  <a:lnTo>
                    <a:pt x="280" y="58"/>
                  </a:lnTo>
                  <a:lnTo>
                    <a:pt x="277" y="70"/>
                  </a:lnTo>
                  <a:lnTo>
                    <a:pt x="272" y="82"/>
                  </a:lnTo>
                  <a:lnTo>
                    <a:pt x="258" y="108"/>
                  </a:lnTo>
                  <a:lnTo>
                    <a:pt x="239" y="135"/>
                  </a:lnTo>
                  <a:lnTo>
                    <a:pt x="218" y="164"/>
                  </a:lnTo>
                  <a:lnTo>
                    <a:pt x="190" y="192"/>
                  </a:lnTo>
                  <a:lnTo>
                    <a:pt x="190" y="192"/>
                  </a:lnTo>
                  <a:lnTo>
                    <a:pt x="166" y="215"/>
                  </a:lnTo>
                  <a:lnTo>
                    <a:pt x="142" y="235"/>
                  </a:lnTo>
                  <a:lnTo>
                    <a:pt x="142" y="219"/>
                  </a:lnTo>
                  <a:lnTo>
                    <a:pt x="142" y="219"/>
                  </a:lnTo>
                  <a:lnTo>
                    <a:pt x="162" y="203"/>
                  </a:lnTo>
                  <a:lnTo>
                    <a:pt x="184" y="184"/>
                  </a:lnTo>
                  <a:lnTo>
                    <a:pt x="184" y="184"/>
                  </a:lnTo>
                  <a:lnTo>
                    <a:pt x="205" y="159"/>
                  </a:lnTo>
                  <a:lnTo>
                    <a:pt x="223" y="136"/>
                  </a:lnTo>
                  <a:lnTo>
                    <a:pt x="239" y="113"/>
                  </a:lnTo>
                  <a:lnTo>
                    <a:pt x="250" y="92"/>
                  </a:lnTo>
                  <a:lnTo>
                    <a:pt x="258" y="71"/>
                  </a:lnTo>
                  <a:lnTo>
                    <a:pt x="260" y="63"/>
                  </a:lnTo>
                  <a:lnTo>
                    <a:pt x="261" y="55"/>
                  </a:lnTo>
                  <a:lnTo>
                    <a:pt x="261" y="47"/>
                  </a:lnTo>
                  <a:lnTo>
                    <a:pt x="260" y="40"/>
                  </a:lnTo>
                  <a:lnTo>
                    <a:pt x="258" y="35"/>
                  </a:lnTo>
                  <a:lnTo>
                    <a:pt x="254" y="29"/>
                  </a:lnTo>
                  <a:lnTo>
                    <a:pt x="254" y="29"/>
                  </a:lnTo>
                  <a:lnTo>
                    <a:pt x="254" y="29"/>
                  </a:lnTo>
                  <a:lnTo>
                    <a:pt x="250" y="27"/>
                  </a:lnTo>
                  <a:lnTo>
                    <a:pt x="246" y="24"/>
                  </a:lnTo>
                  <a:lnTo>
                    <a:pt x="241" y="23"/>
                  </a:lnTo>
                  <a:lnTo>
                    <a:pt x="235" y="23"/>
                  </a:lnTo>
                  <a:lnTo>
                    <a:pt x="223" y="23"/>
                  </a:lnTo>
                  <a:lnTo>
                    <a:pt x="209" y="27"/>
                  </a:lnTo>
                  <a:lnTo>
                    <a:pt x="195" y="32"/>
                  </a:lnTo>
                  <a:lnTo>
                    <a:pt x="177" y="40"/>
                  </a:lnTo>
                  <a:lnTo>
                    <a:pt x="159" y="51"/>
                  </a:lnTo>
                  <a:lnTo>
                    <a:pt x="142" y="65"/>
                  </a:lnTo>
                  <a:lnTo>
                    <a:pt x="142" y="50"/>
                  </a:lnTo>
                  <a:close/>
                  <a:moveTo>
                    <a:pt x="8" y="276"/>
                  </a:moveTo>
                  <a:lnTo>
                    <a:pt x="8" y="276"/>
                  </a:lnTo>
                  <a:lnTo>
                    <a:pt x="4" y="271"/>
                  </a:lnTo>
                  <a:lnTo>
                    <a:pt x="1" y="264"/>
                  </a:lnTo>
                  <a:lnTo>
                    <a:pt x="0" y="256"/>
                  </a:lnTo>
                  <a:lnTo>
                    <a:pt x="0" y="246"/>
                  </a:lnTo>
                  <a:lnTo>
                    <a:pt x="1" y="237"/>
                  </a:lnTo>
                  <a:lnTo>
                    <a:pt x="4" y="226"/>
                  </a:lnTo>
                  <a:lnTo>
                    <a:pt x="6" y="214"/>
                  </a:lnTo>
                  <a:lnTo>
                    <a:pt x="12" y="201"/>
                  </a:lnTo>
                  <a:lnTo>
                    <a:pt x="25" y="176"/>
                  </a:lnTo>
                  <a:lnTo>
                    <a:pt x="44" y="149"/>
                  </a:lnTo>
                  <a:lnTo>
                    <a:pt x="66" y="120"/>
                  </a:lnTo>
                  <a:lnTo>
                    <a:pt x="93" y="93"/>
                  </a:lnTo>
                  <a:lnTo>
                    <a:pt x="93" y="93"/>
                  </a:lnTo>
                  <a:lnTo>
                    <a:pt x="117" y="70"/>
                  </a:lnTo>
                  <a:lnTo>
                    <a:pt x="142" y="50"/>
                  </a:lnTo>
                  <a:lnTo>
                    <a:pt x="142" y="65"/>
                  </a:lnTo>
                  <a:lnTo>
                    <a:pt x="142" y="65"/>
                  </a:lnTo>
                  <a:lnTo>
                    <a:pt x="121" y="81"/>
                  </a:lnTo>
                  <a:lnTo>
                    <a:pt x="100" y="101"/>
                  </a:lnTo>
                  <a:lnTo>
                    <a:pt x="100" y="101"/>
                  </a:lnTo>
                  <a:lnTo>
                    <a:pt x="78" y="124"/>
                  </a:lnTo>
                  <a:lnTo>
                    <a:pt x="60" y="147"/>
                  </a:lnTo>
                  <a:lnTo>
                    <a:pt x="44" y="170"/>
                  </a:lnTo>
                  <a:lnTo>
                    <a:pt x="33" y="192"/>
                  </a:lnTo>
                  <a:lnTo>
                    <a:pt x="25" y="212"/>
                  </a:lnTo>
                  <a:lnTo>
                    <a:pt x="24" y="220"/>
                  </a:lnTo>
                  <a:lnTo>
                    <a:pt x="23" y="230"/>
                  </a:lnTo>
                  <a:lnTo>
                    <a:pt x="23" y="237"/>
                  </a:lnTo>
                  <a:lnTo>
                    <a:pt x="24" y="243"/>
                  </a:lnTo>
                  <a:lnTo>
                    <a:pt x="25" y="249"/>
                  </a:lnTo>
                  <a:lnTo>
                    <a:pt x="29" y="254"/>
                  </a:lnTo>
                  <a:lnTo>
                    <a:pt x="29" y="254"/>
                  </a:lnTo>
                  <a:lnTo>
                    <a:pt x="33" y="257"/>
                  </a:lnTo>
                  <a:lnTo>
                    <a:pt x="37" y="260"/>
                  </a:lnTo>
                  <a:lnTo>
                    <a:pt x="43" y="261"/>
                  </a:lnTo>
                  <a:lnTo>
                    <a:pt x="48" y="261"/>
                  </a:lnTo>
                  <a:lnTo>
                    <a:pt x="60" y="261"/>
                  </a:lnTo>
                  <a:lnTo>
                    <a:pt x="74" y="257"/>
                  </a:lnTo>
                  <a:lnTo>
                    <a:pt x="89" y="252"/>
                  </a:lnTo>
                  <a:lnTo>
                    <a:pt x="107" y="243"/>
                  </a:lnTo>
                  <a:lnTo>
                    <a:pt x="124" y="233"/>
                  </a:lnTo>
                  <a:lnTo>
                    <a:pt x="142" y="219"/>
                  </a:lnTo>
                  <a:lnTo>
                    <a:pt x="142" y="235"/>
                  </a:lnTo>
                  <a:lnTo>
                    <a:pt x="142" y="235"/>
                  </a:lnTo>
                  <a:lnTo>
                    <a:pt x="120" y="250"/>
                  </a:lnTo>
                  <a:lnTo>
                    <a:pt x="100" y="262"/>
                  </a:lnTo>
                  <a:lnTo>
                    <a:pt x="79" y="273"/>
                  </a:lnTo>
                  <a:lnTo>
                    <a:pt x="60" y="280"/>
                  </a:lnTo>
                  <a:lnTo>
                    <a:pt x="44" y="284"/>
                  </a:lnTo>
                  <a:lnTo>
                    <a:pt x="29" y="285"/>
                  </a:lnTo>
                  <a:lnTo>
                    <a:pt x="23" y="284"/>
                  </a:lnTo>
                  <a:lnTo>
                    <a:pt x="17" y="283"/>
                  </a:lnTo>
                  <a:lnTo>
                    <a:pt x="12" y="280"/>
                  </a:lnTo>
                  <a:lnTo>
                    <a:pt x="8" y="276"/>
                  </a:lnTo>
                  <a:lnTo>
                    <a:pt x="8" y="276"/>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25" name="Freeform 125"/>
            <p:cNvSpPr>
              <a:spLocks/>
            </p:cNvSpPr>
            <p:nvPr/>
          </p:nvSpPr>
          <p:spPr bwMode="auto">
            <a:xfrm>
              <a:off x="2365376" y="1966913"/>
              <a:ext cx="92075" cy="95250"/>
            </a:xfrm>
            <a:custGeom>
              <a:avLst/>
              <a:gdLst>
                <a:gd name="T0" fmla="*/ 0 w 58"/>
                <a:gd name="T1" fmla="*/ 30 h 60"/>
                <a:gd name="T2" fmla="*/ 0 w 58"/>
                <a:gd name="T3" fmla="*/ 30 h 60"/>
                <a:gd name="T4" fmla="*/ 1 w 58"/>
                <a:gd name="T5" fmla="*/ 24 h 60"/>
                <a:gd name="T6" fmla="*/ 3 w 58"/>
                <a:gd name="T7" fmla="*/ 19 h 60"/>
                <a:gd name="T8" fmla="*/ 5 w 58"/>
                <a:gd name="T9" fmla="*/ 14 h 60"/>
                <a:gd name="T10" fmla="*/ 9 w 58"/>
                <a:gd name="T11" fmla="*/ 10 h 60"/>
                <a:gd name="T12" fmla="*/ 13 w 58"/>
                <a:gd name="T13" fmla="*/ 6 h 60"/>
                <a:gd name="T14" fmla="*/ 18 w 58"/>
                <a:gd name="T15" fmla="*/ 3 h 60"/>
                <a:gd name="T16" fmla="*/ 24 w 58"/>
                <a:gd name="T17" fmla="*/ 1 h 60"/>
                <a:gd name="T18" fmla="*/ 30 w 58"/>
                <a:gd name="T19" fmla="*/ 0 h 60"/>
                <a:gd name="T20" fmla="*/ 30 w 58"/>
                <a:gd name="T21" fmla="*/ 0 h 60"/>
                <a:gd name="T22" fmla="*/ 35 w 58"/>
                <a:gd name="T23" fmla="*/ 1 h 60"/>
                <a:gd name="T24" fmla="*/ 41 w 58"/>
                <a:gd name="T25" fmla="*/ 3 h 60"/>
                <a:gd name="T26" fmla="*/ 46 w 58"/>
                <a:gd name="T27" fmla="*/ 6 h 60"/>
                <a:gd name="T28" fmla="*/ 50 w 58"/>
                <a:gd name="T29" fmla="*/ 10 h 60"/>
                <a:gd name="T30" fmla="*/ 54 w 58"/>
                <a:gd name="T31" fmla="*/ 14 h 60"/>
                <a:gd name="T32" fmla="*/ 57 w 58"/>
                <a:gd name="T33" fmla="*/ 19 h 60"/>
                <a:gd name="T34" fmla="*/ 58 w 58"/>
                <a:gd name="T35" fmla="*/ 24 h 60"/>
                <a:gd name="T36" fmla="*/ 58 w 58"/>
                <a:gd name="T37" fmla="*/ 30 h 60"/>
                <a:gd name="T38" fmla="*/ 58 w 58"/>
                <a:gd name="T39" fmla="*/ 30 h 60"/>
                <a:gd name="T40" fmla="*/ 58 w 58"/>
                <a:gd name="T41" fmla="*/ 35 h 60"/>
                <a:gd name="T42" fmla="*/ 57 w 58"/>
                <a:gd name="T43" fmla="*/ 41 h 60"/>
                <a:gd name="T44" fmla="*/ 54 w 58"/>
                <a:gd name="T45" fmla="*/ 46 h 60"/>
                <a:gd name="T46" fmla="*/ 50 w 58"/>
                <a:gd name="T47" fmla="*/ 50 h 60"/>
                <a:gd name="T48" fmla="*/ 46 w 58"/>
                <a:gd name="T49" fmla="*/ 54 h 60"/>
                <a:gd name="T50" fmla="*/ 41 w 58"/>
                <a:gd name="T51" fmla="*/ 57 h 60"/>
                <a:gd name="T52" fmla="*/ 35 w 58"/>
                <a:gd name="T53" fmla="*/ 58 h 60"/>
                <a:gd name="T54" fmla="*/ 30 w 58"/>
                <a:gd name="T55" fmla="*/ 60 h 60"/>
                <a:gd name="T56" fmla="*/ 30 w 58"/>
                <a:gd name="T57" fmla="*/ 60 h 60"/>
                <a:gd name="T58" fmla="*/ 24 w 58"/>
                <a:gd name="T59" fmla="*/ 58 h 60"/>
                <a:gd name="T60" fmla="*/ 18 w 58"/>
                <a:gd name="T61" fmla="*/ 57 h 60"/>
                <a:gd name="T62" fmla="*/ 13 w 58"/>
                <a:gd name="T63" fmla="*/ 54 h 60"/>
                <a:gd name="T64" fmla="*/ 9 w 58"/>
                <a:gd name="T65" fmla="*/ 50 h 60"/>
                <a:gd name="T66" fmla="*/ 5 w 58"/>
                <a:gd name="T67" fmla="*/ 46 h 60"/>
                <a:gd name="T68" fmla="*/ 3 w 58"/>
                <a:gd name="T69" fmla="*/ 41 h 60"/>
                <a:gd name="T70" fmla="*/ 1 w 58"/>
                <a:gd name="T71" fmla="*/ 35 h 60"/>
                <a:gd name="T72" fmla="*/ 0 w 58"/>
                <a:gd name="T73" fmla="*/ 30 h 60"/>
                <a:gd name="T74" fmla="*/ 0 w 58"/>
                <a:gd name="T75"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60">
                  <a:moveTo>
                    <a:pt x="0" y="30"/>
                  </a:moveTo>
                  <a:lnTo>
                    <a:pt x="0" y="30"/>
                  </a:lnTo>
                  <a:lnTo>
                    <a:pt x="1" y="24"/>
                  </a:lnTo>
                  <a:lnTo>
                    <a:pt x="3" y="19"/>
                  </a:lnTo>
                  <a:lnTo>
                    <a:pt x="5" y="14"/>
                  </a:lnTo>
                  <a:lnTo>
                    <a:pt x="9" y="10"/>
                  </a:lnTo>
                  <a:lnTo>
                    <a:pt x="13" y="6"/>
                  </a:lnTo>
                  <a:lnTo>
                    <a:pt x="18" y="3"/>
                  </a:lnTo>
                  <a:lnTo>
                    <a:pt x="24" y="1"/>
                  </a:lnTo>
                  <a:lnTo>
                    <a:pt x="30" y="0"/>
                  </a:lnTo>
                  <a:lnTo>
                    <a:pt x="30" y="0"/>
                  </a:lnTo>
                  <a:lnTo>
                    <a:pt x="35" y="1"/>
                  </a:lnTo>
                  <a:lnTo>
                    <a:pt x="41" y="3"/>
                  </a:lnTo>
                  <a:lnTo>
                    <a:pt x="46" y="6"/>
                  </a:lnTo>
                  <a:lnTo>
                    <a:pt x="50" y="10"/>
                  </a:lnTo>
                  <a:lnTo>
                    <a:pt x="54" y="14"/>
                  </a:lnTo>
                  <a:lnTo>
                    <a:pt x="57" y="19"/>
                  </a:lnTo>
                  <a:lnTo>
                    <a:pt x="58" y="24"/>
                  </a:lnTo>
                  <a:lnTo>
                    <a:pt x="58" y="30"/>
                  </a:lnTo>
                  <a:lnTo>
                    <a:pt x="58" y="30"/>
                  </a:lnTo>
                  <a:lnTo>
                    <a:pt x="58" y="35"/>
                  </a:lnTo>
                  <a:lnTo>
                    <a:pt x="57" y="41"/>
                  </a:lnTo>
                  <a:lnTo>
                    <a:pt x="54" y="46"/>
                  </a:lnTo>
                  <a:lnTo>
                    <a:pt x="50" y="50"/>
                  </a:lnTo>
                  <a:lnTo>
                    <a:pt x="46" y="54"/>
                  </a:lnTo>
                  <a:lnTo>
                    <a:pt x="41" y="57"/>
                  </a:lnTo>
                  <a:lnTo>
                    <a:pt x="35" y="58"/>
                  </a:lnTo>
                  <a:lnTo>
                    <a:pt x="30" y="60"/>
                  </a:lnTo>
                  <a:lnTo>
                    <a:pt x="30" y="60"/>
                  </a:lnTo>
                  <a:lnTo>
                    <a:pt x="24" y="58"/>
                  </a:lnTo>
                  <a:lnTo>
                    <a:pt x="18" y="57"/>
                  </a:lnTo>
                  <a:lnTo>
                    <a:pt x="13" y="54"/>
                  </a:lnTo>
                  <a:lnTo>
                    <a:pt x="9" y="50"/>
                  </a:lnTo>
                  <a:lnTo>
                    <a:pt x="5" y="46"/>
                  </a:lnTo>
                  <a:lnTo>
                    <a:pt x="3" y="41"/>
                  </a:lnTo>
                  <a:lnTo>
                    <a:pt x="1" y="35"/>
                  </a:lnTo>
                  <a:lnTo>
                    <a:pt x="0" y="30"/>
                  </a:lnTo>
                  <a:lnTo>
                    <a:pt x="0" y="30"/>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grpSp>
        <p:nvGrpSpPr>
          <p:cNvPr id="204" name="组合 203"/>
          <p:cNvGrpSpPr/>
          <p:nvPr/>
        </p:nvGrpSpPr>
        <p:grpSpPr>
          <a:xfrm>
            <a:off x="1425580" y="669446"/>
            <a:ext cx="380901" cy="484061"/>
            <a:chOff x="1493838" y="1541463"/>
            <a:chExt cx="381000" cy="484187"/>
          </a:xfrm>
        </p:grpSpPr>
        <p:sp>
          <p:nvSpPr>
            <p:cNvPr id="126" name="Freeform 126"/>
            <p:cNvSpPr>
              <a:spLocks noEditPoints="1"/>
            </p:cNvSpPr>
            <p:nvPr/>
          </p:nvSpPr>
          <p:spPr bwMode="auto">
            <a:xfrm>
              <a:off x="1493838" y="1546225"/>
              <a:ext cx="254000" cy="479425"/>
            </a:xfrm>
            <a:custGeom>
              <a:avLst/>
              <a:gdLst>
                <a:gd name="T0" fmla="*/ 160 w 160"/>
                <a:gd name="T1" fmla="*/ 0 h 302"/>
                <a:gd name="T2" fmla="*/ 160 w 160"/>
                <a:gd name="T3" fmla="*/ 302 h 302"/>
                <a:gd name="T4" fmla="*/ 94 w 160"/>
                <a:gd name="T5" fmla="*/ 302 h 302"/>
                <a:gd name="T6" fmla="*/ 94 w 160"/>
                <a:gd name="T7" fmla="*/ 261 h 302"/>
                <a:gd name="T8" fmla="*/ 136 w 160"/>
                <a:gd name="T9" fmla="*/ 261 h 302"/>
                <a:gd name="T10" fmla="*/ 136 w 160"/>
                <a:gd name="T11" fmla="*/ 116 h 302"/>
                <a:gd name="T12" fmla="*/ 136 w 160"/>
                <a:gd name="T13" fmla="*/ 116 h 302"/>
                <a:gd name="T14" fmla="*/ 94 w 160"/>
                <a:gd name="T15" fmla="*/ 189 h 302"/>
                <a:gd name="T16" fmla="*/ 94 w 160"/>
                <a:gd name="T17" fmla="*/ 124 h 302"/>
                <a:gd name="T18" fmla="*/ 160 w 160"/>
                <a:gd name="T19" fmla="*/ 0 h 302"/>
                <a:gd name="T20" fmla="*/ 94 w 160"/>
                <a:gd name="T21" fmla="*/ 302 h 302"/>
                <a:gd name="T22" fmla="*/ 0 w 160"/>
                <a:gd name="T23" fmla="*/ 302 h 302"/>
                <a:gd name="T24" fmla="*/ 94 w 160"/>
                <a:gd name="T25" fmla="*/ 124 h 302"/>
                <a:gd name="T26" fmla="*/ 94 w 160"/>
                <a:gd name="T27" fmla="*/ 189 h 302"/>
                <a:gd name="T28" fmla="*/ 53 w 160"/>
                <a:gd name="T29" fmla="*/ 261 h 302"/>
                <a:gd name="T30" fmla="*/ 94 w 160"/>
                <a:gd name="T31" fmla="*/ 261 h 302"/>
                <a:gd name="T32" fmla="*/ 94 w 160"/>
                <a:gd name="T3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302">
                  <a:moveTo>
                    <a:pt x="160" y="0"/>
                  </a:moveTo>
                  <a:lnTo>
                    <a:pt x="160" y="302"/>
                  </a:lnTo>
                  <a:lnTo>
                    <a:pt x="94" y="302"/>
                  </a:lnTo>
                  <a:lnTo>
                    <a:pt x="94" y="261"/>
                  </a:lnTo>
                  <a:lnTo>
                    <a:pt x="136" y="261"/>
                  </a:lnTo>
                  <a:lnTo>
                    <a:pt x="136" y="116"/>
                  </a:lnTo>
                  <a:lnTo>
                    <a:pt x="136" y="116"/>
                  </a:lnTo>
                  <a:lnTo>
                    <a:pt x="94" y="189"/>
                  </a:lnTo>
                  <a:lnTo>
                    <a:pt x="94" y="124"/>
                  </a:lnTo>
                  <a:lnTo>
                    <a:pt x="160" y="0"/>
                  </a:lnTo>
                  <a:close/>
                  <a:moveTo>
                    <a:pt x="94" y="302"/>
                  </a:moveTo>
                  <a:lnTo>
                    <a:pt x="0" y="302"/>
                  </a:lnTo>
                  <a:lnTo>
                    <a:pt x="94" y="124"/>
                  </a:lnTo>
                  <a:lnTo>
                    <a:pt x="94" y="189"/>
                  </a:lnTo>
                  <a:lnTo>
                    <a:pt x="53" y="261"/>
                  </a:lnTo>
                  <a:lnTo>
                    <a:pt x="94" y="261"/>
                  </a:lnTo>
                  <a:lnTo>
                    <a:pt x="94" y="302"/>
                  </a:lnTo>
                  <a:close/>
                </a:path>
              </a:pathLst>
            </a:custGeom>
            <a:solidFill>
              <a:srgbClr val="EDCD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27" name="Rectangle 127"/>
            <p:cNvSpPr>
              <a:spLocks noChangeArrowheads="1"/>
            </p:cNvSpPr>
            <p:nvPr/>
          </p:nvSpPr>
          <p:spPr bwMode="auto">
            <a:xfrm>
              <a:off x="1811338" y="1541463"/>
              <a:ext cx="63500" cy="471488"/>
            </a:xfrm>
            <a:prstGeom prst="rect">
              <a:avLst/>
            </a:prstGeom>
            <a:solidFill>
              <a:srgbClr val="EDCD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128" name="Freeform 128"/>
          <p:cNvSpPr>
            <a:spLocks noEditPoints="1"/>
          </p:cNvSpPr>
          <p:nvPr/>
        </p:nvSpPr>
        <p:spPr bwMode="auto">
          <a:xfrm>
            <a:off x="3341194" y="3035792"/>
            <a:ext cx="507868" cy="396772"/>
          </a:xfrm>
          <a:custGeom>
            <a:avLst/>
            <a:gdLst>
              <a:gd name="T0" fmla="*/ 298 w 320"/>
              <a:gd name="T1" fmla="*/ 57 h 250"/>
              <a:gd name="T2" fmla="*/ 320 w 320"/>
              <a:gd name="T3" fmla="*/ 138 h 250"/>
              <a:gd name="T4" fmla="*/ 303 w 320"/>
              <a:gd name="T5" fmla="*/ 212 h 250"/>
              <a:gd name="T6" fmla="*/ 271 w 320"/>
              <a:gd name="T7" fmla="*/ 245 h 250"/>
              <a:gd name="T8" fmla="*/ 263 w 320"/>
              <a:gd name="T9" fmla="*/ 233 h 250"/>
              <a:gd name="T10" fmla="*/ 279 w 320"/>
              <a:gd name="T11" fmla="*/ 214 h 250"/>
              <a:gd name="T12" fmla="*/ 276 w 320"/>
              <a:gd name="T13" fmla="*/ 191 h 250"/>
              <a:gd name="T14" fmla="*/ 261 w 320"/>
              <a:gd name="T15" fmla="*/ 165 h 250"/>
              <a:gd name="T16" fmla="*/ 287 w 320"/>
              <a:gd name="T17" fmla="*/ 165 h 250"/>
              <a:gd name="T18" fmla="*/ 299 w 320"/>
              <a:gd name="T19" fmla="*/ 153 h 250"/>
              <a:gd name="T20" fmla="*/ 299 w 320"/>
              <a:gd name="T21" fmla="*/ 126 h 250"/>
              <a:gd name="T22" fmla="*/ 283 w 320"/>
              <a:gd name="T23" fmla="*/ 112 h 250"/>
              <a:gd name="T24" fmla="*/ 261 w 320"/>
              <a:gd name="T25" fmla="*/ 100 h 250"/>
              <a:gd name="T26" fmla="*/ 278 w 320"/>
              <a:gd name="T27" fmla="*/ 96 h 250"/>
              <a:gd name="T28" fmla="*/ 287 w 320"/>
              <a:gd name="T29" fmla="*/ 74 h 250"/>
              <a:gd name="T30" fmla="*/ 280 w 320"/>
              <a:gd name="T31" fmla="*/ 58 h 250"/>
              <a:gd name="T32" fmla="*/ 238 w 320"/>
              <a:gd name="T33" fmla="*/ 8 h 250"/>
              <a:gd name="T34" fmla="*/ 261 w 320"/>
              <a:gd name="T35" fmla="*/ 50 h 250"/>
              <a:gd name="T36" fmla="*/ 242 w 320"/>
              <a:gd name="T37" fmla="*/ 59 h 250"/>
              <a:gd name="T38" fmla="*/ 238 w 320"/>
              <a:gd name="T39" fmla="*/ 34 h 250"/>
              <a:gd name="T40" fmla="*/ 261 w 320"/>
              <a:gd name="T41" fmla="*/ 247 h 250"/>
              <a:gd name="T42" fmla="*/ 244 w 320"/>
              <a:gd name="T43" fmla="*/ 235 h 250"/>
              <a:gd name="T44" fmla="*/ 261 w 320"/>
              <a:gd name="T45" fmla="*/ 247 h 250"/>
              <a:gd name="T46" fmla="*/ 261 w 320"/>
              <a:gd name="T47" fmla="*/ 113 h 250"/>
              <a:gd name="T48" fmla="*/ 245 w 320"/>
              <a:gd name="T49" fmla="*/ 135 h 250"/>
              <a:gd name="T50" fmla="*/ 252 w 320"/>
              <a:gd name="T51" fmla="*/ 155 h 250"/>
              <a:gd name="T52" fmla="*/ 256 w 320"/>
              <a:gd name="T53" fmla="*/ 174 h 250"/>
              <a:gd name="T54" fmla="*/ 238 w 320"/>
              <a:gd name="T55" fmla="*/ 82 h 250"/>
              <a:gd name="T56" fmla="*/ 255 w 320"/>
              <a:gd name="T57" fmla="*/ 100 h 250"/>
              <a:gd name="T58" fmla="*/ 238 w 320"/>
              <a:gd name="T59" fmla="*/ 8 h 250"/>
              <a:gd name="T60" fmla="*/ 234 w 320"/>
              <a:gd name="T61" fmla="*/ 20 h 250"/>
              <a:gd name="T62" fmla="*/ 219 w 320"/>
              <a:gd name="T63" fmla="*/ 2 h 250"/>
              <a:gd name="T64" fmla="*/ 219 w 320"/>
              <a:gd name="T65" fmla="*/ 215 h 250"/>
              <a:gd name="T66" fmla="*/ 229 w 320"/>
              <a:gd name="T67" fmla="*/ 227 h 250"/>
              <a:gd name="T68" fmla="*/ 238 w 320"/>
              <a:gd name="T69" fmla="*/ 39 h 250"/>
              <a:gd name="T70" fmla="*/ 238 w 320"/>
              <a:gd name="T71" fmla="*/ 174 h 250"/>
              <a:gd name="T72" fmla="*/ 226 w 320"/>
              <a:gd name="T73" fmla="*/ 184 h 250"/>
              <a:gd name="T74" fmla="*/ 225 w 320"/>
              <a:gd name="T75" fmla="*/ 51 h 250"/>
              <a:gd name="T76" fmla="*/ 238 w 320"/>
              <a:gd name="T77" fmla="*/ 39 h 250"/>
              <a:gd name="T78" fmla="*/ 134 w 320"/>
              <a:gd name="T79" fmla="*/ 8 h 250"/>
              <a:gd name="T80" fmla="*/ 219 w 320"/>
              <a:gd name="T81" fmla="*/ 2 h 250"/>
              <a:gd name="T82" fmla="*/ 211 w 320"/>
              <a:gd name="T83" fmla="*/ 16 h 250"/>
              <a:gd name="T84" fmla="*/ 203 w 320"/>
              <a:gd name="T85" fmla="*/ 42 h 250"/>
              <a:gd name="T86" fmla="*/ 219 w 320"/>
              <a:gd name="T87" fmla="*/ 53 h 250"/>
              <a:gd name="T88" fmla="*/ 218 w 320"/>
              <a:gd name="T89" fmla="*/ 210 h 250"/>
              <a:gd name="T90" fmla="*/ 194 w 320"/>
              <a:gd name="T91" fmla="*/ 230 h 250"/>
              <a:gd name="T92" fmla="*/ 125 w 320"/>
              <a:gd name="T93" fmla="*/ 192 h 250"/>
              <a:gd name="T94" fmla="*/ 68 w 320"/>
              <a:gd name="T95" fmla="*/ 164 h 250"/>
              <a:gd name="T96" fmla="*/ 84 w 320"/>
              <a:gd name="T97" fmla="*/ 159 h 250"/>
              <a:gd name="T98" fmla="*/ 104 w 320"/>
              <a:gd name="T99" fmla="*/ 131 h 250"/>
              <a:gd name="T100" fmla="*/ 95 w 320"/>
              <a:gd name="T101" fmla="*/ 100 h 250"/>
              <a:gd name="T102" fmla="*/ 0 w 320"/>
              <a:gd name="T103" fmla="*/ 136 h 250"/>
              <a:gd name="T104" fmla="*/ 5 w 320"/>
              <a:gd name="T105" fmla="*/ 96 h 250"/>
              <a:gd name="T106" fmla="*/ 45 w 320"/>
              <a:gd name="T107" fmla="*/ 44 h 250"/>
              <a:gd name="T108" fmla="*/ 68 w 320"/>
              <a:gd name="T109" fmla="*/ 88 h 250"/>
              <a:gd name="T110" fmla="*/ 38 w 320"/>
              <a:gd name="T111" fmla="*/ 101 h 250"/>
              <a:gd name="T112" fmla="*/ 31 w 320"/>
              <a:gd name="T113" fmla="*/ 135 h 250"/>
              <a:gd name="T114" fmla="*/ 57 w 320"/>
              <a:gd name="T115" fmla="*/ 162 h 250"/>
              <a:gd name="T116" fmla="*/ 42 w 320"/>
              <a:gd name="T117" fmla="*/ 189 h 250"/>
              <a:gd name="T118" fmla="*/ 3 w 320"/>
              <a:gd name="T119" fmla="*/ 1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 h="250">
                <a:moveTo>
                  <a:pt x="261" y="19"/>
                </a:moveTo>
                <a:lnTo>
                  <a:pt x="261" y="19"/>
                </a:lnTo>
                <a:lnTo>
                  <a:pt x="276" y="30"/>
                </a:lnTo>
                <a:lnTo>
                  <a:pt x="288" y="42"/>
                </a:lnTo>
                <a:lnTo>
                  <a:pt x="298" y="57"/>
                </a:lnTo>
                <a:lnTo>
                  <a:pt x="306" y="71"/>
                </a:lnTo>
                <a:lnTo>
                  <a:pt x="312" y="88"/>
                </a:lnTo>
                <a:lnTo>
                  <a:pt x="316" y="104"/>
                </a:lnTo>
                <a:lnTo>
                  <a:pt x="318" y="120"/>
                </a:lnTo>
                <a:lnTo>
                  <a:pt x="320" y="138"/>
                </a:lnTo>
                <a:lnTo>
                  <a:pt x="320" y="154"/>
                </a:lnTo>
                <a:lnTo>
                  <a:pt x="317" y="170"/>
                </a:lnTo>
                <a:lnTo>
                  <a:pt x="314" y="185"/>
                </a:lnTo>
                <a:lnTo>
                  <a:pt x="310" y="200"/>
                </a:lnTo>
                <a:lnTo>
                  <a:pt x="303" y="212"/>
                </a:lnTo>
                <a:lnTo>
                  <a:pt x="297" y="223"/>
                </a:lnTo>
                <a:lnTo>
                  <a:pt x="290" y="233"/>
                </a:lnTo>
                <a:lnTo>
                  <a:pt x="282" y="239"/>
                </a:lnTo>
                <a:lnTo>
                  <a:pt x="282" y="239"/>
                </a:lnTo>
                <a:lnTo>
                  <a:pt x="271" y="245"/>
                </a:lnTo>
                <a:lnTo>
                  <a:pt x="261" y="247"/>
                </a:lnTo>
                <a:lnTo>
                  <a:pt x="261" y="233"/>
                </a:lnTo>
                <a:lnTo>
                  <a:pt x="261" y="233"/>
                </a:lnTo>
                <a:lnTo>
                  <a:pt x="263" y="233"/>
                </a:lnTo>
                <a:lnTo>
                  <a:pt x="263" y="233"/>
                </a:lnTo>
                <a:lnTo>
                  <a:pt x="263" y="233"/>
                </a:lnTo>
                <a:lnTo>
                  <a:pt x="268" y="229"/>
                </a:lnTo>
                <a:lnTo>
                  <a:pt x="272" y="224"/>
                </a:lnTo>
                <a:lnTo>
                  <a:pt x="276" y="219"/>
                </a:lnTo>
                <a:lnTo>
                  <a:pt x="279" y="214"/>
                </a:lnTo>
                <a:lnTo>
                  <a:pt x="280" y="208"/>
                </a:lnTo>
                <a:lnTo>
                  <a:pt x="280" y="203"/>
                </a:lnTo>
                <a:lnTo>
                  <a:pt x="279" y="196"/>
                </a:lnTo>
                <a:lnTo>
                  <a:pt x="276" y="191"/>
                </a:lnTo>
                <a:lnTo>
                  <a:pt x="276" y="191"/>
                </a:lnTo>
                <a:lnTo>
                  <a:pt x="274" y="185"/>
                </a:lnTo>
                <a:lnTo>
                  <a:pt x="271" y="181"/>
                </a:lnTo>
                <a:lnTo>
                  <a:pt x="267" y="178"/>
                </a:lnTo>
                <a:lnTo>
                  <a:pt x="261" y="176"/>
                </a:lnTo>
                <a:lnTo>
                  <a:pt x="261" y="165"/>
                </a:lnTo>
                <a:lnTo>
                  <a:pt x="261" y="165"/>
                </a:lnTo>
                <a:lnTo>
                  <a:pt x="268" y="168"/>
                </a:lnTo>
                <a:lnTo>
                  <a:pt x="275" y="168"/>
                </a:lnTo>
                <a:lnTo>
                  <a:pt x="280" y="168"/>
                </a:lnTo>
                <a:lnTo>
                  <a:pt x="287" y="165"/>
                </a:lnTo>
                <a:lnTo>
                  <a:pt x="287" y="165"/>
                </a:lnTo>
                <a:lnTo>
                  <a:pt x="287" y="165"/>
                </a:lnTo>
                <a:lnTo>
                  <a:pt x="293" y="162"/>
                </a:lnTo>
                <a:lnTo>
                  <a:pt x="297" y="158"/>
                </a:lnTo>
                <a:lnTo>
                  <a:pt x="299" y="153"/>
                </a:lnTo>
                <a:lnTo>
                  <a:pt x="302" y="149"/>
                </a:lnTo>
                <a:lnTo>
                  <a:pt x="303" y="143"/>
                </a:lnTo>
                <a:lnTo>
                  <a:pt x="303" y="136"/>
                </a:lnTo>
                <a:lnTo>
                  <a:pt x="302" y="131"/>
                </a:lnTo>
                <a:lnTo>
                  <a:pt x="299" y="126"/>
                </a:lnTo>
                <a:lnTo>
                  <a:pt x="299" y="126"/>
                </a:lnTo>
                <a:lnTo>
                  <a:pt x="297" y="122"/>
                </a:lnTo>
                <a:lnTo>
                  <a:pt x="293" y="118"/>
                </a:lnTo>
                <a:lnTo>
                  <a:pt x="288" y="113"/>
                </a:lnTo>
                <a:lnTo>
                  <a:pt x="283" y="112"/>
                </a:lnTo>
                <a:lnTo>
                  <a:pt x="279" y="111"/>
                </a:lnTo>
                <a:lnTo>
                  <a:pt x="272" y="109"/>
                </a:lnTo>
                <a:lnTo>
                  <a:pt x="267" y="111"/>
                </a:lnTo>
                <a:lnTo>
                  <a:pt x="261" y="112"/>
                </a:lnTo>
                <a:lnTo>
                  <a:pt x="261" y="100"/>
                </a:lnTo>
                <a:lnTo>
                  <a:pt x="261" y="100"/>
                </a:lnTo>
                <a:lnTo>
                  <a:pt x="268" y="100"/>
                </a:lnTo>
                <a:lnTo>
                  <a:pt x="274" y="99"/>
                </a:lnTo>
                <a:lnTo>
                  <a:pt x="274" y="99"/>
                </a:lnTo>
                <a:lnTo>
                  <a:pt x="278" y="96"/>
                </a:lnTo>
                <a:lnTo>
                  <a:pt x="282" y="92"/>
                </a:lnTo>
                <a:lnTo>
                  <a:pt x="284" y="88"/>
                </a:lnTo>
                <a:lnTo>
                  <a:pt x="286" y="84"/>
                </a:lnTo>
                <a:lnTo>
                  <a:pt x="287" y="78"/>
                </a:lnTo>
                <a:lnTo>
                  <a:pt x="287" y="74"/>
                </a:lnTo>
                <a:lnTo>
                  <a:pt x="286" y="69"/>
                </a:lnTo>
                <a:lnTo>
                  <a:pt x="284" y="63"/>
                </a:lnTo>
                <a:lnTo>
                  <a:pt x="284" y="63"/>
                </a:lnTo>
                <a:lnTo>
                  <a:pt x="284" y="63"/>
                </a:lnTo>
                <a:lnTo>
                  <a:pt x="280" y="58"/>
                </a:lnTo>
                <a:lnTo>
                  <a:pt x="275" y="54"/>
                </a:lnTo>
                <a:lnTo>
                  <a:pt x="270" y="51"/>
                </a:lnTo>
                <a:lnTo>
                  <a:pt x="261" y="50"/>
                </a:lnTo>
                <a:lnTo>
                  <a:pt x="261" y="19"/>
                </a:lnTo>
                <a:close/>
                <a:moveTo>
                  <a:pt x="238" y="8"/>
                </a:moveTo>
                <a:lnTo>
                  <a:pt x="238" y="8"/>
                </a:lnTo>
                <a:lnTo>
                  <a:pt x="251" y="12"/>
                </a:lnTo>
                <a:lnTo>
                  <a:pt x="261" y="19"/>
                </a:lnTo>
                <a:lnTo>
                  <a:pt x="261" y="50"/>
                </a:lnTo>
                <a:lnTo>
                  <a:pt x="261" y="50"/>
                </a:lnTo>
                <a:lnTo>
                  <a:pt x="256" y="50"/>
                </a:lnTo>
                <a:lnTo>
                  <a:pt x="251" y="53"/>
                </a:lnTo>
                <a:lnTo>
                  <a:pt x="251" y="53"/>
                </a:lnTo>
                <a:lnTo>
                  <a:pt x="247" y="55"/>
                </a:lnTo>
                <a:lnTo>
                  <a:pt x="242" y="59"/>
                </a:lnTo>
                <a:lnTo>
                  <a:pt x="240" y="63"/>
                </a:lnTo>
                <a:lnTo>
                  <a:pt x="238" y="67"/>
                </a:lnTo>
                <a:lnTo>
                  <a:pt x="238" y="39"/>
                </a:lnTo>
                <a:lnTo>
                  <a:pt x="238" y="39"/>
                </a:lnTo>
                <a:lnTo>
                  <a:pt x="238" y="34"/>
                </a:lnTo>
                <a:lnTo>
                  <a:pt x="238" y="27"/>
                </a:lnTo>
                <a:lnTo>
                  <a:pt x="238" y="8"/>
                </a:lnTo>
                <a:lnTo>
                  <a:pt x="238" y="8"/>
                </a:lnTo>
                <a:close/>
                <a:moveTo>
                  <a:pt x="261" y="247"/>
                </a:moveTo>
                <a:lnTo>
                  <a:pt x="261" y="247"/>
                </a:lnTo>
                <a:lnTo>
                  <a:pt x="249" y="250"/>
                </a:lnTo>
                <a:lnTo>
                  <a:pt x="238" y="250"/>
                </a:lnTo>
                <a:lnTo>
                  <a:pt x="238" y="233"/>
                </a:lnTo>
                <a:lnTo>
                  <a:pt x="238" y="233"/>
                </a:lnTo>
                <a:lnTo>
                  <a:pt x="244" y="235"/>
                </a:lnTo>
                <a:lnTo>
                  <a:pt x="249" y="235"/>
                </a:lnTo>
                <a:lnTo>
                  <a:pt x="256" y="235"/>
                </a:lnTo>
                <a:lnTo>
                  <a:pt x="261" y="233"/>
                </a:lnTo>
                <a:lnTo>
                  <a:pt x="261" y="247"/>
                </a:lnTo>
                <a:lnTo>
                  <a:pt x="261" y="247"/>
                </a:lnTo>
                <a:close/>
                <a:moveTo>
                  <a:pt x="261" y="100"/>
                </a:moveTo>
                <a:lnTo>
                  <a:pt x="261" y="112"/>
                </a:lnTo>
                <a:lnTo>
                  <a:pt x="261" y="112"/>
                </a:lnTo>
                <a:lnTo>
                  <a:pt x="261" y="113"/>
                </a:lnTo>
                <a:lnTo>
                  <a:pt x="261" y="113"/>
                </a:lnTo>
                <a:lnTo>
                  <a:pt x="256" y="116"/>
                </a:lnTo>
                <a:lnTo>
                  <a:pt x="252" y="120"/>
                </a:lnTo>
                <a:lnTo>
                  <a:pt x="249" y="124"/>
                </a:lnTo>
                <a:lnTo>
                  <a:pt x="247" y="130"/>
                </a:lnTo>
                <a:lnTo>
                  <a:pt x="245" y="135"/>
                </a:lnTo>
                <a:lnTo>
                  <a:pt x="245" y="141"/>
                </a:lnTo>
                <a:lnTo>
                  <a:pt x="247" y="146"/>
                </a:lnTo>
                <a:lnTo>
                  <a:pt x="249" y="151"/>
                </a:lnTo>
                <a:lnTo>
                  <a:pt x="249" y="151"/>
                </a:lnTo>
                <a:lnTo>
                  <a:pt x="252" y="155"/>
                </a:lnTo>
                <a:lnTo>
                  <a:pt x="255" y="159"/>
                </a:lnTo>
                <a:lnTo>
                  <a:pt x="261" y="165"/>
                </a:lnTo>
                <a:lnTo>
                  <a:pt x="261" y="176"/>
                </a:lnTo>
                <a:lnTo>
                  <a:pt x="261" y="176"/>
                </a:lnTo>
                <a:lnTo>
                  <a:pt x="256" y="174"/>
                </a:lnTo>
                <a:lnTo>
                  <a:pt x="251" y="173"/>
                </a:lnTo>
                <a:lnTo>
                  <a:pt x="244" y="173"/>
                </a:lnTo>
                <a:lnTo>
                  <a:pt x="238" y="174"/>
                </a:lnTo>
                <a:lnTo>
                  <a:pt x="238" y="82"/>
                </a:lnTo>
                <a:lnTo>
                  <a:pt x="238" y="82"/>
                </a:lnTo>
                <a:lnTo>
                  <a:pt x="240" y="86"/>
                </a:lnTo>
                <a:lnTo>
                  <a:pt x="240" y="86"/>
                </a:lnTo>
                <a:lnTo>
                  <a:pt x="244" y="92"/>
                </a:lnTo>
                <a:lnTo>
                  <a:pt x="249" y="97"/>
                </a:lnTo>
                <a:lnTo>
                  <a:pt x="255" y="100"/>
                </a:lnTo>
                <a:lnTo>
                  <a:pt x="261" y="100"/>
                </a:lnTo>
                <a:lnTo>
                  <a:pt x="261" y="100"/>
                </a:lnTo>
                <a:close/>
                <a:moveTo>
                  <a:pt x="219" y="2"/>
                </a:moveTo>
                <a:lnTo>
                  <a:pt x="219" y="2"/>
                </a:lnTo>
                <a:lnTo>
                  <a:pt x="238" y="8"/>
                </a:lnTo>
                <a:lnTo>
                  <a:pt x="238" y="27"/>
                </a:lnTo>
                <a:lnTo>
                  <a:pt x="238" y="27"/>
                </a:lnTo>
                <a:lnTo>
                  <a:pt x="237" y="24"/>
                </a:lnTo>
                <a:lnTo>
                  <a:pt x="237" y="24"/>
                </a:lnTo>
                <a:lnTo>
                  <a:pt x="234" y="20"/>
                </a:lnTo>
                <a:lnTo>
                  <a:pt x="230" y="17"/>
                </a:lnTo>
                <a:lnTo>
                  <a:pt x="225" y="15"/>
                </a:lnTo>
                <a:lnTo>
                  <a:pt x="219" y="15"/>
                </a:lnTo>
                <a:lnTo>
                  <a:pt x="219" y="2"/>
                </a:lnTo>
                <a:lnTo>
                  <a:pt x="219" y="2"/>
                </a:lnTo>
                <a:close/>
                <a:moveTo>
                  <a:pt x="238" y="250"/>
                </a:moveTo>
                <a:lnTo>
                  <a:pt x="238" y="250"/>
                </a:lnTo>
                <a:lnTo>
                  <a:pt x="229" y="247"/>
                </a:lnTo>
                <a:lnTo>
                  <a:pt x="219" y="245"/>
                </a:lnTo>
                <a:lnTo>
                  <a:pt x="219" y="215"/>
                </a:lnTo>
                <a:lnTo>
                  <a:pt x="219" y="215"/>
                </a:lnTo>
                <a:lnTo>
                  <a:pt x="221" y="218"/>
                </a:lnTo>
                <a:lnTo>
                  <a:pt x="221" y="218"/>
                </a:lnTo>
                <a:lnTo>
                  <a:pt x="225" y="223"/>
                </a:lnTo>
                <a:lnTo>
                  <a:pt x="229" y="227"/>
                </a:lnTo>
                <a:lnTo>
                  <a:pt x="233" y="231"/>
                </a:lnTo>
                <a:lnTo>
                  <a:pt x="238" y="233"/>
                </a:lnTo>
                <a:lnTo>
                  <a:pt x="238" y="250"/>
                </a:lnTo>
                <a:lnTo>
                  <a:pt x="238" y="250"/>
                </a:lnTo>
                <a:close/>
                <a:moveTo>
                  <a:pt x="238" y="39"/>
                </a:moveTo>
                <a:lnTo>
                  <a:pt x="238" y="67"/>
                </a:lnTo>
                <a:lnTo>
                  <a:pt x="238" y="67"/>
                </a:lnTo>
                <a:lnTo>
                  <a:pt x="237" y="74"/>
                </a:lnTo>
                <a:lnTo>
                  <a:pt x="238" y="82"/>
                </a:lnTo>
                <a:lnTo>
                  <a:pt x="238" y="174"/>
                </a:lnTo>
                <a:lnTo>
                  <a:pt x="238" y="174"/>
                </a:lnTo>
                <a:lnTo>
                  <a:pt x="236" y="176"/>
                </a:lnTo>
                <a:lnTo>
                  <a:pt x="236" y="176"/>
                </a:lnTo>
                <a:lnTo>
                  <a:pt x="230" y="180"/>
                </a:lnTo>
                <a:lnTo>
                  <a:pt x="226" y="184"/>
                </a:lnTo>
                <a:lnTo>
                  <a:pt x="222" y="188"/>
                </a:lnTo>
                <a:lnTo>
                  <a:pt x="219" y="193"/>
                </a:lnTo>
                <a:lnTo>
                  <a:pt x="219" y="53"/>
                </a:lnTo>
                <a:lnTo>
                  <a:pt x="219" y="53"/>
                </a:lnTo>
                <a:lnTo>
                  <a:pt x="225" y="51"/>
                </a:lnTo>
                <a:lnTo>
                  <a:pt x="229" y="50"/>
                </a:lnTo>
                <a:lnTo>
                  <a:pt x="229" y="50"/>
                </a:lnTo>
                <a:lnTo>
                  <a:pt x="234" y="46"/>
                </a:lnTo>
                <a:lnTo>
                  <a:pt x="238" y="39"/>
                </a:lnTo>
                <a:lnTo>
                  <a:pt x="238" y="39"/>
                </a:lnTo>
                <a:close/>
                <a:moveTo>
                  <a:pt x="68" y="31"/>
                </a:moveTo>
                <a:lnTo>
                  <a:pt x="68" y="31"/>
                </a:lnTo>
                <a:lnTo>
                  <a:pt x="91" y="21"/>
                </a:lnTo>
                <a:lnTo>
                  <a:pt x="112" y="13"/>
                </a:lnTo>
                <a:lnTo>
                  <a:pt x="134" y="8"/>
                </a:lnTo>
                <a:lnTo>
                  <a:pt x="153" y="4"/>
                </a:lnTo>
                <a:lnTo>
                  <a:pt x="172" y="1"/>
                </a:lnTo>
                <a:lnTo>
                  <a:pt x="190" y="0"/>
                </a:lnTo>
                <a:lnTo>
                  <a:pt x="205" y="1"/>
                </a:lnTo>
                <a:lnTo>
                  <a:pt x="219" y="2"/>
                </a:lnTo>
                <a:lnTo>
                  <a:pt x="219" y="15"/>
                </a:lnTo>
                <a:lnTo>
                  <a:pt x="219" y="15"/>
                </a:lnTo>
                <a:lnTo>
                  <a:pt x="215" y="15"/>
                </a:lnTo>
                <a:lnTo>
                  <a:pt x="211" y="16"/>
                </a:lnTo>
                <a:lnTo>
                  <a:pt x="211" y="16"/>
                </a:lnTo>
                <a:lnTo>
                  <a:pt x="211" y="16"/>
                </a:lnTo>
                <a:lnTo>
                  <a:pt x="206" y="20"/>
                </a:lnTo>
                <a:lnTo>
                  <a:pt x="202" y="27"/>
                </a:lnTo>
                <a:lnTo>
                  <a:pt x="200" y="34"/>
                </a:lnTo>
                <a:lnTo>
                  <a:pt x="203" y="42"/>
                </a:lnTo>
                <a:lnTo>
                  <a:pt x="203" y="42"/>
                </a:lnTo>
                <a:lnTo>
                  <a:pt x="206" y="46"/>
                </a:lnTo>
                <a:lnTo>
                  <a:pt x="210" y="50"/>
                </a:lnTo>
                <a:lnTo>
                  <a:pt x="215" y="51"/>
                </a:lnTo>
                <a:lnTo>
                  <a:pt x="219" y="53"/>
                </a:lnTo>
                <a:lnTo>
                  <a:pt x="219" y="193"/>
                </a:lnTo>
                <a:lnTo>
                  <a:pt x="219" y="193"/>
                </a:lnTo>
                <a:lnTo>
                  <a:pt x="218" y="199"/>
                </a:lnTo>
                <a:lnTo>
                  <a:pt x="218" y="204"/>
                </a:lnTo>
                <a:lnTo>
                  <a:pt x="218" y="210"/>
                </a:lnTo>
                <a:lnTo>
                  <a:pt x="219" y="215"/>
                </a:lnTo>
                <a:lnTo>
                  <a:pt x="219" y="245"/>
                </a:lnTo>
                <a:lnTo>
                  <a:pt x="219" y="245"/>
                </a:lnTo>
                <a:lnTo>
                  <a:pt x="207" y="238"/>
                </a:lnTo>
                <a:lnTo>
                  <a:pt x="194" y="230"/>
                </a:lnTo>
                <a:lnTo>
                  <a:pt x="169" y="212"/>
                </a:lnTo>
                <a:lnTo>
                  <a:pt x="157" y="203"/>
                </a:lnTo>
                <a:lnTo>
                  <a:pt x="145" y="196"/>
                </a:lnTo>
                <a:lnTo>
                  <a:pt x="131" y="192"/>
                </a:lnTo>
                <a:lnTo>
                  <a:pt x="125" y="192"/>
                </a:lnTo>
                <a:lnTo>
                  <a:pt x="118" y="192"/>
                </a:lnTo>
                <a:lnTo>
                  <a:pt x="118" y="192"/>
                </a:lnTo>
                <a:lnTo>
                  <a:pt x="92" y="193"/>
                </a:lnTo>
                <a:lnTo>
                  <a:pt x="68" y="193"/>
                </a:lnTo>
                <a:lnTo>
                  <a:pt x="68" y="164"/>
                </a:lnTo>
                <a:lnTo>
                  <a:pt x="68" y="164"/>
                </a:lnTo>
                <a:lnTo>
                  <a:pt x="76" y="162"/>
                </a:lnTo>
                <a:lnTo>
                  <a:pt x="84" y="159"/>
                </a:lnTo>
                <a:lnTo>
                  <a:pt x="84" y="159"/>
                </a:lnTo>
                <a:lnTo>
                  <a:pt x="84" y="159"/>
                </a:lnTo>
                <a:lnTo>
                  <a:pt x="91" y="155"/>
                </a:lnTo>
                <a:lnTo>
                  <a:pt x="96" y="150"/>
                </a:lnTo>
                <a:lnTo>
                  <a:pt x="100" y="145"/>
                </a:lnTo>
                <a:lnTo>
                  <a:pt x="103" y="138"/>
                </a:lnTo>
                <a:lnTo>
                  <a:pt x="104" y="131"/>
                </a:lnTo>
                <a:lnTo>
                  <a:pt x="104" y="123"/>
                </a:lnTo>
                <a:lnTo>
                  <a:pt x="103" y="116"/>
                </a:lnTo>
                <a:lnTo>
                  <a:pt x="100" y="109"/>
                </a:lnTo>
                <a:lnTo>
                  <a:pt x="100" y="109"/>
                </a:lnTo>
                <a:lnTo>
                  <a:pt x="95" y="100"/>
                </a:lnTo>
                <a:lnTo>
                  <a:pt x="87" y="93"/>
                </a:lnTo>
                <a:lnTo>
                  <a:pt x="77" y="89"/>
                </a:lnTo>
                <a:lnTo>
                  <a:pt x="68" y="88"/>
                </a:lnTo>
                <a:lnTo>
                  <a:pt x="68" y="31"/>
                </a:lnTo>
                <a:close/>
                <a:moveTo>
                  <a:pt x="0" y="136"/>
                </a:moveTo>
                <a:lnTo>
                  <a:pt x="0" y="136"/>
                </a:lnTo>
                <a:lnTo>
                  <a:pt x="0" y="124"/>
                </a:lnTo>
                <a:lnTo>
                  <a:pt x="0" y="115"/>
                </a:lnTo>
                <a:lnTo>
                  <a:pt x="3" y="104"/>
                </a:lnTo>
                <a:lnTo>
                  <a:pt x="5" y="96"/>
                </a:lnTo>
                <a:lnTo>
                  <a:pt x="10" y="86"/>
                </a:lnTo>
                <a:lnTo>
                  <a:pt x="14" y="78"/>
                </a:lnTo>
                <a:lnTo>
                  <a:pt x="24" y="65"/>
                </a:lnTo>
                <a:lnTo>
                  <a:pt x="35" y="53"/>
                </a:lnTo>
                <a:lnTo>
                  <a:pt x="45" y="44"/>
                </a:lnTo>
                <a:lnTo>
                  <a:pt x="54" y="38"/>
                </a:lnTo>
                <a:lnTo>
                  <a:pt x="54" y="38"/>
                </a:lnTo>
                <a:lnTo>
                  <a:pt x="68" y="31"/>
                </a:lnTo>
                <a:lnTo>
                  <a:pt x="68" y="88"/>
                </a:lnTo>
                <a:lnTo>
                  <a:pt x="68" y="88"/>
                </a:lnTo>
                <a:lnTo>
                  <a:pt x="58" y="89"/>
                </a:lnTo>
                <a:lnTo>
                  <a:pt x="50" y="92"/>
                </a:lnTo>
                <a:lnTo>
                  <a:pt x="50" y="92"/>
                </a:lnTo>
                <a:lnTo>
                  <a:pt x="43" y="96"/>
                </a:lnTo>
                <a:lnTo>
                  <a:pt x="38" y="101"/>
                </a:lnTo>
                <a:lnTo>
                  <a:pt x="34" y="108"/>
                </a:lnTo>
                <a:lnTo>
                  <a:pt x="31" y="113"/>
                </a:lnTo>
                <a:lnTo>
                  <a:pt x="30" y="122"/>
                </a:lnTo>
                <a:lnTo>
                  <a:pt x="30" y="128"/>
                </a:lnTo>
                <a:lnTo>
                  <a:pt x="31" y="135"/>
                </a:lnTo>
                <a:lnTo>
                  <a:pt x="34" y="143"/>
                </a:lnTo>
                <a:lnTo>
                  <a:pt x="34" y="143"/>
                </a:lnTo>
                <a:lnTo>
                  <a:pt x="39" y="151"/>
                </a:lnTo>
                <a:lnTo>
                  <a:pt x="47" y="158"/>
                </a:lnTo>
                <a:lnTo>
                  <a:pt x="57" y="162"/>
                </a:lnTo>
                <a:lnTo>
                  <a:pt x="68" y="164"/>
                </a:lnTo>
                <a:lnTo>
                  <a:pt x="68" y="193"/>
                </a:lnTo>
                <a:lnTo>
                  <a:pt x="68" y="193"/>
                </a:lnTo>
                <a:lnTo>
                  <a:pt x="54" y="192"/>
                </a:lnTo>
                <a:lnTo>
                  <a:pt x="42" y="189"/>
                </a:lnTo>
                <a:lnTo>
                  <a:pt x="31" y="185"/>
                </a:lnTo>
                <a:lnTo>
                  <a:pt x="22" y="178"/>
                </a:lnTo>
                <a:lnTo>
                  <a:pt x="14" y="172"/>
                </a:lnTo>
                <a:lnTo>
                  <a:pt x="8" y="162"/>
                </a:lnTo>
                <a:lnTo>
                  <a:pt x="3" y="150"/>
                </a:lnTo>
                <a:lnTo>
                  <a:pt x="0" y="136"/>
                </a:lnTo>
                <a:lnTo>
                  <a:pt x="0" y="136"/>
                </a:lnTo>
                <a:close/>
              </a:path>
            </a:pathLst>
          </a:custGeom>
          <a:solidFill>
            <a:srgbClr val="EDCD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nvGrpSpPr>
          <p:cNvPr id="207" name="组合 206"/>
          <p:cNvGrpSpPr/>
          <p:nvPr/>
        </p:nvGrpSpPr>
        <p:grpSpPr>
          <a:xfrm>
            <a:off x="1825526" y="3432563"/>
            <a:ext cx="495171" cy="644358"/>
            <a:chOff x="1893888" y="4305300"/>
            <a:chExt cx="495300" cy="644526"/>
          </a:xfrm>
        </p:grpSpPr>
        <p:sp>
          <p:nvSpPr>
            <p:cNvPr id="129" name="Freeform 129"/>
            <p:cNvSpPr>
              <a:spLocks/>
            </p:cNvSpPr>
            <p:nvPr/>
          </p:nvSpPr>
          <p:spPr bwMode="auto">
            <a:xfrm>
              <a:off x="1893888" y="430530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30" name="Freeform 130"/>
            <p:cNvSpPr>
              <a:spLocks noEditPoints="1"/>
            </p:cNvSpPr>
            <p:nvPr/>
          </p:nvSpPr>
          <p:spPr bwMode="auto">
            <a:xfrm>
              <a:off x="1947863" y="43148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31" name="Freeform 131"/>
            <p:cNvSpPr>
              <a:spLocks/>
            </p:cNvSpPr>
            <p:nvPr/>
          </p:nvSpPr>
          <p:spPr bwMode="auto">
            <a:xfrm>
              <a:off x="1941513" y="43227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32" name="Freeform 132"/>
            <p:cNvSpPr>
              <a:spLocks/>
            </p:cNvSpPr>
            <p:nvPr/>
          </p:nvSpPr>
          <p:spPr bwMode="auto">
            <a:xfrm>
              <a:off x="2139951" y="4786313"/>
              <a:ext cx="136525" cy="163513"/>
            </a:xfrm>
            <a:custGeom>
              <a:avLst/>
              <a:gdLst>
                <a:gd name="T0" fmla="*/ 27 w 86"/>
                <a:gd name="T1" fmla="*/ 6 h 103"/>
                <a:gd name="T2" fmla="*/ 27 w 86"/>
                <a:gd name="T3" fmla="*/ 38 h 103"/>
                <a:gd name="T4" fmla="*/ 27 w 86"/>
                <a:gd name="T5" fmla="*/ 38 h 103"/>
                <a:gd name="T6" fmla="*/ 28 w 86"/>
                <a:gd name="T7" fmla="*/ 41 h 103"/>
                <a:gd name="T8" fmla="*/ 34 w 86"/>
                <a:gd name="T9" fmla="*/ 47 h 103"/>
                <a:gd name="T10" fmla="*/ 42 w 86"/>
                <a:gd name="T11" fmla="*/ 55 h 103"/>
                <a:gd name="T12" fmla="*/ 47 w 86"/>
                <a:gd name="T13" fmla="*/ 57 h 103"/>
                <a:gd name="T14" fmla="*/ 54 w 86"/>
                <a:gd name="T15" fmla="*/ 60 h 103"/>
                <a:gd name="T16" fmla="*/ 54 w 86"/>
                <a:gd name="T17" fmla="*/ 60 h 103"/>
                <a:gd name="T18" fmla="*/ 66 w 86"/>
                <a:gd name="T19" fmla="*/ 65 h 103"/>
                <a:gd name="T20" fmla="*/ 78 w 86"/>
                <a:gd name="T21" fmla="*/ 72 h 103"/>
                <a:gd name="T22" fmla="*/ 82 w 86"/>
                <a:gd name="T23" fmla="*/ 75 h 103"/>
                <a:gd name="T24" fmla="*/ 85 w 86"/>
                <a:gd name="T25" fmla="*/ 79 h 103"/>
                <a:gd name="T26" fmla="*/ 86 w 86"/>
                <a:gd name="T27" fmla="*/ 82 h 103"/>
                <a:gd name="T28" fmla="*/ 86 w 86"/>
                <a:gd name="T29" fmla="*/ 86 h 103"/>
                <a:gd name="T30" fmla="*/ 86 w 86"/>
                <a:gd name="T31" fmla="*/ 86 h 103"/>
                <a:gd name="T32" fmla="*/ 85 w 86"/>
                <a:gd name="T33" fmla="*/ 90 h 103"/>
                <a:gd name="T34" fmla="*/ 81 w 86"/>
                <a:gd name="T35" fmla="*/ 93 h 103"/>
                <a:gd name="T36" fmla="*/ 76 w 86"/>
                <a:gd name="T37" fmla="*/ 95 h 103"/>
                <a:gd name="T38" fmla="*/ 66 w 86"/>
                <a:gd name="T39" fmla="*/ 98 h 103"/>
                <a:gd name="T40" fmla="*/ 55 w 86"/>
                <a:gd name="T41" fmla="*/ 101 h 103"/>
                <a:gd name="T42" fmla="*/ 40 w 86"/>
                <a:gd name="T43" fmla="*/ 102 h 103"/>
                <a:gd name="T44" fmla="*/ 21 w 86"/>
                <a:gd name="T45" fmla="*/ 103 h 103"/>
                <a:gd name="T46" fmla="*/ 0 w 86"/>
                <a:gd name="T47" fmla="*/ 103 h 103"/>
                <a:gd name="T48" fmla="*/ 0 w 86"/>
                <a:gd name="T49" fmla="*/ 0 h 103"/>
                <a:gd name="T50" fmla="*/ 27 w 86"/>
                <a:gd name="T51"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03">
                  <a:moveTo>
                    <a:pt x="27" y="6"/>
                  </a:moveTo>
                  <a:lnTo>
                    <a:pt x="27" y="38"/>
                  </a:lnTo>
                  <a:lnTo>
                    <a:pt x="27" y="38"/>
                  </a:lnTo>
                  <a:lnTo>
                    <a:pt x="28" y="41"/>
                  </a:lnTo>
                  <a:lnTo>
                    <a:pt x="34" y="47"/>
                  </a:lnTo>
                  <a:lnTo>
                    <a:pt x="42" y="55"/>
                  </a:lnTo>
                  <a:lnTo>
                    <a:pt x="47" y="57"/>
                  </a:lnTo>
                  <a:lnTo>
                    <a:pt x="54" y="60"/>
                  </a:lnTo>
                  <a:lnTo>
                    <a:pt x="54" y="60"/>
                  </a:lnTo>
                  <a:lnTo>
                    <a:pt x="66" y="65"/>
                  </a:lnTo>
                  <a:lnTo>
                    <a:pt x="78" y="72"/>
                  </a:lnTo>
                  <a:lnTo>
                    <a:pt x="82" y="75"/>
                  </a:lnTo>
                  <a:lnTo>
                    <a:pt x="85" y="79"/>
                  </a:lnTo>
                  <a:lnTo>
                    <a:pt x="86" y="82"/>
                  </a:lnTo>
                  <a:lnTo>
                    <a:pt x="86" y="86"/>
                  </a:lnTo>
                  <a:lnTo>
                    <a:pt x="86" y="86"/>
                  </a:lnTo>
                  <a:lnTo>
                    <a:pt x="85" y="90"/>
                  </a:lnTo>
                  <a:lnTo>
                    <a:pt x="81" y="93"/>
                  </a:lnTo>
                  <a:lnTo>
                    <a:pt x="76" y="95"/>
                  </a:lnTo>
                  <a:lnTo>
                    <a:pt x="66" y="98"/>
                  </a:lnTo>
                  <a:lnTo>
                    <a:pt x="55" y="101"/>
                  </a:lnTo>
                  <a:lnTo>
                    <a:pt x="40" y="102"/>
                  </a:lnTo>
                  <a:lnTo>
                    <a:pt x="21" y="103"/>
                  </a:lnTo>
                  <a:lnTo>
                    <a:pt x="0" y="103"/>
                  </a:lnTo>
                  <a:lnTo>
                    <a:pt x="0" y="0"/>
                  </a:lnTo>
                  <a:lnTo>
                    <a:pt x="27" y="6"/>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33" name="Freeform 133"/>
            <p:cNvSpPr>
              <a:spLocks/>
            </p:cNvSpPr>
            <p:nvPr/>
          </p:nvSpPr>
          <p:spPr bwMode="auto">
            <a:xfrm>
              <a:off x="2024063" y="4786313"/>
              <a:ext cx="130175" cy="163513"/>
            </a:xfrm>
            <a:custGeom>
              <a:avLst/>
              <a:gdLst>
                <a:gd name="T0" fmla="*/ 63 w 82"/>
                <a:gd name="T1" fmla="*/ 6 h 103"/>
                <a:gd name="T2" fmla="*/ 63 w 82"/>
                <a:gd name="T3" fmla="*/ 38 h 103"/>
                <a:gd name="T4" fmla="*/ 63 w 82"/>
                <a:gd name="T5" fmla="*/ 38 h 103"/>
                <a:gd name="T6" fmla="*/ 62 w 82"/>
                <a:gd name="T7" fmla="*/ 41 h 103"/>
                <a:gd name="T8" fmla="*/ 58 w 82"/>
                <a:gd name="T9" fmla="*/ 47 h 103"/>
                <a:gd name="T10" fmla="*/ 51 w 82"/>
                <a:gd name="T11" fmla="*/ 55 h 103"/>
                <a:gd name="T12" fmla="*/ 46 w 82"/>
                <a:gd name="T13" fmla="*/ 57 h 103"/>
                <a:gd name="T14" fmla="*/ 39 w 82"/>
                <a:gd name="T15" fmla="*/ 60 h 103"/>
                <a:gd name="T16" fmla="*/ 39 w 82"/>
                <a:gd name="T17" fmla="*/ 60 h 103"/>
                <a:gd name="T18" fmla="*/ 25 w 82"/>
                <a:gd name="T19" fmla="*/ 65 h 103"/>
                <a:gd name="T20" fmla="*/ 12 w 82"/>
                <a:gd name="T21" fmla="*/ 72 h 103"/>
                <a:gd name="T22" fmla="*/ 6 w 82"/>
                <a:gd name="T23" fmla="*/ 75 h 103"/>
                <a:gd name="T24" fmla="*/ 4 w 82"/>
                <a:gd name="T25" fmla="*/ 79 h 103"/>
                <a:gd name="T26" fmla="*/ 1 w 82"/>
                <a:gd name="T27" fmla="*/ 82 h 103"/>
                <a:gd name="T28" fmla="*/ 0 w 82"/>
                <a:gd name="T29" fmla="*/ 86 h 103"/>
                <a:gd name="T30" fmla="*/ 0 w 82"/>
                <a:gd name="T31" fmla="*/ 86 h 103"/>
                <a:gd name="T32" fmla="*/ 2 w 82"/>
                <a:gd name="T33" fmla="*/ 90 h 103"/>
                <a:gd name="T34" fmla="*/ 8 w 82"/>
                <a:gd name="T35" fmla="*/ 93 h 103"/>
                <a:gd name="T36" fmla="*/ 15 w 82"/>
                <a:gd name="T37" fmla="*/ 95 h 103"/>
                <a:gd name="T38" fmla="*/ 24 w 82"/>
                <a:gd name="T39" fmla="*/ 98 h 103"/>
                <a:gd name="T40" fmla="*/ 36 w 82"/>
                <a:gd name="T41" fmla="*/ 101 h 103"/>
                <a:gd name="T42" fmla="*/ 50 w 82"/>
                <a:gd name="T43" fmla="*/ 102 h 103"/>
                <a:gd name="T44" fmla="*/ 82 w 82"/>
                <a:gd name="T45" fmla="*/ 103 h 103"/>
                <a:gd name="T46" fmla="*/ 82 w 82"/>
                <a:gd name="T47" fmla="*/ 0 h 103"/>
                <a:gd name="T48" fmla="*/ 63 w 82"/>
                <a:gd name="T49"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103">
                  <a:moveTo>
                    <a:pt x="63" y="6"/>
                  </a:moveTo>
                  <a:lnTo>
                    <a:pt x="63" y="38"/>
                  </a:lnTo>
                  <a:lnTo>
                    <a:pt x="63" y="38"/>
                  </a:lnTo>
                  <a:lnTo>
                    <a:pt x="62" y="41"/>
                  </a:lnTo>
                  <a:lnTo>
                    <a:pt x="58" y="47"/>
                  </a:lnTo>
                  <a:lnTo>
                    <a:pt x="51" y="55"/>
                  </a:lnTo>
                  <a:lnTo>
                    <a:pt x="46" y="57"/>
                  </a:lnTo>
                  <a:lnTo>
                    <a:pt x="39" y="60"/>
                  </a:lnTo>
                  <a:lnTo>
                    <a:pt x="39" y="60"/>
                  </a:lnTo>
                  <a:lnTo>
                    <a:pt x="25" y="65"/>
                  </a:lnTo>
                  <a:lnTo>
                    <a:pt x="12" y="72"/>
                  </a:lnTo>
                  <a:lnTo>
                    <a:pt x="6" y="75"/>
                  </a:lnTo>
                  <a:lnTo>
                    <a:pt x="4" y="79"/>
                  </a:lnTo>
                  <a:lnTo>
                    <a:pt x="1" y="82"/>
                  </a:lnTo>
                  <a:lnTo>
                    <a:pt x="0" y="86"/>
                  </a:lnTo>
                  <a:lnTo>
                    <a:pt x="0" y="86"/>
                  </a:lnTo>
                  <a:lnTo>
                    <a:pt x="2" y="90"/>
                  </a:lnTo>
                  <a:lnTo>
                    <a:pt x="8" y="93"/>
                  </a:lnTo>
                  <a:lnTo>
                    <a:pt x="15" y="95"/>
                  </a:lnTo>
                  <a:lnTo>
                    <a:pt x="24" y="98"/>
                  </a:lnTo>
                  <a:lnTo>
                    <a:pt x="36" y="101"/>
                  </a:lnTo>
                  <a:lnTo>
                    <a:pt x="50" y="102"/>
                  </a:lnTo>
                  <a:lnTo>
                    <a:pt x="82" y="103"/>
                  </a:lnTo>
                  <a:lnTo>
                    <a:pt x="82" y="0"/>
                  </a:lnTo>
                  <a:lnTo>
                    <a:pt x="63" y="6"/>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34" name="Freeform 134"/>
            <p:cNvSpPr>
              <a:spLocks/>
            </p:cNvSpPr>
            <p:nvPr/>
          </p:nvSpPr>
          <p:spPr bwMode="auto">
            <a:xfrm>
              <a:off x="1893888" y="430530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35" name="Freeform 135"/>
            <p:cNvSpPr>
              <a:spLocks noEditPoints="1"/>
            </p:cNvSpPr>
            <p:nvPr/>
          </p:nvSpPr>
          <p:spPr bwMode="auto">
            <a:xfrm>
              <a:off x="1947863" y="43148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36" name="Freeform 136"/>
            <p:cNvSpPr>
              <a:spLocks/>
            </p:cNvSpPr>
            <p:nvPr/>
          </p:nvSpPr>
          <p:spPr bwMode="auto">
            <a:xfrm>
              <a:off x="1941513" y="43227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grpSp>
        <p:nvGrpSpPr>
          <p:cNvPr id="199" name="组合 198"/>
          <p:cNvGrpSpPr/>
          <p:nvPr/>
        </p:nvGrpSpPr>
        <p:grpSpPr>
          <a:xfrm>
            <a:off x="3777642" y="942425"/>
            <a:ext cx="323766" cy="576112"/>
            <a:chOff x="3846513" y="1814513"/>
            <a:chExt cx="323850" cy="576262"/>
          </a:xfrm>
        </p:grpSpPr>
        <p:sp>
          <p:nvSpPr>
            <p:cNvPr id="137" name="Freeform 137"/>
            <p:cNvSpPr>
              <a:spLocks noEditPoints="1"/>
            </p:cNvSpPr>
            <p:nvPr/>
          </p:nvSpPr>
          <p:spPr bwMode="auto">
            <a:xfrm>
              <a:off x="3846513" y="1814513"/>
              <a:ext cx="323850" cy="323850"/>
            </a:xfrm>
            <a:custGeom>
              <a:avLst/>
              <a:gdLst>
                <a:gd name="T0" fmla="*/ 112 w 204"/>
                <a:gd name="T1" fmla="*/ 0 h 204"/>
                <a:gd name="T2" fmla="*/ 141 w 204"/>
                <a:gd name="T3" fmla="*/ 8 h 204"/>
                <a:gd name="T4" fmla="*/ 165 w 204"/>
                <a:gd name="T5" fmla="*/ 22 h 204"/>
                <a:gd name="T6" fmla="*/ 185 w 204"/>
                <a:gd name="T7" fmla="*/ 42 h 204"/>
                <a:gd name="T8" fmla="*/ 199 w 204"/>
                <a:gd name="T9" fmla="*/ 68 h 204"/>
                <a:gd name="T10" fmla="*/ 204 w 204"/>
                <a:gd name="T11" fmla="*/ 96 h 204"/>
                <a:gd name="T12" fmla="*/ 203 w 204"/>
                <a:gd name="T13" fmla="*/ 118 h 204"/>
                <a:gd name="T14" fmla="*/ 195 w 204"/>
                <a:gd name="T15" fmla="*/ 146 h 204"/>
                <a:gd name="T16" fmla="*/ 179 w 204"/>
                <a:gd name="T17" fmla="*/ 171 h 204"/>
                <a:gd name="T18" fmla="*/ 156 w 204"/>
                <a:gd name="T19" fmla="*/ 190 h 204"/>
                <a:gd name="T20" fmla="*/ 129 w 204"/>
                <a:gd name="T21" fmla="*/ 202 h 204"/>
                <a:gd name="T22" fmla="*/ 108 w 204"/>
                <a:gd name="T23" fmla="*/ 204 h 204"/>
                <a:gd name="T24" fmla="*/ 102 w 204"/>
                <a:gd name="T25" fmla="*/ 185 h 204"/>
                <a:gd name="T26" fmla="*/ 107 w 204"/>
                <a:gd name="T27" fmla="*/ 185 h 204"/>
                <a:gd name="T28" fmla="*/ 131 w 204"/>
                <a:gd name="T29" fmla="*/ 180 h 204"/>
                <a:gd name="T30" fmla="*/ 164 w 204"/>
                <a:gd name="T31" fmla="*/ 158 h 204"/>
                <a:gd name="T32" fmla="*/ 183 w 204"/>
                <a:gd name="T33" fmla="*/ 123 h 204"/>
                <a:gd name="T34" fmla="*/ 185 w 204"/>
                <a:gd name="T35" fmla="*/ 97 h 204"/>
                <a:gd name="T36" fmla="*/ 177 w 204"/>
                <a:gd name="T37" fmla="*/ 66 h 204"/>
                <a:gd name="T38" fmla="*/ 148 w 204"/>
                <a:gd name="T39" fmla="*/ 32 h 204"/>
                <a:gd name="T40" fmla="*/ 102 w 204"/>
                <a:gd name="T41" fmla="*/ 19 h 204"/>
                <a:gd name="T42" fmla="*/ 96 w 204"/>
                <a:gd name="T43" fmla="*/ 0 h 204"/>
                <a:gd name="T44" fmla="*/ 102 w 204"/>
                <a:gd name="T45" fmla="*/ 19 h 204"/>
                <a:gd name="T46" fmla="*/ 89 w 204"/>
                <a:gd name="T47" fmla="*/ 20 h 204"/>
                <a:gd name="T48" fmla="*/ 66 w 204"/>
                <a:gd name="T49" fmla="*/ 27 h 204"/>
                <a:gd name="T50" fmla="*/ 31 w 204"/>
                <a:gd name="T51" fmla="*/ 60 h 204"/>
                <a:gd name="T52" fmla="*/ 20 w 204"/>
                <a:gd name="T53" fmla="*/ 89 h 204"/>
                <a:gd name="T54" fmla="*/ 19 w 204"/>
                <a:gd name="T55" fmla="*/ 107 h 204"/>
                <a:gd name="T56" fmla="*/ 35 w 204"/>
                <a:gd name="T57" fmla="*/ 152 h 204"/>
                <a:gd name="T58" fmla="*/ 70 w 204"/>
                <a:gd name="T59" fmla="*/ 179 h 204"/>
                <a:gd name="T60" fmla="*/ 102 w 204"/>
                <a:gd name="T61" fmla="*/ 204 h 204"/>
                <a:gd name="T62" fmla="*/ 83 w 204"/>
                <a:gd name="T63" fmla="*/ 203 h 204"/>
                <a:gd name="T64" fmla="*/ 55 w 204"/>
                <a:gd name="T65" fmla="*/ 194 h 204"/>
                <a:gd name="T66" fmla="*/ 32 w 204"/>
                <a:gd name="T67" fmla="*/ 176 h 204"/>
                <a:gd name="T68" fmla="*/ 13 w 204"/>
                <a:gd name="T69" fmla="*/ 154 h 204"/>
                <a:gd name="T70" fmla="*/ 3 w 204"/>
                <a:gd name="T71" fmla="*/ 127 h 204"/>
                <a:gd name="T72" fmla="*/ 0 w 204"/>
                <a:gd name="T73" fmla="*/ 108 h 204"/>
                <a:gd name="T74" fmla="*/ 3 w 204"/>
                <a:gd name="T75" fmla="*/ 77 h 204"/>
                <a:gd name="T76" fmla="*/ 15 w 204"/>
                <a:gd name="T77" fmla="*/ 50 h 204"/>
                <a:gd name="T78" fmla="*/ 32 w 204"/>
                <a:gd name="T79" fmla="*/ 27 h 204"/>
                <a:gd name="T80" fmla="*/ 57 w 204"/>
                <a:gd name="T81" fmla="*/ 11 h 204"/>
                <a:gd name="T82" fmla="*/ 87 w 204"/>
                <a:gd name="T83" fmla="*/ 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204">
                  <a:moveTo>
                    <a:pt x="102" y="0"/>
                  </a:moveTo>
                  <a:lnTo>
                    <a:pt x="102" y="0"/>
                  </a:lnTo>
                  <a:lnTo>
                    <a:pt x="112" y="0"/>
                  </a:lnTo>
                  <a:lnTo>
                    <a:pt x="122" y="1"/>
                  </a:lnTo>
                  <a:lnTo>
                    <a:pt x="131" y="4"/>
                  </a:lnTo>
                  <a:lnTo>
                    <a:pt x="141" y="8"/>
                  </a:lnTo>
                  <a:lnTo>
                    <a:pt x="149" y="11"/>
                  </a:lnTo>
                  <a:lnTo>
                    <a:pt x="157" y="16"/>
                  </a:lnTo>
                  <a:lnTo>
                    <a:pt x="165" y="22"/>
                  </a:lnTo>
                  <a:lnTo>
                    <a:pt x="172" y="28"/>
                  </a:lnTo>
                  <a:lnTo>
                    <a:pt x="179" y="35"/>
                  </a:lnTo>
                  <a:lnTo>
                    <a:pt x="185" y="42"/>
                  </a:lnTo>
                  <a:lnTo>
                    <a:pt x="190" y="50"/>
                  </a:lnTo>
                  <a:lnTo>
                    <a:pt x="195" y="58"/>
                  </a:lnTo>
                  <a:lnTo>
                    <a:pt x="199" y="68"/>
                  </a:lnTo>
                  <a:lnTo>
                    <a:pt x="202" y="77"/>
                  </a:lnTo>
                  <a:lnTo>
                    <a:pt x="203" y="87"/>
                  </a:lnTo>
                  <a:lnTo>
                    <a:pt x="204" y="96"/>
                  </a:lnTo>
                  <a:lnTo>
                    <a:pt x="204" y="96"/>
                  </a:lnTo>
                  <a:lnTo>
                    <a:pt x="204" y="107"/>
                  </a:lnTo>
                  <a:lnTo>
                    <a:pt x="203" y="118"/>
                  </a:lnTo>
                  <a:lnTo>
                    <a:pt x="202" y="127"/>
                  </a:lnTo>
                  <a:lnTo>
                    <a:pt x="199" y="137"/>
                  </a:lnTo>
                  <a:lnTo>
                    <a:pt x="195" y="146"/>
                  </a:lnTo>
                  <a:lnTo>
                    <a:pt x="190" y="154"/>
                  </a:lnTo>
                  <a:lnTo>
                    <a:pt x="184" y="162"/>
                  </a:lnTo>
                  <a:lnTo>
                    <a:pt x="179" y="171"/>
                  </a:lnTo>
                  <a:lnTo>
                    <a:pt x="172" y="177"/>
                  </a:lnTo>
                  <a:lnTo>
                    <a:pt x="164" y="184"/>
                  </a:lnTo>
                  <a:lnTo>
                    <a:pt x="156" y="190"/>
                  </a:lnTo>
                  <a:lnTo>
                    <a:pt x="148" y="194"/>
                  </a:lnTo>
                  <a:lnTo>
                    <a:pt x="138" y="198"/>
                  </a:lnTo>
                  <a:lnTo>
                    <a:pt x="129" y="202"/>
                  </a:lnTo>
                  <a:lnTo>
                    <a:pt x="118" y="203"/>
                  </a:lnTo>
                  <a:lnTo>
                    <a:pt x="108" y="204"/>
                  </a:lnTo>
                  <a:lnTo>
                    <a:pt x="108" y="204"/>
                  </a:lnTo>
                  <a:lnTo>
                    <a:pt x="102" y="204"/>
                  </a:lnTo>
                  <a:lnTo>
                    <a:pt x="102" y="185"/>
                  </a:lnTo>
                  <a:lnTo>
                    <a:pt x="102" y="185"/>
                  </a:lnTo>
                  <a:lnTo>
                    <a:pt x="107" y="185"/>
                  </a:lnTo>
                  <a:lnTo>
                    <a:pt x="107" y="185"/>
                  </a:lnTo>
                  <a:lnTo>
                    <a:pt x="107" y="185"/>
                  </a:lnTo>
                  <a:lnTo>
                    <a:pt x="115" y="184"/>
                  </a:lnTo>
                  <a:lnTo>
                    <a:pt x="123" y="183"/>
                  </a:lnTo>
                  <a:lnTo>
                    <a:pt x="131" y="180"/>
                  </a:lnTo>
                  <a:lnTo>
                    <a:pt x="138" y="177"/>
                  </a:lnTo>
                  <a:lnTo>
                    <a:pt x="152" y="169"/>
                  </a:lnTo>
                  <a:lnTo>
                    <a:pt x="164" y="158"/>
                  </a:lnTo>
                  <a:lnTo>
                    <a:pt x="173" y="145"/>
                  </a:lnTo>
                  <a:lnTo>
                    <a:pt x="180" y="130"/>
                  </a:lnTo>
                  <a:lnTo>
                    <a:pt x="183" y="123"/>
                  </a:lnTo>
                  <a:lnTo>
                    <a:pt x="184" y="115"/>
                  </a:lnTo>
                  <a:lnTo>
                    <a:pt x="185" y="107"/>
                  </a:lnTo>
                  <a:lnTo>
                    <a:pt x="185" y="97"/>
                  </a:lnTo>
                  <a:lnTo>
                    <a:pt x="185" y="97"/>
                  </a:lnTo>
                  <a:lnTo>
                    <a:pt x="183" y="81"/>
                  </a:lnTo>
                  <a:lnTo>
                    <a:pt x="177" y="66"/>
                  </a:lnTo>
                  <a:lnTo>
                    <a:pt x="169" y="53"/>
                  </a:lnTo>
                  <a:lnTo>
                    <a:pt x="160" y="42"/>
                  </a:lnTo>
                  <a:lnTo>
                    <a:pt x="148" y="32"/>
                  </a:lnTo>
                  <a:lnTo>
                    <a:pt x="133" y="26"/>
                  </a:lnTo>
                  <a:lnTo>
                    <a:pt x="118" y="20"/>
                  </a:lnTo>
                  <a:lnTo>
                    <a:pt x="102" y="19"/>
                  </a:lnTo>
                  <a:lnTo>
                    <a:pt x="102" y="0"/>
                  </a:lnTo>
                  <a:close/>
                  <a:moveTo>
                    <a:pt x="96" y="0"/>
                  </a:moveTo>
                  <a:lnTo>
                    <a:pt x="96" y="0"/>
                  </a:lnTo>
                  <a:lnTo>
                    <a:pt x="102" y="0"/>
                  </a:lnTo>
                  <a:lnTo>
                    <a:pt x="102" y="19"/>
                  </a:lnTo>
                  <a:lnTo>
                    <a:pt x="102" y="19"/>
                  </a:lnTo>
                  <a:lnTo>
                    <a:pt x="97" y="19"/>
                  </a:lnTo>
                  <a:lnTo>
                    <a:pt x="97" y="19"/>
                  </a:lnTo>
                  <a:lnTo>
                    <a:pt x="89" y="20"/>
                  </a:lnTo>
                  <a:lnTo>
                    <a:pt x="81" y="22"/>
                  </a:lnTo>
                  <a:lnTo>
                    <a:pt x="73" y="24"/>
                  </a:lnTo>
                  <a:lnTo>
                    <a:pt x="66" y="27"/>
                  </a:lnTo>
                  <a:lnTo>
                    <a:pt x="51" y="37"/>
                  </a:lnTo>
                  <a:lnTo>
                    <a:pt x="41" y="46"/>
                  </a:lnTo>
                  <a:lnTo>
                    <a:pt x="31" y="60"/>
                  </a:lnTo>
                  <a:lnTo>
                    <a:pt x="24" y="74"/>
                  </a:lnTo>
                  <a:lnTo>
                    <a:pt x="22" y="81"/>
                  </a:lnTo>
                  <a:lnTo>
                    <a:pt x="20" y="89"/>
                  </a:lnTo>
                  <a:lnTo>
                    <a:pt x="19" y="99"/>
                  </a:lnTo>
                  <a:lnTo>
                    <a:pt x="19" y="107"/>
                  </a:lnTo>
                  <a:lnTo>
                    <a:pt x="19" y="107"/>
                  </a:lnTo>
                  <a:lnTo>
                    <a:pt x="22" y="123"/>
                  </a:lnTo>
                  <a:lnTo>
                    <a:pt x="27" y="138"/>
                  </a:lnTo>
                  <a:lnTo>
                    <a:pt x="35" y="152"/>
                  </a:lnTo>
                  <a:lnTo>
                    <a:pt x="45" y="162"/>
                  </a:lnTo>
                  <a:lnTo>
                    <a:pt x="57" y="172"/>
                  </a:lnTo>
                  <a:lnTo>
                    <a:pt x="70" y="179"/>
                  </a:lnTo>
                  <a:lnTo>
                    <a:pt x="87" y="184"/>
                  </a:lnTo>
                  <a:lnTo>
                    <a:pt x="102" y="185"/>
                  </a:lnTo>
                  <a:lnTo>
                    <a:pt x="102" y="204"/>
                  </a:lnTo>
                  <a:lnTo>
                    <a:pt x="102" y="204"/>
                  </a:lnTo>
                  <a:lnTo>
                    <a:pt x="92" y="204"/>
                  </a:lnTo>
                  <a:lnTo>
                    <a:pt x="83" y="203"/>
                  </a:lnTo>
                  <a:lnTo>
                    <a:pt x="73" y="200"/>
                  </a:lnTo>
                  <a:lnTo>
                    <a:pt x="64" y="198"/>
                  </a:lnTo>
                  <a:lnTo>
                    <a:pt x="55" y="194"/>
                  </a:lnTo>
                  <a:lnTo>
                    <a:pt x="47" y="188"/>
                  </a:lnTo>
                  <a:lnTo>
                    <a:pt x="39" y="183"/>
                  </a:lnTo>
                  <a:lnTo>
                    <a:pt x="32" y="176"/>
                  </a:lnTo>
                  <a:lnTo>
                    <a:pt x="26" y="169"/>
                  </a:lnTo>
                  <a:lnTo>
                    <a:pt x="19" y="162"/>
                  </a:lnTo>
                  <a:lnTo>
                    <a:pt x="13" y="154"/>
                  </a:lnTo>
                  <a:lnTo>
                    <a:pt x="9" y="146"/>
                  </a:lnTo>
                  <a:lnTo>
                    <a:pt x="5" y="137"/>
                  </a:lnTo>
                  <a:lnTo>
                    <a:pt x="3" y="127"/>
                  </a:lnTo>
                  <a:lnTo>
                    <a:pt x="1" y="118"/>
                  </a:lnTo>
                  <a:lnTo>
                    <a:pt x="0" y="108"/>
                  </a:lnTo>
                  <a:lnTo>
                    <a:pt x="0" y="108"/>
                  </a:lnTo>
                  <a:lnTo>
                    <a:pt x="0" y="97"/>
                  </a:lnTo>
                  <a:lnTo>
                    <a:pt x="1" y="87"/>
                  </a:lnTo>
                  <a:lnTo>
                    <a:pt x="3" y="77"/>
                  </a:lnTo>
                  <a:lnTo>
                    <a:pt x="5" y="68"/>
                  </a:lnTo>
                  <a:lnTo>
                    <a:pt x="9" y="58"/>
                  </a:lnTo>
                  <a:lnTo>
                    <a:pt x="15" y="50"/>
                  </a:lnTo>
                  <a:lnTo>
                    <a:pt x="20" y="42"/>
                  </a:lnTo>
                  <a:lnTo>
                    <a:pt x="26" y="34"/>
                  </a:lnTo>
                  <a:lnTo>
                    <a:pt x="32" y="27"/>
                  </a:lnTo>
                  <a:lnTo>
                    <a:pt x="41" y="20"/>
                  </a:lnTo>
                  <a:lnTo>
                    <a:pt x="49" y="15"/>
                  </a:lnTo>
                  <a:lnTo>
                    <a:pt x="57" y="11"/>
                  </a:lnTo>
                  <a:lnTo>
                    <a:pt x="66" y="7"/>
                  </a:lnTo>
                  <a:lnTo>
                    <a:pt x="76" y="3"/>
                  </a:lnTo>
                  <a:lnTo>
                    <a:pt x="87" y="1"/>
                  </a:lnTo>
                  <a:lnTo>
                    <a:pt x="96" y="0"/>
                  </a:lnTo>
                  <a:lnTo>
                    <a:pt x="96" y="0"/>
                  </a:lnTo>
                  <a:close/>
                </a:path>
              </a:pathLst>
            </a:custGeom>
            <a:solidFill>
              <a:srgbClr val="EDCD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38" name="Freeform 138"/>
            <p:cNvSpPr>
              <a:spLocks/>
            </p:cNvSpPr>
            <p:nvPr/>
          </p:nvSpPr>
          <p:spPr bwMode="auto">
            <a:xfrm>
              <a:off x="3994151" y="2119313"/>
              <a:ext cx="52388" cy="161925"/>
            </a:xfrm>
            <a:custGeom>
              <a:avLst/>
              <a:gdLst>
                <a:gd name="T0" fmla="*/ 6 w 33"/>
                <a:gd name="T1" fmla="*/ 102 h 102"/>
                <a:gd name="T2" fmla="*/ 33 w 33"/>
                <a:gd name="T3" fmla="*/ 100 h 102"/>
                <a:gd name="T4" fmla="*/ 27 w 33"/>
                <a:gd name="T5" fmla="*/ 0 h 102"/>
                <a:gd name="T6" fmla="*/ 0 w 33"/>
                <a:gd name="T7" fmla="*/ 2 h 102"/>
                <a:gd name="T8" fmla="*/ 6 w 33"/>
                <a:gd name="T9" fmla="*/ 102 h 102"/>
              </a:gdLst>
              <a:ahLst/>
              <a:cxnLst>
                <a:cxn ang="0">
                  <a:pos x="T0" y="T1"/>
                </a:cxn>
                <a:cxn ang="0">
                  <a:pos x="T2" y="T3"/>
                </a:cxn>
                <a:cxn ang="0">
                  <a:pos x="T4" y="T5"/>
                </a:cxn>
                <a:cxn ang="0">
                  <a:pos x="T6" y="T7"/>
                </a:cxn>
                <a:cxn ang="0">
                  <a:pos x="T8" y="T9"/>
                </a:cxn>
              </a:cxnLst>
              <a:rect l="0" t="0" r="r" b="b"/>
              <a:pathLst>
                <a:path w="33" h="102">
                  <a:moveTo>
                    <a:pt x="6" y="102"/>
                  </a:moveTo>
                  <a:lnTo>
                    <a:pt x="33" y="100"/>
                  </a:lnTo>
                  <a:lnTo>
                    <a:pt x="27" y="0"/>
                  </a:lnTo>
                  <a:lnTo>
                    <a:pt x="0" y="2"/>
                  </a:lnTo>
                  <a:lnTo>
                    <a:pt x="6" y="102"/>
                  </a:lnTo>
                  <a:close/>
                </a:path>
              </a:pathLst>
            </a:custGeom>
            <a:solidFill>
              <a:srgbClr val="EDCD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39" name="Freeform 139"/>
            <p:cNvSpPr>
              <a:spLocks/>
            </p:cNvSpPr>
            <p:nvPr/>
          </p:nvSpPr>
          <p:spPr bwMode="auto">
            <a:xfrm>
              <a:off x="3986213" y="2171700"/>
              <a:ext cx="77788" cy="219075"/>
            </a:xfrm>
            <a:custGeom>
              <a:avLst/>
              <a:gdLst>
                <a:gd name="T0" fmla="*/ 5 w 49"/>
                <a:gd name="T1" fmla="*/ 116 h 138"/>
                <a:gd name="T2" fmla="*/ 5 w 49"/>
                <a:gd name="T3" fmla="*/ 116 h 138"/>
                <a:gd name="T4" fmla="*/ 5 w 49"/>
                <a:gd name="T5" fmla="*/ 122 h 138"/>
                <a:gd name="T6" fmla="*/ 7 w 49"/>
                <a:gd name="T7" fmla="*/ 126 h 138"/>
                <a:gd name="T8" fmla="*/ 9 w 49"/>
                <a:gd name="T9" fmla="*/ 128 h 138"/>
                <a:gd name="T10" fmla="*/ 12 w 49"/>
                <a:gd name="T11" fmla="*/ 132 h 138"/>
                <a:gd name="T12" fmla="*/ 16 w 49"/>
                <a:gd name="T13" fmla="*/ 134 h 138"/>
                <a:gd name="T14" fmla="*/ 19 w 49"/>
                <a:gd name="T15" fmla="*/ 136 h 138"/>
                <a:gd name="T16" fmla="*/ 23 w 49"/>
                <a:gd name="T17" fmla="*/ 138 h 138"/>
                <a:gd name="T18" fmla="*/ 28 w 49"/>
                <a:gd name="T19" fmla="*/ 138 h 138"/>
                <a:gd name="T20" fmla="*/ 28 w 49"/>
                <a:gd name="T21" fmla="*/ 138 h 138"/>
                <a:gd name="T22" fmla="*/ 32 w 49"/>
                <a:gd name="T23" fmla="*/ 136 h 138"/>
                <a:gd name="T24" fmla="*/ 37 w 49"/>
                <a:gd name="T25" fmla="*/ 135 h 138"/>
                <a:gd name="T26" fmla="*/ 41 w 49"/>
                <a:gd name="T27" fmla="*/ 132 h 138"/>
                <a:gd name="T28" fmla="*/ 43 w 49"/>
                <a:gd name="T29" fmla="*/ 130 h 138"/>
                <a:gd name="T30" fmla="*/ 46 w 49"/>
                <a:gd name="T31" fmla="*/ 127 h 138"/>
                <a:gd name="T32" fmla="*/ 47 w 49"/>
                <a:gd name="T33" fmla="*/ 123 h 138"/>
                <a:gd name="T34" fmla="*/ 49 w 49"/>
                <a:gd name="T35" fmla="*/ 119 h 138"/>
                <a:gd name="T36" fmla="*/ 49 w 49"/>
                <a:gd name="T37" fmla="*/ 115 h 138"/>
                <a:gd name="T38" fmla="*/ 43 w 49"/>
                <a:gd name="T39" fmla="*/ 20 h 138"/>
                <a:gd name="T40" fmla="*/ 43 w 49"/>
                <a:gd name="T41" fmla="*/ 20 h 138"/>
                <a:gd name="T42" fmla="*/ 43 w 49"/>
                <a:gd name="T43" fmla="*/ 16 h 138"/>
                <a:gd name="T44" fmla="*/ 42 w 49"/>
                <a:gd name="T45" fmla="*/ 12 h 138"/>
                <a:gd name="T46" fmla="*/ 39 w 49"/>
                <a:gd name="T47" fmla="*/ 8 h 138"/>
                <a:gd name="T48" fmla="*/ 37 w 49"/>
                <a:gd name="T49" fmla="*/ 5 h 138"/>
                <a:gd name="T50" fmla="*/ 34 w 49"/>
                <a:gd name="T51" fmla="*/ 2 h 138"/>
                <a:gd name="T52" fmla="*/ 30 w 49"/>
                <a:gd name="T53" fmla="*/ 1 h 138"/>
                <a:gd name="T54" fmla="*/ 26 w 49"/>
                <a:gd name="T55" fmla="*/ 0 h 138"/>
                <a:gd name="T56" fmla="*/ 20 w 49"/>
                <a:gd name="T57" fmla="*/ 0 h 138"/>
                <a:gd name="T58" fmla="*/ 20 w 49"/>
                <a:gd name="T59" fmla="*/ 0 h 138"/>
                <a:gd name="T60" fmla="*/ 16 w 49"/>
                <a:gd name="T61" fmla="*/ 0 h 138"/>
                <a:gd name="T62" fmla="*/ 12 w 49"/>
                <a:gd name="T63" fmla="*/ 1 h 138"/>
                <a:gd name="T64" fmla="*/ 8 w 49"/>
                <a:gd name="T65" fmla="*/ 4 h 138"/>
                <a:gd name="T66" fmla="*/ 5 w 49"/>
                <a:gd name="T67" fmla="*/ 6 h 138"/>
                <a:gd name="T68" fmla="*/ 3 w 49"/>
                <a:gd name="T69" fmla="*/ 11 h 138"/>
                <a:gd name="T70" fmla="*/ 1 w 49"/>
                <a:gd name="T71" fmla="*/ 15 h 138"/>
                <a:gd name="T72" fmla="*/ 0 w 49"/>
                <a:gd name="T73" fmla="*/ 19 h 138"/>
                <a:gd name="T74" fmla="*/ 0 w 49"/>
                <a:gd name="T75" fmla="*/ 23 h 138"/>
                <a:gd name="T76" fmla="*/ 5 w 49"/>
                <a:gd name="T77" fmla="*/ 1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138">
                  <a:moveTo>
                    <a:pt x="5" y="116"/>
                  </a:moveTo>
                  <a:lnTo>
                    <a:pt x="5" y="116"/>
                  </a:lnTo>
                  <a:lnTo>
                    <a:pt x="5" y="122"/>
                  </a:lnTo>
                  <a:lnTo>
                    <a:pt x="7" y="126"/>
                  </a:lnTo>
                  <a:lnTo>
                    <a:pt x="9" y="128"/>
                  </a:lnTo>
                  <a:lnTo>
                    <a:pt x="12" y="132"/>
                  </a:lnTo>
                  <a:lnTo>
                    <a:pt x="16" y="134"/>
                  </a:lnTo>
                  <a:lnTo>
                    <a:pt x="19" y="136"/>
                  </a:lnTo>
                  <a:lnTo>
                    <a:pt x="23" y="138"/>
                  </a:lnTo>
                  <a:lnTo>
                    <a:pt x="28" y="138"/>
                  </a:lnTo>
                  <a:lnTo>
                    <a:pt x="28" y="138"/>
                  </a:lnTo>
                  <a:lnTo>
                    <a:pt x="32" y="136"/>
                  </a:lnTo>
                  <a:lnTo>
                    <a:pt x="37" y="135"/>
                  </a:lnTo>
                  <a:lnTo>
                    <a:pt x="41" y="132"/>
                  </a:lnTo>
                  <a:lnTo>
                    <a:pt x="43" y="130"/>
                  </a:lnTo>
                  <a:lnTo>
                    <a:pt x="46" y="127"/>
                  </a:lnTo>
                  <a:lnTo>
                    <a:pt x="47" y="123"/>
                  </a:lnTo>
                  <a:lnTo>
                    <a:pt x="49" y="119"/>
                  </a:lnTo>
                  <a:lnTo>
                    <a:pt x="49" y="115"/>
                  </a:lnTo>
                  <a:lnTo>
                    <a:pt x="43" y="20"/>
                  </a:lnTo>
                  <a:lnTo>
                    <a:pt x="43" y="20"/>
                  </a:lnTo>
                  <a:lnTo>
                    <a:pt x="43" y="16"/>
                  </a:lnTo>
                  <a:lnTo>
                    <a:pt x="42" y="12"/>
                  </a:lnTo>
                  <a:lnTo>
                    <a:pt x="39" y="8"/>
                  </a:lnTo>
                  <a:lnTo>
                    <a:pt x="37" y="5"/>
                  </a:lnTo>
                  <a:lnTo>
                    <a:pt x="34" y="2"/>
                  </a:lnTo>
                  <a:lnTo>
                    <a:pt x="30" y="1"/>
                  </a:lnTo>
                  <a:lnTo>
                    <a:pt x="26" y="0"/>
                  </a:lnTo>
                  <a:lnTo>
                    <a:pt x="20" y="0"/>
                  </a:lnTo>
                  <a:lnTo>
                    <a:pt x="20" y="0"/>
                  </a:lnTo>
                  <a:lnTo>
                    <a:pt x="16" y="0"/>
                  </a:lnTo>
                  <a:lnTo>
                    <a:pt x="12" y="1"/>
                  </a:lnTo>
                  <a:lnTo>
                    <a:pt x="8" y="4"/>
                  </a:lnTo>
                  <a:lnTo>
                    <a:pt x="5" y="6"/>
                  </a:lnTo>
                  <a:lnTo>
                    <a:pt x="3" y="11"/>
                  </a:lnTo>
                  <a:lnTo>
                    <a:pt x="1" y="15"/>
                  </a:lnTo>
                  <a:lnTo>
                    <a:pt x="0" y="19"/>
                  </a:lnTo>
                  <a:lnTo>
                    <a:pt x="0" y="23"/>
                  </a:lnTo>
                  <a:lnTo>
                    <a:pt x="5" y="116"/>
                  </a:lnTo>
                  <a:close/>
                </a:path>
              </a:pathLst>
            </a:custGeom>
            <a:solidFill>
              <a:srgbClr val="EDCD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140" name="Freeform 140"/>
          <p:cNvSpPr>
            <a:spLocks/>
          </p:cNvSpPr>
          <p:nvPr/>
        </p:nvSpPr>
        <p:spPr bwMode="auto">
          <a:xfrm>
            <a:off x="2496864" y="286958"/>
            <a:ext cx="515804" cy="420578"/>
          </a:xfrm>
          <a:custGeom>
            <a:avLst/>
            <a:gdLst>
              <a:gd name="T0" fmla="*/ 166 w 325"/>
              <a:gd name="T1" fmla="*/ 265 h 265"/>
              <a:gd name="T2" fmla="*/ 166 w 325"/>
              <a:gd name="T3" fmla="*/ 265 h 265"/>
              <a:gd name="T4" fmla="*/ 169 w 325"/>
              <a:gd name="T5" fmla="*/ 263 h 265"/>
              <a:gd name="T6" fmla="*/ 177 w 325"/>
              <a:gd name="T7" fmla="*/ 257 h 265"/>
              <a:gd name="T8" fmla="*/ 189 w 325"/>
              <a:gd name="T9" fmla="*/ 250 h 265"/>
              <a:gd name="T10" fmla="*/ 198 w 325"/>
              <a:gd name="T11" fmla="*/ 246 h 265"/>
              <a:gd name="T12" fmla="*/ 207 w 325"/>
              <a:gd name="T13" fmla="*/ 244 h 265"/>
              <a:gd name="T14" fmla="*/ 218 w 325"/>
              <a:gd name="T15" fmla="*/ 241 h 265"/>
              <a:gd name="T16" fmla="*/ 230 w 325"/>
              <a:gd name="T17" fmla="*/ 240 h 265"/>
              <a:gd name="T18" fmla="*/ 242 w 325"/>
              <a:gd name="T19" fmla="*/ 240 h 265"/>
              <a:gd name="T20" fmla="*/ 257 w 325"/>
              <a:gd name="T21" fmla="*/ 241 h 265"/>
              <a:gd name="T22" fmla="*/ 272 w 325"/>
              <a:gd name="T23" fmla="*/ 242 h 265"/>
              <a:gd name="T24" fmla="*/ 288 w 325"/>
              <a:gd name="T25" fmla="*/ 248 h 265"/>
              <a:gd name="T26" fmla="*/ 306 w 325"/>
              <a:gd name="T27" fmla="*/ 255 h 265"/>
              <a:gd name="T28" fmla="*/ 325 w 325"/>
              <a:gd name="T29" fmla="*/ 263 h 265"/>
              <a:gd name="T30" fmla="*/ 325 w 325"/>
              <a:gd name="T31" fmla="*/ 26 h 265"/>
              <a:gd name="T32" fmla="*/ 325 w 325"/>
              <a:gd name="T33" fmla="*/ 26 h 265"/>
              <a:gd name="T34" fmla="*/ 307 w 325"/>
              <a:gd name="T35" fmla="*/ 18 h 265"/>
              <a:gd name="T36" fmla="*/ 288 w 325"/>
              <a:gd name="T37" fmla="*/ 9 h 265"/>
              <a:gd name="T38" fmla="*/ 265 w 325"/>
              <a:gd name="T39" fmla="*/ 4 h 265"/>
              <a:gd name="T40" fmla="*/ 253 w 325"/>
              <a:gd name="T41" fmla="*/ 1 h 265"/>
              <a:gd name="T42" fmla="*/ 240 w 325"/>
              <a:gd name="T43" fmla="*/ 0 h 265"/>
              <a:gd name="T44" fmla="*/ 226 w 325"/>
              <a:gd name="T45" fmla="*/ 0 h 265"/>
              <a:gd name="T46" fmla="*/ 212 w 325"/>
              <a:gd name="T47" fmla="*/ 1 h 265"/>
              <a:gd name="T48" fmla="*/ 199 w 325"/>
              <a:gd name="T49" fmla="*/ 4 h 265"/>
              <a:gd name="T50" fmla="*/ 187 w 325"/>
              <a:gd name="T51" fmla="*/ 8 h 265"/>
              <a:gd name="T52" fmla="*/ 175 w 325"/>
              <a:gd name="T53" fmla="*/ 16 h 265"/>
              <a:gd name="T54" fmla="*/ 162 w 325"/>
              <a:gd name="T55" fmla="*/ 26 h 265"/>
              <a:gd name="T56" fmla="*/ 0 w 325"/>
              <a:gd name="T57" fmla="*/ 26 h 265"/>
              <a:gd name="T58" fmla="*/ 0 w 325"/>
              <a:gd name="T59" fmla="*/ 264 h 265"/>
              <a:gd name="T60" fmla="*/ 166 w 325"/>
              <a:gd name="T61"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5" h="265">
                <a:moveTo>
                  <a:pt x="166" y="265"/>
                </a:moveTo>
                <a:lnTo>
                  <a:pt x="166" y="265"/>
                </a:lnTo>
                <a:lnTo>
                  <a:pt x="169" y="263"/>
                </a:lnTo>
                <a:lnTo>
                  <a:pt x="177" y="257"/>
                </a:lnTo>
                <a:lnTo>
                  <a:pt x="189" y="250"/>
                </a:lnTo>
                <a:lnTo>
                  <a:pt x="198" y="246"/>
                </a:lnTo>
                <a:lnTo>
                  <a:pt x="207" y="244"/>
                </a:lnTo>
                <a:lnTo>
                  <a:pt x="218" y="241"/>
                </a:lnTo>
                <a:lnTo>
                  <a:pt x="230" y="240"/>
                </a:lnTo>
                <a:lnTo>
                  <a:pt x="242" y="240"/>
                </a:lnTo>
                <a:lnTo>
                  <a:pt x="257" y="241"/>
                </a:lnTo>
                <a:lnTo>
                  <a:pt x="272" y="242"/>
                </a:lnTo>
                <a:lnTo>
                  <a:pt x="288" y="248"/>
                </a:lnTo>
                <a:lnTo>
                  <a:pt x="306" y="255"/>
                </a:lnTo>
                <a:lnTo>
                  <a:pt x="325" y="263"/>
                </a:lnTo>
                <a:lnTo>
                  <a:pt x="325" y="26"/>
                </a:lnTo>
                <a:lnTo>
                  <a:pt x="325" y="26"/>
                </a:lnTo>
                <a:lnTo>
                  <a:pt x="307" y="18"/>
                </a:lnTo>
                <a:lnTo>
                  <a:pt x="288" y="9"/>
                </a:lnTo>
                <a:lnTo>
                  <a:pt x="265" y="4"/>
                </a:lnTo>
                <a:lnTo>
                  <a:pt x="253" y="1"/>
                </a:lnTo>
                <a:lnTo>
                  <a:pt x="240" y="0"/>
                </a:lnTo>
                <a:lnTo>
                  <a:pt x="226" y="0"/>
                </a:lnTo>
                <a:lnTo>
                  <a:pt x="212" y="1"/>
                </a:lnTo>
                <a:lnTo>
                  <a:pt x="199" y="4"/>
                </a:lnTo>
                <a:lnTo>
                  <a:pt x="187" y="8"/>
                </a:lnTo>
                <a:lnTo>
                  <a:pt x="175" y="16"/>
                </a:lnTo>
                <a:lnTo>
                  <a:pt x="162" y="26"/>
                </a:lnTo>
                <a:lnTo>
                  <a:pt x="0" y="26"/>
                </a:lnTo>
                <a:lnTo>
                  <a:pt x="0" y="264"/>
                </a:lnTo>
                <a:lnTo>
                  <a:pt x="166" y="265"/>
                </a:lnTo>
                <a:close/>
              </a:path>
            </a:pathLst>
          </a:custGeom>
          <a:solidFill>
            <a:srgbClr val="F246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41" name="Freeform 141"/>
          <p:cNvSpPr>
            <a:spLocks noEditPoints="1"/>
          </p:cNvSpPr>
          <p:nvPr/>
        </p:nvSpPr>
        <p:spPr bwMode="auto">
          <a:xfrm>
            <a:off x="2538129" y="2859626"/>
            <a:ext cx="628486" cy="518978"/>
          </a:xfrm>
          <a:custGeom>
            <a:avLst/>
            <a:gdLst>
              <a:gd name="T0" fmla="*/ 365 w 396"/>
              <a:gd name="T1" fmla="*/ 0 h 327"/>
              <a:gd name="T2" fmla="*/ 383 w 396"/>
              <a:gd name="T3" fmla="*/ 5 h 327"/>
              <a:gd name="T4" fmla="*/ 394 w 396"/>
              <a:gd name="T5" fmla="*/ 19 h 327"/>
              <a:gd name="T6" fmla="*/ 396 w 396"/>
              <a:gd name="T7" fmla="*/ 197 h 327"/>
              <a:gd name="T8" fmla="*/ 394 w 396"/>
              <a:gd name="T9" fmla="*/ 210 h 327"/>
              <a:gd name="T10" fmla="*/ 383 w 396"/>
              <a:gd name="T11" fmla="*/ 224 h 327"/>
              <a:gd name="T12" fmla="*/ 365 w 396"/>
              <a:gd name="T13" fmla="*/ 230 h 327"/>
              <a:gd name="T14" fmla="*/ 295 w 396"/>
              <a:gd name="T15" fmla="*/ 260 h 327"/>
              <a:gd name="T16" fmla="*/ 307 w 396"/>
              <a:gd name="T17" fmla="*/ 262 h 327"/>
              <a:gd name="T18" fmla="*/ 321 w 396"/>
              <a:gd name="T19" fmla="*/ 273 h 327"/>
              <a:gd name="T20" fmla="*/ 326 w 396"/>
              <a:gd name="T21" fmla="*/ 291 h 327"/>
              <a:gd name="T22" fmla="*/ 326 w 396"/>
              <a:gd name="T23" fmla="*/ 302 h 327"/>
              <a:gd name="T24" fmla="*/ 318 w 396"/>
              <a:gd name="T25" fmla="*/ 318 h 327"/>
              <a:gd name="T26" fmla="*/ 302 w 396"/>
              <a:gd name="T27" fmla="*/ 326 h 327"/>
              <a:gd name="T28" fmla="*/ 199 w 396"/>
              <a:gd name="T29" fmla="*/ 208 h 327"/>
              <a:gd name="T30" fmla="*/ 348 w 396"/>
              <a:gd name="T31" fmla="*/ 208 h 327"/>
              <a:gd name="T32" fmla="*/ 361 w 396"/>
              <a:gd name="T33" fmla="*/ 204 h 327"/>
              <a:gd name="T34" fmla="*/ 371 w 396"/>
              <a:gd name="T35" fmla="*/ 192 h 327"/>
              <a:gd name="T36" fmla="*/ 373 w 396"/>
              <a:gd name="T37" fmla="*/ 47 h 327"/>
              <a:gd name="T38" fmla="*/ 371 w 396"/>
              <a:gd name="T39" fmla="*/ 36 h 327"/>
              <a:gd name="T40" fmla="*/ 361 w 396"/>
              <a:gd name="T41" fmla="*/ 25 h 327"/>
              <a:gd name="T42" fmla="*/ 348 w 396"/>
              <a:gd name="T43" fmla="*/ 20 h 327"/>
              <a:gd name="T44" fmla="*/ 127 w 396"/>
              <a:gd name="T45" fmla="*/ 260 h 327"/>
              <a:gd name="T46" fmla="*/ 127 w 396"/>
              <a:gd name="T47" fmla="*/ 230 h 327"/>
              <a:gd name="T48" fmla="*/ 199 w 396"/>
              <a:gd name="T49" fmla="*/ 327 h 327"/>
              <a:gd name="T50" fmla="*/ 154 w 396"/>
              <a:gd name="T51" fmla="*/ 288 h 327"/>
              <a:gd name="T52" fmla="*/ 158 w 396"/>
              <a:gd name="T53" fmla="*/ 287 h 327"/>
              <a:gd name="T54" fmla="*/ 159 w 396"/>
              <a:gd name="T55" fmla="*/ 283 h 327"/>
              <a:gd name="T56" fmla="*/ 155 w 396"/>
              <a:gd name="T57" fmla="*/ 277 h 327"/>
              <a:gd name="T58" fmla="*/ 127 w 396"/>
              <a:gd name="T59" fmla="*/ 260 h 327"/>
              <a:gd name="T60" fmla="*/ 199 w 396"/>
              <a:gd name="T61" fmla="*/ 0 h 327"/>
              <a:gd name="T62" fmla="*/ 127 w 396"/>
              <a:gd name="T63" fmla="*/ 0 h 327"/>
              <a:gd name="T64" fmla="*/ 127 w 396"/>
              <a:gd name="T65" fmla="*/ 276 h 327"/>
              <a:gd name="T66" fmla="*/ 97 w 396"/>
              <a:gd name="T67" fmla="*/ 277 h 327"/>
              <a:gd name="T68" fmla="*/ 94 w 396"/>
              <a:gd name="T69" fmla="*/ 283 h 327"/>
              <a:gd name="T70" fmla="*/ 96 w 396"/>
              <a:gd name="T71" fmla="*/ 287 h 327"/>
              <a:gd name="T72" fmla="*/ 100 w 396"/>
              <a:gd name="T73" fmla="*/ 288 h 327"/>
              <a:gd name="T74" fmla="*/ 101 w 396"/>
              <a:gd name="T75" fmla="*/ 327 h 327"/>
              <a:gd name="T76" fmla="*/ 88 w 396"/>
              <a:gd name="T77" fmla="*/ 325 h 327"/>
              <a:gd name="T78" fmla="*/ 74 w 396"/>
              <a:gd name="T79" fmla="*/ 314 h 327"/>
              <a:gd name="T80" fmla="*/ 69 w 396"/>
              <a:gd name="T81" fmla="*/ 295 h 327"/>
              <a:gd name="T82" fmla="*/ 70 w 396"/>
              <a:gd name="T83" fmla="*/ 285 h 327"/>
              <a:gd name="T84" fmla="*/ 78 w 396"/>
              <a:gd name="T85" fmla="*/ 269 h 327"/>
              <a:gd name="T86" fmla="*/ 94 w 396"/>
              <a:gd name="T87" fmla="*/ 260 h 327"/>
              <a:gd name="T88" fmla="*/ 127 w 396"/>
              <a:gd name="T89" fmla="*/ 230 h 327"/>
              <a:gd name="T90" fmla="*/ 25 w 396"/>
              <a:gd name="T91" fmla="*/ 229 h 327"/>
              <a:gd name="T92" fmla="*/ 9 w 396"/>
              <a:gd name="T93" fmla="*/ 220 h 327"/>
              <a:gd name="T94" fmla="*/ 1 w 396"/>
              <a:gd name="T95" fmla="*/ 204 h 327"/>
              <a:gd name="T96" fmla="*/ 0 w 396"/>
              <a:gd name="T97" fmla="*/ 31 h 327"/>
              <a:gd name="T98" fmla="*/ 5 w 396"/>
              <a:gd name="T99" fmla="*/ 13 h 327"/>
              <a:gd name="T100" fmla="*/ 20 w 396"/>
              <a:gd name="T101" fmla="*/ 2 h 327"/>
              <a:gd name="T102" fmla="*/ 127 w 396"/>
              <a:gd name="T103" fmla="*/ 0 h 327"/>
              <a:gd name="T104" fmla="*/ 50 w 396"/>
              <a:gd name="T105" fmla="*/ 20 h 327"/>
              <a:gd name="T106" fmla="*/ 35 w 396"/>
              <a:gd name="T107" fmla="*/ 25 h 327"/>
              <a:gd name="T108" fmla="*/ 25 w 396"/>
              <a:gd name="T109" fmla="*/ 36 h 327"/>
              <a:gd name="T110" fmla="*/ 24 w 396"/>
              <a:gd name="T111" fmla="*/ 182 h 327"/>
              <a:gd name="T112" fmla="*/ 25 w 396"/>
              <a:gd name="T113" fmla="*/ 192 h 327"/>
              <a:gd name="T114" fmla="*/ 35 w 396"/>
              <a:gd name="T115" fmla="*/ 204 h 327"/>
              <a:gd name="T116" fmla="*/ 50 w 396"/>
              <a:gd name="T117" fmla="*/ 20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6" h="327">
                <a:moveTo>
                  <a:pt x="199" y="0"/>
                </a:moveTo>
                <a:lnTo>
                  <a:pt x="365" y="0"/>
                </a:lnTo>
                <a:lnTo>
                  <a:pt x="365" y="0"/>
                </a:lnTo>
                <a:lnTo>
                  <a:pt x="372" y="0"/>
                </a:lnTo>
                <a:lnTo>
                  <a:pt x="377" y="2"/>
                </a:lnTo>
                <a:lnTo>
                  <a:pt x="383" y="5"/>
                </a:lnTo>
                <a:lnTo>
                  <a:pt x="387" y="9"/>
                </a:lnTo>
                <a:lnTo>
                  <a:pt x="391" y="13"/>
                </a:lnTo>
                <a:lnTo>
                  <a:pt x="394" y="19"/>
                </a:lnTo>
                <a:lnTo>
                  <a:pt x="396" y="24"/>
                </a:lnTo>
                <a:lnTo>
                  <a:pt x="396" y="31"/>
                </a:lnTo>
                <a:lnTo>
                  <a:pt x="396" y="197"/>
                </a:lnTo>
                <a:lnTo>
                  <a:pt x="396" y="197"/>
                </a:lnTo>
                <a:lnTo>
                  <a:pt x="396" y="204"/>
                </a:lnTo>
                <a:lnTo>
                  <a:pt x="394" y="210"/>
                </a:lnTo>
                <a:lnTo>
                  <a:pt x="391" y="215"/>
                </a:lnTo>
                <a:lnTo>
                  <a:pt x="387" y="220"/>
                </a:lnTo>
                <a:lnTo>
                  <a:pt x="383" y="224"/>
                </a:lnTo>
                <a:lnTo>
                  <a:pt x="377" y="227"/>
                </a:lnTo>
                <a:lnTo>
                  <a:pt x="372" y="229"/>
                </a:lnTo>
                <a:lnTo>
                  <a:pt x="365" y="230"/>
                </a:lnTo>
                <a:lnTo>
                  <a:pt x="238" y="230"/>
                </a:lnTo>
                <a:lnTo>
                  <a:pt x="238" y="260"/>
                </a:lnTo>
                <a:lnTo>
                  <a:pt x="295" y="260"/>
                </a:lnTo>
                <a:lnTo>
                  <a:pt x="295" y="260"/>
                </a:lnTo>
                <a:lnTo>
                  <a:pt x="302" y="260"/>
                </a:lnTo>
                <a:lnTo>
                  <a:pt x="307" y="262"/>
                </a:lnTo>
                <a:lnTo>
                  <a:pt x="312" y="265"/>
                </a:lnTo>
                <a:lnTo>
                  <a:pt x="318" y="269"/>
                </a:lnTo>
                <a:lnTo>
                  <a:pt x="321" y="273"/>
                </a:lnTo>
                <a:lnTo>
                  <a:pt x="325" y="279"/>
                </a:lnTo>
                <a:lnTo>
                  <a:pt x="326" y="285"/>
                </a:lnTo>
                <a:lnTo>
                  <a:pt x="326" y="291"/>
                </a:lnTo>
                <a:lnTo>
                  <a:pt x="326" y="295"/>
                </a:lnTo>
                <a:lnTo>
                  <a:pt x="326" y="295"/>
                </a:lnTo>
                <a:lnTo>
                  <a:pt x="326" y="302"/>
                </a:lnTo>
                <a:lnTo>
                  <a:pt x="325" y="308"/>
                </a:lnTo>
                <a:lnTo>
                  <a:pt x="321" y="314"/>
                </a:lnTo>
                <a:lnTo>
                  <a:pt x="318" y="318"/>
                </a:lnTo>
                <a:lnTo>
                  <a:pt x="312" y="322"/>
                </a:lnTo>
                <a:lnTo>
                  <a:pt x="307" y="325"/>
                </a:lnTo>
                <a:lnTo>
                  <a:pt x="302" y="326"/>
                </a:lnTo>
                <a:lnTo>
                  <a:pt x="295" y="327"/>
                </a:lnTo>
                <a:lnTo>
                  <a:pt x="199" y="327"/>
                </a:lnTo>
                <a:lnTo>
                  <a:pt x="199" y="208"/>
                </a:lnTo>
                <a:lnTo>
                  <a:pt x="348" y="208"/>
                </a:lnTo>
                <a:lnTo>
                  <a:pt x="348" y="208"/>
                </a:lnTo>
                <a:lnTo>
                  <a:pt x="348" y="208"/>
                </a:lnTo>
                <a:lnTo>
                  <a:pt x="352" y="207"/>
                </a:lnTo>
                <a:lnTo>
                  <a:pt x="357" y="205"/>
                </a:lnTo>
                <a:lnTo>
                  <a:pt x="361" y="204"/>
                </a:lnTo>
                <a:lnTo>
                  <a:pt x="365" y="200"/>
                </a:lnTo>
                <a:lnTo>
                  <a:pt x="368" y="196"/>
                </a:lnTo>
                <a:lnTo>
                  <a:pt x="371" y="192"/>
                </a:lnTo>
                <a:lnTo>
                  <a:pt x="372" y="188"/>
                </a:lnTo>
                <a:lnTo>
                  <a:pt x="373" y="182"/>
                </a:lnTo>
                <a:lnTo>
                  <a:pt x="373" y="47"/>
                </a:lnTo>
                <a:lnTo>
                  <a:pt x="373" y="47"/>
                </a:lnTo>
                <a:lnTo>
                  <a:pt x="372" y="42"/>
                </a:lnTo>
                <a:lnTo>
                  <a:pt x="371" y="36"/>
                </a:lnTo>
                <a:lnTo>
                  <a:pt x="368" y="32"/>
                </a:lnTo>
                <a:lnTo>
                  <a:pt x="365" y="28"/>
                </a:lnTo>
                <a:lnTo>
                  <a:pt x="361" y="25"/>
                </a:lnTo>
                <a:lnTo>
                  <a:pt x="357" y="23"/>
                </a:lnTo>
                <a:lnTo>
                  <a:pt x="352" y="21"/>
                </a:lnTo>
                <a:lnTo>
                  <a:pt x="348" y="20"/>
                </a:lnTo>
                <a:lnTo>
                  <a:pt x="199" y="20"/>
                </a:lnTo>
                <a:lnTo>
                  <a:pt x="199" y="0"/>
                </a:lnTo>
                <a:close/>
                <a:moveTo>
                  <a:pt x="127" y="260"/>
                </a:moveTo>
                <a:lnTo>
                  <a:pt x="159" y="260"/>
                </a:lnTo>
                <a:lnTo>
                  <a:pt x="159" y="230"/>
                </a:lnTo>
                <a:lnTo>
                  <a:pt x="127" y="230"/>
                </a:lnTo>
                <a:lnTo>
                  <a:pt x="127" y="208"/>
                </a:lnTo>
                <a:lnTo>
                  <a:pt x="199" y="208"/>
                </a:lnTo>
                <a:lnTo>
                  <a:pt x="199" y="327"/>
                </a:lnTo>
                <a:lnTo>
                  <a:pt x="127" y="327"/>
                </a:lnTo>
                <a:lnTo>
                  <a:pt x="127" y="288"/>
                </a:lnTo>
                <a:lnTo>
                  <a:pt x="154" y="288"/>
                </a:lnTo>
                <a:lnTo>
                  <a:pt x="154" y="288"/>
                </a:lnTo>
                <a:lnTo>
                  <a:pt x="155" y="288"/>
                </a:lnTo>
                <a:lnTo>
                  <a:pt x="158" y="287"/>
                </a:lnTo>
                <a:lnTo>
                  <a:pt x="159" y="284"/>
                </a:lnTo>
                <a:lnTo>
                  <a:pt x="159" y="283"/>
                </a:lnTo>
                <a:lnTo>
                  <a:pt x="159" y="283"/>
                </a:lnTo>
                <a:lnTo>
                  <a:pt x="159" y="280"/>
                </a:lnTo>
                <a:lnTo>
                  <a:pt x="158" y="279"/>
                </a:lnTo>
                <a:lnTo>
                  <a:pt x="155" y="277"/>
                </a:lnTo>
                <a:lnTo>
                  <a:pt x="154" y="276"/>
                </a:lnTo>
                <a:lnTo>
                  <a:pt x="127" y="276"/>
                </a:lnTo>
                <a:lnTo>
                  <a:pt x="127" y="260"/>
                </a:lnTo>
                <a:lnTo>
                  <a:pt x="127" y="260"/>
                </a:lnTo>
                <a:close/>
                <a:moveTo>
                  <a:pt x="127" y="0"/>
                </a:moveTo>
                <a:lnTo>
                  <a:pt x="199" y="0"/>
                </a:lnTo>
                <a:lnTo>
                  <a:pt x="199" y="20"/>
                </a:lnTo>
                <a:lnTo>
                  <a:pt x="127" y="20"/>
                </a:lnTo>
                <a:lnTo>
                  <a:pt x="127" y="0"/>
                </a:lnTo>
                <a:close/>
                <a:moveTo>
                  <a:pt x="101" y="260"/>
                </a:moveTo>
                <a:lnTo>
                  <a:pt x="127" y="260"/>
                </a:lnTo>
                <a:lnTo>
                  <a:pt x="127" y="276"/>
                </a:lnTo>
                <a:lnTo>
                  <a:pt x="100" y="276"/>
                </a:lnTo>
                <a:lnTo>
                  <a:pt x="100" y="276"/>
                </a:lnTo>
                <a:lnTo>
                  <a:pt x="97" y="277"/>
                </a:lnTo>
                <a:lnTo>
                  <a:pt x="96" y="279"/>
                </a:lnTo>
                <a:lnTo>
                  <a:pt x="94" y="280"/>
                </a:lnTo>
                <a:lnTo>
                  <a:pt x="94" y="283"/>
                </a:lnTo>
                <a:lnTo>
                  <a:pt x="94" y="283"/>
                </a:lnTo>
                <a:lnTo>
                  <a:pt x="94" y="284"/>
                </a:lnTo>
                <a:lnTo>
                  <a:pt x="96" y="287"/>
                </a:lnTo>
                <a:lnTo>
                  <a:pt x="97" y="288"/>
                </a:lnTo>
                <a:lnTo>
                  <a:pt x="100" y="288"/>
                </a:lnTo>
                <a:lnTo>
                  <a:pt x="100" y="288"/>
                </a:lnTo>
                <a:lnTo>
                  <a:pt x="127" y="288"/>
                </a:lnTo>
                <a:lnTo>
                  <a:pt x="127" y="327"/>
                </a:lnTo>
                <a:lnTo>
                  <a:pt x="101" y="327"/>
                </a:lnTo>
                <a:lnTo>
                  <a:pt x="101" y="327"/>
                </a:lnTo>
                <a:lnTo>
                  <a:pt x="94" y="326"/>
                </a:lnTo>
                <a:lnTo>
                  <a:pt x="88" y="325"/>
                </a:lnTo>
                <a:lnTo>
                  <a:pt x="82" y="322"/>
                </a:lnTo>
                <a:lnTo>
                  <a:pt x="78" y="318"/>
                </a:lnTo>
                <a:lnTo>
                  <a:pt x="74" y="314"/>
                </a:lnTo>
                <a:lnTo>
                  <a:pt x="71" y="308"/>
                </a:lnTo>
                <a:lnTo>
                  <a:pt x="70" y="302"/>
                </a:lnTo>
                <a:lnTo>
                  <a:pt x="69" y="295"/>
                </a:lnTo>
                <a:lnTo>
                  <a:pt x="69" y="291"/>
                </a:lnTo>
                <a:lnTo>
                  <a:pt x="69" y="291"/>
                </a:lnTo>
                <a:lnTo>
                  <a:pt x="70" y="285"/>
                </a:lnTo>
                <a:lnTo>
                  <a:pt x="71" y="279"/>
                </a:lnTo>
                <a:lnTo>
                  <a:pt x="74" y="273"/>
                </a:lnTo>
                <a:lnTo>
                  <a:pt x="78" y="269"/>
                </a:lnTo>
                <a:lnTo>
                  <a:pt x="82" y="265"/>
                </a:lnTo>
                <a:lnTo>
                  <a:pt x="88" y="262"/>
                </a:lnTo>
                <a:lnTo>
                  <a:pt x="94" y="260"/>
                </a:lnTo>
                <a:lnTo>
                  <a:pt x="101" y="260"/>
                </a:lnTo>
                <a:lnTo>
                  <a:pt x="101" y="260"/>
                </a:lnTo>
                <a:close/>
                <a:moveTo>
                  <a:pt x="127" y="230"/>
                </a:moveTo>
                <a:lnTo>
                  <a:pt x="32" y="230"/>
                </a:lnTo>
                <a:lnTo>
                  <a:pt x="32" y="230"/>
                </a:lnTo>
                <a:lnTo>
                  <a:pt x="25" y="229"/>
                </a:lnTo>
                <a:lnTo>
                  <a:pt x="20" y="227"/>
                </a:lnTo>
                <a:lnTo>
                  <a:pt x="14" y="224"/>
                </a:lnTo>
                <a:lnTo>
                  <a:pt x="9" y="220"/>
                </a:lnTo>
                <a:lnTo>
                  <a:pt x="5" y="215"/>
                </a:lnTo>
                <a:lnTo>
                  <a:pt x="2" y="210"/>
                </a:lnTo>
                <a:lnTo>
                  <a:pt x="1" y="204"/>
                </a:lnTo>
                <a:lnTo>
                  <a:pt x="0" y="197"/>
                </a:lnTo>
                <a:lnTo>
                  <a:pt x="0" y="31"/>
                </a:lnTo>
                <a:lnTo>
                  <a:pt x="0" y="31"/>
                </a:lnTo>
                <a:lnTo>
                  <a:pt x="1" y="24"/>
                </a:lnTo>
                <a:lnTo>
                  <a:pt x="2" y="19"/>
                </a:lnTo>
                <a:lnTo>
                  <a:pt x="5" y="13"/>
                </a:lnTo>
                <a:lnTo>
                  <a:pt x="9" y="9"/>
                </a:lnTo>
                <a:lnTo>
                  <a:pt x="14" y="5"/>
                </a:lnTo>
                <a:lnTo>
                  <a:pt x="20" y="2"/>
                </a:lnTo>
                <a:lnTo>
                  <a:pt x="25" y="0"/>
                </a:lnTo>
                <a:lnTo>
                  <a:pt x="32" y="0"/>
                </a:lnTo>
                <a:lnTo>
                  <a:pt x="127" y="0"/>
                </a:lnTo>
                <a:lnTo>
                  <a:pt x="127" y="20"/>
                </a:lnTo>
                <a:lnTo>
                  <a:pt x="50" y="20"/>
                </a:lnTo>
                <a:lnTo>
                  <a:pt x="50" y="20"/>
                </a:lnTo>
                <a:lnTo>
                  <a:pt x="44" y="21"/>
                </a:lnTo>
                <a:lnTo>
                  <a:pt x="40" y="23"/>
                </a:lnTo>
                <a:lnTo>
                  <a:pt x="35" y="25"/>
                </a:lnTo>
                <a:lnTo>
                  <a:pt x="31" y="28"/>
                </a:lnTo>
                <a:lnTo>
                  <a:pt x="28" y="32"/>
                </a:lnTo>
                <a:lnTo>
                  <a:pt x="25" y="36"/>
                </a:lnTo>
                <a:lnTo>
                  <a:pt x="24" y="42"/>
                </a:lnTo>
                <a:lnTo>
                  <a:pt x="24" y="47"/>
                </a:lnTo>
                <a:lnTo>
                  <a:pt x="24" y="182"/>
                </a:lnTo>
                <a:lnTo>
                  <a:pt x="24" y="182"/>
                </a:lnTo>
                <a:lnTo>
                  <a:pt x="24" y="188"/>
                </a:lnTo>
                <a:lnTo>
                  <a:pt x="25" y="192"/>
                </a:lnTo>
                <a:lnTo>
                  <a:pt x="28" y="196"/>
                </a:lnTo>
                <a:lnTo>
                  <a:pt x="31" y="200"/>
                </a:lnTo>
                <a:lnTo>
                  <a:pt x="35" y="204"/>
                </a:lnTo>
                <a:lnTo>
                  <a:pt x="40" y="205"/>
                </a:lnTo>
                <a:lnTo>
                  <a:pt x="44" y="207"/>
                </a:lnTo>
                <a:lnTo>
                  <a:pt x="50" y="208"/>
                </a:lnTo>
                <a:lnTo>
                  <a:pt x="127" y="208"/>
                </a:lnTo>
                <a:lnTo>
                  <a:pt x="127" y="230"/>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42" name="Freeform 142"/>
          <p:cNvSpPr>
            <a:spLocks noEditPoints="1"/>
          </p:cNvSpPr>
          <p:nvPr/>
        </p:nvSpPr>
        <p:spPr bwMode="auto">
          <a:xfrm>
            <a:off x="1246240" y="1818496"/>
            <a:ext cx="807828" cy="941143"/>
          </a:xfrm>
          <a:custGeom>
            <a:avLst/>
            <a:gdLst>
              <a:gd name="T0" fmla="*/ 92 w 509"/>
              <a:gd name="T1" fmla="*/ 126 h 593"/>
              <a:gd name="T2" fmla="*/ 147 w 509"/>
              <a:gd name="T3" fmla="*/ 94 h 593"/>
              <a:gd name="T4" fmla="*/ 137 w 509"/>
              <a:gd name="T5" fmla="*/ 133 h 593"/>
              <a:gd name="T6" fmla="*/ 168 w 509"/>
              <a:gd name="T7" fmla="*/ 120 h 593"/>
              <a:gd name="T8" fmla="*/ 157 w 509"/>
              <a:gd name="T9" fmla="*/ 157 h 593"/>
              <a:gd name="T10" fmla="*/ 189 w 509"/>
              <a:gd name="T11" fmla="*/ 144 h 593"/>
              <a:gd name="T12" fmla="*/ 177 w 509"/>
              <a:gd name="T13" fmla="*/ 183 h 593"/>
              <a:gd name="T14" fmla="*/ 210 w 509"/>
              <a:gd name="T15" fmla="*/ 170 h 593"/>
              <a:gd name="T16" fmla="*/ 174 w 509"/>
              <a:gd name="T17" fmla="*/ 228 h 593"/>
              <a:gd name="T18" fmla="*/ 230 w 509"/>
              <a:gd name="T19" fmla="*/ 195 h 593"/>
              <a:gd name="T20" fmla="*/ 219 w 509"/>
              <a:gd name="T21" fmla="*/ 235 h 593"/>
              <a:gd name="T22" fmla="*/ 252 w 509"/>
              <a:gd name="T23" fmla="*/ 221 h 593"/>
              <a:gd name="T24" fmla="*/ 239 w 509"/>
              <a:gd name="T25" fmla="*/ 259 h 593"/>
              <a:gd name="T26" fmla="*/ 272 w 509"/>
              <a:gd name="T27" fmla="*/ 245 h 593"/>
              <a:gd name="T28" fmla="*/ 261 w 509"/>
              <a:gd name="T29" fmla="*/ 285 h 593"/>
              <a:gd name="T30" fmla="*/ 294 w 509"/>
              <a:gd name="T31" fmla="*/ 271 h 593"/>
              <a:gd name="T32" fmla="*/ 258 w 509"/>
              <a:gd name="T33" fmla="*/ 329 h 593"/>
              <a:gd name="T34" fmla="*/ 314 w 509"/>
              <a:gd name="T35" fmla="*/ 297 h 593"/>
              <a:gd name="T36" fmla="*/ 302 w 509"/>
              <a:gd name="T37" fmla="*/ 336 h 593"/>
              <a:gd name="T38" fmla="*/ 334 w 509"/>
              <a:gd name="T39" fmla="*/ 323 h 593"/>
              <a:gd name="T40" fmla="*/ 323 w 509"/>
              <a:gd name="T41" fmla="*/ 362 h 593"/>
              <a:gd name="T42" fmla="*/ 356 w 509"/>
              <a:gd name="T43" fmla="*/ 347 h 593"/>
              <a:gd name="T44" fmla="*/ 344 w 509"/>
              <a:gd name="T45" fmla="*/ 386 h 593"/>
              <a:gd name="T46" fmla="*/ 376 w 509"/>
              <a:gd name="T47" fmla="*/ 373 h 593"/>
              <a:gd name="T48" fmla="*/ 341 w 509"/>
              <a:gd name="T49" fmla="*/ 431 h 593"/>
              <a:gd name="T50" fmla="*/ 397 w 509"/>
              <a:gd name="T51" fmla="*/ 398 h 593"/>
              <a:gd name="T52" fmla="*/ 386 w 509"/>
              <a:gd name="T53" fmla="*/ 438 h 593"/>
              <a:gd name="T54" fmla="*/ 418 w 509"/>
              <a:gd name="T55" fmla="*/ 424 h 593"/>
              <a:gd name="T56" fmla="*/ 406 w 509"/>
              <a:gd name="T57" fmla="*/ 463 h 593"/>
              <a:gd name="T58" fmla="*/ 438 w 509"/>
              <a:gd name="T59" fmla="*/ 450 h 593"/>
              <a:gd name="T60" fmla="*/ 426 w 509"/>
              <a:gd name="T61" fmla="*/ 488 h 593"/>
              <a:gd name="T62" fmla="*/ 459 w 509"/>
              <a:gd name="T63" fmla="*/ 474 h 593"/>
              <a:gd name="T64" fmla="*/ 424 w 509"/>
              <a:gd name="T65" fmla="*/ 532 h 593"/>
              <a:gd name="T66" fmla="*/ 480 w 509"/>
              <a:gd name="T67" fmla="*/ 500 h 593"/>
              <a:gd name="T68" fmla="*/ 437 w 509"/>
              <a:gd name="T69" fmla="*/ 593 h 593"/>
              <a:gd name="T70" fmla="*/ 70 w 509"/>
              <a:gd name="T71" fmla="*/ 82 h 593"/>
              <a:gd name="T72" fmla="*/ 77 w 509"/>
              <a:gd name="T73" fmla="*/ 80 h 593"/>
              <a:gd name="T74" fmla="*/ 82 w 509"/>
              <a:gd name="T75" fmla="*/ 78 h 593"/>
              <a:gd name="T76" fmla="*/ 88 w 509"/>
              <a:gd name="T77" fmla="*/ 65 h 593"/>
              <a:gd name="T78" fmla="*/ 84 w 509"/>
              <a:gd name="T79" fmla="*/ 52 h 593"/>
              <a:gd name="T80" fmla="*/ 81 w 509"/>
              <a:gd name="T81" fmla="*/ 49 h 593"/>
              <a:gd name="T82" fmla="*/ 74 w 509"/>
              <a:gd name="T83" fmla="*/ 45 h 593"/>
              <a:gd name="T84" fmla="*/ 70 w 509"/>
              <a:gd name="T85" fmla="*/ 2 h 593"/>
              <a:gd name="T86" fmla="*/ 141 w 509"/>
              <a:gd name="T87" fmla="*/ 86 h 593"/>
              <a:gd name="T88" fmla="*/ 0 w 509"/>
              <a:gd name="T89" fmla="*/ 59 h 593"/>
              <a:gd name="T90" fmla="*/ 70 w 509"/>
              <a:gd name="T91" fmla="*/ 45 h 593"/>
              <a:gd name="T92" fmla="*/ 65 w 509"/>
              <a:gd name="T93" fmla="*/ 46 h 593"/>
              <a:gd name="T94" fmla="*/ 59 w 509"/>
              <a:gd name="T95" fmla="*/ 49 h 593"/>
              <a:gd name="T96" fmla="*/ 53 w 509"/>
              <a:gd name="T97" fmla="*/ 61 h 593"/>
              <a:gd name="T98" fmla="*/ 57 w 509"/>
              <a:gd name="T99" fmla="*/ 75 h 593"/>
              <a:gd name="T100" fmla="*/ 57 w 509"/>
              <a:gd name="T101" fmla="*/ 75 h 593"/>
              <a:gd name="T102" fmla="*/ 63 w 509"/>
              <a:gd name="T103" fmla="*/ 79 h 593"/>
              <a:gd name="T104" fmla="*/ 70 w 509"/>
              <a:gd name="T105" fmla="*/ 8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9" h="593">
                <a:moveTo>
                  <a:pt x="141" y="86"/>
                </a:moveTo>
                <a:lnTo>
                  <a:pt x="92" y="126"/>
                </a:lnTo>
                <a:lnTo>
                  <a:pt x="99" y="134"/>
                </a:lnTo>
                <a:lnTo>
                  <a:pt x="147" y="94"/>
                </a:lnTo>
                <a:lnTo>
                  <a:pt x="162" y="111"/>
                </a:lnTo>
                <a:lnTo>
                  <a:pt x="137" y="133"/>
                </a:lnTo>
                <a:lnTo>
                  <a:pt x="142" y="140"/>
                </a:lnTo>
                <a:lnTo>
                  <a:pt x="168" y="120"/>
                </a:lnTo>
                <a:lnTo>
                  <a:pt x="183" y="137"/>
                </a:lnTo>
                <a:lnTo>
                  <a:pt x="157" y="157"/>
                </a:lnTo>
                <a:lnTo>
                  <a:pt x="164" y="166"/>
                </a:lnTo>
                <a:lnTo>
                  <a:pt x="189" y="144"/>
                </a:lnTo>
                <a:lnTo>
                  <a:pt x="203" y="161"/>
                </a:lnTo>
                <a:lnTo>
                  <a:pt x="177" y="183"/>
                </a:lnTo>
                <a:lnTo>
                  <a:pt x="184" y="191"/>
                </a:lnTo>
                <a:lnTo>
                  <a:pt x="210" y="170"/>
                </a:lnTo>
                <a:lnTo>
                  <a:pt x="225" y="187"/>
                </a:lnTo>
                <a:lnTo>
                  <a:pt x="174" y="228"/>
                </a:lnTo>
                <a:lnTo>
                  <a:pt x="181" y="236"/>
                </a:lnTo>
                <a:lnTo>
                  <a:pt x="230" y="195"/>
                </a:lnTo>
                <a:lnTo>
                  <a:pt x="245" y="213"/>
                </a:lnTo>
                <a:lnTo>
                  <a:pt x="219" y="235"/>
                </a:lnTo>
                <a:lnTo>
                  <a:pt x="226" y="241"/>
                </a:lnTo>
                <a:lnTo>
                  <a:pt x="252" y="221"/>
                </a:lnTo>
                <a:lnTo>
                  <a:pt x="267" y="239"/>
                </a:lnTo>
                <a:lnTo>
                  <a:pt x="239" y="259"/>
                </a:lnTo>
                <a:lnTo>
                  <a:pt x="246" y="267"/>
                </a:lnTo>
                <a:lnTo>
                  <a:pt x="272" y="245"/>
                </a:lnTo>
                <a:lnTo>
                  <a:pt x="287" y="263"/>
                </a:lnTo>
                <a:lnTo>
                  <a:pt x="261" y="285"/>
                </a:lnTo>
                <a:lnTo>
                  <a:pt x="267" y="293"/>
                </a:lnTo>
                <a:lnTo>
                  <a:pt x="294" y="271"/>
                </a:lnTo>
                <a:lnTo>
                  <a:pt x="307" y="289"/>
                </a:lnTo>
                <a:lnTo>
                  <a:pt x="258" y="329"/>
                </a:lnTo>
                <a:lnTo>
                  <a:pt x="264" y="338"/>
                </a:lnTo>
                <a:lnTo>
                  <a:pt x="314" y="297"/>
                </a:lnTo>
                <a:lnTo>
                  <a:pt x="329" y="314"/>
                </a:lnTo>
                <a:lnTo>
                  <a:pt x="302" y="336"/>
                </a:lnTo>
                <a:lnTo>
                  <a:pt x="308" y="343"/>
                </a:lnTo>
                <a:lnTo>
                  <a:pt x="334" y="323"/>
                </a:lnTo>
                <a:lnTo>
                  <a:pt x="349" y="340"/>
                </a:lnTo>
                <a:lnTo>
                  <a:pt x="323" y="362"/>
                </a:lnTo>
                <a:lnTo>
                  <a:pt x="329" y="369"/>
                </a:lnTo>
                <a:lnTo>
                  <a:pt x="356" y="347"/>
                </a:lnTo>
                <a:lnTo>
                  <a:pt x="369" y="366"/>
                </a:lnTo>
                <a:lnTo>
                  <a:pt x="344" y="386"/>
                </a:lnTo>
                <a:lnTo>
                  <a:pt x="350" y="394"/>
                </a:lnTo>
                <a:lnTo>
                  <a:pt x="376" y="373"/>
                </a:lnTo>
                <a:lnTo>
                  <a:pt x="391" y="390"/>
                </a:lnTo>
                <a:lnTo>
                  <a:pt x="341" y="431"/>
                </a:lnTo>
                <a:lnTo>
                  <a:pt x="348" y="439"/>
                </a:lnTo>
                <a:lnTo>
                  <a:pt x="397" y="398"/>
                </a:lnTo>
                <a:lnTo>
                  <a:pt x="411" y="416"/>
                </a:lnTo>
                <a:lnTo>
                  <a:pt x="386" y="438"/>
                </a:lnTo>
                <a:lnTo>
                  <a:pt x="391" y="446"/>
                </a:lnTo>
                <a:lnTo>
                  <a:pt x="418" y="424"/>
                </a:lnTo>
                <a:lnTo>
                  <a:pt x="432" y="442"/>
                </a:lnTo>
                <a:lnTo>
                  <a:pt x="406" y="463"/>
                </a:lnTo>
                <a:lnTo>
                  <a:pt x="413" y="470"/>
                </a:lnTo>
                <a:lnTo>
                  <a:pt x="438" y="450"/>
                </a:lnTo>
                <a:lnTo>
                  <a:pt x="453" y="467"/>
                </a:lnTo>
                <a:lnTo>
                  <a:pt x="426" y="488"/>
                </a:lnTo>
                <a:lnTo>
                  <a:pt x="433" y="496"/>
                </a:lnTo>
                <a:lnTo>
                  <a:pt x="459" y="474"/>
                </a:lnTo>
                <a:lnTo>
                  <a:pt x="474" y="492"/>
                </a:lnTo>
                <a:lnTo>
                  <a:pt x="424" y="532"/>
                </a:lnTo>
                <a:lnTo>
                  <a:pt x="430" y="541"/>
                </a:lnTo>
                <a:lnTo>
                  <a:pt x="480" y="500"/>
                </a:lnTo>
                <a:lnTo>
                  <a:pt x="509" y="535"/>
                </a:lnTo>
                <a:lnTo>
                  <a:pt x="437" y="593"/>
                </a:lnTo>
                <a:lnTo>
                  <a:pt x="70" y="145"/>
                </a:lnTo>
                <a:lnTo>
                  <a:pt x="70" y="82"/>
                </a:lnTo>
                <a:lnTo>
                  <a:pt x="70" y="82"/>
                </a:lnTo>
                <a:lnTo>
                  <a:pt x="77" y="80"/>
                </a:lnTo>
                <a:lnTo>
                  <a:pt x="82" y="78"/>
                </a:lnTo>
                <a:lnTo>
                  <a:pt x="82" y="78"/>
                </a:lnTo>
                <a:lnTo>
                  <a:pt x="86" y="72"/>
                </a:lnTo>
                <a:lnTo>
                  <a:pt x="88" y="65"/>
                </a:lnTo>
                <a:lnTo>
                  <a:pt x="88" y="59"/>
                </a:lnTo>
                <a:lnTo>
                  <a:pt x="84" y="52"/>
                </a:lnTo>
                <a:lnTo>
                  <a:pt x="84" y="52"/>
                </a:lnTo>
                <a:lnTo>
                  <a:pt x="81" y="49"/>
                </a:lnTo>
                <a:lnTo>
                  <a:pt x="78" y="46"/>
                </a:lnTo>
                <a:lnTo>
                  <a:pt x="74" y="45"/>
                </a:lnTo>
                <a:lnTo>
                  <a:pt x="70" y="45"/>
                </a:lnTo>
                <a:lnTo>
                  <a:pt x="70" y="2"/>
                </a:lnTo>
                <a:lnTo>
                  <a:pt x="72" y="0"/>
                </a:lnTo>
                <a:lnTo>
                  <a:pt x="141" y="86"/>
                </a:lnTo>
                <a:close/>
                <a:moveTo>
                  <a:pt x="70" y="145"/>
                </a:moveTo>
                <a:lnTo>
                  <a:pt x="0" y="59"/>
                </a:lnTo>
                <a:lnTo>
                  <a:pt x="70" y="2"/>
                </a:lnTo>
                <a:lnTo>
                  <a:pt x="70" y="45"/>
                </a:lnTo>
                <a:lnTo>
                  <a:pt x="70" y="45"/>
                </a:lnTo>
                <a:lnTo>
                  <a:pt x="65" y="46"/>
                </a:lnTo>
                <a:lnTo>
                  <a:pt x="59" y="49"/>
                </a:lnTo>
                <a:lnTo>
                  <a:pt x="59" y="49"/>
                </a:lnTo>
                <a:lnTo>
                  <a:pt x="54" y="55"/>
                </a:lnTo>
                <a:lnTo>
                  <a:pt x="53" y="61"/>
                </a:lnTo>
                <a:lnTo>
                  <a:pt x="53" y="68"/>
                </a:lnTo>
                <a:lnTo>
                  <a:pt x="57" y="75"/>
                </a:lnTo>
                <a:lnTo>
                  <a:pt x="57" y="75"/>
                </a:lnTo>
                <a:lnTo>
                  <a:pt x="57" y="75"/>
                </a:lnTo>
                <a:lnTo>
                  <a:pt x="59" y="78"/>
                </a:lnTo>
                <a:lnTo>
                  <a:pt x="63" y="79"/>
                </a:lnTo>
                <a:lnTo>
                  <a:pt x="66" y="80"/>
                </a:lnTo>
                <a:lnTo>
                  <a:pt x="70" y="82"/>
                </a:lnTo>
                <a:lnTo>
                  <a:pt x="70" y="145"/>
                </a:lnTo>
                <a:close/>
              </a:path>
            </a:pathLst>
          </a:custGeom>
          <a:solidFill>
            <a:srgbClr val="F246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43" name="Freeform 143"/>
          <p:cNvSpPr>
            <a:spLocks noEditPoints="1"/>
          </p:cNvSpPr>
          <p:nvPr/>
        </p:nvSpPr>
        <p:spPr bwMode="auto">
          <a:xfrm>
            <a:off x="1101815" y="2096237"/>
            <a:ext cx="339637" cy="684035"/>
          </a:xfrm>
          <a:custGeom>
            <a:avLst/>
            <a:gdLst>
              <a:gd name="T0" fmla="*/ 194 w 214"/>
              <a:gd name="T1" fmla="*/ 431 h 431"/>
              <a:gd name="T2" fmla="*/ 169 w 214"/>
              <a:gd name="T3" fmla="*/ 408 h 431"/>
              <a:gd name="T4" fmla="*/ 209 w 214"/>
              <a:gd name="T5" fmla="*/ 349 h 431"/>
              <a:gd name="T6" fmla="*/ 203 w 214"/>
              <a:gd name="T7" fmla="*/ 341 h 431"/>
              <a:gd name="T8" fmla="*/ 188 w 214"/>
              <a:gd name="T9" fmla="*/ 337 h 431"/>
              <a:gd name="T10" fmla="*/ 180 w 214"/>
              <a:gd name="T11" fmla="*/ 344 h 431"/>
              <a:gd name="T12" fmla="*/ 179 w 214"/>
              <a:gd name="T13" fmla="*/ 353 h 431"/>
              <a:gd name="T14" fmla="*/ 171 w 214"/>
              <a:gd name="T15" fmla="*/ 347 h 431"/>
              <a:gd name="T16" fmla="*/ 125 w 214"/>
              <a:gd name="T17" fmla="*/ 385 h 431"/>
              <a:gd name="T18" fmla="*/ 50 w 214"/>
              <a:gd name="T19" fmla="*/ 194 h 431"/>
              <a:gd name="T20" fmla="*/ 54 w 214"/>
              <a:gd name="T21" fmla="*/ 186 h 431"/>
              <a:gd name="T22" fmla="*/ 81 w 214"/>
              <a:gd name="T23" fmla="*/ 176 h 431"/>
              <a:gd name="T24" fmla="*/ 74 w 214"/>
              <a:gd name="T25" fmla="*/ 173 h 431"/>
              <a:gd name="T26" fmla="*/ 50 w 214"/>
              <a:gd name="T27" fmla="*/ 115 h 431"/>
              <a:gd name="T28" fmla="*/ 99 w 214"/>
              <a:gd name="T29" fmla="*/ 61 h 431"/>
              <a:gd name="T30" fmla="*/ 111 w 214"/>
              <a:gd name="T31" fmla="*/ 65 h 431"/>
              <a:gd name="T32" fmla="*/ 144 w 214"/>
              <a:gd name="T33" fmla="*/ 146 h 431"/>
              <a:gd name="T34" fmla="*/ 144 w 214"/>
              <a:gd name="T35" fmla="*/ 156 h 431"/>
              <a:gd name="T36" fmla="*/ 168 w 214"/>
              <a:gd name="T37" fmla="*/ 347 h 431"/>
              <a:gd name="T38" fmla="*/ 163 w 214"/>
              <a:gd name="T39" fmla="*/ 348 h 431"/>
              <a:gd name="T40" fmla="*/ 153 w 214"/>
              <a:gd name="T41" fmla="*/ 357 h 431"/>
              <a:gd name="T42" fmla="*/ 150 w 214"/>
              <a:gd name="T43" fmla="*/ 359 h 431"/>
              <a:gd name="T44" fmla="*/ 135 w 214"/>
              <a:gd name="T45" fmla="*/ 357 h 431"/>
              <a:gd name="T46" fmla="*/ 129 w 214"/>
              <a:gd name="T47" fmla="*/ 366 h 431"/>
              <a:gd name="T48" fmla="*/ 130 w 214"/>
              <a:gd name="T49" fmla="*/ 381 h 431"/>
              <a:gd name="T50" fmla="*/ 125 w 214"/>
              <a:gd name="T51" fmla="*/ 385 h 431"/>
              <a:gd name="T52" fmla="*/ 50 w 214"/>
              <a:gd name="T53" fmla="*/ 77 h 431"/>
              <a:gd name="T54" fmla="*/ 87 w 214"/>
              <a:gd name="T55" fmla="*/ 28 h 431"/>
              <a:gd name="T56" fmla="*/ 77 w 214"/>
              <a:gd name="T57" fmla="*/ 14 h 431"/>
              <a:gd name="T58" fmla="*/ 62 w 214"/>
              <a:gd name="T59" fmla="*/ 3 h 431"/>
              <a:gd name="T60" fmla="*/ 50 w 214"/>
              <a:gd name="T61" fmla="*/ 0 h 431"/>
              <a:gd name="T62" fmla="*/ 45 w 214"/>
              <a:gd name="T63" fmla="*/ 191 h 431"/>
              <a:gd name="T64" fmla="*/ 11 w 214"/>
              <a:gd name="T65" fmla="*/ 108 h 431"/>
              <a:gd name="T66" fmla="*/ 12 w 214"/>
              <a:gd name="T67" fmla="*/ 96 h 431"/>
              <a:gd name="T68" fmla="*/ 4 w 214"/>
              <a:gd name="T69" fmla="*/ 61 h 431"/>
              <a:gd name="T70" fmla="*/ 1 w 214"/>
              <a:gd name="T71" fmla="*/ 35 h 431"/>
              <a:gd name="T72" fmla="*/ 15 w 214"/>
              <a:gd name="T73" fmla="*/ 12 h 431"/>
              <a:gd name="T74" fmla="*/ 30 w 214"/>
              <a:gd name="T75" fmla="*/ 3 h 431"/>
              <a:gd name="T76" fmla="*/ 50 w 214"/>
              <a:gd name="T77" fmla="*/ 77 h 431"/>
              <a:gd name="T78" fmla="*/ 50 w 214"/>
              <a:gd name="T79" fmla="*/ 115 h 431"/>
              <a:gd name="T80" fmla="*/ 43 w 214"/>
              <a:gd name="T81" fmla="*/ 98 h 431"/>
              <a:gd name="T82" fmla="*/ 47 w 214"/>
              <a:gd name="T83" fmla="*/ 88 h 431"/>
              <a:gd name="T84" fmla="*/ 22 w 214"/>
              <a:gd name="T85" fmla="*/ 99 h 431"/>
              <a:gd name="T86" fmla="*/ 19 w 214"/>
              <a:gd name="T87" fmla="*/ 111 h 431"/>
              <a:gd name="T88" fmla="*/ 47 w 214"/>
              <a:gd name="T89" fmla="*/ 18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4" h="431">
                <a:moveTo>
                  <a:pt x="168" y="228"/>
                </a:moveTo>
                <a:lnTo>
                  <a:pt x="214" y="349"/>
                </a:lnTo>
                <a:lnTo>
                  <a:pt x="194" y="431"/>
                </a:lnTo>
                <a:lnTo>
                  <a:pt x="168" y="413"/>
                </a:lnTo>
                <a:lnTo>
                  <a:pt x="168" y="405"/>
                </a:lnTo>
                <a:lnTo>
                  <a:pt x="169" y="408"/>
                </a:lnTo>
                <a:lnTo>
                  <a:pt x="196" y="397"/>
                </a:lnTo>
                <a:lnTo>
                  <a:pt x="209" y="349"/>
                </a:lnTo>
                <a:lnTo>
                  <a:pt x="209" y="349"/>
                </a:lnTo>
                <a:lnTo>
                  <a:pt x="206" y="345"/>
                </a:lnTo>
                <a:lnTo>
                  <a:pt x="206" y="345"/>
                </a:lnTo>
                <a:lnTo>
                  <a:pt x="203" y="341"/>
                </a:lnTo>
                <a:lnTo>
                  <a:pt x="199" y="337"/>
                </a:lnTo>
                <a:lnTo>
                  <a:pt x="194" y="336"/>
                </a:lnTo>
                <a:lnTo>
                  <a:pt x="188" y="337"/>
                </a:lnTo>
                <a:lnTo>
                  <a:pt x="188" y="337"/>
                </a:lnTo>
                <a:lnTo>
                  <a:pt x="184" y="340"/>
                </a:lnTo>
                <a:lnTo>
                  <a:pt x="180" y="344"/>
                </a:lnTo>
                <a:lnTo>
                  <a:pt x="179" y="348"/>
                </a:lnTo>
                <a:lnTo>
                  <a:pt x="179" y="353"/>
                </a:lnTo>
                <a:lnTo>
                  <a:pt x="179" y="353"/>
                </a:lnTo>
                <a:lnTo>
                  <a:pt x="176" y="351"/>
                </a:lnTo>
                <a:lnTo>
                  <a:pt x="173" y="348"/>
                </a:lnTo>
                <a:lnTo>
                  <a:pt x="171" y="347"/>
                </a:lnTo>
                <a:lnTo>
                  <a:pt x="168" y="347"/>
                </a:lnTo>
                <a:lnTo>
                  <a:pt x="168" y="228"/>
                </a:lnTo>
                <a:close/>
                <a:moveTo>
                  <a:pt x="125" y="385"/>
                </a:moveTo>
                <a:lnTo>
                  <a:pt x="51" y="194"/>
                </a:lnTo>
                <a:lnTo>
                  <a:pt x="51" y="194"/>
                </a:lnTo>
                <a:lnTo>
                  <a:pt x="50" y="194"/>
                </a:lnTo>
                <a:lnTo>
                  <a:pt x="50" y="183"/>
                </a:lnTo>
                <a:lnTo>
                  <a:pt x="50" y="183"/>
                </a:lnTo>
                <a:lnTo>
                  <a:pt x="54" y="186"/>
                </a:lnTo>
                <a:lnTo>
                  <a:pt x="60" y="184"/>
                </a:lnTo>
                <a:lnTo>
                  <a:pt x="81" y="176"/>
                </a:lnTo>
                <a:lnTo>
                  <a:pt x="81" y="176"/>
                </a:lnTo>
                <a:lnTo>
                  <a:pt x="81" y="176"/>
                </a:lnTo>
                <a:lnTo>
                  <a:pt x="79" y="175"/>
                </a:lnTo>
                <a:lnTo>
                  <a:pt x="74" y="173"/>
                </a:lnTo>
                <a:lnTo>
                  <a:pt x="73" y="172"/>
                </a:lnTo>
                <a:lnTo>
                  <a:pt x="70" y="168"/>
                </a:lnTo>
                <a:lnTo>
                  <a:pt x="50" y="115"/>
                </a:lnTo>
                <a:lnTo>
                  <a:pt x="50" y="80"/>
                </a:lnTo>
                <a:lnTo>
                  <a:pt x="99" y="61"/>
                </a:lnTo>
                <a:lnTo>
                  <a:pt x="99" y="61"/>
                </a:lnTo>
                <a:lnTo>
                  <a:pt x="104" y="61"/>
                </a:lnTo>
                <a:lnTo>
                  <a:pt x="107" y="62"/>
                </a:lnTo>
                <a:lnTo>
                  <a:pt x="111" y="65"/>
                </a:lnTo>
                <a:lnTo>
                  <a:pt x="114" y="69"/>
                </a:lnTo>
                <a:lnTo>
                  <a:pt x="144" y="146"/>
                </a:lnTo>
                <a:lnTo>
                  <a:pt x="144" y="146"/>
                </a:lnTo>
                <a:lnTo>
                  <a:pt x="144" y="149"/>
                </a:lnTo>
                <a:lnTo>
                  <a:pt x="144" y="153"/>
                </a:lnTo>
                <a:lnTo>
                  <a:pt x="144" y="156"/>
                </a:lnTo>
                <a:lnTo>
                  <a:pt x="141" y="158"/>
                </a:lnTo>
                <a:lnTo>
                  <a:pt x="168" y="228"/>
                </a:lnTo>
                <a:lnTo>
                  <a:pt x="168" y="347"/>
                </a:lnTo>
                <a:lnTo>
                  <a:pt x="168" y="347"/>
                </a:lnTo>
                <a:lnTo>
                  <a:pt x="163" y="348"/>
                </a:lnTo>
                <a:lnTo>
                  <a:pt x="163" y="348"/>
                </a:lnTo>
                <a:lnTo>
                  <a:pt x="157" y="349"/>
                </a:lnTo>
                <a:lnTo>
                  <a:pt x="154" y="353"/>
                </a:lnTo>
                <a:lnTo>
                  <a:pt x="153" y="357"/>
                </a:lnTo>
                <a:lnTo>
                  <a:pt x="153" y="363"/>
                </a:lnTo>
                <a:lnTo>
                  <a:pt x="153" y="363"/>
                </a:lnTo>
                <a:lnTo>
                  <a:pt x="150" y="359"/>
                </a:lnTo>
                <a:lnTo>
                  <a:pt x="145" y="357"/>
                </a:lnTo>
                <a:lnTo>
                  <a:pt x="141" y="356"/>
                </a:lnTo>
                <a:lnTo>
                  <a:pt x="135" y="357"/>
                </a:lnTo>
                <a:lnTo>
                  <a:pt x="135" y="357"/>
                </a:lnTo>
                <a:lnTo>
                  <a:pt x="131" y="360"/>
                </a:lnTo>
                <a:lnTo>
                  <a:pt x="129" y="366"/>
                </a:lnTo>
                <a:lnTo>
                  <a:pt x="127" y="370"/>
                </a:lnTo>
                <a:lnTo>
                  <a:pt x="127" y="376"/>
                </a:lnTo>
                <a:lnTo>
                  <a:pt x="130" y="381"/>
                </a:lnTo>
                <a:lnTo>
                  <a:pt x="168" y="405"/>
                </a:lnTo>
                <a:lnTo>
                  <a:pt x="168" y="413"/>
                </a:lnTo>
                <a:lnTo>
                  <a:pt x="125" y="385"/>
                </a:lnTo>
                <a:lnTo>
                  <a:pt x="125" y="385"/>
                </a:lnTo>
                <a:close/>
                <a:moveTo>
                  <a:pt x="50" y="0"/>
                </a:moveTo>
                <a:lnTo>
                  <a:pt x="50" y="77"/>
                </a:lnTo>
                <a:lnTo>
                  <a:pt x="95" y="49"/>
                </a:lnTo>
                <a:lnTo>
                  <a:pt x="87" y="28"/>
                </a:lnTo>
                <a:lnTo>
                  <a:pt x="87" y="28"/>
                </a:lnTo>
                <a:lnTo>
                  <a:pt x="84" y="23"/>
                </a:lnTo>
                <a:lnTo>
                  <a:pt x="81" y="18"/>
                </a:lnTo>
                <a:lnTo>
                  <a:pt x="77" y="14"/>
                </a:lnTo>
                <a:lnTo>
                  <a:pt x="72" y="10"/>
                </a:lnTo>
                <a:lnTo>
                  <a:pt x="68" y="5"/>
                </a:lnTo>
                <a:lnTo>
                  <a:pt x="62" y="3"/>
                </a:lnTo>
                <a:lnTo>
                  <a:pt x="56" y="1"/>
                </a:lnTo>
                <a:lnTo>
                  <a:pt x="50" y="0"/>
                </a:lnTo>
                <a:lnTo>
                  <a:pt x="50" y="0"/>
                </a:lnTo>
                <a:close/>
                <a:moveTo>
                  <a:pt x="50" y="194"/>
                </a:moveTo>
                <a:lnTo>
                  <a:pt x="50" y="194"/>
                </a:lnTo>
                <a:lnTo>
                  <a:pt x="45" y="191"/>
                </a:lnTo>
                <a:lnTo>
                  <a:pt x="41" y="186"/>
                </a:lnTo>
                <a:lnTo>
                  <a:pt x="11" y="108"/>
                </a:lnTo>
                <a:lnTo>
                  <a:pt x="11" y="108"/>
                </a:lnTo>
                <a:lnTo>
                  <a:pt x="9" y="104"/>
                </a:lnTo>
                <a:lnTo>
                  <a:pt x="11" y="99"/>
                </a:lnTo>
                <a:lnTo>
                  <a:pt x="12" y="96"/>
                </a:lnTo>
                <a:lnTo>
                  <a:pt x="16" y="92"/>
                </a:lnTo>
                <a:lnTo>
                  <a:pt x="4" y="61"/>
                </a:lnTo>
                <a:lnTo>
                  <a:pt x="4" y="61"/>
                </a:lnTo>
                <a:lnTo>
                  <a:pt x="1" y="53"/>
                </a:lnTo>
                <a:lnTo>
                  <a:pt x="0" y="43"/>
                </a:lnTo>
                <a:lnTo>
                  <a:pt x="1" y="35"/>
                </a:lnTo>
                <a:lnTo>
                  <a:pt x="4" y="27"/>
                </a:lnTo>
                <a:lnTo>
                  <a:pt x="8" y="19"/>
                </a:lnTo>
                <a:lnTo>
                  <a:pt x="15" y="12"/>
                </a:lnTo>
                <a:lnTo>
                  <a:pt x="22" y="7"/>
                </a:lnTo>
                <a:lnTo>
                  <a:pt x="30" y="3"/>
                </a:lnTo>
                <a:lnTo>
                  <a:pt x="30" y="3"/>
                </a:lnTo>
                <a:lnTo>
                  <a:pt x="39" y="0"/>
                </a:lnTo>
                <a:lnTo>
                  <a:pt x="50" y="0"/>
                </a:lnTo>
                <a:lnTo>
                  <a:pt x="50" y="77"/>
                </a:lnTo>
                <a:lnTo>
                  <a:pt x="43" y="81"/>
                </a:lnTo>
                <a:lnTo>
                  <a:pt x="50" y="80"/>
                </a:lnTo>
                <a:lnTo>
                  <a:pt x="50" y="115"/>
                </a:lnTo>
                <a:lnTo>
                  <a:pt x="45" y="100"/>
                </a:lnTo>
                <a:lnTo>
                  <a:pt x="45" y="100"/>
                </a:lnTo>
                <a:lnTo>
                  <a:pt x="43" y="98"/>
                </a:lnTo>
                <a:lnTo>
                  <a:pt x="45" y="93"/>
                </a:lnTo>
                <a:lnTo>
                  <a:pt x="46" y="91"/>
                </a:lnTo>
                <a:lnTo>
                  <a:pt x="47" y="88"/>
                </a:lnTo>
                <a:lnTo>
                  <a:pt x="26" y="96"/>
                </a:lnTo>
                <a:lnTo>
                  <a:pt x="26" y="96"/>
                </a:lnTo>
                <a:lnTo>
                  <a:pt x="22" y="99"/>
                </a:lnTo>
                <a:lnTo>
                  <a:pt x="19" y="103"/>
                </a:lnTo>
                <a:lnTo>
                  <a:pt x="19" y="107"/>
                </a:lnTo>
                <a:lnTo>
                  <a:pt x="19" y="111"/>
                </a:lnTo>
                <a:lnTo>
                  <a:pt x="45" y="177"/>
                </a:lnTo>
                <a:lnTo>
                  <a:pt x="45" y="177"/>
                </a:lnTo>
                <a:lnTo>
                  <a:pt x="47" y="181"/>
                </a:lnTo>
                <a:lnTo>
                  <a:pt x="50" y="183"/>
                </a:lnTo>
                <a:lnTo>
                  <a:pt x="50" y="194"/>
                </a:lnTo>
                <a:close/>
              </a:path>
            </a:pathLst>
          </a:custGeom>
          <a:solidFill>
            <a:srgbClr val="5ABBC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nvGrpSpPr>
          <p:cNvPr id="214" name="组合 213"/>
          <p:cNvGrpSpPr/>
          <p:nvPr/>
        </p:nvGrpSpPr>
        <p:grpSpPr>
          <a:xfrm>
            <a:off x="2088982" y="2181940"/>
            <a:ext cx="571351" cy="574525"/>
            <a:chOff x="2157413" y="3054350"/>
            <a:chExt cx="571500" cy="574675"/>
          </a:xfrm>
        </p:grpSpPr>
        <p:sp>
          <p:nvSpPr>
            <p:cNvPr id="144" name="Freeform 144"/>
            <p:cNvSpPr>
              <a:spLocks noEditPoints="1"/>
            </p:cNvSpPr>
            <p:nvPr/>
          </p:nvSpPr>
          <p:spPr bwMode="auto">
            <a:xfrm>
              <a:off x="2157413" y="3054350"/>
              <a:ext cx="571500" cy="574675"/>
            </a:xfrm>
            <a:custGeom>
              <a:avLst/>
              <a:gdLst>
                <a:gd name="T0" fmla="*/ 180 w 360"/>
                <a:gd name="T1" fmla="*/ 0 h 362"/>
                <a:gd name="T2" fmla="*/ 232 w 360"/>
                <a:gd name="T3" fmla="*/ 8 h 362"/>
                <a:gd name="T4" fmla="*/ 280 w 360"/>
                <a:gd name="T5" fmla="*/ 31 h 362"/>
                <a:gd name="T6" fmla="*/ 319 w 360"/>
                <a:gd name="T7" fmla="*/ 67 h 362"/>
                <a:gd name="T8" fmla="*/ 346 w 360"/>
                <a:gd name="T9" fmla="*/ 111 h 362"/>
                <a:gd name="T10" fmla="*/ 358 w 360"/>
                <a:gd name="T11" fmla="*/ 163 h 362"/>
                <a:gd name="T12" fmla="*/ 358 w 360"/>
                <a:gd name="T13" fmla="*/ 199 h 362"/>
                <a:gd name="T14" fmla="*/ 346 w 360"/>
                <a:gd name="T15" fmla="*/ 251 h 362"/>
                <a:gd name="T16" fmla="*/ 319 w 360"/>
                <a:gd name="T17" fmla="*/ 295 h 362"/>
                <a:gd name="T18" fmla="*/ 280 w 360"/>
                <a:gd name="T19" fmla="*/ 331 h 362"/>
                <a:gd name="T20" fmla="*/ 232 w 360"/>
                <a:gd name="T21" fmla="*/ 354 h 362"/>
                <a:gd name="T22" fmla="*/ 180 w 360"/>
                <a:gd name="T23" fmla="*/ 362 h 362"/>
                <a:gd name="T24" fmla="*/ 180 w 360"/>
                <a:gd name="T25" fmla="*/ 314 h 362"/>
                <a:gd name="T26" fmla="*/ 193 w 360"/>
                <a:gd name="T27" fmla="*/ 318 h 362"/>
                <a:gd name="T28" fmla="*/ 201 w 360"/>
                <a:gd name="T29" fmla="*/ 329 h 362"/>
                <a:gd name="T30" fmla="*/ 237 w 360"/>
                <a:gd name="T31" fmla="*/ 320 h 362"/>
                <a:gd name="T32" fmla="*/ 268 w 360"/>
                <a:gd name="T33" fmla="*/ 302 h 362"/>
                <a:gd name="T34" fmla="*/ 293 w 360"/>
                <a:gd name="T35" fmla="*/ 278 h 362"/>
                <a:gd name="T36" fmla="*/ 312 w 360"/>
                <a:gd name="T37" fmla="*/ 248 h 362"/>
                <a:gd name="T38" fmla="*/ 325 w 360"/>
                <a:gd name="T39" fmla="*/ 215 h 362"/>
                <a:gd name="T40" fmla="*/ 322 w 360"/>
                <a:gd name="T41" fmla="*/ 199 h 362"/>
                <a:gd name="T42" fmla="*/ 312 w 360"/>
                <a:gd name="T43" fmla="*/ 180 h 362"/>
                <a:gd name="T44" fmla="*/ 316 w 360"/>
                <a:gd name="T45" fmla="*/ 167 h 362"/>
                <a:gd name="T46" fmla="*/ 327 w 360"/>
                <a:gd name="T47" fmla="*/ 159 h 362"/>
                <a:gd name="T48" fmla="*/ 318 w 360"/>
                <a:gd name="T49" fmla="*/ 123 h 362"/>
                <a:gd name="T50" fmla="*/ 300 w 360"/>
                <a:gd name="T51" fmla="*/ 94 h 362"/>
                <a:gd name="T52" fmla="*/ 277 w 360"/>
                <a:gd name="T53" fmla="*/ 67 h 362"/>
                <a:gd name="T54" fmla="*/ 247 w 360"/>
                <a:gd name="T55" fmla="*/ 48 h 362"/>
                <a:gd name="T56" fmla="*/ 214 w 360"/>
                <a:gd name="T57" fmla="*/ 35 h 362"/>
                <a:gd name="T58" fmla="*/ 199 w 360"/>
                <a:gd name="T59" fmla="*/ 39 h 362"/>
                <a:gd name="T60" fmla="*/ 180 w 360"/>
                <a:gd name="T61" fmla="*/ 48 h 362"/>
                <a:gd name="T62" fmla="*/ 180 w 360"/>
                <a:gd name="T63" fmla="*/ 0 h 362"/>
                <a:gd name="T64" fmla="*/ 180 w 360"/>
                <a:gd name="T65" fmla="*/ 48 h 362"/>
                <a:gd name="T66" fmla="*/ 161 w 360"/>
                <a:gd name="T67" fmla="*/ 39 h 362"/>
                <a:gd name="T68" fmla="*/ 146 w 360"/>
                <a:gd name="T69" fmla="*/ 35 h 362"/>
                <a:gd name="T70" fmla="*/ 112 w 360"/>
                <a:gd name="T71" fmla="*/ 48 h 362"/>
                <a:gd name="T72" fmla="*/ 82 w 360"/>
                <a:gd name="T73" fmla="*/ 67 h 362"/>
                <a:gd name="T74" fmla="*/ 59 w 360"/>
                <a:gd name="T75" fmla="*/ 94 h 362"/>
                <a:gd name="T76" fmla="*/ 42 w 360"/>
                <a:gd name="T77" fmla="*/ 123 h 362"/>
                <a:gd name="T78" fmla="*/ 32 w 360"/>
                <a:gd name="T79" fmla="*/ 159 h 362"/>
                <a:gd name="T80" fmla="*/ 43 w 360"/>
                <a:gd name="T81" fmla="*/ 167 h 362"/>
                <a:gd name="T82" fmla="*/ 47 w 360"/>
                <a:gd name="T83" fmla="*/ 180 h 362"/>
                <a:gd name="T84" fmla="*/ 37 w 360"/>
                <a:gd name="T85" fmla="*/ 199 h 362"/>
                <a:gd name="T86" fmla="*/ 33 w 360"/>
                <a:gd name="T87" fmla="*/ 215 h 362"/>
                <a:gd name="T88" fmla="*/ 46 w 360"/>
                <a:gd name="T89" fmla="*/ 248 h 362"/>
                <a:gd name="T90" fmla="*/ 66 w 360"/>
                <a:gd name="T91" fmla="*/ 278 h 362"/>
                <a:gd name="T92" fmla="*/ 92 w 360"/>
                <a:gd name="T93" fmla="*/ 302 h 362"/>
                <a:gd name="T94" fmla="*/ 123 w 360"/>
                <a:gd name="T95" fmla="*/ 320 h 362"/>
                <a:gd name="T96" fmla="*/ 158 w 360"/>
                <a:gd name="T97" fmla="*/ 329 h 362"/>
                <a:gd name="T98" fmla="*/ 161 w 360"/>
                <a:gd name="T99" fmla="*/ 322 h 362"/>
                <a:gd name="T100" fmla="*/ 180 w 360"/>
                <a:gd name="T101" fmla="*/ 314 h 362"/>
                <a:gd name="T102" fmla="*/ 180 w 360"/>
                <a:gd name="T103" fmla="*/ 362 h 362"/>
                <a:gd name="T104" fmla="*/ 126 w 360"/>
                <a:gd name="T105" fmla="*/ 354 h 362"/>
                <a:gd name="T106" fmla="*/ 78 w 360"/>
                <a:gd name="T107" fmla="*/ 331 h 362"/>
                <a:gd name="T108" fmla="*/ 40 w 360"/>
                <a:gd name="T109" fmla="*/ 295 h 362"/>
                <a:gd name="T110" fmla="*/ 13 w 360"/>
                <a:gd name="T111" fmla="*/ 251 h 362"/>
                <a:gd name="T112" fmla="*/ 0 w 360"/>
                <a:gd name="T113" fmla="*/ 199 h 362"/>
                <a:gd name="T114" fmla="*/ 0 w 360"/>
                <a:gd name="T115" fmla="*/ 163 h 362"/>
                <a:gd name="T116" fmla="*/ 13 w 360"/>
                <a:gd name="T117" fmla="*/ 111 h 362"/>
                <a:gd name="T118" fmla="*/ 40 w 360"/>
                <a:gd name="T119" fmla="*/ 67 h 362"/>
                <a:gd name="T120" fmla="*/ 78 w 360"/>
                <a:gd name="T121" fmla="*/ 31 h 362"/>
                <a:gd name="T122" fmla="*/ 126 w 360"/>
                <a:gd name="T123" fmla="*/ 8 h 362"/>
                <a:gd name="T124" fmla="*/ 180 w 360"/>
                <a:gd name="T125"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0" h="362">
                  <a:moveTo>
                    <a:pt x="180" y="0"/>
                  </a:moveTo>
                  <a:lnTo>
                    <a:pt x="180" y="0"/>
                  </a:lnTo>
                  <a:lnTo>
                    <a:pt x="180" y="0"/>
                  </a:lnTo>
                  <a:lnTo>
                    <a:pt x="197" y="2"/>
                  </a:lnTo>
                  <a:lnTo>
                    <a:pt x="216" y="4"/>
                  </a:lnTo>
                  <a:lnTo>
                    <a:pt x="232" y="8"/>
                  </a:lnTo>
                  <a:lnTo>
                    <a:pt x="250" y="15"/>
                  </a:lnTo>
                  <a:lnTo>
                    <a:pt x="265" y="22"/>
                  </a:lnTo>
                  <a:lnTo>
                    <a:pt x="280" y="31"/>
                  </a:lnTo>
                  <a:lnTo>
                    <a:pt x="295" y="42"/>
                  </a:lnTo>
                  <a:lnTo>
                    <a:pt x="307" y="53"/>
                  </a:lnTo>
                  <a:lnTo>
                    <a:pt x="319" y="67"/>
                  </a:lnTo>
                  <a:lnTo>
                    <a:pt x="329" y="80"/>
                  </a:lnTo>
                  <a:lnTo>
                    <a:pt x="338" y="95"/>
                  </a:lnTo>
                  <a:lnTo>
                    <a:pt x="346" y="111"/>
                  </a:lnTo>
                  <a:lnTo>
                    <a:pt x="352" y="127"/>
                  </a:lnTo>
                  <a:lnTo>
                    <a:pt x="356" y="145"/>
                  </a:lnTo>
                  <a:lnTo>
                    <a:pt x="358" y="163"/>
                  </a:lnTo>
                  <a:lnTo>
                    <a:pt x="360" y="180"/>
                  </a:lnTo>
                  <a:lnTo>
                    <a:pt x="360" y="180"/>
                  </a:lnTo>
                  <a:lnTo>
                    <a:pt x="358" y="199"/>
                  </a:lnTo>
                  <a:lnTo>
                    <a:pt x="356" y="217"/>
                  </a:lnTo>
                  <a:lnTo>
                    <a:pt x="352" y="234"/>
                  </a:lnTo>
                  <a:lnTo>
                    <a:pt x="346" y="251"/>
                  </a:lnTo>
                  <a:lnTo>
                    <a:pt x="338" y="267"/>
                  </a:lnTo>
                  <a:lnTo>
                    <a:pt x="329" y="282"/>
                  </a:lnTo>
                  <a:lnTo>
                    <a:pt x="319" y="295"/>
                  </a:lnTo>
                  <a:lnTo>
                    <a:pt x="307" y="309"/>
                  </a:lnTo>
                  <a:lnTo>
                    <a:pt x="295" y="320"/>
                  </a:lnTo>
                  <a:lnTo>
                    <a:pt x="280" y="331"/>
                  </a:lnTo>
                  <a:lnTo>
                    <a:pt x="265" y="340"/>
                  </a:lnTo>
                  <a:lnTo>
                    <a:pt x="250" y="347"/>
                  </a:lnTo>
                  <a:lnTo>
                    <a:pt x="232" y="354"/>
                  </a:lnTo>
                  <a:lnTo>
                    <a:pt x="216" y="358"/>
                  </a:lnTo>
                  <a:lnTo>
                    <a:pt x="197" y="360"/>
                  </a:lnTo>
                  <a:lnTo>
                    <a:pt x="180" y="362"/>
                  </a:lnTo>
                  <a:lnTo>
                    <a:pt x="180" y="362"/>
                  </a:lnTo>
                  <a:lnTo>
                    <a:pt x="180" y="314"/>
                  </a:lnTo>
                  <a:lnTo>
                    <a:pt x="180" y="314"/>
                  </a:lnTo>
                  <a:lnTo>
                    <a:pt x="180" y="314"/>
                  </a:lnTo>
                  <a:lnTo>
                    <a:pt x="186" y="314"/>
                  </a:lnTo>
                  <a:lnTo>
                    <a:pt x="193" y="318"/>
                  </a:lnTo>
                  <a:lnTo>
                    <a:pt x="199" y="322"/>
                  </a:lnTo>
                  <a:lnTo>
                    <a:pt x="201" y="329"/>
                  </a:lnTo>
                  <a:lnTo>
                    <a:pt x="201" y="329"/>
                  </a:lnTo>
                  <a:lnTo>
                    <a:pt x="214" y="327"/>
                  </a:lnTo>
                  <a:lnTo>
                    <a:pt x="226" y="324"/>
                  </a:lnTo>
                  <a:lnTo>
                    <a:pt x="237" y="320"/>
                  </a:lnTo>
                  <a:lnTo>
                    <a:pt x="247" y="314"/>
                  </a:lnTo>
                  <a:lnTo>
                    <a:pt x="258" y="309"/>
                  </a:lnTo>
                  <a:lnTo>
                    <a:pt x="268" y="302"/>
                  </a:lnTo>
                  <a:lnTo>
                    <a:pt x="277" y="294"/>
                  </a:lnTo>
                  <a:lnTo>
                    <a:pt x="285" y="286"/>
                  </a:lnTo>
                  <a:lnTo>
                    <a:pt x="293" y="278"/>
                  </a:lnTo>
                  <a:lnTo>
                    <a:pt x="300" y="268"/>
                  </a:lnTo>
                  <a:lnTo>
                    <a:pt x="307" y="259"/>
                  </a:lnTo>
                  <a:lnTo>
                    <a:pt x="312" y="248"/>
                  </a:lnTo>
                  <a:lnTo>
                    <a:pt x="318" y="237"/>
                  </a:lnTo>
                  <a:lnTo>
                    <a:pt x="322" y="226"/>
                  </a:lnTo>
                  <a:lnTo>
                    <a:pt x="325" y="215"/>
                  </a:lnTo>
                  <a:lnTo>
                    <a:pt x="327" y="203"/>
                  </a:lnTo>
                  <a:lnTo>
                    <a:pt x="327" y="203"/>
                  </a:lnTo>
                  <a:lnTo>
                    <a:pt x="322" y="199"/>
                  </a:lnTo>
                  <a:lnTo>
                    <a:pt x="316" y="194"/>
                  </a:lnTo>
                  <a:lnTo>
                    <a:pt x="314" y="188"/>
                  </a:lnTo>
                  <a:lnTo>
                    <a:pt x="312" y="180"/>
                  </a:lnTo>
                  <a:lnTo>
                    <a:pt x="312" y="180"/>
                  </a:lnTo>
                  <a:lnTo>
                    <a:pt x="314" y="174"/>
                  </a:lnTo>
                  <a:lnTo>
                    <a:pt x="316" y="167"/>
                  </a:lnTo>
                  <a:lnTo>
                    <a:pt x="322" y="163"/>
                  </a:lnTo>
                  <a:lnTo>
                    <a:pt x="327" y="159"/>
                  </a:lnTo>
                  <a:lnTo>
                    <a:pt x="327" y="159"/>
                  </a:lnTo>
                  <a:lnTo>
                    <a:pt x="325" y="146"/>
                  </a:lnTo>
                  <a:lnTo>
                    <a:pt x="322" y="136"/>
                  </a:lnTo>
                  <a:lnTo>
                    <a:pt x="318" y="123"/>
                  </a:lnTo>
                  <a:lnTo>
                    <a:pt x="312" y="113"/>
                  </a:lnTo>
                  <a:lnTo>
                    <a:pt x="307" y="103"/>
                  </a:lnTo>
                  <a:lnTo>
                    <a:pt x="300" y="94"/>
                  </a:lnTo>
                  <a:lnTo>
                    <a:pt x="293" y="84"/>
                  </a:lnTo>
                  <a:lnTo>
                    <a:pt x="285" y="75"/>
                  </a:lnTo>
                  <a:lnTo>
                    <a:pt x="277" y="67"/>
                  </a:lnTo>
                  <a:lnTo>
                    <a:pt x="268" y="60"/>
                  </a:lnTo>
                  <a:lnTo>
                    <a:pt x="258" y="53"/>
                  </a:lnTo>
                  <a:lnTo>
                    <a:pt x="247" y="48"/>
                  </a:lnTo>
                  <a:lnTo>
                    <a:pt x="237" y="42"/>
                  </a:lnTo>
                  <a:lnTo>
                    <a:pt x="226" y="38"/>
                  </a:lnTo>
                  <a:lnTo>
                    <a:pt x="214" y="35"/>
                  </a:lnTo>
                  <a:lnTo>
                    <a:pt x="201" y="33"/>
                  </a:lnTo>
                  <a:lnTo>
                    <a:pt x="201" y="33"/>
                  </a:lnTo>
                  <a:lnTo>
                    <a:pt x="199" y="39"/>
                  </a:lnTo>
                  <a:lnTo>
                    <a:pt x="193" y="44"/>
                  </a:lnTo>
                  <a:lnTo>
                    <a:pt x="186" y="46"/>
                  </a:lnTo>
                  <a:lnTo>
                    <a:pt x="180" y="48"/>
                  </a:lnTo>
                  <a:lnTo>
                    <a:pt x="180" y="48"/>
                  </a:lnTo>
                  <a:lnTo>
                    <a:pt x="180" y="0"/>
                  </a:lnTo>
                  <a:close/>
                  <a:moveTo>
                    <a:pt x="180" y="0"/>
                  </a:moveTo>
                  <a:lnTo>
                    <a:pt x="180" y="0"/>
                  </a:lnTo>
                  <a:lnTo>
                    <a:pt x="180" y="48"/>
                  </a:lnTo>
                  <a:lnTo>
                    <a:pt x="180" y="48"/>
                  </a:lnTo>
                  <a:lnTo>
                    <a:pt x="173" y="46"/>
                  </a:lnTo>
                  <a:lnTo>
                    <a:pt x="166" y="44"/>
                  </a:lnTo>
                  <a:lnTo>
                    <a:pt x="161" y="39"/>
                  </a:lnTo>
                  <a:lnTo>
                    <a:pt x="158" y="33"/>
                  </a:lnTo>
                  <a:lnTo>
                    <a:pt x="158" y="33"/>
                  </a:lnTo>
                  <a:lnTo>
                    <a:pt x="146" y="35"/>
                  </a:lnTo>
                  <a:lnTo>
                    <a:pt x="134" y="38"/>
                  </a:lnTo>
                  <a:lnTo>
                    <a:pt x="123" y="42"/>
                  </a:lnTo>
                  <a:lnTo>
                    <a:pt x="112" y="48"/>
                  </a:lnTo>
                  <a:lnTo>
                    <a:pt x="101" y="53"/>
                  </a:lnTo>
                  <a:lnTo>
                    <a:pt x="92" y="60"/>
                  </a:lnTo>
                  <a:lnTo>
                    <a:pt x="82" y="67"/>
                  </a:lnTo>
                  <a:lnTo>
                    <a:pt x="74" y="75"/>
                  </a:lnTo>
                  <a:lnTo>
                    <a:pt x="66" y="84"/>
                  </a:lnTo>
                  <a:lnTo>
                    <a:pt x="59" y="94"/>
                  </a:lnTo>
                  <a:lnTo>
                    <a:pt x="52" y="103"/>
                  </a:lnTo>
                  <a:lnTo>
                    <a:pt x="46" y="113"/>
                  </a:lnTo>
                  <a:lnTo>
                    <a:pt x="42" y="123"/>
                  </a:lnTo>
                  <a:lnTo>
                    <a:pt x="37" y="136"/>
                  </a:lnTo>
                  <a:lnTo>
                    <a:pt x="33" y="146"/>
                  </a:lnTo>
                  <a:lnTo>
                    <a:pt x="32" y="159"/>
                  </a:lnTo>
                  <a:lnTo>
                    <a:pt x="32" y="159"/>
                  </a:lnTo>
                  <a:lnTo>
                    <a:pt x="37" y="163"/>
                  </a:lnTo>
                  <a:lnTo>
                    <a:pt x="43" y="167"/>
                  </a:lnTo>
                  <a:lnTo>
                    <a:pt x="46" y="174"/>
                  </a:lnTo>
                  <a:lnTo>
                    <a:pt x="47" y="180"/>
                  </a:lnTo>
                  <a:lnTo>
                    <a:pt x="47" y="180"/>
                  </a:lnTo>
                  <a:lnTo>
                    <a:pt x="46" y="188"/>
                  </a:lnTo>
                  <a:lnTo>
                    <a:pt x="43" y="194"/>
                  </a:lnTo>
                  <a:lnTo>
                    <a:pt x="37" y="199"/>
                  </a:lnTo>
                  <a:lnTo>
                    <a:pt x="32" y="203"/>
                  </a:lnTo>
                  <a:lnTo>
                    <a:pt x="32" y="203"/>
                  </a:lnTo>
                  <a:lnTo>
                    <a:pt x="33" y="215"/>
                  </a:lnTo>
                  <a:lnTo>
                    <a:pt x="37" y="226"/>
                  </a:lnTo>
                  <a:lnTo>
                    <a:pt x="42" y="237"/>
                  </a:lnTo>
                  <a:lnTo>
                    <a:pt x="46" y="248"/>
                  </a:lnTo>
                  <a:lnTo>
                    <a:pt x="52" y="259"/>
                  </a:lnTo>
                  <a:lnTo>
                    <a:pt x="59" y="268"/>
                  </a:lnTo>
                  <a:lnTo>
                    <a:pt x="66" y="278"/>
                  </a:lnTo>
                  <a:lnTo>
                    <a:pt x="74" y="286"/>
                  </a:lnTo>
                  <a:lnTo>
                    <a:pt x="82" y="294"/>
                  </a:lnTo>
                  <a:lnTo>
                    <a:pt x="92" y="302"/>
                  </a:lnTo>
                  <a:lnTo>
                    <a:pt x="101" y="309"/>
                  </a:lnTo>
                  <a:lnTo>
                    <a:pt x="112" y="314"/>
                  </a:lnTo>
                  <a:lnTo>
                    <a:pt x="123" y="320"/>
                  </a:lnTo>
                  <a:lnTo>
                    <a:pt x="134" y="324"/>
                  </a:lnTo>
                  <a:lnTo>
                    <a:pt x="146" y="327"/>
                  </a:lnTo>
                  <a:lnTo>
                    <a:pt x="158" y="329"/>
                  </a:lnTo>
                  <a:lnTo>
                    <a:pt x="158" y="329"/>
                  </a:lnTo>
                  <a:lnTo>
                    <a:pt x="158" y="329"/>
                  </a:lnTo>
                  <a:lnTo>
                    <a:pt x="161" y="322"/>
                  </a:lnTo>
                  <a:lnTo>
                    <a:pt x="166" y="318"/>
                  </a:lnTo>
                  <a:lnTo>
                    <a:pt x="173" y="314"/>
                  </a:lnTo>
                  <a:lnTo>
                    <a:pt x="180" y="314"/>
                  </a:lnTo>
                  <a:lnTo>
                    <a:pt x="180" y="362"/>
                  </a:lnTo>
                  <a:lnTo>
                    <a:pt x="180" y="362"/>
                  </a:lnTo>
                  <a:lnTo>
                    <a:pt x="180" y="362"/>
                  </a:lnTo>
                  <a:lnTo>
                    <a:pt x="161" y="360"/>
                  </a:lnTo>
                  <a:lnTo>
                    <a:pt x="143" y="358"/>
                  </a:lnTo>
                  <a:lnTo>
                    <a:pt x="126" y="354"/>
                  </a:lnTo>
                  <a:lnTo>
                    <a:pt x="109" y="347"/>
                  </a:lnTo>
                  <a:lnTo>
                    <a:pt x="93" y="340"/>
                  </a:lnTo>
                  <a:lnTo>
                    <a:pt x="78" y="331"/>
                  </a:lnTo>
                  <a:lnTo>
                    <a:pt x="65" y="320"/>
                  </a:lnTo>
                  <a:lnTo>
                    <a:pt x="52" y="309"/>
                  </a:lnTo>
                  <a:lnTo>
                    <a:pt x="40" y="295"/>
                  </a:lnTo>
                  <a:lnTo>
                    <a:pt x="29" y="282"/>
                  </a:lnTo>
                  <a:lnTo>
                    <a:pt x="21" y="267"/>
                  </a:lnTo>
                  <a:lnTo>
                    <a:pt x="13" y="251"/>
                  </a:lnTo>
                  <a:lnTo>
                    <a:pt x="8" y="234"/>
                  </a:lnTo>
                  <a:lnTo>
                    <a:pt x="2" y="217"/>
                  </a:lnTo>
                  <a:lnTo>
                    <a:pt x="0" y="199"/>
                  </a:lnTo>
                  <a:lnTo>
                    <a:pt x="0" y="180"/>
                  </a:lnTo>
                  <a:lnTo>
                    <a:pt x="0" y="180"/>
                  </a:lnTo>
                  <a:lnTo>
                    <a:pt x="0" y="163"/>
                  </a:lnTo>
                  <a:lnTo>
                    <a:pt x="2" y="145"/>
                  </a:lnTo>
                  <a:lnTo>
                    <a:pt x="8" y="127"/>
                  </a:lnTo>
                  <a:lnTo>
                    <a:pt x="13" y="111"/>
                  </a:lnTo>
                  <a:lnTo>
                    <a:pt x="21" y="95"/>
                  </a:lnTo>
                  <a:lnTo>
                    <a:pt x="29" y="80"/>
                  </a:lnTo>
                  <a:lnTo>
                    <a:pt x="40" y="67"/>
                  </a:lnTo>
                  <a:lnTo>
                    <a:pt x="52" y="53"/>
                  </a:lnTo>
                  <a:lnTo>
                    <a:pt x="65" y="42"/>
                  </a:lnTo>
                  <a:lnTo>
                    <a:pt x="78" y="31"/>
                  </a:lnTo>
                  <a:lnTo>
                    <a:pt x="93" y="22"/>
                  </a:lnTo>
                  <a:lnTo>
                    <a:pt x="109" y="15"/>
                  </a:lnTo>
                  <a:lnTo>
                    <a:pt x="126" y="8"/>
                  </a:lnTo>
                  <a:lnTo>
                    <a:pt x="143" y="4"/>
                  </a:lnTo>
                  <a:lnTo>
                    <a:pt x="161" y="2"/>
                  </a:lnTo>
                  <a:lnTo>
                    <a:pt x="180" y="0"/>
                  </a:lnTo>
                  <a:lnTo>
                    <a:pt x="180" y="0"/>
                  </a:lnTo>
                  <a:close/>
                </a:path>
              </a:pathLst>
            </a:custGeom>
            <a:solidFill>
              <a:srgbClr val="EDCD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45" name="Freeform 145"/>
            <p:cNvSpPr>
              <a:spLocks/>
            </p:cNvSpPr>
            <p:nvPr/>
          </p:nvSpPr>
          <p:spPr bwMode="auto">
            <a:xfrm>
              <a:off x="2336801" y="3235325"/>
              <a:ext cx="285750" cy="150813"/>
            </a:xfrm>
            <a:custGeom>
              <a:avLst/>
              <a:gdLst>
                <a:gd name="T0" fmla="*/ 13 w 180"/>
                <a:gd name="T1" fmla="*/ 0 h 95"/>
                <a:gd name="T2" fmla="*/ 54 w 180"/>
                <a:gd name="T3" fmla="*/ 42 h 95"/>
                <a:gd name="T4" fmla="*/ 54 w 180"/>
                <a:gd name="T5" fmla="*/ 42 h 95"/>
                <a:gd name="T6" fmla="*/ 60 w 180"/>
                <a:gd name="T7" fmla="*/ 39 h 95"/>
                <a:gd name="T8" fmla="*/ 67 w 180"/>
                <a:gd name="T9" fmla="*/ 39 h 95"/>
                <a:gd name="T10" fmla="*/ 67 w 180"/>
                <a:gd name="T11" fmla="*/ 39 h 95"/>
                <a:gd name="T12" fmla="*/ 75 w 180"/>
                <a:gd name="T13" fmla="*/ 41 h 95"/>
                <a:gd name="T14" fmla="*/ 83 w 180"/>
                <a:gd name="T15" fmla="*/ 45 h 95"/>
                <a:gd name="T16" fmla="*/ 88 w 180"/>
                <a:gd name="T17" fmla="*/ 50 h 95"/>
                <a:gd name="T18" fmla="*/ 92 w 180"/>
                <a:gd name="T19" fmla="*/ 58 h 95"/>
                <a:gd name="T20" fmla="*/ 180 w 180"/>
                <a:gd name="T21" fmla="*/ 58 h 95"/>
                <a:gd name="T22" fmla="*/ 180 w 180"/>
                <a:gd name="T23" fmla="*/ 76 h 95"/>
                <a:gd name="T24" fmla="*/ 92 w 180"/>
                <a:gd name="T25" fmla="*/ 76 h 95"/>
                <a:gd name="T26" fmla="*/ 92 w 180"/>
                <a:gd name="T27" fmla="*/ 76 h 95"/>
                <a:gd name="T28" fmla="*/ 88 w 180"/>
                <a:gd name="T29" fmla="*/ 84 h 95"/>
                <a:gd name="T30" fmla="*/ 83 w 180"/>
                <a:gd name="T31" fmla="*/ 89 h 95"/>
                <a:gd name="T32" fmla="*/ 75 w 180"/>
                <a:gd name="T33" fmla="*/ 93 h 95"/>
                <a:gd name="T34" fmla="*/ 67 w 180"/>
                <a:gd name="T35" fmla="*/ 95 h 95"/>
                <a:gd name="T36" fmla="*/ 67 w 180"/>
                <a:gd name="T37" fmla="*/ 95 h 95"/>
                <a:gd name="T38" fmla="*/ 61 w 180"/>
                <a:gd name="T39" fmla="*/ 95 h 95"/>
                <a:gd name="T40" fmla="*/ 56 w 180"/>
                <a:gd name="T41" fmla="*/ 92 h 95"/>
                <a:gd name="T42" fmla="*/ 50 w 180"/>
                <a:gd name="T43" fmla="*/ 91 h 95"/>
                <a:gd name="T44" fmla="*/ 46 w 180"/>
                <a:gd name="T45" fmla="*/ 87 h 95"/>
                <a:gd name="T46" fmla="*/ 44 w 180"/>
                <a:gd name="T47" fmla="*/ 83 h 95"/>
                <a:gd name="T48" fmla="*/ 41 w 180"/>
                <a:gd name="T49" fmla="*/ 77 h 95"/>
                <a:gd name="T50" fmla="*/ 40 w 180"/>
                <a:gd name="T51" fmla="*/ 73 h 95"/>
                <a:gd name="T52" fmla="*/ 38 w 180"/>
                <a:gd name="T53" fmla="*/ 66 h 95"/>
                <a:gd name="T54" fmla="*/ 38 w 180"/>
                <a:gd name="T55" fmla="*/ 66 h 95"/>
                <a:gd name="T56" fmla="*/ 40 w 180"/>
                <a:gd name="T57" fmla="*/ 61 h 95"/>
                <a:gd name="T58" fmla="*/ 41 w 180"/>
                <a:gd name="T59" fmla="*/ 54 h 95"/>
                <a:gd name="T60" fmla="*/ 0 w 180"/>
                <a:gd name="T61" fmla="*/ 13 h 95"/>
                <a:gd name="T62" fmla="*/ 13 w 180"/>
                <a:gd name="T6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95">
                  <a:moveTo>
                    <a:pt x="13" y="0"/>
                  </a:moveTo>
                  <a:lnTo>
                    <a:pt x="54" y="42"/>
                  </a:lnTo>
                  <a:lnTo>
                    <a:pt x="54" y="42"/>
                  </a:lnTo>
                  <a:lnTo>
                    <a:pt x="60" y="39"/>
                  </a:lnTo>
                  <a:lnTo>
                    <a:pt x="67" y="39"/>
                  </a:lnTo>
                  <a:lnTo>
                    <a:pt x="67" y="39"/>
                  </a:lnTo>
                  <a:lnTo>
                    <a:pt x="75" y="41"/>
                  </a:lnTo>
                  <a:lnTo>
                    <a:pt x="83" y="45"/>
                  </a:lnTo>
                  <a:lnTo>
                    <a:pt x="88" y="50"/>
                  </a:lnTo>
                  <a:lnTo>
                    <a:pt x="92" y="58"/>
                  </a:lnTo>
                  <a:lnTo>
                    <a:pt x="180" y="58"/>
                  </a:lnTo>
                  <a:lnTo>
                    <a:pt x="180" y="76"/>
                  </a:lnTo>
                  <a:lnTo>
                    <a:pt x="92" y="76"/>
                  </a:lnTo>
                  <a:lnTo>
                    <a:pt x="92" y="76"/>
                  </a:lnTo>
                  <a:lnTo>
                    <a:pt x="88" y="84"/>
                  </a:lnTo>
                  <a:lnTo>
                    <a:pt x="83" y="89"/>
                  </a:lnTo>
                  <a:lnTo>
                    <a:pt x="75" y="93"/>
                  </a:lnTo>
                  <a:lnTo>
                    <a:pt x="67" y="95"/>
                  </a:lnTo>
                  <a:lnTo>
                    <a:pt x="67" y="95"/>
                  </a:lnTo>
                  <a:lnTo>
                    <a:pt x="61" y="95"/>
                  </a:lnTo>
                  <a:lnTo>
                    <a:pt x="56" y="92"/>
                  </a:lnTo>
                  <a:lnTo>
                    <a:pt x="50" y="91"/>
                  </a:lnTo>
                  <a:lnTo>
                    <a:pt x="46" y="87"/>
                  </a:lnTo>
                  <a:lnTo>
                    <a:pt x="44" y="83"/>
                  </a:lnTo>
                  <a:lnTo>
                    <a:pt x="41" y="77"/>
                  </a:lnTo>
                  <a:lnTo>
                    <a:pt x="40" y="73"/>
                  </a:lnTo>
                  <a:lnTo>
                    <a:pt x="38" y="66"/>
                  </a:lnTo>
                  <a:lnTo>
                    <a:pt x="38" y="66"/>
                  </a:lnTo>
                  <a:lnTo>
                    <a:pt x="40" y="61"/>
                  </a:lnTo>
                  <a:lnTo>
                    <a:pt x="41" y="54"/>
                  </a:lnTo>
                  <a:lnTo>
                    <a:pt x="0" y="13"/>
                  </a:lnTo>
                  <a:lnTo>
                    <a:pt x="13" y="0"/>
                  </a:lnTo>
                  <a:close/>
                </a:path>
              </a:pathLst>
            </a:custGeom>
            <a:solidFill>
              <a:srgbClr val="EDCD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grpSp>
        <p:nvGrpSpPr>
          <p:cNvPr id="212" name="组合 211"/>
          <p:cNvGrpSpPr/>
          <p:nvPr/>
        </p:nvGrpSpPr>
        <p:grpSpPr>
          <a:xfrm>
            <a:off x="1982649" y="2919935"/>
            <a:ext cx="447558" cy="422165"/>
            <a:chOff x="2051051" y="3792538"/>
            <a:chExt cx="447675" cy="422275"/>
          </a:xfrm>
        </p:grpSpPr>
        <p:sp>
          <p:nvSpPr>
            <p:cNvPr id="146" name="Freeform 146"/>
            <p:cNvSpPr>
              <a:spLocks/>
            </p:cNvSpPr>
            <p:nvPr/>
          </p:nvSpPr>
          <p:spPr bwMode="auto">
            <a:xfrm>
              <a:off x="2051051" y="3879850"/>
              <a:ext cx="447675" cy="334963"/>
            </a:xfrm>
            <a:custGeom>
              <a:avLst/>
              <a:gdLst>
                <a:gd name="T0" fmla="*/ 86 w 282"/>
                <a:gd name="T1" fmla="*/ 0 h 211"/>
                <a:gd name="T2" fmla="*/ 115 w 282"/>
                <a:gd name="T3" fmla="*/ 6 h 211"/>
                <a:gd name="T4" fmla="*/ 141 w 282"/>
                <a:gd name="T5" fmla="*/ 20 h 211"/>
                <a:gd name="T6" fmla="*/ 153 w 282"/>
                <a:gd name="T7" fmla="*/ 11 h 211"/>
                <a:gd name="T8" fmla="*/ 182 w 282"/>
                <a:gd name="T9" fmla="*/ 1 h 211"/>
                <a:gd name="T10" fmla="*/ 198 w 282"/>
                <a:gd name="T11" fmla="*/ 0 h 211"/>
                <a:gd name="T12" fmla="*/ 214 w 282"/>
                <a:gd name="T13" fmla="*/ 1 h 211"/>
                <a:gd name="T14" fmla="*/ 245 w 282"/>
                <a:gd name="T15" fmla="*/ 14 h 211"/>
                <a:gd name="T16" fmla="*/ 268 w 282"/>
                <a:gd name="T17" fmla="*/ 35 h 211"/>
                <a:gd name="T18" fmla="*/ 278 w 282"/>
                <a:gd name="T19" fmla="*/ 57 h 211"/>
                <a:gd name="T20" fmla="*/ 282 w 282"/>
                <a:gd name="T21" fmla="*/ 73 h 211"/>
                <a:gd name="T22" fmla="*/ 282 w 282"/>
                <a:gd name="T23" fmla="*/ 81 h 211"/>
                <a:gd name="T24" fmla="*/ 281 w 282"/>
                <a:gd name="T25" fmla="*/ 102 h 211"/>
                <a:gd name="T26" fmla="*/ 274 w 282"/>
                <a:gd name="T27" fmla="*/ 123 h 211"/>
                <a:gd name="T28" fmla="*/ 263 w 282"/>
                <a:gd name="T29" fmla="*/ 145 h 211"/>
                <a:gd name="T30" fmla="*/ 248 w 282"/>
                <a:gd name="T31" fmla="*/ 165 h 211"/>
                <a:gd name="T32" fmla="*/ 228 w 282"/>
                <a:gd name="T33" fmla="*/ 184 h 211"/>
                <a:gd name="T34" fmla="*/ 203 w 282"/>
                <a:gd name="T35" fmla="*/ 199 h 211"/>
                <a:gd name="T36" fmla="*/ 172 w 282"/>
                <a:gd name="T37" fmla="*/ 209 h 211"/>
                <a:gd name="T38" fmla="*/ 137 w 282"/>
                <a:gd name="T39" fmla="*/ 211 h 211"/>
                <a:gd name="T40" fmla="*/ 118 w 282"/>
                <a:gd name="T41" fmla="*/ 211 h 211"/>
                <a:gd name="T42" fmla="*/ 86 w 282"/>
                <a:gd name="T43" fmla="*/ 203 h 211"/>
                <a:gd name="T44" fmla="*/ 58 w 282"/>
                <a:gd name="T45" fmla="*/ 191 h 211"/>
                <a:gd name="T46" fmla="*/ 38 w 282"/>
                <a:gd name="T47" fmla="*/ 173 h 211"/>
                <a:gd name="T48" fmla="*/ 22 w 282"/>
                <a:gd name="T49" fmla="*/ 153 h 211"/>
                <a:gd name="T50" fmla="*/ 11 w 282"/>
                <a:gd name="T51" fmla="*/ 133 h 211"/>
                <a:gd name="T52" fmla="*/ 4 w 282"/>
                <a:gd name="T53" fmla="*/ 111 h 211"/>
                <a:gd name="T54" fmla="*/ 0 w 282"/>
                <a:gd name="T55" fmla="*/ 81 h 211"/>
                <a:gd name="T56" fmla="*/ 0 w 282"/>
                <a:gd name="T57" fmla="*/ 73 h 211"/>
                <a:gd name="T58" fmla="*/ 4 w 282"/>
                <a:gd name="T59" fmla="*/ 57 h 211"/>
                <a:gd name="T60" fmla="*/ 15 w 282"/>
                <a:gd name="T61" fmla="*/ 35 h 211"/>
                <a:gd name="T62" fmla="*/ 38 w 282"/>
                <a:gd name="T63" fmla="*/ 14 h 211"/>
                <a:gd name="T64" fmla="*/ 68 w 282"/>
                <a:gd name="T65" fmla="*/ 1 h 211"/>
                <a:gd name="T66" fmla="*/ 86 w 282"/>
                <a:gd name="T6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2" h="211">
                  <a:moveTo>
                    <a:pt x="86" y="0"/>
                  </a:moveTo>
                  <a:lnTo>
                    <a:pt x="86" y="0"/>
                  </a:lnTo>
                  <a:lnTo>
                    <a:pt x="100" y="1"/>
                  </a:lnTo>
                  <a:lnTo>
                    <a:pt x="115" y="6"/>
                  </a:lnTo>
                  <a:lnTo>
                    <a:pt x="129" y="11"/>
                  </a:lnTo>
                  <a:lnTo>
                    <a:pt x="141" y="20"/>
                  </a:lnTo>
                  <a:lnTo>
                    <a:pt x="141" y="20"/>
                  </a:lnTo>
                  <a:lnTo>
                    <a:pt x="153" y="11"/>
                  </a:lnTo>
                  <a:lnTo>
                    <a:pt x="167" y="6"/>
                  </a:lnTo>
                  <a:lnTo>
                    <a:pt x="182" y="1"/>
                  </a:lnTo>
                  <a:lnTo>
                    <a:pt x="198" y="0"/>
                  </a:lnTo>
                  <a:lnTo>
                    <a:pt x="198" y="0"/>
                  </a:lnTo>
                  <a:lnTo>
                    <a:pt x="206" y="0"/>
                  </a:lnTo>
                  <a:lnTo>
                    <a:pt x="214" y="1"/>
                  </a:lnTo>
                  <a:lnTo>
                    <a:pt x="230" y="6"/>
                  </a:lnTo>
                  <a:lnTo>
                    <a:pt x="245" y="14"/>
                  </a:lnTo>
                  <a:lnTo>
                    <a:pt x="258" y="23"/>
                  </a:lnTo>
                  <a:lnTo>
                    <a:pt x="268" y="35"/>
                  </a:lnTo>
                  <a:lnTo>
                    <a:pt x="275" y="49"/>
                  </a:lnTo>
                  <a:lnTo>
                    <a:pt x="278" y="57"/>
                  </a:lnTo>
                  <a:lnTo>
                    <a:pt x="281" y="65"/>
                  </a:lnTo>
                  <a:lnTo>
                    <a:pt x="282" y="73"/>
                  </a:lnTo>
                  <a:lnTo>
                    <a:pt x="282" y="81"/>
                  </a:lnTo>
                  <a:lnTo>
                    <a:pt x="282" y="81"/>
                  </a:lnTo>
                  <a:lnTo>
                    <a:pt x="282" y="91"/>
                  </a:lnTo>
                  <a:lnTo>
                    <a:pt x="281" y="102"/>
                  </a:lnTo>
                  <a:lnTo>
                    <a:pt x="278" y="112"/>
                  </a:lnTo>
                  <a:lnTo>
                    <a:pt x="274" y="123"/>
                  </a:lnTo>
                  <a:lnTo>
                    <a:pt x="270" y="134"/>
                  </a:lnTo>
                  <a:lnTo>
                    <a:pt x="263" y="145"/>
                  </a:lnTo>
                  <a:lnTo>
                    <a:pt x="256" y="156"/>
                  </a:lnTo>
                  <a:lnTo>
                    <a:pt x="248" y="165"/>
                  </a:lnTo>
                  <a:lnTo>
                    <a:pt x="239" y="175"/>
                  </a:lnTo>
                  <a:lnTo>
                    <a:pt x="228" y="184"/>
                  </a:lnTo>
                  <a:lnTo>
                    <a:pt x="216" y="192"/>
                  </a:lnTo>
                  <a:lnTo>
                    <a:pt x="203" y="199"/>
                  </a:lnTo>
                  <a:lnTo>
                    <a:pt x="188" y="205"/>
                  </a:lnTo>
                  <a:lnTo>
                    <a:pt x="172" y="209"/>
                  </a:lnTo>
                  <a:lnTo>
                    <a:pt x="156" y="211"/>
                  </a:lnTo>
                  <a:lnTo>
                    <a:pt x="137" y="211"/>
                  </a:lnTo>
                  <a:lnTo>
                    <a:pt x="137" y="211"/>
                  </a:lnTo>
                  <a:lnTo>
                    <a:pt x="118" y="211"/>
                  </a:lnTo>
                  <a:lnTo>
                    <a:pt x="100" y="209"/>
                  </a:lnTo>
                  <a:lnTo>
                    <a:pt x="86" y="203"/>
                  </a:lnTo>
                  <a:lnTo>
                    <a:pt x="71" y="198"/>
                  </a:lnTo>
                  <a:lnTo>
                    <a:pt x="58" y="191"/>
                  </a:lnTo>
                  <a:lnTo>
                    <a:pt x="48" y="183"/>
                  </a:lnTo>
                  <a:lnTo>
                    <a:pt x="38" y="173"/>
                  </a:lnTo>
                  <a:lnTo>
                    <a:pt x="29" y="164"/>
                  </a:lnTo>
                  <a:lnTo>
                    <a:pt x="22" y="153"/>
                  </a:lnTo>
                  <a:lnTo>
                    <a:pt x="15" y="144"/>
                  </a:lnTo>
                  <a:lnTo>
                    <a:pt x="11" y="133"/>
                  </a:lnTo>
                  <a:lnTo>
                    <a:pt x="7" y="121"/>
                  </a:lnTo>
                  <a:lnTo>
                    <a:pt x="4" y="111"/>
                  </a:lnTo>
                  <a:lnTo>
                    <a:pt x="2" y="100"/>
                  </a:lnTo>
                  <a:lnTo>
                    <a:pt x="0" y="81"/>
                  </a:lnTo>
                  <a:lnTo>
                    <a:pt x="0" y="81"/>
                  </a:lnTo>
                  <a:lnTo>
                    <a:pt x="0" y="73"/>
                  </a:lnTo>
                  <a:lnTo>
                    <a:pt x="2" y="65"/>
                  </a:lnTo>
                  <a:lnTo>
                    <a:pt x="4" y="57"/>
                  </a:lnTo>
                  <a:lnTo>
                    <a:pt x="7" y="49"/>
                  </a:lnTo>
                  <a:lnTo>
                    <a:pt x="15" y="35"/>
                  </a:lnTo>
                  <a:lnTo>
                    <a:pt x="25" y="23"/>
                  </a:lnTo>
                  <a:lnTo>
                    <a:pt x="38" y="14"/>
                  </a:lnTo>
                  <a:lnTo>
                    <a:pt x="52" y="6"/>
                  </a:lnTo>
                  <a:lnTo>
                    <a:pt x="68" y="1"/>
                  </a:lnTo>
                  <a:lnTo>
                    <a:pt x="76" y="0"/>
                  </a:lnTo>
                  <a:lnTo>
                    <a:pt x="86" y="0"/>
                  </a:lnTo>
                  <a:lnTo>
                    <a:pt x="86" y="0"/>
                  </a:lnTo>
                  <a:close/>
                </a:path>
              </a:pathLst>
            </a:custGeom>
            <a:solidFill>
              <a:srgbClr val="5ABBC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47" name="Freeform 147"/>
            <p:cNvSpPr>
              <a:spLocks/>
            </p:cNvSpPr>
            <p:nvPr/>
          </p:nvSpPr>
          <p:spPr bwMode="auto">
            <a:xfrm>
              <a:off x="2178051" y="3792538"/>
              <a:ext cx="107950" cy="153988"/>
            </a:xfrm>
            <a:custGeom>
              <a:avLst/>
              <a:gdLst>
                <a:gd name="T0" fmla="*/ 60 w 68"/>
                <a:gd name="T1" fmla="*/ 97 h 97"/>
                <a:gd name="T2" fmla="*/ 60 w 68"/>
                <a:gd name="T3" fmla="*/ 97 h 97"/>
                <a:gd name="T4" fmla="*/ 65 w 68"/>
                <a:gd name="T5" fmla="*/ 85 h 97"/>
                <a:gd name="T6" fmla="*/ 68 w 68"/>
                <a:gd name="T7" fmla="*/ 71 h 97"/>
                <a:gd name="T8" fmla="*/ 68 w 68"/>
                <a:gd name="T9" fmla="*/ 58 h 97"/>
                <a:gd name="T10" fmla="*/ 66 w 68"/>
                <a:gd name="T11" fmla="*/ 46 h 97"/>
                <a:gd name="T12" fmla="*/ 62 w 68"/>
                <a:gd name="T13" fmla="*/ 33 h 97"/>
                <a:gd name="T14" fmla="*/ 56 w 68"/>
                <a:gd name="T15" fmla="*/ 21 h 97"/>
                <a:gd name="T16" fmla="*/ 49 w 68"/>
                <a:gd name="T17" fmla="*/ 10 h 97"/>
                <a:gd name="T18" fmla="*/ 39 w 68"/>
                <a:gd name="T19" fmla="*/ 0 h 97"/>
                <a:gd name="T20" fmla="*/ 0 w 68"/>
                <a:gd name="T21" fmla="*/ 6 h 97"/>
                <a:gd name="T22" fmla="*/ 0 w 68"/>
                <a:gd name="T23" fmla="*/ 6 h 97"/>
                <a:gd name="T24" fmla="*/ 14 w 68"/>
                <a:gd name="T25" fmla="*/ 15 h 97"/>
                <a:gd name="T26" fmla="*/ 24 w 68"/>
                <a:gd name="T27" fmla="*/ 23 h 97"/>
                <a:gd name="T28" fmla="*/ 35 w 68"/>
                <a:gd name="T29" fmla="*/ 32 h 97"/>
                <a:gd name="T30" fmla="*/ 43 w 68"/>
                <a:gd name="T31" fmla="*/ 42 h 97"/>
                <a:gd name="T32" fmla="*/ 50 w 68"/>
                <a:gd name="T33" fmla="*/ 54 h 97"/>
                <a:gd name="T34" fmla="*/ 56 w 68"/>
                <a:gd name="T35" fmla="*/ 66 h 97"/>
                <a:gd name="T36" fmla="*/ 58 w 68"/>
                <a:gd name="T37" fmla="*/ 81 h 97"/>
                <a:gd name="T38" fmla="*/ 60 w 68"/>
                <a:gd name="T39" fmla="*/ 97 h 97"/>
                <a:gd name="T40" fmla="*/ 60 w 68"/>
                <a:gd name="T4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97">
                  <a:moveTo>
                    <a:pt x="60" y="97"/>
                  </a:moveTo>
                  <a:lnTo>
                    <a:pt x="60" y="97"/>
                  </a:lnTo>
                  <a:lnTo>
                    <a:pt x="65" y="85"/>
                  </a:lnTo>
                  <a:lnTo>
                    <a:pt x="68" y="71"/>
                  </a:lnTo>
                  <a:lnTo>
                    <a:pt x="68" y="58"/>
                  </a:lnTo>
                  <a:lnTo>
                    <a:pt x="66" y="46"/>
                  </a:lnTo>
                  <a:lnTo>
                    <a:pt x="62" y="33"/>
                  </a:lnTo>
                  <a:lnTo>
                    <a:pt x="56" y="21"/>
                  </a:lnTo>
                  <a:lnTo>
                    <a:pt x="49" y="10"/>
                  </a:lnTo>
                  <a:lnTo>
                    <a:pt x="39" y="0"/>
                  </a:lnTo>
                  <a:lnTo>
                    <a:pt x="0" y="6"/>
                  </a:lnTo>
                  <a:lnTo>
                    <a:pt x="0" y="6"/>
                  </a:lnTo>
                  <a:lnTo>
                    <a:pt x="14" y="15"/>
                  </a:lnTo>
                  <a:lnTo>
                    <a:pt x="24" y="23"/>
                  </a:lnTo>
                  <a:lnTo>
                    <a:pt x="35" y="32"/>
                  </a:lnTo>
                  <a:lnTo>
                    <a:pt x="43" y="42"/>
                  </a:lnTo>
                  <a:lnTo>
                    <a:pt x="50" y="54"/>
                  </a:lnTo>
                  <a:lnTo>
                    <a:pt x="56" y="66"/>
                  </a:lnTo>
                  <a:lnTo>
                    <a:pt x="58" y="81"/>
                  </a:lnTo>
                  <a:lnTo>
                    <a:pt x="60" y="97"/>
                  </a:lnTo>
                  <a:lnTo>
                    <a:pt x="60" y="97"/>
                  </a:lnTo>
                  <a:close/>
                </a:path>
              </a:pathLst>
            </a:custGeom>
            <a:solidFill>
              <a:srgbClr val="5ABBC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grpSp>
        <p:nvGrpSpPr>
          <p:cNvPr id="201" name="组合 200"/>
          <p:cNvGrpSpPr/>
          <p:nvPr/>
        </p:nvGrpSpPr>
        <p:grpSpPr>
          <a:xfrm>
            <a:off x="3122177" y="358378"/>
            <a:ext cx="676099" cy="555480"/>
            <a:chOff x="3190876" y="1230313"/>
            <a:chExt cx="676275" cy="555625"/>
          </a:xfrm>
        </p:grpSpPr>
        <p:sp>
          <p:nvSpPr>
            <p:cNvPr id="148" name="Freeform 148"/>
            <p:cNvSpPr>
              <a:spLocks/>
            </p:cNvSpPr>
            <p:nvPr/>
          </p:nvSpPr>
          <p:spPr bwMode="auto">
            <a:xfrm>
              <a:off x="3209926" y="1257300"/>
              <a:ext cx="657225" cy="528638"/>
            </a:xfrm>
            <a:custGeom>
              <a:avLst/>
              <a:gdLst>
                <a:gd name="T0" fmla="*/ 0 w 414"/>
                <a:gd name="T1" fmla="*/ 117 h 333"/>
                <a:gd name="T2" fmla="*/ 10 w 414"/>
                <a:gd name="T3" fmla="*/ 102 h 333"/>
                <a:gd name="T4" fmla="*/ 316 w 414"/>
                <a:gd name="T5" fmla="*/ 306 h 333"/>
                <a:gd name="T6" fmla="*/ 316 w 414"/>
                <a:gd name="T7" fmla="*/ 306 h 333"/>
                <a:gd name="T8" fmla="*/ 325 w 414"/>
                <a:gd name="T9" fmla="*/ 310 h 333"/>
                <a:gd name="T10" fmla="*/ 335 w 414"/>
                <a:gd name="T11" fmla="*/ 313 h 333"/>
                <a:gd name="T12" fmla="*/ 343 w 414"/>
                <a:gd name="T13" fmla="*/ 313 h 333"/>
                <a:gd name="T14" fmla="*/ 352 w 414"/>
                <a:gd name="T15" fmla="*/ 312 h 333"/>
                <a:gd name="T16" fmla="*/ 362 w 414"/>
                <a:gd name="T17" fmla="*/ 309 h 333"/>
                <a:gd name="T18" fmla="*/ 371 w 414"/>
                <a:gd name="T19" fmla="*/ 304 h 333"/>
                <a:gd name="T20" fmla="*/ 378 w 414"/>
                <a:gd name="T21" fmla="*/ 297 h 333"/>
                <a:gd name="T22" fmla="*/ 385 w 414"/>
                <a:gd name="T23" fmla="*/ 289 h 333"/>
                <a:gd name="T24" fmla="*/ 385 w 414"/>
                <a:gd name="T25" fmla="*/ 289 h 333"/>
                <a:gd name="T26" fmla="*/ 390 w 414"/>
                <a:gd name="T27" fmla="*/ 279 h 333"/>
                <a:gd name="T28" fmla="*/ 393 w 414"/>
                <a:gd name="T29" fmla="*/ 270 h 333"/>
                <a:gd name="T30" fmla="*/ 394 w 414"/>
                <a:gd name="T31" fmla="*/ 260 h 333"/>
                <a:gd name="T32" fmla="*/ 394 w 414"/>
                <a:gd name="T33" fmla="*/ 251 h 333"/>
                <a:gd name="T34" fmla="*/ 391 w 414"/>
                <a:gd name="T35" fmla="*/ 241 h 333"/>
                <a:gd name="T36" fmla="*/ 387 w 414"/>
                <a:gd name="T37" fmla="*/ 232 h 333"/>
                <a:gd name="T38" fmla="*/ 382 w 414"/>
                <a:gd name="T39" fmla="*/ 225 h 333"/>
                <a:gd name="T40" fmla="*/ 375 w 414"/>
                <a:gd name="T41" fmla="*/ 218 h 333"/>
                <a:gd name="T42" fmla="*/ 69 w 414"/>
                <a:gd name="T43" fmla="*/ 14 h 333"/>
                <a:gd name="T44" fmla="*/ 79 w 414"/>
                <a:gd name="T45" fmla="*/ 0 h 333"/>
                <a:gd name="T46" fmla="*/ 389 w 414"/>
                <a:gd name="T47" fmla="*/ 207 h 333"/>
                <a:gd name="T48" fmla="*/ 389 w 414"/>
                <a:gd name="T49" fmla="*/ 207 h 333"/>
                <a:gd name="T50" fmla="*/ 398 w 414"/>
                <a:gd name="T51" fmla="*/ 216 h 333"/>
                <a:gd name="T52" fmla="*/ 405 w 414"/>
                <a:gd name="T53" fmla="*/ 225 h 333"/>
                <a:gd name="T54" fmla="*/ 410 w 414"/>
                <a:gd name="T55" fmla="*/ 236 h 333"/>
                <a:gd name="T56" fmla="*/ 414 w 414"/>
                <a:gd name="T57" fmla="*/ 248 h 333"/>
                <a:gd name="T58" fmla="*/ 414 w 414"/>
                <a:gd name="T59" fmla="*/ 262 h 333"/>
                <a:gd name="T60" fmla="*/ 413 w 414"/>
                <a:gd name="T61" fmla="*/ 275 h 333"/>
                <a:gd name="T62" fmla="*/ 409 w 414"/>
                <a:gd name="T63" fmla="*/ 287 h 333"/>
                <a:gd name="T64" fmla="*/ 402 w 414"/>
                <a:gd name="T65" fmla="*/ 300 h 333"/>
                <a:gd name="T66" fmla="*/ 402 w 414"/>
                <a:gd name="T67" fmla="*/ 300 h 333"/>
                <a:gd name="T68" fmla="*/ 393 w 414"/>
                <a:gd name="T69" fmla="*/ 312 h 333"/>
                <a:gd name="T70" fmla="*/ 382 w 414"/>
                <a:gd name="T71" fmla="*/ 320 h 333"/>
                <a:gd name="T72" fmla="*/ 371 w 414"/>
                <a:gd name="T73" fmla="*/ 327 h 333"/>
                <a:gd name="T74" fmla="*/ 359 w 414"/>
                <a:gd name="T75" fmla="*/ 331 h 333"/>
                <a:gd name="T76" fmla="*/ 347 w 414"/>
                <a:gd name="T77" fmla="*/ 333 h 333"/>
                <a:gd name="T78" fmla="*/ 335 w 414"/>
                <a:gd name="T79" fmla="*/ 332 h 333"/>
                <a:gd name="T80" fmla="*/ 322 w 414"/>
                <a:gd name="T81" fmla="*/ 329 h 333"/>
                <a:gd name="T82" fmla="*/ 310 w 414"/>
                <a:gd name="T83" fmla="*/ 323 h 333"/>
                <a:gd name="T84" fmla="*/ 0 w 414"/>
                <a:gd name="T85" fmla="*/ 11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4" h="333">
                  <a:moveTo>
                    <a:pt x="0" y="117"/>
                  </a:moveTo>
                  <a:lnTo>
                    <a:pt x="10" y="102"/>
                  </a:lnTo>
                  <a:lnTo>
                    <a:pt x="316" y="306"/>
                  </a:lnTo>
                  <a:lnTo>
                    <a:pt x="316" y="306"/>
                  </a:lnTo>
                  <a:lnTo>
                    <a:pt x="325" y="310"/>
                  </a:lnTo>
                  <a:lnTo>
                    <a:pt x="335" y="313"/>
                  </a:lnTo>
                  <a:lnTo>
                    <a:pt x="343" y="313"/>
                  </a:lnTo>
                  <a:lnTo>
                    <a:pt x="352" y="312"/>
                  </a:lnTo>
                  <a:lnTo>
                    <a:pt x="362" y="309"/>
                  </a:lnTo>
                  <a:lnTo>
                    <a:pt x="371" y="304"/>
                  </a:lnTo>
                  <a:lnTo>
                    <a:pt x="378" y="297"/>
                  </a:lnTo>
                  <a:lnTo>
                    <a:pt x="385" y="289"/>
                  </a:lnTo>
                  <a:lnTo>
                    <a:pt x="385" y="289"/>
                  </a:lnTo>
                  <a:lnTo>
                    <a:pt x="390" y="279"/>
                  </a:lnTo>
                  <a:lnTo>
                    <a:pt x="393" y="270"/>
                  </a:lnTo>
                  <a:lnTo>
                    <a:pt x="394" y="260"/>
                  </a:lnTo>
                  <a:lnTo>
                    <a:pt x="394" y="251"/>
                  </a:lnTo>
                  <a:lnTo>
                    <a:pt x="391" y="241"/>
                  </a:lnTo>
                  <a:lnTo>
                    <a:pt x="387" y="232"/>
                  </a:lnTo>
                  <a:lnTo>
                    <a:pt x="382" y="225"/>
                  </a:lnTo>
                  <a:lnTo>
                    <a:pt x="375" y="218"/>
                  </a:lnTo>
                  <a:lnTo>
                    <a:pt x="69" y="14"/>
                  </a:lnTo>
                  <a:lnTo>
                    <a:pt x="79" y="0"/>
                  </a:lnTo>
                  <a:lnTo>
                    <a:pt x="389" y="207"/>
                  </a:lnTo>
                  <a:lnTo>
                    <a:pt x="389" y="207"/>
                  </a:lnTo>
                  <a:lnTo>
                    <a:pt x="398" y="216"/>
                  </a:lnTo>
                  <a:lnTo>
                    <a:pt x="405" y="225"/>
                  </a:lnTo>
                  <a:lnTo>
                    <a:pt x="410" y="236"/>
                  </a:lnTo>
                  <a:lnTo>
                    <a:pt x="414" y="248"/>
                  </a:lnTo>
                  <a:lnTo>
                    <a:pt x="414" y="262"/>
                  </a:lnTo>
                  <a:lnTo>
                    <a:pt x="413" y="275"/>
                  </a:lnTo>
                  <a:lnTo>
                    <a:pt x="409" y="287"/>
                  </a:lnTo>
                  <a:lnTo>
                    <a:pt x="402" y="300"/>
                  </a:lnTo>
                  <a:lnTo>
                    <a:pt x="402" y="300"/>
                  </a:lnTo>
                  <a:lnTo>
                    <a:pt x="393" y="312"/>
                  </a:lnTo>
                  <a:lnTo>
                    <a:pt x="382" y="320"/>
                  </a:lnTo>
                  <a:lnTo>
                    <a:pt x="371" y="327"/>
                  </a:lnTo>
                  <a:lnTo>
                    <a:pt x="359" y="331"/>
                  </a:lnTo>
                  <a:lnTo>
                    <a:pt x="347" y="333"/>
                  </a:lnTo>
                  <a:lnTo>
                    <a:pt x="335" y="332"/>
                  </a:lnTo>
                  <a:lnTo>
                    <a:pt x="322" y="329"/>
                  </a:lnTo>
                  <a:lnTo>
                    <a:pt x="310" y="323"/>
                  </a:lnTo>
                  <a:lnTo>
                    <a:pt x="0" y="117"/>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49" name="Freeform 149"/>
            <p:cNvSpPr>
              <a:spLocks/>
            </p:cNvSpPr>
            <p:nvPr/>
          </p:nvSpPr>
          <p:spPr bwMode="auto">
            <a:xfrm>
              <a:off x="3190876" y="1230313"/>
              <a:ext cx="176213" cy="246063"/>
            </a:xfrm>
            <a:custGeom>
              <a:avLst/>
              <a:gdLst>
                <a:gd name="T0" fmla="*/ 5 w 111"/>
                <a:gd name="T1" fmla="*/ 154 h 155"/>
                <a:gd name="T2" fmla="*/ 5 w 111"/>
                <a:gd name="T3" fmla="*/ 154 h 155"/>
                <a:gd name="T4" fmla="*/ 9 w 111"/>
                <a:gd name="T5" fmla="*/ 155 h 155"/>
                <a:gd name="T6" fmla="*/ 15 w 111"/>
                <a:gd name="T7" fmla="*/ 155 h 155"/>
                <a:gd name="T8" fmla="*/ 19 w 111"/>
                <a:gd name="T9" fmla="*/ 154 h 155"/>
                <a:gd name="T10" fmla="*/ 23 w 111"/>
                <a:gd name="T11" fmla="*/ 150 h 155"/>
                <a:gd name="T12" fmla="*/ 110 w 111"/>
                <a:gd name="T13" fmla="*/ 20 h 155"/>
                <a:gd name="T14" fmla="*/ 110 w 111"/>
                <a:gd name="T15" fmla="*/ 20 h 155"/>
                <a:gd name="T16" fmla="*/ 111 w 111"/>
                <a:gd name="T17" fmla="*/ 15 h 155"/>
                <a:gd name="T18" fmla="*/ 111 w 111"/>
                <a:gd name="T19" fmla="*/ 11 h 155"/>
                <a:gd name="T20" fmla="*/ 110 w 111"/>
                <a:gd name="T21" fmla="*/ 5 h 155"/>
                <a:gd name="T22" fmla="*/ 106 w 111"/>
                <a:gd name="T23" fmla="*/ 2 h 155"/>
                <a:gd name="T24" fmla="*/ 106 w 111"/>
                <a:gd name="T25" fmla="*/ 2 h 155"/>
                <a:gd name="T26" fmla="*/ 101 w 111"/>
                <a:gd name="T27" fmla="*/ 0 h 155"/>
                <a:gd name="T28" fmla="*/ 96 w 111"/>
                <a:gd name="T29" fmla="*/ 0 h 155"/>
                <a:gd name="T30" fmla="*/ 92 w 111"/>
                <a:gd name="T31" fmla="*/ 2 h 155"/>
                <a:gd name="T32" fmla="*/ 89 w 111"/>
                <a:gd name="T33" fmla="*/ 5 h 155"/>
                <a:gd name="T34" fmla="*/ 1 w 111"/>
                <a:gd name="T35" fmla="*/ 136 h 155"/>
                <a:gd name="T36" fmla="*/ 1 w 111"/>
                <a:gd name="T37" fmla="*/ 136 h 155"/>
                <a:gd name="T38" fmla="*/ 0 w 111"/>
                <a:gd name="T39" fmla="*/ 140 h 155"/>
                <a:gd name="T40" fmla="*/ 0 w 111"/>
                <a:gd name="T41" fmla="*/ 146 h 155"/>
                <a:gd name="T42" fmla="*/ 1 w 111"/>
                <a:gd name="T43" fmla="*/ 150 h 155"/>
                <a:gd name="T44" fmla="*/ 5 w 111"/>
                <a:gd name="T45" fmla="*/ 154 h 155"/>
                <a:gd name="T46" fmla="*/ 5 w 111"/>
                <a:gd name="T47" fmla="*/ 1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 h="155">
                  <a:moveTo>
                    <a:pt x="5" y="154"/>
                  </a:moveTo>
                  <a:lnTo>
                    <a:pt x="5" y="154"/>
                  </a:lnTo>
                  <a:lnTo>
                    <a:pt x="9" y="155"/>
                  </a:lnTo>
                  <a:lnTo>
                    <a:pt x="15" y="155"/>
                  </a:lnTo>
                  <a:lnTo>
                    <a:pt x="19" y="154"/>
                  </a:lnTo>
                  <a:lnTo>
                    <a:pt x="23" y="150"/>
                  </a:lnTo>
                  <a:lnTo>
                    <a:pt x="110" y="20"/>
                  </a:lnTo>
                  <a:lnTo>
                    <a:pt x="110" y="20"/>
                  </a:lnTo>
                  <a:lnTo>
                    <a:pt x="111" y="15"/>
                  </a:lnTo>
                  <a:lnTo>
                    <a:pt x="111" y="11"/>
                  </a:lnTo>
                  <a:lnTo>
                    <a:pt x="110" y="5"/>
                  </a:lnTo>
                  <a:lnTo>
                    <a:pt x="106" y="2"/>
                  </a:lnTo>
                  <a:lnTo>
                    <a:pt x="106" y="2"/>
                  </a:lnTo>
                  <a:lnTo>
                    <a:pt x="101" y="0"/>
                  </a:lnTo>
                  <a:lnTo>
                    <a:pt x="96" y="0"/>
                  </a:lnTo>
                  <a:lnTo>
                    <a:pt x="92" y="2"/>
                  </a:lnTo>
                  <a:lnTo>
                    <a:pt x="89" y="5"/>
                  </a:lnTo>
                  <a:lnTo>
                    <a:pt x="1" y="136"/>
                  </a:lnTo>
                  <a:lnTo>
                    <a:pt x="1" y="136"/>
                  </a:lnTo>
                  <a:lnTo>
                    <a:pt x="0" y="140"/>
                  </a:lnTo>
                  <a:lnTo>
                    <a:pt x="0" y="146"/>
                  </a:lnTo>
                  <a:lnTo>
                    <a:pt x="1" y="150"/>
                  </a:lnTo>
                  <a:lnTo>
                    <a:pt x="5" y="154"/>
                  </a:lnTo>
                  <a:lnTo>
                    <a:pt x="5" y="154"/>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50" name="Freeform 150"/>
            <p:cNvSpPr>
              <a:spLocks/>
            </p:cNvSpPr>
            <p:nvPr/>
          </p:nvSpPr>
          <p:spPr bwMode="auto">
            <a:xfrm>
              <a:off x="3287713" y="1400175"/>
              <a:ext cx="504825" cy="323850"/>
            </a:xfrm>
            <a:custGeom>
              <a:avLst/>
              <a:gdLst>
                <a:gd name="T0" fmla="*/ 0 w 318"/>
                <a:gd name="T1" fmla="*/ 19 h 204"/>
                <a:gd name="T2" fmla="*/ 11 w 318"/>
                <a:gd name="T3" fmla="*/ 0 h 204"/>
                <a:gd name="T4" fmla="*/ 284 w 318"/>
                <a:gd name="T5" fmla="*/ 182 h 204"/>
                <a:gd name="T6" fmla="*/ 284 w 318"/>
                <a:gd name="T7" fmla="*/ 182 h 204"/>
                <a:gd name="T8" fmla="*/ 292 w 318"/>
                <a:gd name="T9" fmla="*/ 186 h 204"/>
                <a:gd name="T10" fmla="*/ 302 w 318"/>
                <a:gd name="T11" fmla="*/ 188 h 204"/>
                <a:gd name="T12" fmla="*/ 310 w 318"/>
                <a:gd name="T13" fmla="*/ 188 h 204"/>
                <a:gd name="T14" fmla="*/ 318 w 318"/>
                <a:gd name="T15" fmla="*/ 185 h 204"/>
                <a:gd name="T16" fmla="*/ 318 w 318"/>
                <a:gd name="T17" fmla="*/ 185 h 204"/>
                <a:gd name="T18" fmla="*/ 317 w 318"/>
                <a:gd name="T19" fmla="*/ 186 h 204"/>
                <a:gd name="T20" fmla="*/ 317 w 318"/>
                <a:gd name="T21" fmla="*/ 186 h 204"/>
                <a:gd name="T22" fmla="*/ 313 w 318"/>
                <a:gd name="T23" fmla="*/ 192 h 204"/>
                <a:gd name="T24" fmla="*/ 307 w 318"/>
                <a:gd name="T25" fmla="*/ 197 h 204"/>
                <a:gd name="T26" fmla="*/ 302 w 318"/>
                <a:gd name="T27" fmla="*/ 200 h 204"/>
                <a:gd name="T28" fmla="*/ 295 w 318"/>
                <a:gd name="T29" fmla="*/ 203 h 204"/>
                <a:gd name="T30" fmla="*/ 288 w 318"/>
                <a:gd name="T31" fmla="*/ 204 h 204"/>
                <a:gd name="T32" fmla="*/ 282 w 318"/>
                <a:gd name="T33" fmla="*/ 203 h 204"/>
                <a:gd name="T34" fmla="*/ 276 w 318"/>
                <a:gd name="T35" fmla="*/ 201 h 204"/>
                <a:gd name="T36" fmla="*/ 269 w 318"/>
                <a:gd name="T37" fmla="*/ 199 h 204"/>
                <a:gd name="T38" fmla="*/ 0 w 318"/>
                <a:gd name="T39" fmla="*/ 1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 h="204">
                  <a:moveTo>
                    <a:pt x="0" y="19"/>
                  </a:moveTo>
                  <a:lnTo>
                    <a:pt x="11" y="0"/>
                  </a:lnTo>
                  <a:lnTo>
                    <a:pt x="284" y="182"/>
                  </a:lnTo>
                  <a:lnTo>
                    <a:pt x="284" y="182"/>
                  </a:lnTo>
                  <a:lnTo>
                    <a:pt x="292" y="186"/>
                  </a:lnTo>
                  <a:lnTo>
                    <a:pt x="302" y="188"/>
                  </a:lnTo>
                  <a:lnTo>
                    <a:pt x="310" y="188"/>
                  </a:lnTo>
                  <a:lnTo>
                    <a:pt x="318" y="185"/>
                  </a:lnTo>
                  <a:lnTo>
                    <a:pt x="318" y="185"/>
                  </a:lnTo>
                  <a:lnTo>
                    <a:pt x="317" y="186"/>
                  </a:lnTo>
                  <a:lnTo>
                    <a:pt x="317" y="186"/>
                  </a:lnTo>
                  <a:lnTo>
                    <a:pt x="313" y="192"/>
                  </a:lnTo>
                  <a:lnTo>
                    <a:pt x="307" y="197"/>
                  </a:lnTo>
                  <a:lnTo>
                    <a:pt x="302" y="200"/>
                  </a:lnTo>
                  <a:lnTo>
                    <a:pt x="295" y="203"/>
                  </a:lnTo>
                  <a:lnTo>
                    <a:pt x="288" y="204"/>
                  </a:lnTo>
                  <a:lnTo>
                    <a:pt x="282" y="203"/>
                  </a:lnTo>
                  <a:lnTo>
                    <a:pt x="276" y="201"/>
                  </a:lnTo>
                  <a:lnTo>
                    <a:pt x="269" y="199"/>
                  </a:lnTo>
                  <a:lnTo>
                    <a:pt x="0" y="19"/>
                  </a:lnTo>
                  <a:close/>
                </a:path>
              </a:pathLst>
            </a:custGeom>
            <a:solidFill>
              <a:srgbClr val="7CBE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151" name="Freeform 151"/>
          <p:cNvSpPr>
            <a:spLocks noEditPoints="1"/>
          </p:cNvSpPr>
          <p:nvPr/>
        </p:nvSpPr>
        <p:spPr bwMode="auto">
          <a:xfrm>
            <a:off x="1484303" y="2759638"/>
            <a:ext cx="380901" cy="660228"/>
          </a:xfrm>
          <a:custGeom>
            <a:avLst/>
            <a:gdLst>
              <a:gd name="T0" fmla="*/ 144 w 240"/>
              <a:gd name="T1" fmla="*/ 352 h 416"/>
              <a:gd name="T2" fmla="*/ 154 w 240"/>
              <a:gd name="T3" fmla="*/ 354 h 416"/>
              <a:gd name="T4" fmla="*/ 164 w 240"/>
              <a:gd name="T5" fmla="*/ 359 h 416"/>
              <a:gd name="T6" fmla="*/ 171 w 240"/>
              <a:gd name="T7" fmla="*/ 366 h 416"/>
              <a:gd name="T8" fmla="*/ 175 w 240"/>
              <a:gd name="T9" fmla="*/ 375 h 416"/>
              <a:gd name="T10" fmla="*/ 176 w 240"/>
              <a:gd name="T11" fmla="*/ 382 h 416"/>
              <a:gd name="T12" fmla="*/ 175 w 240"/>
              <a:gd name="T13" fmla="*/ 394 h 416"/>
              <a:gd name="T14" fmla="*/ 168 w 240"/>
              <a:gd name="T15" fmla="*/ 405 h 416"/>
              <a:gd name="T16" fmla="*/ 158 w 240"/>
              <a:gd name="T17" fmla="*/ 413 h 416"/>
              <a:gd name="T18" fmla="*/ 152 w 240"/>
              <a:gd name="T19" fmla="*/ 415 h 416"/>
              <a:gd name="T20" fmla="*/ 144 w 240"/>
              <a:gd name="T21" fmla="*/ 352 h 416"/>
              <a:gd name="T22" fmla="*/ 144 w 240"/>
              <a:gd name="T23" fmla="*/ 325 h 416"/>
              <a:gd name="T24" fmla="*/ 144 w 240"/>
              <a:gd name="T25" fmla="*/ 141 h 416"/>
              <a:gd name="T26" fmla="*/ 163 w 240"/>
              <a:gd name="T27" fmla="*/ 160 h 416"/>
              <a:gd name="T28" fmla="*/ 175 w 240"/>
              <a:gd name="T29" fmla="*/ 189 h 416"/>
              <a:gd name="T30" fmla="*/ 188 w 240"/>
              <a:gd name="T31" fmla="*/ 243 h 416"/>
              <a:gd name="T32" fmla="*/ 192 w 240"/>
              <a:gd name="T33" fmla="*/ 251 h 416"/>
              <a:gd name="T34" fmla="*/ 205 w 240"/>
              <a:gd name="T35" fmla="*/ 260 h 416"/>
              <a:gd name="T36" fmla="*/ 225 w 240"/>
              <a:gd name="T37" fmla="*/ 264 h 416"/>
              <a:gd name="T38" fmla="*/ 240 w 240"/>
              <a:gd name="T39" fmla="*/ 300 h 416"/>
              <a:gd name="T40" fmla="*/ 135 w 240"/>
              <a:gd name="T41" fmla="*/ 352 h 416"/>
              <a:gd name="T42" fmla="*/ 144 w 240"/>
              <a:gd name="T43" fmla="*/ 352 h 416"/>
              <a:gd name="T44" fmla="*/ 144 w 240"/>
              <a:gd name="T45" fmla="*/ 416 h 416"/>
              <a:gd name="T46" fmla="*/ 134 w 240"/>
              <a:gd name="T47" fmla="*/ 415 h 416"/>
              <a:gd name="T48" fmla="*/ 125 w 240"/>
              <a:gd name="T49" fmla="*/ 409 h 416"/>
              <a:gd name="T50" fmla="*/ 118 w 240"/>
              <a:gd name="T51" fmla="*/ 403 h 416"/>
              <a:gd name="T52" fmla="*/ 112 w 240"/>
              <a:gd name="T53" fmla="*/ 392 h 416"/>
              <a:gd name="T54" fmla="*/ 112 w 240"/>
              <a:gd name="T55" fmla="*/ 386 h 416"/>
              <a:gd name="T56" fmla="*/ 114 w 240"/>
              <a:gd name="T57" fmla="*/ 374 h 416"/>
              <a:gd name="T58" fmla="*/ 121 w 240"/>
              <a:gd name="T59" fmla="*/ 363 h 416"/>
              <a:gd name="T60" fmla="*/ 130 w 240"/>
              <a:gd name="T61" fmla="*/ 355 h 416"/>
              <a:gd name="T62" fmla="*/ 135 w 240"/>
              <a:gd name="T63" fmla="*/ 352 h 416"/>
              <a:gd name="T64" fmla="*/ 144 w 240"/>
              <a:gd name="T65" fmla="*/ 141 h 416"/>
              <a:gd name="T66" fmla="*/ 122 w 240"/>
              <a:gd name="T67" fmla="*/ 130 h 416"/>
              <a:gd name="T68" fmla="*/ 98 w 240"/>
              <a:gd name="T69" fmla="*/ 126 h 416"/>
              <a:gd name="T70" fmla="*/ 69 w 240"/>
              <a:gd name="T71" fmla="*/ 19 h 416"/>
              <a:gd name="T72" fmla="*/ 65 w 240"/>
              <a:gd name="T73" fmla="*/ 10 h 416"/>
              <a:gd name="T74" fmla="*/ 58 w 240"/>
              <a:gd name="T75" fmla="*/ 4 h 416"/>
              <a:gd name="T76" fmla="*/ 49 w 240"/>
              <a:gd name="T77" fmla="*/ 0 h 416"/>
              <a:gd name="T78" fmla="*/ 39 w 240"/>
              <a:gd name="T79" fmla="*/ 2 h 416"/>
              <a:gd name="T80" fmla="*/ 34 w 240"/>
              <a:gd name="T81" fmla="*/ 3 h 416"/>
              <a:gd name="T82" fmla="*/ 26 w 240"/>
              <a:gd name="T83" fmla="*/ 10 h 416"/>
              <a:gd name="T84" fmla="*/ 22 w 240"/>
              <a:gd name="T85" fmla="*/ 18 h 416"/>
              <a:gd name="T86" fmla="*/ 20 w 240"/>
              <a:gd name="T87" fmla="*/ 27 h 416"/>
              <a:gd name="T88" fmla="*/ 49 w 240"/>
              <a:gd name="T89" fmla="*/ 139 h 416"/>
              <a:gd name="T90" fmla="*/ 38 w 240"/>
              <a:gd name="T91" fmla="*/ 145 h 416"/>
              <a:gd name="T92" fmla="*/ 20 w 240"/>
              <a:gd name="T93" fmla="*/ 164 h 416"/>
              <a:gd name="T94" fmla="*/ 11 w 240"/>
              <a:gd name="T95" fmla="*/ 187 h 416"/>
              <a:gd name="T96" fmla="*/ 8 w 240"/>
              <a:gd name="T97" fmla="*/ 216 h 416"/>
              <a:gd name="T98" fmla="*/ 11 w 240"/>
              <a:gd name="T99" fmla="*/ 232 h 416"/>
              <a:gd name="T100" fmla="*/ 26 w 240"/>
              <a:gd name="T101" fmla="*/ 285 h 416"/>
              <a:gd name="T102" fmla="*/ 26 w 240"/>
              <a:gd name="T103" fmla="*/ 294 h 416"/>
              <a:gd name="T104" fmla="*/ 20 w 240"/>
              <a:gd name="T105" fmla="*/ 308 h 416"/>
              <a:gd name="T106" fmla="*/ 5 w 240"/>
              <a:gd name="T107" fmla="*/ 321 h 416"/>
              <a:gd name="T108" fmla="*/ 10 w 240"/>
              <a:gd name="T109" fmla="*/ 361 h 416"/>
              <a:gd name="T110" fmla="*/ 144 w 240"/>
              <a:gd name="T111" fmla="*/ 141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0" h="416">
                <a:moveTo>
                  <a:pt x="144" y="352"/>
                </a:moveTo>
                <a:lnTo>
                  <a:pt x="144" y="352"/>
                </a:lnTo>
                <a:lnTo>
                  <a:pt x="149" y="352"/>
                </a:lnTo>
                <a:lnTo>
                  <a:pt x="154" y="354"/>
                </a:lnTo>
                <a:lnTo>
                  <a:pt x="160" y="355"/>
                </a:lnTo>
                <a:lnTo>
                  <a:pt x="164" y="359"/>
                </a:lnTo>
                <a:lnTo>
                  <a:pt x="168" y="362"/>
                </a:lnTo>
                <a:lnTo>
                  <a:pt x="171" y="366"/>
                </a:lnTo>
                <a:lnTo>
                  <a:pt x="173" y="371"/>
                </a:lnTo>
                <a:lnTo>
                  <a:pt x="175" y="375"/>
                </a:lnTo>
                <a:lnTo>
                  <a:pt x="175" y="375"/>
                </a:lnTo>
                <a:lnTo>
                  <a:pt x="176" y="382"/>
                </a:lnTo>
                <a:lnTo>
                  <a:pt x="176" y="389"/>
                </a:lnTo>
                <a:lnTo>
                  <a:pt x="175" y="394"/>
                </a:lnTo>
                <a:lnTo>
                  <a:pt x="172" y="400"/>
                </a:lnTo>
                <a:lnTo>
                  <a:pt x="168" y="405"/>
                </a:lnTo>
                <a:lnTo>
                  <a:pt x="164" y="409"/>
                </a:lnTo>
                <a:lnTo>
                  <a:pt x="158" y="413"/>
                </a:lnTo>
                <a:lnTo>
                  <a:pt x="152" y="415"/>
                </a:lnTo>
                <a:lnTo>
                  <a:pt x="152" y="415"/>
                </a:lnTo>
                <a:lnTo>
                  <a:pt x="144" y="416"/>
                </a:lnTo>
                <a:lnTo>
                  <a:pt x="144" y="352"/>
                </a:lnTo>
                <a:lnTo>
                  <a:pt x="144" y="352"/>
                </a:lnTo>
                <a:close/>
                <a:moveTo>
                  <a:pt x="144" y="325"/>
                </a:moveTo>
                <a:lnTo>
                  <a:pt x="144" y="141"/>
                </a:lnTo>
                <a:lnTo>
                  <a:pt x="144" y="141"/>
                </a:lnTo>
                <a:lnTo>
                  <a:pt x="154" y="149"/>
                </a:lnTo>
                <a:lnTo>
                  <a:pt x="163" y="160"/>
                </a:lnTo>
                <a:lnTo>
                  <a:pt x="169" y="174"/>
                </a:lnTo>
                <a:lnTo>
                  <a:pt x="175" y="189"/>
                </a:lnTo>
                <a:lnTo>
                  <a:pt x="175" y="189"/>
                </a:lnTo>
                <a:lnTo>
                  <a:pt x="188" y="243"/>
                </a:lnTo>
                <a:lnTo>
                  <a:pt x="188" y="243"/>
                </a:lnTo>
                <a:lnTo>
                  <a:pt x="192" y="251"/>
                </a:lnTo>
                <a:lnTo>
                  <a:pt x="198" y="256"/>
                </a:lnTo>
                <a:lnTo>
                  <a:pt x="205" y="260"/>
                </a:lnTo>
                <a:lnTo>
                  <a:pt x="211" y="263"/>
                </a:lnTo>
                <a:lnTo>
                  <a:pt x="225" y="264"/>
                </a:lnTo>
                <a:lnTo>
                  <a:pt x="230" y="264"/>
                </a:lnTo>
                <a:lnTo>
                  <a:pt x="240" y="300"/>
                </a:lnTo>
                <a:lnTo>
                  <a:pt x="144" y="325"/>
                </a:lnTo>
                <a:close/>
                <a:moveTo>
                  <a:pt x="135" y="352"/>
                </a:moveTo>
                <a:lnTo>
                  <a:pt x="135" y="352"/>
                </a:lnTo>
                <a:lnTo>
                  <a:pt x="144" y="352"/>
                </a:lnTo>
                <a:lnTo>
                  <a:pt x="144" y="416"/>
                </a:lnTo>
                <a:lnTo>
                  <a:pt x="144" y="416"/>
                </a:lnTo>
                <a:lnTo>
                  <a:pt x="138" y="416"/>
                </a:lnTo>
                <a:lnTo>
                  <a:pt x="134" y="415"/>
                </a:lnTo>
                <a:lnTo>
                  <a:pt x="129" y="412"/>
                </a:lnTo>
                <a:lnTo>
                  <a:pt x="125" y="409"/>
                </a:lnTo>
                <a:lnTo>
                  <a:pt x="121" y="407"/>
                </a:lnTo>
                <a:lnTo>
                  <a:pt x="118" y="403"/>
                </a:lnTo>
                <a:lnTo>
                  <a:pt x="115" y="397"/>
                </a:lnTo>
                <a:lnTo>
                  <a:pt x="112" y="392"/>
                </a:lnTo>
                <a:lnTo>
                  <a:pt x="112" y="392"/>
                </a:lnTo>
                <a:lnTo>
                  <a:pt x="112" y="386"/>
                </a:lnTo>
                <a:lnTo>
                  <a:pt x="112" y="380"/>
                </a:lnTo>
                <a:lnTo>
                  <a:pt x="114" y="374"/>
                </a:lnTo>
                <a:lnTo>
                  <a:pt x="117" y="367"/>
                </a:lnTo>
                <a:lnTo>
                  <a:pt x="121" y="363"/>
                </a:lnTo>
                <a:lnTo>
                  <a:pt x="125" y="359"/>
                </a:lnTo>
                <a:lnTo>
                  <a:pt x="130" y="355"/>
                </a:lnTo>
                <a:lnTo>
                  <a:pt x="135" y="352"/>
                </a:lnTo>
                <a:lnTo>
                  <a:pt x="135" y="352"/>
                </a:lnTo>
                <a:close/>
                <a:moveTo>
                  <a:pt x="144" y="141"/>
                </a:moveTo>
                <a:lnTo>
                  <a:pt x="144" y="141"/>
                </a:lnTo>
                <a:lnTo>
                  <a:pt x="133" y="134"/>
                </a:lnTo>
                <a:lnTo>
                  <a:pt x="122" y="130"/>
                </a:lnTo>
                <a:lnTo>
                  <a:pt x="110" y="128"/>
                </a:lnTo>
                <a:lnTo>
                  <a:pt x="98" y="126"/>
                </a:lnTo>
                <a:lnTo>
                  <a:pt x="69" y="19"/>
                </a:lnTo>
                <a:lnTo>
                  <a:pt x="69" y="19"/>
                </a:lnTo>
                <a:lnTo>
                  <a:pt x="68" y="15"/>
                </a:lnTo>
                <a:lnTo>
                  <a:pt x="65" y="10"/>
                </a:lnTo>
                <a:lnTo>
                  <a:pt x="61" y="7"/>
                </a:lnTo>
                <a:lnTo>
                  <a:pt x="58" y="4"/>
                </a:lnTo>
                <a:lnTo>
                  <a:pt x="53" y="2"/>
                </a:lnTo>
                <a:lnTo>
                  <a:pt x="49" y="0"/>
                </a:lnTo>
                <a:lnTo>
                  <a:pt x="43" y="0"/>
                </a:lnTo>
                <a:lnTo>
                  <a:pt x="39" y="2"/>
                </a:lnTo>
                <a:lnTo>
                  <a:pt x="39" y="2"/>
                </a:lnTo>
                <a:lnTo>
                  <a:pt x="34" y="3"/>
                </a:lnTo>
                <a:lnTo>
                  <a:pt x="30" y="6"/>
                </a:lnTo>
                <a:lnTo>
                  <a:pt x="26" y="10"/>
                </a:lnTo>
                <a:lnTo>
                  <a:pt x="23" y="13"/>
                </a:lnTo>
                <a:lnTo>
                  <a:pt x="22" y="18"/>
                </a:lnTo>
                <a:lnTo>
                  <a:pt x="20" y="22"/>
                </a:lnTo>
                <a:lnTo>
                  <a:pt x="20" y="27"/>
                </a:lnTo>
                <a:lnTo>
                  <a:pt x="20" y="32"/>
                </a:lnTo>
                <a:lnTo>
                  <a:pt x="49" y="139"/>
                </a:lnTo>
                <a:lnTo>
                  <a:pt x="49" y="139"/>
                </a:lnTo>
                <a:lnTo>
                  <a:pt x="38" y="145"/>
                </a:lnTo>
                <a:lnTo>
                  <a:pt x="28" y="155"/>
                </a:lnTo>
                <a:lnTo>
                  <a:pt x="20" y="164"/>
                </a:lnTo>
                <a:lnTo>
                  <a:pt x="15" y="175"/>
                </a:lnTo>
                <a:lnTo>
                  <a:pt x="11" y="187"/>
                </a:lnTo>
                <a:lnTo>
                  <a:pt x="8" y="201"/>
                </a:lnTo>
                <a:lnTo>
                  <a:pt x="8" y="216"/>
                </a:lnTo>
                <a:lnTo>
                  <a:pt x="11" y="232"/>
                </a:lnTo>
                <a:lnTo>
                  <a:pt x="11" y="232"/>
                </a:lnTo>
                <a:lnTo>
                  <a:pt x="26" y="285"/>
                </a:lnTo>
                <a:lnTo>
                  <a:pt x="26" y="285"/>
                </a:lnTo>
                <a:lnTo>
                  <a:pt x="26" y="285"/>
                </a:lnTo>
                <a:lnTo>
                  <a:pt x="26" y="294"/>
                </a:lnTo>
                <a:lnTo>
                  <a:pt x="24" y="301"/>
                </a:lnTo>
                <a:lnTo>
                  <a:pt x="20" y="308"/>
                </a:lnTo>
                <a:lnTo>
                  <a:pt x="15" y="313"/>
                </a:lnTo>
                <a:lnTo>
                  <a:pt x="5" y="321"/>
                </a:lnTo>
                <a:lnTo>
                  <a:pt x="0" y="324"/>
                </a:lnTo>
                <a:lnTo>
                  <a:pt x="10" y="361"/>
                </a:lnTo>
                <a:lnTo>
                  <a:pt x="144" y="325"/>
                </a:lnTo>
                <a:lnTo>
                  <a:pt x="144" y="141"/>
                </a:lnTo>
                <a:close/>
              </a:path>
            </a:pathLst>
          </a:custGeom>
          <a:solidFill>
            <a:srgbClr val="C160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52" name="Freeform 152"/>
          <p:cNvSpPr>
            <a:spLocks noEditPoints="1"/>
          </p:cNvSpPr>
          <p:nvPr/>
        </p:nvSpPr>
        <p:spPr bwMode="auto">
          <a:xfrm>
            <a:off x="3855410" y="1896264"/>
            <a:ext cx="547545" cy="595158"/>
          </a:xfrm>
          <a:custGeom>
            <a:avLst/>
            <a:gdLst>
              <a:gd name="T0" fmla="*/ 268 w 345"/>
              <a:gd name="T1" fmla="*/ 172 h 375"/>
              <a:gd name="T2" fmla="*/ 258 w 345"/>
              <a:gd name="T3" fmla="*/ 130 h 375"/>
              <a:gd name="T4" fmla="*/ 264 w 345"/>
              <a:gd name="T5" fmla="*/ 252 h 375"/>
              <a:gd name="T6" fmla="*/ 296 w 345"/>
              <a:gd name="T7" fmla="*/ 291 h 375"/>
              <a:gd name="T8" fmla="*/ 281 w 345"/>
              <a:gd name="T9" fmla="*/ 295 h 375"/>
              <a:gd name="T10" fmla="*/ 281 w 345"/>
              <a:gd name="T11" fmla="*/ 50 h 375"/>
              <a:gd name="T12" fmla="*/ 296 w 345"/>
              <a:gd name="T13" fmla="*/ 53 h 375"/>
              <a:gd name="T14" fmla="*/ 264 w 345"/>
              <a:gd name="T15" fmla="*/ 94 h 375"/>
              <a:gd name="T16" fmla="*/ 284 w 345"/>
              <a:gd name="T17" fmla="*/ 172 h 375"/>
              <a:gd name="T18" fmla="*/ 336 w 345"/>
              <a:gd name="T19" fmla="*/ 164 h 375"/>
              <a:gd name="T20" fmla="*/ 344 w 345"/>
              <a:gd name="T21" fmla="*/ 176 h 375"/>
              <a:gd name="T22" fmla="*/ 289 w 345"/>
              <a:gd name="T23" fmla="*/ 180 h 375"/>
              <a:gd name="T24" fmla="*/ 173 w 345"/>
              <a:gd name="T25" fmla="*/ 77 h 375"/>
              <a:gd name="T26" fmla="*/ 243 w 345"/>
              <a:gd name="T27" fmla="*/ 108 h 375"/>
              <a:gd name="T28" fmla="*/ 245 w 345"/>
              <a:gd name="T29" fmla="*/ 236 h 375"/>
              <a:gd name="T30" fmla="*/ 222 w 345"/>
              <a:gd name="T31" fmla="*/ 345 h 375"/>
              <a:gd name="T32" fmla="*/ 178 w 345"/>
              <a:gd name="T33" fmla="*/ 375 h 375"/>
              <a:gd name="T34" fmla="*/ 207 w 345"/>
              <a:gd name="T35" fmla="*/ 242 h 375"/>
              <a:gd name="T36" fmla="*/ 238 w 345"/>
              <a:gd name="T37" fmla="*/ 211 h 375"/>
              <a:gd name="T38" fmla="*/ 248 w 345"/>
              <a:gd name="T39" fmla="*/ 157 h 375"/>
              <a:gd name="T40" fmla="*/ 203 w 345"/>
              <a:gd name="T41" fmla="*/ 103 h 375"/>
              <a:gd name="T42" fmla="*/ 173 w 345"/>
              <a:gd name="T43" fmla="*/ 77 h 375"/>
              <a:gd name="T44" fmla="*/ 250 w 345"/>
              <a:gd name="T45" fmla="*/ 91 h 375"/>
              <a:gd name="T46" fmla="*/ 258 w 345"/>
              <a:gd name="T47" fmla="*/ 73 h 375"/>
              <a:gd name="T48" fmla="*/ 250 w 345"/>
              <a:gd name="T49" fmla="*/ 255 h 375"/>
              <a:gd name="T50" fmla="*/ 258 w 345"/>
              <a:gd name="T51" fmla="*/ 249 h 375"/>
              <a:gd name="T52" fmla="*/ 180 w 345"/>
              <a:gd name="T53" fmla="*/ 6 h 375"/>
              <a:gd name="T54" fmla="*/ 176 w 345"/>
              <a:gd name="T55" fmla="*/ 60 h 375"/>
              <a:gd name="T56" fmla="*/ 157 w 345"/>
              <a:gd name="T57" fmla="*/ 374 h 375"/>
              <a:gd name="T58" fmla="*/ 120 w 345"/>
              <a:gd name="T59" fmla="*/ 337 h 375"/>
              <a:gd name="T60" fmla="*/ 93 w 345"/>
              <a:gd name="T61" fmla="*/ 224 h 375"/>
              <a:gd name="T62" fmla="*/ 111 w 345"/>
              <a:gd name="T63" fmla="*/ 100 h 375"/>
              <a:gd name="T64" fmla="*/ 173 w 345"/>
              <a:gd name="T65" fmla="*/ 96 h 375"/>
              <a:gd name="T66" fmla="*/ 119 w 345"/>
              <a:gd name="T67" fmla="*/ 119 h 375"/>
              <a:gd name="T68" fmla="*/ 97 w 345"/>
              <a:gd name="T69" fmla="*/ 183 h 375"/>
              <a:gd name="T70" fmla="*/ 126 w 345"/>
              <a:gd name="T71" fmla="*/ 232 h 375"/>
              <a:gd name="T72" fmla="*/ 139 w 345"/>
              <a:gd name="T73" fmla="*/ 290 h 375"/>
              <a:gd name="T74" fmla="*/ 173 w 345"/>
              <a:gd name="T75" fmla="*/ 60 h 375"/>
              <a:gd name="T76" fmla="*/ 164 w 345"/>
              <a:gd name="T77" fmla="*/ 54 h 375"/>
              <a:gd name="T78" fmla="*/ 169 w 345"/>
              <a:gd name="T79" fmla="*/ 0 h 375"/>
              <a:gd name="T80" fmla="*/ 93 w 345"/>
              <a:gd name="T81" fmla="*/ 264 h 375"/>
              <a:gd name="T82" fmla="*/ 93 w 345"/>
              <a:gd name="T83" fmla="*/ 252 h 375"/>
              <a:gd name="T84" fmla="*/ 86 w 345"/>
              <a:gd name="T85" fmla="*/ 96 h 375"/>
              <a:gd name="T86" fmla="*/ 94 w 345"/>
              <a:gd name="T87" fmla="*/ 84 h 375"/>
              <a:gd name="T88" fmla="*/ 82 w 345"/>
              <a:gd name="T89" fmla="*/ 203 h 375"/>
              <a:gd name="T90" fmla="*/ 80 w 345"/>
              <a:gd name="T91" fmla="*/ 152 h 375"/>
              <a:gd name="T92" fmla="*/ 86 w 345"/>
              <a:gd name="T93" fmla="*/ 96 h 375"/>
              <a:gd name="T94" fmla="*/ 50 w 345"/>
              <a:gd name="T95" fmla="*/ 64 h 375"/>
              <a:gd name="T96" fmla="*/ 53 w 345"/>
              <a:gd name="T97" fmla="*/ 49 h 375"/>
              <a:gd name="T98" fmla="*/ 86 w 345"/>
              <a:gd name="T99" fmla="*/ 249 h 375"/>
              <a:gd name="T100" fmla="*/ 53 w 345"/>
              <a:gd name="T101" fmla="*/ 297 h 375"/>
              <a:gd name="T102" fmla="*/ 50 w 345"/>
              <a:gd name="T103" fmla="*/ 282 h 375"/>
              <a:gd name="T104" fmla="*/ 86 w 345"/>
              <a:gd name="T105" fmla="*/ 249 h 375"/>
              <a:gd name="T106" fmla="*/ 57 w 345"/>
              <a:gd name="T107" fmla="*/ 167 h 375"/>
              <a:gd name="T108" fmla="*/ 54 w 345"/>
              <a:gd name="T109" fmla="*/ 180 h 375"/>
              <a:gd name="T110" fmla="*/ 0 w 345"/>
              <a:gd name="T111" fmla="*/ 176 h 375"/>
              <a:gd name="T112" fmla="*/ 8 w 345"/>
              <a:gd name="T113" fmla="*/ 16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 h="375">
                <a:moveTo>
                  <a:pt x="258" y="130"/>
                </a:moveTo>
                <a:lnTo>
                  <a:pt x="258" y="130"/>
                </a:lnTo>
                <a:lnTo>
                  <a:pt x="262" y="141"/>
                </a:lnTo>
                <a:lnTo>
                  <a:pt x="266" y="150"/>
                </a:lnTo>
                <a:lnTo>
                  <a:pt x="268" y="161"/>
                </a:lnTo>
                <a:lnTo>
                  <a:pt x="268" y="172"/>
                </a:lnTo>
                <a:lnTo>
                  <a:pt x="268" y="172"/>
                </a:lnTo>
                <a:lnTo>
                  <a:pt x="268" y="184"/>
                </a:lnTo>
                <a:lnTo>
                  <a:pt x="266" y="194"/>
                </a:lnTo>
                <a:lnTo>
                  <a:pt x="262" y="205"/>
                </a:lnTo>
                <a:lnTo>
                  <a:pt x="258" y="214"/>
                </a:lnTo>
                <a:lnTo>
                  <a:pt x="258" y="130"/>
                </a:lnTo>
                <a:lnTo>
                  <a:pt x="258" y="130"/>
                </a:lnTo>
                <a:close/>
                <a:moveTo>
                  <a:pt x="258" y="272"/>
                </a:moveTo>
                <a:lnTo>
                  <a:pt x="258" y="249"/>
                </a:lnTo>
                <a:lnTo>
                  <a:pt x="258" y="249"/>
                </a:lnTo>
                <a:lnTo>
                  <a:pt x="261" y="251"/>
                </a:lnTo>
                <a:lnTo>
                  <a:pt x="264" y="252"/>
                </a:lnTo>
                <a:lnTo>
                  <a:pt x="264" y="252"/>
                </a:lnTo>
                <a:lnTo>
                  <a:pt x="295" y="282"/>
                </a:lnTo>
                <a:lnTo>
                  <a:pt x="295" y="282"/>
                </a:lnTo>
                <a:lnTo>
                  <a:pt x="296" y="286"/>
                </a:lnTo>
                <a:lnTo>
                  <a:pt x="296" y="289"/>
                </a:lnTo>
                <a:lnTo>
                  <a:pt x="296" y="291"/>
                </a:lnTo>
                <a:lnTo>
                  <a:pt x="295" y="295"/>
                </a:lnTo>
                <a:lnTo>
                  <a:pt x="295" y="295"/>
                </a:lnTo>
                <a:lnTo>
                  <a:pt x="291" y="297"/>
                </a:lnTo>
                <a:lnTo>
                  <a:pt x="288" y="298"/>
                </a:lnTo>
                <a:lnTo>
                  <a:pt x="284" y="297"/>
                </a:lnTo>
                <a:lnTo>
                  <a:pt x="281" y="295"/>
                </a:lnTo>
                <a:lnTo>
                  <a:pt x="258" y="272"/>
                </a:lnTo>
                <a:lnTo>
                  <a:pt x="258" y="272"/>
                </a:lnTo>
                <a:close/>
                <a:moveTo>
                  <a:pt x="258" y="96"/>
                </a:moveTo>
                <a:lnTo>
                  <a:pt x="258" y="73"/>
                </a:lnTo>
                <a:lnTo>
                  <a:pt x="281" y="50"/>
                </a:lnTo>
                <a:lnTo>
                  <a:pt x="281" y="50"/>
                </a:lnTo>
                <a:lnTo>
                  <a:pt x="284" y="49"/>
                </a:lnTo>
                <a:lnTo>
                  <a:pt x="288" y="48"/>
                </a:lnTo>
                <a:lnTo>
                  <a:pt x="291" y="49"/>
                </a:lnTo>
                <a:lnTo>
                  <a:pt x="295" y="50"/>
                </a:lnTo>
                <a:lnTo>
                  <a:pt x="295" y="50"/>
                </a:lnTo>
                <a:lnTo>
                  <a:pt x="296" y="53"/>
                </a:lnTo>
                <a:lnTo>
                  <a:pt x="296" y="57"/>
                </a:lnTo>
                <a:lnTo>
                  <a:pt x="296" y="60"/>
                </a:lnTo>
                <a:lnTo>
                  <a:pt x="295" y="64"/>
                </a:lnTo>
                <a:lnTo>
                  <a:pt x="264" y="94"/>
                </a:lnTo>
                <a:lnTo>
                  <a:pt x="264" y="94"/>
                </a:lnTo>
                <a:lnTo>
                  <a:pt x="264" y="94"/>
                </a:lnTo>
                <a:lnTo>
                  <a:pt x="261" y="95"/>
                </a:lnTo>
                <a:lnTo>
                  <a:pt x="258" y="96"/>
                </a:lnTo>
                <a:lnTo>
                  <a:pt x="258" y="96"/>
                </a:lnTo>
                <a:close/>
                <a:moveTo>
                  <a:pt x="284" y="172"/>
                </a:moveTo>
                <a:lnTo>
                  <a:pt x="284" y="172"/>
                </a:lnTo>
                <a:lnTo>
                  <a:pt x="284" y="172"/>
                </a:lnTo>
                <a:lnTo>
                  <a:pt x="285" y="169"/>
                </a:lnTo>
                <a:lnTo>
                  <a:pt x="287" y="167"/>
                </a:lnTo>
                <a:lnTo>
                  <a:pt x="289" y="164"/>
                </a:lnTo>
                <a:lnTo>
                  <a:pt x="294" y="164"/>
                </a:lnTo>
                <a:lnTo>
                  <a:pt x="336" y="164"/>
                </a:lnTo>
                <a:lnTo>
                  <a:pt x="336" y="164"/>
                </a:lnTo>
                <a:lnTo>
                  <a:pt x="340" y="164"/>
                </a:lnTo>
                <a:lnTo>
                  <a:pt x="342" y="167"/>
                </a:lnTo>
                <a:lnTo>
                  <a:pt x="344" y="169"/>
                </a:lnTo>
                <a:lnTo>
                  <a:pt x="345" y="172"/>
                </a:lnTo>
                <a:lnTo>
                  <a:pt x="345" y="172"/>
                </a:lnTo>
                <a:lnTo>
                  <a:pt x="344" y="176"/>
                </a:lnTo>
                <a:lnTo>
                  <a:pt x="342" y="179"/>
                </a:lnTo>
                <a:lnTo>
                  <a:pt x="340" y="180"/>
                </a:lnTo>
                <a:lnTo>
                  <a:pt x="336" y="182"/>
                </a:lnTo>
                <a:lnTo>
                  <a:pt x="294" y="182"/>
                </a:lnTo>
                <a:lnTo>
                  <a:pt x="294" y="182"/>
                </a:lnTo>
                <a:lnTo>
                  <a:pt x="289" y="180"/>
                </a:lnTo>
                <a:lnTo>
                  <a:pt x="287" y="179"/>
                </a:lnTo>
                <a:lnTo>
                  <a:pt x="285" y="176"/>
                </a:lnTo>
                <a:lnTo>
                  <a:pt x="284" y="172"/>
                </a:lnTo>
                <a:lnTo>
                  <a:pt x="284" y="172"/>
                </a:lnTo>
                <a:close/>
                <a:moveTo>
                  <a:pt x="173" y="77"/>
                </a:moveTo>
                <a:lnTo>
                  <a:pt x="173" y="77"/>
                </a:lnTo>
                <a:lnTo>
                  <a:pt x="187" y="79"/>
                </a:lnTo>
                <a:lnTo>
                  <a:pt x="200" y="81"/>
                </a:lnTo>
                <a:lnTo>
                  <a:pt x="212" y="85"/>
                </a:lnTo>
                <a:lnTo>
                  <a:pt x="224" y="92"/>
                </a:lnTo>
                <a:lnTo>
                  <a:pt x="235" y="100"/>
                </a:lnTo>
                <a:lnTo>
                  <a:pt x="243" y="108"/>
                </a:lnTo>
                <a:lnTo>
                  <a:pt x="252" y="119"/>
                </a:lnTo>
                <a:lnTo>
                  <a:pt x="258" y="130"/>
                </a:lnTo>
                <a:lnTo>
                  <a:pt x="258" y="214"/>
                </a:lnTo>
                <a:lnTo>
                  <a:pt x="258" y="214"/>
                </a:lnTo>
                <a:lnTo>
                  <a:pt x="252" y="225"/>
                </a:lnTo>
                <a:lnTo>
                  <a:pt x="245" y="236"/>
                </a:lnTo>
                <a:lnTo>
                  <a:pt x="235" y="245"/>
                </a:lnTo>
                <a:lnTo>
                  <a:pt x="224" y="252"/>
                </a:lnTo>
                <a:lnTo>
                  <a:pt x="224" y="328"/>
                </a:lnTo>
                <a:lnTo>
                  <a:pt x="224" y="328"/>
                </a:lnTo>
                <a:lnTo>
                  <a:pt x="224" y="337"/>
                </a:lnTo>
                <a:lnTo>
                  <a:pt x="222" y="345"/>
                </a:lnTo>
                <a:lnTo>
                  <a:pt x="216" y="354"/>
                </a:lnTo>
                <a:lnTo>
                  <a:pt x="211" y="360"/>
                </a:lnTo>
                <a:lnTo>
                  <a:pt x="204" y="367"/>
                </a:lnTo>
                <a:lnTo>
                  <a:pt x="196" y="371"/>
                </a:lnTo>
                <a:lnTo>
                  <a:pt x="188" y="374"/>
                </a:lnTo>
                <a:lnTo>
                  <a:pt x="178" y="375"/>
                </a:lnTo>
                <a:lnTo>
                  <a:pt x="173" y="375"/>
                </a:lnTo>
                <a:lnTo>
                  <a:pt x="173" y="290"/>
                </a:lnTo>
                <a:lnTo>
                  <a:pt x="206" y="290"/>
                </a:lnTo>
                <a:lnTo>
                  <a:pt x="206" y="247"/>
                </a:lnTo>
                <a:lnTo>
                  <a:pt x="206" y="247"/>
                </a:lnTo>
                <a:lnTo>
                  <a:pt x="207" y="242"/>
                </a:lnTo>
                <a:lnTo>
                  <a:pt x="211" y="238"/>
                </a:lnTo>
                <a:lnTo>
                  <a:pt x="211" y="238"/>
                </a:lnTo>
                <a:lnTo>
                  <a:pt x="219" y="233"/>
                </a:lnTo>
                <a:lnTo>
                  <a:pt x="226" y="226"/>
                </a:lnTo>
                <a:lnTo>
                  <a:pt x="233" y="219"/>
                </a:lnTo>
                <a:lnTo>
                  <a:pt x="238" y="211"/>
                </a:lnTo>
                <a:lnTo>
                  <a:pt x="242" y="202"/>
                </a:lnTo>
                <a:lnTo>
                  <a:pt x="246" y="192"/>
                </a:lnTo>
                <a:lnTo>
                  <a:pt x="248" y="183"/>
                </a:lnTo>
                <a:lnTo>
                  <a:pt x="249" y="172"/>
                </a:lnTo>
                <a:lnTo>
                  <a:pt x="249" y="172"/>
                </a:lnTo>
                <a:lnTo>
                  <a:pt x="248" y="157"/>
                </a:lnTo>
                <a:lnTo>
                  <a:pt x="242" y="144"/>
                </a:lnTo>
                <a:lnTo>
                  <a:pt x="235" y="130"/>
                </a:lnTo>
                <a:lnTo>
                  <a:pt x="226" y="119"/>
                </a:lnTo>
                <a:lnTo>
                  <a:pt x="226" y="119"/>
                </a:lnTo>
                <a:lnTo>
                  <a:pt x="215" y="110"/>
                </a:lnTo>
                <a:lnTo>
                  <a:pt x="203" y="103"/>
                </a:lnTo>
                <a:lnTo>
                  <a:pt x="188" y="99"/>
                </a:lnTo>
                <a:lnTo>
                  <a:pt x="173" y="96"/>
                </a:lnTo>
                <a:lnTo>
                  <a:pt x="173" y="96"/>
                </a:lnTo>
                <a:lnTo>
                  <a:pt x="173" y="77"/>
                </a:lnTo>
                <a:lnTo>
                  <a:pt x="173" y="77"/>
                </a:lnTo>
                <a:lnTo>
                  <a:pt x="173" y="77"/>
                </a:lnTo>
                <a:close/>
                <a:moveTo>
                  <a:pt x="258" y="73"/>
                </a:moveTo>
                <a:lnTo>
                  <a:pt x="252" y="81"/>
                </a:lnTo>
                <a:lnTo>
                  <a:pt x="252" y="81"/>
                </a:lnTo>
                <a:lnTo>
                  <a:pt x="250" y="84"/>
                </a:lnTo>
                <a:lnTo>
                  <a:pt x="249" y="87"/>
                </a:lnTo>
                <a:lnTo>
                  <a:pt x="250" y="91"/>
                </a:lnTo>
                <a:lnTo>
                  <a:pt x="252" y="94"/>
                </a:lnTo>
                <a:lnTo>
                  <a:pt x="252" y="94"/>
                </a:lnTo>
                <a:lnTo>
                  <a:pt x="254" y="95"/>
                </a:lnTo>
                <a:lnTo>
                  <a:pt x="258" y="96"/>
                </a:lnTo>
                <a:lnTo>
                  <a:pt x="258" y="73"/>
                </a:lnTo>
                <a:lnTo>
                  <a:pt x="258" y="73"/>
                </a:lnTo>
                <a:close/>
                <a:moveTo>
                  <a:pt x="258" y="249"/>
                </a:moveTo>
                <a:lnTo>
                  <a:pt x="258" y="249"/>
                </a:lnTo>
                <a:lnTo>
                  <a:pt x="254" y="251"/>
                </a:lnTo>
                <a:lnTo>
                  <a:pt x="252" y="252"/>
                </a:lnTo>
                <a:lnTo>
                  <a:pt x="252" y="252"/>
                </a:lnTo>
                <a:lnTo>
                  <a:pt x="250" y="255"/>
                </a:lnTo>
                <a:lnTo>
                  <a:pt x="249" y="259"/>
                </a:lnTo>
                <a:lnTo>
                  <a:pt x="250" y="261"/>
                </a:lnTo>
                <a:lnTo>
                  <a:pt x="252" y="264"/>
                </a:lnTo>
                <a:lnTo>
                  <a:pt x="258" y="272"/>
                </a:lnTo>
                <a:lnTo>
                  <a:pt x="258" y="249"/>
                </a:lnTo>
                <a:lnTo>
                  <a:pt x="258" y="249"/>
                </a:lnTo>
                <a:close/>
                <a:moveTo>
                  <a:pt x="173" y="60"/>
                </a:moveTo>
                <a:lnTo>
                  <a:pt x="173" y="0"/>
                </a:lnTo>
                <a:lnTo>
                  <a:pt x="173" y="0"/>
                </a:lnTo>
                <a:lnTo>
                  <a:pt x="176" y="1"/>
                </a:lnTo>
                <a:lnTo>
                  <a:pt x="178" y="3"/>
                </a:lnTo>
                <a:lnTo>
                  <a:pt x="180" y="6"/>
                </a:lnTo>
                <a:lnTo>
                  <a:pt x="181" y="8"/>
                </a:lnTo>
                <a:lnTo>
                  <a:pt x="181" y="52"/>
                </a:lnTo>
                <a:lnTo>
                  <a:pt x="181" y="52"/>
                </a:lnTo>
                <a:lnTo>
                  <a:pt x="180" y="54"/>
                </a:lnTo>
                <a:lnTo>
                  <a:pt x="178" y="57"/>
                </a:lnTo>
                <a:lnTo>
                  <a:pt x="176" y="60"/>
                </a:lnTo>
                <a:lnTo>
                  <a:pt x="173" y="60"/>
                </a:lnTo>
                <a:lnTo>
                  <a:pt x="173" y="60"/>
                </a:lnTo>
                <a:close/>
                <a:moveTo>
                  <a:pt x="173" y="375"/>
                </a:moveTo>
                <a:lnTo>
                  <a:pt x="166" y="375"/>
                </a:lnTo>
                <a:lnTo>
                  <a:pt x="166" y="375"/>
                </a:lnTo>
                <a:lnTo>
                  <a:pt x="157" y="374"/>
                </a:lnTo>
                <a:lnTo>
                  <a:pt x="147" y="371"/>
                </a:lnTo>
                <a:lnTo>
                  <a:pt x="139" y="367"/>
                </a:lnTo>
                <a:lnTo>
                  <a:pt x="132" y="360"/>
                </a:lnTo>
                <a:lnTo>
                  <a:pt x="127" y="354"/>
                </a:lnTo>
                <a:lnTo>
                  <a:pt x="123" y="345"/>
                </a:lnTo>
                <a:lnTo>
                  <a:pt x="120" y="337"/>
                </a:lnTo>
                <a:lnTo>
                  <a:pt x="119" y="328"/>
                </a:lnTo>
                <a:lnTo>
                  <a:pt x="119" y="252"/>
                </a:lnTo>
                <a:lnTo>
                  <a:pt x="119" y="252"/>
                </a:lnTo>
                <a:lnTo>
                  <a:pt x="109" y="244"/>
                </a:lnTo>
                <a:lnTo>
                  <a:pt x="100" y="234"/>
                </a:lnTo>
                <a:lnTo>
                  <a:pt x="93" y="224"/>
                </a:lnTo>
                <a:lnTo>
                  <a:pt x="86" y="213"/>
                </a:lnTo>
                <a:lnTo>
                  <a:pt x="86" y="131"/>
                </a:lnTo>
                <a:lnTo>
                  <a:pt x="86" y="131"/>
                </a:lnTo>
                <a:lnTo>
                  <a:pt x="93" y="121"/>
                </a:lnTo>
                <a:lnTo>
                  <a:pt x="101" y="110"/>
                </a:lnTo>
                <a:lnTo>
                  <a:pt x="111" y="100"/>
                </a:lnTo>
                <a:lnTo>
                  <a:pt x="122" y="92"/>
                </a:lnTo>
                <a:lnTo>
                  <a:pt x="132" y="85"/>
                </a:lnTo>
                <a:lnTo>
                  <a:pt x="146" y="81"/>
                </a:lnTo>
                <a:lnTo>
                  <a:pt x="158" y="79"/>
                </a:lnTo>
                <a:lnTo>
                  <a:pt x="173" y="77"/>
                </a:lnTo>
                <a:lnTo>
                  <a:pt x="173" y="96"/>
                </a:lnTo>
                <a:lnTo>
                  <a:pt x="173" y="96"/>
                </a:lnTo>
                <a:lnTo>
                  <a:pt x="158" y="99"/>
                </a:lnTo>
                <a:lnTo>
                  <a:pt x="143" y="103"/>
                </a:lnTo>
                <a:lnTo>
                  <a:pt x="131" y="110"/>
                </a:lnTo>
                <a:lnTo>
                  <a:pt x="119" y="119"/>
                </a:lnTo>
                <a:lnTo>
                  <a:pt x="119" y="119"/>
                </a:lnTo>
                <a:lnTo>
                  <a:pt x="109" y="130"/>
                </a:lnTo>
                <a:lnTo>
                  <a:pt x="103" y="144"/>
                </a:lnTo>
                <a:lnTo>
                  <a:pt x="99" y="157"/>
                </a:lnTo>
                <a:lnTo>
                  <a:pt x="97" y="172"/>
                </a:lnTo>
                <a:lnTo>
                  <a:pt x="97" y="172"/>
                </a:lnTo>
                <a:lnTo>
                  <a:pt x="97" y="183"/>
                </a:lnTo>
                <a:lnTo>
                  <a:pt x="100" y="192"/>
                </a:lnTo>
                <a:lnTo>
                  <a:pt x="103" y="202"/>
                </a:lnTo>
                <a:lnTo>
                  <a:pt x="107" y="210"/>
                </a:lnTo>
                <a:lnTo>
                  <a:pt x="112" y="218"/>
                </a:lnTo>
                <a:lnTo>
                  <a:pt x="119" y="226"/>
                </a:lnTo>
                <a:lnTo>
                  <a:pt x="126" y="232"/>
                </a:lnTo>
                <a:lnTo>
                  <a:pt x="134" y="237"/>
                </a:lnTo>
                <a:lnTo>
                  <a:pt x="134" y="237"/>
                </a:lnTo>
                <a:lnTo>
                  <a:pt x="134" y="237"/>
                </a:lnTo>
                <a:lnTo>
                  <a:pt x="138" y="241"/>
                </a:lnTo>
                <a:lnTo>
                  <a:pt x="139" y="247"/>
                </a:lnTo>
                <a:lnTo>
                  <a:pt x="139" y="290"/>
                </a:lnTo>
                <a:lnTo>
                  <a:pt x="173" y="290"/>
                </a:lnTo>
                <a:lnTo>
                  <a:pt x="173" y="375"/>
                </a:lnTo>
                <a:lnTo>
                  <a:pt x="173" y="375"/>
                </a:lnTo>
                <a:close/>
                <a:moveTo>
                  <a:pt x="173" y="0"/>
                </a:moveTo>
                <a:lnTo>
                  <a:pt x="173" y="60"/>
                </a:lnTo>
                <a:lnTo>
                  <a:pt x="173" y="60"/>
                </a:lnTo>
                <a:lnTo>
                  <a:pt x="172" y="60"/>
                </a:lnTo>
                <a:lnTo>
                  <a:pt x="172" y="60"/>
                </a:lnTo>
                <a:lnTo>
                  <a:pt x="172" y="60"/>
                </a:lnTo>
                <a:lnTo>
                  <a:pt x="169" y="60"/>
                </a:lnTo>
                <a:lnTo>
                  <a:pt x="166" y="58"/>
                </a:lnTo>
                <a:lnTo>
                  <a:pt x="164" y="54"/>
                </a:lnTo>
                <a:lnTo>
                  <a:pt x="164" y="52"/>
                </a:lnTo>
                <a:lnTo>
                  <a:pt x="164" y="8"/>
                </a:lnTo>
                <a:lnTo>
                  <a:pt x="164" y="8"/>
                </a:lnTo>
                <a:lnTo>
                  <a:pt x="164" y="6"/>
                </a:lnTo>
                <a:lnTo>
                  <a:pt x="166" y="3"/>
                </a:lnTo>
                <a:lnTo>
                  <a:pt x="169" y="0"/>
                </a:lnTo>
                <a:lnTo>
                  <a:pt x="172" y="0"/>
                </a:lnTo>
                <a:lnTo>
                  <a:pt x="172" y="0"/>
                </a:lnTo>
                <a:lnTo>
                  <a:pt x="173" y="0"/>
                </a:lnTo>
                <a:lnTo>
                  <a:pt x="173" y="0"/>
                </a:lnTo>
                <a:close/>
                <a:moveTo>
                  <a:pt x="86" y="271"/>
                </a:moveTo>
                <a:lnTo>
                  <a:pt x="93" y="264"/>
                </a:lnTo>
                <a:lnTo>
                  <a:pt x="93" y="264"/>
                </a:lnTo>
                <a:lnTo>
                  <a:pt x="94" y="261"/>
                </a:lnTo>
                <a:lnTo>
                  <a:pt x="96" y="259"/>
                </a:lnTo>
                <a:lnTo>
                  <a:pt x="94" y="255"/>
                </a:lnTo>
                <a:lnTo>
                  <a:pt x="93" y="252"/>
                </a:lnTo>
                <a:lnTo>
                  <a:pt x="93" y="252"/>
                </a:lnTo>
                <a:lnTo>
                  <a:pt x="90" y="251"/>
                </a:lnTo>
                <a:lnTo>
                  <a:pt x="86" y="249"/>
                </a:lnTo>
                <a:lnTo>
                  <a:pt x="86" y="271"/>
                </a:lnTo>
                <a:lnTo>
                  <a:pt x="86" y="271"/>
                </a:lnTo>
                <a:close/>
                <a:moveTo>
                  <a:pt x="86" y="96"/>
                </a:moveTo>
                <a:lnTo>
                  <a:pt x="86" y="96"/>
                </a:lnTo>
                <a:lnTo>
                  <a:pt x="90" y="95"/>
                </a:lnTo>
                <a:lnTo>
                  <a:pt x="93" y="94"/>
                </a:lnTo>
                <a:lnTo>
                  <a:pt x="93" y="94"/>
                </a:lnTo>
                <a:lnTo>
                  <a:pt x="94" y="91"/>
                </a:lnTo>
                <a:lnTo>
                  <a:pt x="96" y="87"/>
                </a:lnTo>
                <a:lnTo>
                  <a:pt x="94" y="84"/>
                </a:lnTo>
                <a:lnTo>
                  <a:pt x="93" y="81"/>
                </a:lnTo>
                <a:lnTo>
                  <a:pt x="86" y="75"/>
                </a:lnTo>
                <a:lnTo>
                  <a:pt x="86" y="96"/>
                </a:lnTo>
                <a:close/>
                <a:moveTo>
                  <a:pt x="86" y="213"/>
                </a:moveTo>
                <a:lnTo>
                  <a:pt x="86" y="213"/>
                </a:lnTo>
                <a:lnTo>
                  <a:pt x="82" y="203"/>
                </a:lnTo>
                <a:lnTo>
                  <a:pt x="80" y="194"/>
                </a:lnTo>
                <a:lnTo>
                  <a:pt x="78" y="183"/>
                </a:lnTo>
                <a:lnTo>
                  <a:pt x="77" y="172"/>
                </a:lnTo>
                <a:lnTo>
                  <a:pt x="77" y="172"/>
                </a:lnTo>
                <a:lnTo>
                  <a:pt x="78" y="161"/>
                </a:lnTo>
                <a:lnTo>
                  <a:pt x="80" y="152"/>
                </a:lnTo>
                <a:lnTo>
                  <a:pt x="82" y="141"/>
                </a:lnTo>
                <a:lnTo>
                  <a:pt x="86" y="131"/>
                </a:lnTo>
                <a:lnTo>
                  <a:pt x="86" y="213"/>
                </a:lnTo>
                <a:lnTo>
                  <a:pt x="86" y="213"/>
                </a:lnTo>
                <a:close/>
                <a:moveTo>
                  <a:pt x="86" y="75"/>
                </a:moveTo>
                <a:lnTo>
                  <a:pt x="86" y="96"/>
                </a:lnTo>
                <a:lnTo>
                  <a:pt x="86" y="96"/>
                </a:lnTo>
                <a:lnTo>
                  <a:pt x="84" y="95"/>
                </a:lnTo>
                <a:lnTo>
                  <a:pt x="80" y="94"/>
                </a:lnTo>
                <a:lnTo>
                  <a:pt x="80" y="94"/>
                </a:lnTo>
                <a:lnTo>
                  <a:pt x="50" y="64"/>
                </a:lnTo>
                <a:lnTo>
                  <a:pt x="50" y="64"/>
                </a:lnTo>
                <a:lnTo>
                  <a:pt x="48" y="60"/>
                </a:lnTo>
                <a:lnTo>
                  <a:pt x="47" y="57"/>
                </a:lnTo>
                <a:lnTo>
                  <a:pt x="48" y="53"/>
                </a:lnTo>
                <a:lnTo>
                  <a:pt x="50" y="50"/>
                </a:lnTo>
                <a:lnTo>
                  <a:pt x="50" y="50"/>
                </a:lnTo>
                <a:lnTo>
                  <a:pt x="53" y="49"/>
                </a:lnTo>
                <a:lnTo>
                  <a:pt x="57" y="48"/>
                </a:lnTo>
                <a:lnTo>
                  <a:pt x="59" y="49"/>
                </a:lnTo>
                <a:lnTo>
                  <a:pt x="62" y="50"/>
                </a:lnTo>
                <a:lnTo>
                  <a:pt x="86" y="75"/>
                </a:lnTo>
                <a:lnTo>
                  <a:pt x="86" y="75"/>
                </a:lnTo>
                <a:close/>
                <a:moveTo>
                  <a:pt x="86" y="249"/>
                </a:moveTo>
                <a:lnTo>
                  <a:pt x="86" y="271"/>
                </a:lnTo>
                <a:lnTo>
                  <a:pt x="62" y="295"/>
                </a:lnTo>
                <a:lnTo>
                  <a:pt x="62" y="295"/>
                </a:lnTo>
                <a:lnTo>
                  <a:pt x="59" y="297"/>
                </a:lnTo>
                <a:lnTo>
                  <a:pt x="57" y="298"/>
                </a:lnTo>
                <a:lnTo>
                  <a:pt x="53" y="297"/>
                </a:lnTo>
                <a:lnTo>
                  <a:pt x="50" y="295"/>
                </a:lnTo>
                <a:lnTo>
                  <a:pt x="50" y="295"/>
                </a:lnTo>
                <a:lnTo>
                  <a:pt x="48" y="291"/>
                </a:lnTo>
                <a:lnTo>
                  <a:pt x="47" y="289"/>
                </a:lnTo>
                <a:lnTo>
                  <a:pt x="48" y="286"/>
                </a:lnTo>
                <a:lnTo>
                  <a:pt x="50" y="282"/>
                </a:lnTo>
                <a:lnTo>
                  <a:pt x="80" y="252"/>
                </a:lnTo>
                <a:lnTo>
                  <a:pt x="80" y="252"/>
                </a:lnTo>
                <a:lnTo>
                  <a:pt x="80" y="252"/>
                </a:lnTo>
                <a:lnTo>
                  <a:pt x="84" y="251"/>
                </a:lnTo>
                <a:lnTo>
                  <a:pt x="86" y="249"/>
                </a:lnTo>
                <a:lnTo>
                  <a:pt x="86" y="249"/>
                </a:lnTo>
                <a:close/>
                <a:moveTo>
                  <a:pt x="8" y="164"/>
                </a:moveTo>
                <a:lnTo>
                  <a:pt x="8" y="164"/>
                </a:lnTo>
                <a:lnTo>
                  <a:pt x="51" y="164"/>
                </a:lnTo>
                <a:lnTo>
                  <a:pt x="51" y="164"/>
                </a:lnTo>
                <a:lnTo>
                  <a:pt x="54" y="164"/>
                </a:lnTo>
                <a:lnTo>
                  <a:pt x="57" y="167"/>
                </a:lnTo>
                <a:lnTo>
                  <a:pt x="59" y="169"/>
                </a:lnTo>
                <a:lnTo>
                  <a:pt x="59" y="172"/>
                </a:lnTo>
                <a:lnTo>
                  <a:pt x="59" y="172"/>
                </a:lnTo>
                <a:lnTo>
                  <a:pt x="59" y="176"/>
                </a:lnTo>
                <a:lnTo>
                  <a:pt x="57" y="179"/>
                </a:lnTo>
                <a:lnTo>
                  <a:pt x="54" y="180"/>
                </a:lnTo>
                <a:lnTo>
                  <a:pt x="51" y="182"/>
                </a:lnTo>
                <a:lnTo>
                  <a:pt x="8" y="182"/>
                </a:lnTo>
                <a:lnTo>
                  <a:pt x="8" y="182"/>
                </a:lnTo>
                <a:lnTo>
                  <a:pt x="5" y="180"/>
                </a:lnTo>
                <a:lnTo>
                  <a:pt x="2" y="179"/>
                </a:lnTo>
                <a:lnTo>
                  <a:pt x="0" y="176"/>
                </a:lnTo>
                <a:lnTo>
                  <a:pt x="0" y="172"/>
                </a:lnTo>
                <a:lnTo>
                  <a:pt x="0" y="172"/>
                </a:lnTo>
                <a:lnTo>
                  <a:pt x="0" y="169"/>
                </a:lnTo>
                <a:lnTo>
                  <a:pt x="2" y="167"/>
                </a:lnTo>
                <a:lnTo>
                  <a:pt x="5" y="164"/>
                </a:lnTo>
                <a:lnTo>
                  <a:pt x="8" y="164"/>
                </a:lnTo>
                <a:lnTo>
                  <a:pt x="8" y="164"/>
                </a:lnTo>
                <a:close/>
              </a:path>
            </a:pathLst>
          </a:custGeom>
          <a:solidFill>
            <a:srgbClr val="EDCD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53" name="Freeform 153"/>
          <p:cNvSpPr>
            <a:spLocks noEditPoints="1"/>
          </p:cNvSpPr>
          <p:nvPr/>
        </p:nvSpPr>
        <p:spPr bwMode="auto">
          <a:xfrm>
            <a:off x="1860442" y="352029"/>
            <a:ext cx="515804" cy="504694"/>
          </a:xfrm>
          <a:custGeom>
            <a:avLst/>
            <a:gdLst>
              <a:gd name="T0" fmla="*/ 200 w 325"/>
              <a:gd name="T1" fmla="*/ 35 h 318"/>
              <a:gd name="T2" fmla="*/ 214 w 325"/>
              <a:gd name="T3" fmla="*/ 29 h 318"/>
              <a:gd name="T4" fmla="*/ 215 w 325"/>
              <a:gd name="T5" fmla="*/ 16 h 318"/>
              <a:gd name="T6" fmla="*/ 321 w 325"/>
              <a:gd name="T7" fmla="*/ 177 h 318"/>
              <a:gd name="T8" fmla="*/ 325 w 325"/>
              <a:gd name="T9" fmla="*/ 196 h 318"/>
              <a:gd name="T10" fmla="*/ 314 w 325"/>
              <a:gd name="T11" fmla="*/ 218 h 318"/>
              <a:gd name="T12" fmla="*/ 291 w 325"/>
              <a:gd name="T13" fmla="*/ 158 h 318"/>
              <a:gd name="T14" fmla="*/ 293 w 325"/>
              <a:gd name="T15" fmla="*/ 154 h 318"/>
              <a:gd name="T16" fmla="*/ 194 w 325"/>
              <a:gd name="T17" fmla="*/ 174 h 318"/>
              <a:gd name="T18" fmla="*/ 276 w 325"/>
              <a:gd name="T19" fmla="*/ 126 h 318"/>
              <a:gd name="T20" fmla="*/ 194 w 325"/>
              <a:gd name="T21" fmla="*/ 168 h 318"/>
              <a:gd name="T22" fmla="*/ 261 w 325"/>
              <a:gd name="T23" fmla="*/ 98 h 318"/>
              <a:gd name="T24" fmla="*/ 257 w 325"/>
              <a:gd name="T25" fmla="*/ 96 h 318"/>
              <a:gd name="T26" fmla="*/ 244 w 325"/>
              <a:gd name="T27" fmla="*/ 73 h 318"/>
              <a:gd name="T28" fmla="*/ 244 w 325"/>
              <a:gd name="T29" fmla="*/ 67 h 318"/>
              <a:gd name="T30" fmla="*/ 15 w 325"/>
              <a:gd name="T31" fmla="*/ 116 h 318"/>
              <a:gd name="T32" fmla="*/ 16 w 325"/>
              <a:gd name="T33" fmla="*/ 126 h 318"/>
              <a:gd name="T34" fmla="*/ 34 w 325"/>
              <a:gd name="T35" fmla="*/ 131 h 318"/>
              <a:gd name="T36" fmla="*/ 41 w 325"/>
              <a:gd name="T37" fmla="*/ 117 h 318"/>
              <a:gd name="T38" fmla="*/ 31 w 325"/>
              <a:gd name="T39" fmla="*/ 107 h 318"/>
              <a:gd name="T40" fmla="*/ 51 w 325"/>
              <a:gd name="T41" fmla="*/ 107 h 318"/>
              <a:gd name="T42" fmla="*/ 64 w 325"/>
              <a:gd name="T43" fmla="*/ 113 h 318"/>
              <a:gd name="T44" fmla="*/ 76 w 325"/>
              <a:gd name="T45" fmla="*/ 104 h 318"/>
              <a:gd name="T46" fmla="*/ 70 w 325"/>
              <a:gd name="T47" fmla="*/ 89 h 318"/>
              <a:gd name="T48" fmla="*/ 85 w 325"/>
              <a:gd name="T49" fmla="*/ 81 h 318"/>
              <a:gd name="T50" fmla="*/ 95 w 325"/>
              <a:gd name="T51" fmla="*/ 93 h 318"/>
              <a:gd name="T52" fmla="*/ 108 w 325"/>
              <a:gd name="T53" fmla="*/ 88 h 318"/>
              <a:gd name="T54" fmla="*/ 110 w 325"/>
              <a:gd name="T55" fmla="*/ 74 h 318"/>
              <a:gd name="T56" fmla="*/ 121 w 325"/>
              <a:gd name="T57" fmla="*/ 56 h 318"/>
              <a:gd name="T58" fmla="*/ 125 w 325"/>
              <a:gd name="T59" fmla="*/ 71 h 318"/>
              <a:gd name="T60" fmla="*/ 140 w 325"/>
              <a:gd name="T61" fmla="*/ 73 h 318"/>
              <a:gd name="T62" fmla="*/ 145 w 325"/>
              <a:gd name="T63" fmla="*/ 54 h 318"/>
              <a:gd name="T64" fmla="*/ 156 w 325"/>
              <a:gd name="T65" fmla="*/ 38 h 318"/>
              <a:gd name="T66" fmla="*/ 157 w 325"/>
              <a:gd name="T67" fmla="*/ 47 h 318"/>
              <a:gd name="T68" fmla="*/ 175 w 325"/>
              <a:gd name="T69" fmla="*/ 52 h 318"/>
              <a:gd name="T70" fmla="*/ 181 w 325"/>
              <a:gd name="T71" fmla="*/ 40 h 318"/>
              <a:gd name="T72" fmla="*/ 172 w 325"/>
              <a:gd name="T73" fmla="*/ 28 h 318"/>
              <a:gd name="T74" fmla="*/ 192 w 325"/>
              <a:gd name="T75" fmla="*/ 28 h 318"/>
              <a:gd name="T76" fmla="*/ 47 w 325"/>
              <a:gd name="T77" fmla="*/ 174 h 318"/>
              <a:gd name="T78" fmla="*/ 46 w 325"/>
              <a:gd name="T79" fmla="*/ 178 h 318"/>
              <a:gd name="T80" fmla="*/ 194 w 325"/>
              <a:gd name="T81" fmla="*/ 100 h 318"/>
              <a:gd name="T82" fmla="*/ 62 w 325"/>
              <a:gd name="T83" fmla="*/ 204 h 318"/>
              <a:gd name="T84" fmla="*/ 66 w 325"/>
              <a:gd name="T85" fmla="*/ 208 h 318"/>
              <a:gd name="T86" fmla="*/ 80 w 325"/>
              <a:gd name="T87" fmla="*/ 231 h 318"/>
              <a:gd name="T88" fmla="*/ 79 w 325"/>
              <a:gd name="T89" fmla="*/ 235 h 318"/>
              <a:gd name="T90" fmla="*/ 194 w 325"/>
              <a:gd name="T91" fmla="*/ 174 h 318"/>
              <a:gd name="T92" fmla="*/ 93 w 325"/>
              <a:gd name="T93" fmla="*/ 261 h 318"/>
              <a:gd name="T94" fmla="*/ 98 w 325"/>
              <a:gd name="T95" fmla="*/ 265 h 318"/>
              <a:gd name="T96" fmla="*/ 142 w 325"/>
              <a:gd name="T97" fmla="*/ 314 h 318"/>
              <a:gd name="T98" fmla="*/ 123 w 325"/>
              <a:gd name="T99" fmla="*/ 318 h 318"/>
              <a:gd name="T100" fmla="*/ 102 w 325"/>
              <a:gd name="T101" fmla="*/ 30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5" h="318">
                <a:moveTo>
                  <a:pt x="194" y="31"/>
                </a:moveTo>
                <a:lnTo>
                  <a:pt x="194" y="31"/>
                </a:lnTo>
                <a:lnTo>
                  <a:pt x="196" y="33"/>
                </a:lnTo>
                <a:lnTo>
                  <a:pt x="200" y="35"/>
                </a:lnTo>
                <a:lnTo>
                  <a:pt x="206" y="35"/>
                </a:lnTo>
                <a:lnTo>
                  <a:pt x="210" y="33"/>
                </a:lnTo>
                <a:lnTo>
                  <a:pt x="210" y="33"/>
                </a:lnTo>
                <a:lnTo>
                  <a:pt x="214" y="29"/>
                </a:lnTo>
                <a:lnTo>
                  <a:pt x="215" y="25"/>
                </a:lnTo>
                <a:lnTo>
                  <a:pt x="217" y="20"/>
                </a:lnTo>
                <a:lnTo>
                  <a:pt x="215" y="16"/>
                </a:lnTo>
                <a:lnTo>
                  <a:pt x="215" y="16"/>
                </a:lnTo>
                <a:lnTo>
                  <a:pt x="211" y="12"/>
                </a:lnTo>
                <a:lnTo>
                  <a:pt x="207" y="9"/>
                </a:lnTo>
                <a:lnTo>
                  <a:pt x="223" y="0"/>
                </a:lnTo>
                <a:lnTo>
                  <a:pt x="321" y="177"/>
                </a:lnTo>
                <a:lnTo>
                  <a:pt x="321" y="177"/>
                </a:lnTo>
                <a:lnTo>
                  <a:pt x="324" y="182"/>
                </a:lnTo>
                <a:lnTo>
                  <a:pt x="325" y="189"/>
                </a:lnTo>
                <a:lnTo>
                  <a:pt x="325" y="196"/>
                </a:lnTo>
                <a:lnTo>
                  <a:pt x="324" y="201"/>
                </a:lnTo>
                <a:lnTo>
                  <a:pt x="322" y="208"/>
                </a:lnTo>
                <a:lnTo>
                  <a:pt x="318" y="212"/>
                </a:lnTo>
                <a:lnTo>
                  <a:pt x="314" y="218"/>
                </a:lnTo>
                <a:lnTo>
                  <a:pt x="309" y="222"/>
                </a:lnTo>
                <a:lnTo>
                  <a:pt x="194" y="285"/>
                </a:lnTo>
                <a:lnTo>
                  <a:pt x="194" y="212"/>
                </a:lnTo>
                <a:lnTo>
                  <a:pt x="291" y="158"/>
                </a:lnTo>
                <a:lnTo>
                  <a:pt x="291" y="158"/>
                </a:lnTo>
                <a:lnTo>
                  <a:pt x="293" y="155"/>
                </a:lnTo>
                <a:lnTo>
                  <a:pt x="293" y="154"/>
                </a:lnTo>
                <a:lnTo>
                  <a:pt x="293" y="154"/>
                </a:lnTo>
                <a:lnTo>
                  <a:pt x="291" y="153"/>
                </a:lnTo>
                <a:lnTo>
                  <a:pt x="288" y="153"/>
                </a:lnTo>
                <a:lnTo>
                  <a:pt x="194" y="205"/>
                </a:lnTo>
                <a:lnTo>
                  <a:pt x="194" y="174"/>
                </a:lnTo>
                <a:lnTo>
                  <a:pt x="275" y="130"/>
                </a:lnTo>
                <a:lnTo>
                  <a:pt x="275" y="130"/>
                </a:lnTo>
                <a:lnTo>
                  <a:pt x="276" y="127"/>
                </a:lnTo>
                <a:lnTo>
                  <a:pt x="276" y="126"/>
                </a:lnTo>
                <a:lnTo>
                  <a:pt x="276" y="126"/>
                </a:lnTo>
                <a:lnTo>
                  <a:pt x="275" y="124"/>
                </a:lnTo>
                <a:lnTo>
                  <a:pt x="272" y="124"/>
                </a:lnTo>
                <a:lnTo>
                  <a:pt x="194" y="168"/>
                </a:lnTo>
                <a:lnTo>
                  <a:pt x="194" y="138"/>
                </a:lnTo>
                <a:lnTo>
                  <a:pt x="260" y="101"/>
                </a:lnTo>
                <a:lnTo>
                  <a:pt x="260" y="101"/>
                </a:lnTo>
                <a:lnTo>
                  <a:pt x="261" y="98"/>
                </a:lnTo>
                <a:lnTo>
                  <a:pt x="261" y="97"/>
                </a:lnTo>
                <a:lnTo>
                  <a:pt x="261" y="97"/>
                </a:lnTo>
                <a:lnTo>
                  <a:pt x="259" y="96"/>
                </a:lnTo>
                <a:lnTo>
                  <a:pt x="257" y="96"/>
                </a:lnTo>
                <a:lnTo>
                  <a:pt x="194" y="131"/>
                </a:lnTo>
                <a:lnTo>
                  <a:pt x="194" y="100"/>
                </a:lnTo>
                <a:lnTo>
                  <a:pt x="244" y="73"/>
                </a:lnTo>
                <a:lnTo>
                  <a:pt x="244" y="73"/>
                </a:lnTo>
                <a:lnTo>
                  <a:pt x="245" y="70"/>
                </a:lnTo>
                <a:lnTo>
                  <a:pt x="245" y="69"/>
                </a:lnTo>
                <a:lnTo>
                  <a:pt x="245" y="69"/>
                </a:lnTo>
                <a:lnTo>
                  <a:pt x="244" y="67"/>
                </a:lnTo>
                <a:lnTo>
                  <a:pt x="241" y="67"/>
                </a:lnTo>
                <a:lnTo>
                  <a:pt x="194" y="93"/>
                </a:lnTo>
                <a:lnTo>
                  <a:pt x="194" y="31"/>
                </a:lnTo>
                <a:close/>
                <a:moveTo>
                  <a:pt x="15" y="116"/>
                </a:moveTo>
                <a:lnTo>
                  <a:pt x="15" y="116"/>
                </a:lnTo>
                <a:lnTo>
                  <a:pt x="15" y="120"/>
                </a:lnTo>
                <a:lnTo>
                  <a:pt x="16" y="126"/>
                </a:lnTo>
                <a:lnTo>
                  <a:pt x="16" y="126"/>
                </a:lnTo>
                <a:lnTo>
                  <a:pt x="19" y="130"/>
                </a:lnTo>
                <a:lnTo>
                  <a:pt x="24" y="132"/>
                </a:lnTo>
                <a:lnTo>
                  <a:pt x="28" y="132"/>
                </a:lnTo>
                <a:lnTo>
                  <a:pt x="34" y="131"/>
                </a:lnTo>
                <a:lnTo>
                  <a:pt x="34" y="131"/>
                </a:lnTo>
                <a:lnTo>
                  <a:pt x="38" y="127"/>
                </a:lnTo>
                <a:lnTo>
                  <a:pt x="41" y="123"/>
                </a:lnTo>
                <a:lnTo>
                  <a:pt x="41" y="117"/>
                </a:lnTo>
                <a:lnTo>
                  <a:pt x="39" y="113"/>
                </a:lnTo>
                <a:lnTo>
                  <a:pt x="39" y="113"/>
                </a:lnTo>
                <a:lnTo>
                  <a:pt x="35" y="109"/>
                </a:lnTo>
                <a:lnTo>
                  <a:pt x="31" y="107"/>
                </a:lnTo>
                <a:lnTo>
                  <a:pt x="50" y="96"/>
                </a:lnTo>
                <a:lnTo>
                  <a:pt x="50" y="96"/>
                </a:lnTo>
                <a:lnTo>
                  <a:pt x="50" y="101"/>
                </a:lnTo>
                <a:lnTo>
                  <a:pt x="51" y="107"/>
                </a:lnTo>
                <a:lnTo>
                  <a:pt x="51" y="107"/>
                </a:lnTo>
                <a:lnTo>
                  <a:pt x="54" y="111"/>
                </a:lnTo>
                <a:lnTo>
                  <a:pt x="60" y="112"/>
                </a:lnTo>
                <a:lnTo>
                  <a:pt x="64" y="113"/>
                </a:lnTo>
                <a:lnTo>
                  <a:pt x="69" y="111"/>
                </a:lnTo>
                <a:lnTo>
                  <a:pt x="69" y="111"/>
                </a:lnTo>
                <a:lnTo>
                  <a:pt x="73" y="108"/>
                </a:lnTo>
                <a:lnTo>
                  <a:pt x="76" y="104"/>
                </a:lnTo>
                <a:lnTo>
                  <a:pt x="76" y="98"/>
                </a:lnTo>
                <a:lnTo>
                  <a:pt x="75" y="93"/>
                </a:lnTo>
                <a:lnTo>
                  <a:pt x="75" y="93"/>
                </a:lnTo>
                <a:lnTo>
                  <a:pt x="70" y="89"/>
                </a:lnTo>
                <a:lnTo>
                  <a:pt x="66" y="88"/>
                </a:lnTo>
                <a:lnTo>
                  <a:pt x="85" y="77"/>
                </a:lnTo>
                <a:lnTo>
                  <a:pt x="85" y="77"/>
                </a:lnTo>
                <a:lnTo>
                  <a:pt x="85" y="81"/>
                </a:lnTo>
                <a:lnTo>
                  <a:pt x="87" y="86"/>
                </a:lnTo>
                <a:lnTo>
                  <a:pt x="87" y="86"/>
                </a:lnTo>
                <a:lnTo>
                  <a:pt x="89" y="90"/>
                </a:lnTo>
                <a:lnTo>
                  <a:pt x="95" y="93"/>
                </a:lnTo>
                <a:lnTo>
                  <a:pt x="99" y="93"/>
                </a:lnTo>
                <a:lnTo>
                  <a:pt x="104" y="92"/>
                </a:lnTo>
                <a:lnTo>
                  <a:pt x="104" y="92"/>
                </a:lnTo>
                <a:lnTo>
                  <a:pt x="108" y="88"/>
                </a:lnTo>
                <a:lnTo>
                  <a:pt x="111" y="84"/>
                </a:lnTo>
                <a:lnTo>
                  <a:pt x="111" y="78"/>
                </a:lnTo>
                <a:lnTo>
                  <a:pt x="110" y="74"/>
                </a:lnTo>
                <a:lnTo>
                  <a:pt x="110" y="74"/>
                </a:lnTo>
                <a:lnTo>
                  <a:pt x="106" y="70"/>
                </a:lnTo>
                <a:lnTo>
                  <a:pt x="102" y="67"/>
                </a:lnTo>
                <a:lnTo>
                  <a:pt x="121" y="56"/>
                </a:lnTo>
                <a:lnTo>
                  <a:pt x="121" y="56"/>
                </a:lnTo>
                <a:lnTo>
                  <a:pt x="121" y="62"/>
                </a:lnTo>
                <a:lnTo>
                  <a:pt x="122" y="67"/>
                </a:lnTo>
                <a:lnTo>
                  <a:pt x="122" y="67"/>
                </a:lnTo>
                <a:lnTo>
                  <a:pt x="125" y="71"/>
                </a:lnTo>
                <a:lnTo>
                  <a:pt x="130" y="73"/>
                </a:lnTo>
                <a:lnTo>
                  <a:pt x="134" y="74"/>
                </a:lnTo>
                <a:lnTo>
                  <a:pt x="140" y="73"/>
                </a:lnTo>
                <a:lnTo>
                  <a:pt x="140" y="73"/>
                </a:lnTo>
                <a:lnTo>
                  <a:pt x="144" y="69"/>
                </a:lnTo>
                <a:lnTo>
                  <a:pt x="146" y="65"/>
                </a:lnTo>
                <a:lnTo>
                  <a:pt x="146" y="59"/>
                </a:lnTo>
                <a:lnTo>
                  <a:pt x="145" y="54"/>
                </a:lnTo>
                <a:lnTo>
                  <a:pt x="145" y="54"/>
                </a:lnTo>
                <a:lnTo>
                  <a:pt x="141" y="50"/>
                </a:lnTo>
                <a:lnTo>
                  <a:pt x="137" y="48"/>
                </a:lnTo>
                <a:lnTo>
                  <a:pt x="156" y="38"/>
                </a:lnTo>
                <a:lnTo>
                  <a:pt x="156" y="38"/>
                </a:lnTo>
                <a:lnTo>
                  <a:pt x="154" y="43"/>
                </a:lnTo>
                <a:lnTo>
                  <a:pt x="157" y="47"/>
                </a:lnTo>
                <a:lnTo>
                  <a:pt x="157" y="47"/>
                </a:lnTo>
                <a:lnTo>
                  <a:pt x="160" y="51"/>
                </a:lnTo>
                <a:lnTo>
                  <a:pt x="164" y="54"/>
                </a:lnTo>
                <a:lnTo>
                  <a:pt x="169" y="54"/>
                </a:lnTo>
                <a:lnTo>
                  <a:pt x="175" y="52"/>
                </a:lnTo>
                <a:lnTo>
                  <a:pt x="175" y="52"/>
                </a:lnTo>
                <a:lnTo>
                  <a:pt x="179" y="50"/>
                </a:lnTo>
                <a:lnTo>
                  <a:pt x="180" y="44"/>
                </a:lnTo>
                <a:lnTo>
                  <a:pt x="181" y="40"/>
                </a:lnTo>
                <a:lnTo>
                  <a:pt x="180" y="35"/>
                </a:lnTo>
                <a:lnTo>
                  <a:pt x="180" y="35"/>
                </a:lnTo>
                <a:lnTo>
                  <a:pt x="176" y="31"/>
                </a:lnTo>
                <a:lnTo>
                  <a:pt x="172" y="28"/>
                </a:lnTo>
                <a:lnTo>
                  <a:pt x="191" y="19"/>
                </a:lnTo>
                <a:lnTo>
                  <a:pt x="191" y="19"/>
                </a:lnTo>
                <a:lnTo>
                  <a:pt x="190" y="23"/>
                </a:lnTo>
                <a:lnTo>
                  <a:pt x="192" y="28"/>
                </a:lnTo>
                <a:lnTo>
                  <a:pt x="192" y="28"/>
                </a:lnTo>
                <a:lnTo>
                  <a:pt x="194" y="31"/>
                </a:lnTo>
                <a:lnTo>
                  <a:pt x="194" y="93"/>
                </a:lnTo>
                <a:lnTo>
                  <a:pt x="47" y="174"/>
                </a:lnTo>
                <a:lnTo>
                  <a:pt x="47" y="174"/>
                </a:lnTo>
                <a:lnTo>
                  <a:pt x="46" y="176"/>
                </a:lnTo>
                <a:lnTo>
                  <a:pt x="46" y="178"/>
                </a:lnTo>
                <a:lnTo>
                  <a:pt x="46" y="178"/>
                </a:lnTo>
                <a:lnTo>
                  <a:pt x="49" y="180"/>
                </a:lnTo>
                <a:lnTo>
                  <a:pt x="50" y="180"/>
                </a:lnTo>
                <a:lnTo>
                  <a:pt x="50" y="180"/>
                </a:lnTo>
                <a:lnTo>
                  <a:pt x="194" y="100"/>
                </a:lnTo>
                <a:lnTo>
                  <a:pt x="194" y="131"/>
                </a:lnTo>
                <a:lnTo>
                  <a:pt x="64" y="203"/>
                </a:lnTo>
                <a:lnTo>
                  <a:pt x="64" y="203"/>
                </a:lnTo>
                <a:lnTo>
                  <a:pt x="62" y="204"/>
                </a:lnTo>
                <a:lnTo>
                  <a:pt x="62" y="207"/>
                </a:lnTo>
                <a:lnTo>
                  <a:pt x="62" y="207"/>
                </a:lnTo>
                <a:lnTo>
                  <a:pt x="64" y="208"/>
                </a:lnTo>
                <a:lnTo>
                  <a:pt x="66" y="208"/>
                </a:lnTo>
                <a:lnTo>
                  <a:pt x="66" y="208"/>
                </a:lnTo>
                <a:lnTo>
                  <a:pt x="194" y="138"/>
                </a:lnTo>
                <a:lnTo>
                  <a:pt x="194" y="168"/>
                </a:lnTo>
                <a:lnTo>
                  <a:pt x="80" y="231"/>
                </a:lnTo>
                <a:lnTo>
                  <a:pt x="80" y="231"/>
                </a:lnTo>
                <a:lnTo>
                  <a:pt x="77" y="233"/>
                </a:lnTo>
                <a:lnTo>
                  <a:pt x="79" y="235"/>
                </a:lnTo>
                <a:lnTo>
                  <a:pt x="79" y="235"/>
                </a:lnTo>
                <a:lnTo>
                  <a:pt x="80" y="237"/>
                </a:lnTo>
                <a:lnTo>
                  <a:pt x="83" y="237"/>
                </a:lnTo>
                <a:lnTo>
                  <a:pt x="83" y="237"/>
                </a:lnTo>
                <a:lnTo>
                  <a:pt x="194" y="174"/>
                </a:lnTo>
                <a:lnTo>
                  <a:pt x="194" y="205"/>
                </a:lnTo>
                <a:lnTo>
                  <a:pt x="95" y="260"/>
                </a:lnTo>
                <a:lnTo>
                  <a:pt x="95" y="260"/>
                </a:lnTo>
                <a:lnTo>
                  <a:pt x="93" y="261"/>
                </a:lnTo>
                <a:lnTo>
                  <a:pt x="93" y="264"/>
                </a:lnTo>
                <a:lnTo>
                  <a:pt x="93" y="264"/>
                </a:lnTo>
                <a:lnTo>
                  <a:pt x="96" y="265"/>
                </a:lnTo>
                <a:lnTo>
                  <a:pt x="98" y="265"/>
                </a:lnTo>
                <a:lnTo>
                  <a:pt x="98" y="265"/>
                </a:lnTo>
                <a:lnTo>
                  <a:pt x="194" y="212"/>
                </a:lnTo>
                <a:lnTo>
                  <a:pt x="194" y="285"/>
                </a:lnTo>
                <a:lnTo>
                  <a:pt x="142" y="314"/>
                </a:lnTo>
                <a:lnTo>
                  <a:pt x="142" y="314"/>
                </a:lnTo>
                <a:lnTo>
                  <a:pt x="137" y="316"/>
                </a:lnTo>
                <a:lnTo>
                  <a:pt x="130" y="318"/>
                </a:lnTo>
                <a:lnTo>
                  <a:pt x="123" y="318"/>
                </a:lnTo>
                <a:lnTo>
                  <a:pt x="118" y="316"/>
                </a:lnTo>
                <a:lnTo>
                  <a:pt x="111" y="314"/>
                </a:lnTo>
                <a:lnTo>
                  <a:pt x="107" y="311"/>
                </a:lnTo>
                <a:lnTo>
                  <a:pt x="102" y="306"/>
                </a:lnTo>
                <a:lnTo>
                  <a:pt x="98" y="300"/>
                </a:lnTo>
                <a:lnTo>
                  <a:pt x="0" y="124"/>
                </a:lnTo>
                <a:lnTo>
                  <a:pt x="15" y="116"/>
                </a:lnTo>
                <a:close/>
              </a:path>
            </a:pathLst>
          </a:custGeom>
          <a:solidFill>
            <a:srgbClr val="FF8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54" name="Freeform 154"/>
          <p:cNvSpPr>
            <a:spLocks noEditPoints="1"/>
          </p:cNvSpPr>
          <p:nvPr/>
        </p:nvSpPr>
        <p:spPr bwMode="auto">
          <a:xfrm>
            <a:off x="3672895" y="2504119"/>
            <a:ext cx="488823" cy="512629"/>
          </a:xfrm>
          <a:custGeom>
            <a:avLst/>
            <a:gdLst>
              <a:gd name="T0" fmla="*/ 306 w 308"/>
              <a:gd name="T1" fmla="*/ 96 h 323"/>
              <a:gd name="T2" fmla="*/ 218 w 308"/>
              <a:gd name="T3" fmla="*/ 308 h 323"/>
              <a:gd name="T4" fmla="*/ 227 w 308"/>
              <a:gd name="T5" fmla="*/ 224 h 323"/>
              <a:gd name="T6" fmla="*/ 233 w 308"/>
              <a:gd name="T7" fmla="*/ 209 h 323"/>
              <a:gd name="T8" fmla="*/ 246 w 308"/>
              <a:gd name="T9" fmla="*/ 184 h 323"/>
              <a:gd name="T10" fmla="*/ 250 w 308"/>
              <a:gd name="T11" fmla="*/ 159 h 323"/>
              <a:gd name="T12" fmla="*/ 280 w 308"/>
              <a:gd name="T13" fmla="*/ 109 h 323"/>
              <a:gd name="T14" fmla="*/ 218 w 308"/>
              <a:gd name="T15" fmla="*/ 75 h 323"/>
              <a:gd name="T16" fmla="*/ 201 w 308"/>
              <a:gd name="T17" fmla="*/ 320 h 323"/>
              <a:gd name="T18" fmla="*/ 197 w 308"/>
              <a:gd name="T19" fmla="*/ 289 h 323"/>
              <a:gd name="T20" fmla="*/ 208 w 308"/>
              <a:gd name="T21" fmla="*/ 262 h 323"/>
              <a:gd name="T22" fmla="*/ 218 w 308"/>
              <a:gd name="T23" fmla="*/ 248 h 323"/>
              <a:gd name="T24" fmla="*/ 203 w 308"/>
              <a:gd name="T25" fmla="*/ 161 h 323"/>
              <a:gd name="T26" fmla="*/ 189 w 308"/>
              <a:gd name="T27" fmla="*/ 184 h 323"/>
              <a:gd name="T28" fmla="*/ 186 w 308"/>
              <a:gd name="T29" fmla="*/ 202 h 323"/>
              <a:gd name="T30" fmla="*/ 185 w 308"/>
              <a:gd name="T31" fmla="*/ 155 h 323"/>
              <a:gd name="T32" fmla="*/ 180 w 308"/>
              <a:gd name="T33" fmla="*/ 26 h 323"/>
              <a:gd name="T34" fmla="*/ 174 w 308"/>
              <a:gd name="T35" fmla="*/ 318 h 323"/>
              <a:gd name="T36" fmla="*/ 147 w 308"/>
              <a:gd name="T37" fmla="*/ 218 h 323"/>
              <a:gd name="T38" fmla="*/ 166 w 308"/>
              <a:gd name="T39" fmla="*/ 199 h 323"/>
              <a:gd name="T40" fmla="*/ 147 w 308"/>
              <a:gd name="T41" fmla="*/ 170 h 323"/>
              <a:gd name="T42" fmla="*/ 180 w 308"/>
              <a:gd name="T43" fmla="*/ 170 h 323"/>
              <a:gd name="T44" fmla="*/ 170 w 308"/>
              <a:gd name="T45" fmla="*/ 225 h 323"/>
              <a:gd name="T46" fmla="*/ 168 w 308"/>
              <a:gd name="T47" fmla="*/ 243 h 323"/>
              <a:gd name="T48" fmla="*/ 151 w 308"/>
              <a:gd name="T49" fmla="*/ 263 h 323"/>
              <a:gd name="T50" fmla="*/ 180 w 308"/>
              <a:gd name="T51" fmla="*/ 321 h 323"/>
              <a:gd name="T52" fmla="*/ 147 w 308"/>
              <a:gd name="T53" fmla="*/ 10 h 323"/>
              <a:gd name="T54" fmla="*/ 119 w 308"/>
              <a:gd name="T55" fmla="*/ 0 h 323"/>
              <a:gd name="T56" fmla="*/ 132 w 308"/>
              <a:gd name="T57" fmla="*/ 260 h 323"/>
              <a:gd name="T58" fmla="*/ 147 w 308"/>
              <a:gd name="T59" fmla="*/ 306 h 323"/>
              <a:gd name="T60" fmla="*/ 139 w 308"/>
              <a:gd name="T61" fmla="*/ 134 h 323"/>
              <a:gd name="T62" fmla="*/ 128 w 308"/>
              <a:gd name="T63" fmla="*/ 159 h 323"/>
              <a:gd name="T64" fmla="*/ 121 w 308"/>
              <a:gd name="T65" fmla="*/ 174 h 323"/>
              <a:gd name="T66" fmla="*/ 123 w 308"/>
              <a:gd name="T67" fmla="*/ 125 h 323"/>
              <a:gd name="T68" fmla="*/ 147 w 308"/>
              <a:gd name="T69" fmla="*/ 235 h 323"/>
              <a:gd name="T70" fmla="*/ 98 w 308"/>
              <a:gd name="T71" fmla="*/ 283 h 323"/>
              <a:gd name="T72" fmla="*/ 103 w 308"/>
              <a:gd name="T73" fmla="*/ 4 h 323"/>
              <a:gd name="T74" fmla="*/ 111 w 308"/>
              <a:gd name="T75" fmla="*/ 34 h 323"/>
              <a:gd name="T76" fmla="*/ 119 w 308"/>
              <a:gd name="T77" fmla="*/ 122 h 323"/>
              <a:gd name="T78" fmla="*/ 119 w 308"/>
              <a:gd name="T79" fmla="*/ 141 h 323"/>
              <a:gd name="T80" fmla="*/ 109 w 308"/>
              <a:gd name="T81" fmla="*/ 197 h 323"/>
              <a:gd name="T82" fmla="*/ 107 w 308"/>
              <a:gd name="T83" fmla="*/ 214 h 323"/>
              <a:gd name="T84" fmla="*/ 105 w 308"/>
              <a:gd name="T85" fmla="*/ 171 h 323"/>
              <a:gd name="T86" fmla="*/ 98 w 308"/>
              <a:gd name="T87" fmla="*/ 147 h 323"/>
              <a:gd name="T88" fmla="*/ 119 w 308"/>
              <a:gd name="T89" fmla="*/ 141 h 323"/>
              <a:gd name="T90" fmla="*/ 86 w 308"/>
              <a:gd name="T91" fmla="*/ 206 h 323"/>
              <a:gd name="T92" fmla="*/ 97 w 308"/>
              <a:gd name="T93" fmla="*/ 188 h 323"/>
              <a:gd name="T94" fmla="*/ 90 w 308"/>
              <a:gd name="T95" fmla="*/ 239 h 323"/>
              <a:gd name="T96" fmla="*/ 86 w 308"/>
              <a:gd name="T97" fmla="*/ 22 h 323"/>
              <a:gd name="T98" fmla="*/ 93 w 308"/>
              <a:gd name="T99" fmla="*/ 68 h 323"/>
              <a:gd name="T100" fmla="*/ 86 w 308"/>
              <a:gd name="T101" fmla="*/ 22 h 323"/>
              <a:gd name="T102" fmla="*/ 86 w 308"/>
              <a:gd name="T103" fmla="*/ 278 h 323"/>
              <a:gd name="T104" fmla="*/ 77 w 308"/>
              <a:gd name="T105" fmla="*/ 230 h 323"/>
              <a:gd name="T106" fmla="*/ 86 w 308"/>
              <a:gd name="T107" fmla="*/ 107 h 323"/>
              <a:gd name="T108" fmla="*/ 67 w 308"/>
              <a:gd name="T109" fmla="*/ 126 h 323"/>
              <a:gd name="T110" fmla="*/ 86 w 308"/>
              <a:gd name="T111" fmla="*/ 141 h 323"/>
              <a:gd name="T112" fmla="*/ 58 w 308"/>
              <a:gd name="T113" fmla="*/ 83 h 323"/>
              <a:gd name="T114" fmla="*/ 86 w 308"/>
              <a:gd name="T115" fmla="*/ 190 h 323"/>
              <a:gd name="T116" fmla="*/ 2 w 308"/>
              <a:gd name="T117" fmla="*/ 226 h 323"/>
              <a:gd name="T118" fmla="*/ 58 w 308"/>
              <a:gd name="T119" fmla="*/ 147 h 323"/>
              <a:gd name="T120" fmla="*/ 50 w 308"/>
              <a:gd name="T121" fmla="*/ 172 h 323"/>
              <a:gd name="T122" fmla="*/ 42 w 308"/>
              <a:gd name="T123" fmla="*/ 186 h 323"/>
              <a:gd name="T124" fmla="*/ 29 w 308"/>
              <a:gd name="T125" fmla="*/ 21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323">
                <a:moveTo>
                  <a:pt x="218" y="44"/>
                </a:moveTo>
                <a:lnTo>
                  <a:pt x="288" y="76"/>
                </a:lnTo>
                <a:lnTo>
                  <a:pt x="288" y="76"/>
                </a:lnTo>
                <a:lnTo>
                  <a:pt x="293" y="80"/>
                </a:lnTo>
                <a:lnTo>
                  <a:pt x="299" y="84"/>
                </a:lnTo>
                <a:lnTo>
                  <a:pt x="303" y="90"/>
                </a:lnTo>
                <a:lnTo>
                  <a:pt x="306" y="96"/>
                </a:lnTo>
                <a:lnTo>
                  <a:pt x="308" y="103"/>
                </a:lnTo>
                <a:lnTo>
                  <a:pt x="308" y="110"/>
                </a:lnTo>
                <a:lnTo>
                  <a:pt x="307" y="117"/>
                </a:lnTo>
                <a:lnTo>
                  <a:pt x="304" y="124"/>
                </a:lnTo>
                <a:lnTo>
                  <a:pt x="222" y="301"/>
                </a:lnTo>
                <a:lnTo>
                  <a:pt x="222" y="301"/>
                </a:lnTo>
                <a:lnTo>
                  <a:pt x="218" y="308"/>
                </a:lnTo>
                <a:lnTo>
                  <a:pt x="218" y="248"/>
                </a:lnTo>
                <a:lnTo>
                  <a:pt x="218" y="248"/>
                </a:lnTo>
                <a:lnTo>
                  <a:pt x="219" y="245"/>
                </a:lnTo>
                <a:lnTo>
                  <a:pt x="227" y="228"/>
                </a:lnTo>
                <a:lnTo>
                  <a:pt x="227" y="228"/>
                </a:lnTo>
                <a:lnTo>
                  <a:pt x="228" y="226"/>
                </a:lnTo>
                <a:lnTo>
                  <a:pt x="227" y="224"/>
                </a:lnTo>
                <a:lnTo>
                  <a:pt x="227" y="222"/>
                </a:lnTo>
                <a:lnTo>
                  <a:pt x="224" y="221"/>
                </a:lnTo>
                <a:lnTo>
                  <a:pt x="218" y="217"/>
                </a:lnTo>
                <a:lnTo>
                  <a:pt x="218" y="202"/>
                </a:lnTo>
                <a:lnTo>
                  <a:pt x="230" y="209"/>
                </a:lnTo>
                <a:lnTo>
                  <a:pt x="230" y="209"/>
                </a:lnTo>
                <a:lnTo>
                  <a:pt x="233" y="209"/>
                </a:lnTo>
                <a:lnTo>
                  <a:pt x="235" y="209"/>
                </a:lnTo>
                <a:lnTo>
                  <a:pt x="237" y="207"/>
                </a:lnTo>
                <a:lnTo>
                  <a:pt x="238" y="206"/>
                </a:lnTo>
                <a:lnTo>
                  <a:pt x="246" y="188"/>
                </a:lnTo>
                <a:lnTo>
                  <a:pt x="246" y="188"/>
                </a:lnTo>
                <a:lnTo>
                  <a:pt x="247" y="186"/>
                </a:lnTo>
                <a:lnTo>
                  <a:pt x="246" y="184"/>
                </a:lnTo>
                <a:lnTo>
                  <a:pt x="246" y="182"/>
                </a:lnTo>
                <a:lnTo>
                  <a:pt x="243" y="180"/>
                </a:lnTo>
                <a:lnTo>
                  <a:pt x="218" y="168"/>
                </a:lnTo>
                <a:lnTo>
                  <a:pt x="218" y="145"/>
                </a:lnTo>
                <a:lnTo>
                  <a:pt x="243" y="157"/>
                </a:lnTo>
                <a:lnTo>
                  <a:pt x="243" y="157"/>
                </a:lnTo>
                <a:lnTo>
                  <a:pt x="250" y="159"/>
                </a:lnTo>
                <a:lnTo>
                  <a:pt x="257" y="157"/>
                </a:lnTo>
                <a:lnTo>
                  <a:pt x="262" y="155"/>
                </a:lnTo>
                <a:lnTo>
                  <a:pt x="266" y="149"/>
                </a:lnTo>
                <a:lnTo>
                  <a:pt x="279" y="122"/>
                </a:lnTo>
                <a:lnTo>
                  <a:pt x="279" y="122"/>
                </a:lnTo>
                <a:lnTo>
                  <a:pt x="280" y="115"/>
                </a:lnTo>
                <a:lnTo>
                  <a:pt x="280" y="109"/>
                </a:lnTo>
                <a:lnTo>
                  <a:pt x="276" y="103"/>
                </a:lnTo>
                <a:lnTo>
                  <a:pt x="270" y="99"/>
                </a:lnTo>
                <a:lnTo>
                  <a:pt x="218" y="75"/>
                </a:lnTo>
                <a:lnTo>
                  <a:pt x="218" y="44"/>
                </a:lnTo>
                <a:close/>
                <a:moveTo>
                  <a:pt x="180" y="26"/>
                </a:moveTo>
                <a:lnTo>
                  <a:pt x="218" y="44"/>
                </a:lnTo>
                <a:lnTo>
                  <a:pt x="218" y="75"/>
                </a:lnTo>
                <a:lnTo>
                  <a:pt x="180" y="57"/>
                </a:lnTo>
                <a:lnTo>
                  <a:pt x="180" y="26"/>
                </a:lnTo>
                <a:lnTo>
                  <a:pt x="180" y="26"/>
                </a:lnTo>
                <a:close/>
                <a:moveTo>
                  <a:pt x="218" y="308"/>
                </a:moveTo>
                <a:lnTo>
                  <a:pt x="218" y="308"/>
                </a:lnTo>
                <a:lnTo>
                  <a:pt x="211" y="316"/>
                </a:lnTo>
                <a:lnTo>
                  <a:pt x="201" y="320"/>
                </a:lnTo>
                <a:lnTo>
                  <a:pt x="191" y="323"/>
                </a:lnTo>
                <a:lnTo>
                  <a:pt x="180" y="321"/>
                </a:lnTo>
                <a:lnTo>
                  <a:pt x="180" y="283"/>
                </a:lnTo>
                <a:lnTo>
                  <a:pt x="193" y="289"/>
                </a:lnTo>
                <a:lnTo>
                  <a:pt x="193" y="289"/>
                </a:lnTo>
                <a:lnTo>
                  <a:pt x="195" y="289"/>
                </a:lnTo>
                <a:lnTo>
                  <a:pt x="197" y="289"/>
                </a:lnTo>
                <a:lnTo>
                  <a:pt x="199" y="287"/>
                </a:lnTo>
                <a:lnTo>
                  <a:pt x="200" y="286"/>
                </a:lnTo>
                <a:lnTo>
                  <a:pt x="208" y="268"/>
                </a:lnTo>
                <a:lnTo>
                  <a:pt x="208" y="268"/>
                </a:lnTo>
                <a:lnTo>
                  <a:pt x="209" y="266"/>
                </a:lnTo>
                <a:lnTo>
                  <a:pt x="209" y="264"/>
                </a:lnTo>
                <a:lnTo>
                  <a:pt x="208" y="262"/>
                </a:lnTo>
                <a:lnTo>
                  <a:pt x="205" y="260"/>
                </a:lnTo>
                <a:lnTo>
                  <a:pt x="180" y="249"/>
                </a:lnTo>
                <a:lnTo>
                  <a:pt x="180" y="235"/>
                </a:lnTo>
                <a:lnTo>
                  <a:pt x="212" y="248"/>
                </a:lnTo>
                <a:lnTo>
                  <a:pt x="212" y="248"/>
                </a:lnTo>
                <a:lnTo>
                  <a:pt x="215" y="249"/>
                </a:lnTo>
                <a:lnTo>
                  <a:pt x="218" y="248"/>
                </a:lnTo>
                <a:lnTo>
                  <a:pt x="218" y="308"/>
                </a:lnTo>
                <a:lnTo>
                  <a:pt x="218" y="308"/>
                </a:lnTo>
                <a:close/>
                <a:moveTo>
                  <a:pt x="218" y="145"/>
                </a:moveTo>
                <a:lnTo>
                  <a:pt x="218" y="168"/>
                </a:lnTo>
                <a:lnTo>
                  <a:pt x="205" y="163"/>
                </a:lnTo>
                <a:lnTo>
                  <a:pt x="205" y="163"/>
                </a:lnTo>
                <a:lnTo>
                  <a:pt x="203" y="161"/>
                </a:lnTo>
                <a:lnTo>
                  <a:pt x="201" y="163"/>
                </a:lnTo>
                <a:lnTo>
                  <a:pt x="199" y="164"/>
                </a:lnTo>
                <a:lnTo>
                  <a:pt x="197" y="165"/>
                </a:lnTo>
                <a:lnTo>
                  <a:pt x="189" y="183"/>
                </a:lnTo>
                <a:lnTo>
                  <a:pt x="189" y="183"/>
                </a:lnTo>
                <a:lnTo>
                  <a:pt x="189" y="183"/>
                </a:lnTo>
                <a:lnTo>
                  <a:pt x="189" y="184"/>
                </a:lnTo>
                <a:lnTo>
                  <a:pt x="189" y="187"/>
                </a:lnTo>
                <a:lnTo>
                  <a:pt x="191" y="190"/>
                </a:lnTo>
                <a:lnTo>
                  <a:pt x="192" y="191"/>
                </a:lnTo>
                <a:lnTo>
                  <a:pt x="218" y="202"/>
                </a:lnTo>
                <a:lnTo>
                  <a:pt x="218" y="217"/>
                </a:lnTo>
                <a:lnTo>
                  <a:pt x="186" y="202"/>
                </a:lnTo>
                <a:lnTo>
                  <a:pt x="186" y="202"/>
                </a:lnTo>
                <a:lnTo>
                  <a:pt x="184" y="202"/>
                </a:lnTo>
                <a:lnTo>
                  <a:pt x="180" y="203"/>
                </a:lnTo>
                <a:lnTo>
                  <a:pt x="180" y="170"/>
                </a:lnTo>
                <a:lnTo>
                  <a:pt x="185" y="160"/>
                </a:lnTo>
                <a:lnTo>
                  <a:pt x="185" y="160"/>
                </a:lnTo>
                <a:lnTo>
                  <a:pt x="185" y="157"/>
                </a:lnTo>
                <a:lnTo>
                  <a:pt x="185" y="155"/>
                </a:lnTo>
                <a:lnTo>
                  <a:pt x="184" y="153"/>
                </a:lnTo>
                <a:lnTo>
                  <a:pt x="182" y="152"/>
                </a:lnTo>
                <a:lnTo>
                  <a:pt x="180" y="151"/>
                </a:lnTo>
                <a:lnTo>
                  <a:pt x="180" y="128"/>
                </a:lnTo>
                <a:lnTo>
                  <a:pt x="218" y="145"/>
                </a:lnTo>
                <a:close/>
                <a:moveTo>
                  <a:pt x="147" y="10"/>
                </a:moveTo>
                <a:lnTo>
                  <a:pt x="180" y="26"/>
                </a:lnTo>
                <a:lnTo>
                  <a:pt x="180" y="57"/>
                </a:lnTo>
                <a:lnTo>
                  <a:pt x="147" y="41"/>
                </a:lnTo>
                <a:lnTo>
                  <a:pt x="147" y="10"/>
                </a:lnTo>
                <a:lnTo>
                  <a:pt x="147" y="10"/>
                </a:lnTo>
                <a:close/>
                <a:moveTo>
                  <a:pt x="180" y="321"/>
                </a:moveTo>
                <a:lnTo>
                  <a:pt x="180" y="321"/>
                </a:lnTo>
                <a:lnTo>
                  <a:pt x="174" y="318"/>
                </a:lnTo>
                <a:lnTo>
                  <a:pt x="147" y="306"/>
                </a:lnTo>
                <a:lnTo>
                  <a:pt x="147" y="240"/>
                </a:lnTo>
                <a:lnTo>
                  <a:pt x="147" y="240"/>
                </a:lnTo>
                <a:lnTo>
                  <a:pt x="147" y="240"/>
                </a:lnTo>
                <a:lnTo>
                  <a:pt x="149" y="237"/>
                </a:lnTo>
                <a:lnTo>
                  <a:pt x="147" y="235"/>
                </a:lnTo>
                <a:lnTo>
                  <a:pt x="147" y="218"/>
                </a:lnTo>
                <a:lnTo>
                  <a:pt x="150" y="220"/>
                </a:lnTo>
                <a:lnTo>
                  <a:pt x="150" y="220"/>
                </a:lnTo>
                <a:lnTo>
                  <a:pt x="153" y="221"/>
                </a:lnTo>
                <a:lnTo>
                  <a:pt x="155" y="220"/>
                </a:lnTo>
                <a:lnTo>
                  <a:pt x="157" y="218"/>
                </a:lnTo>
                <a:lnTo>
                  <a:pt x="158" y="217"/>
                </a:lnTo>
                <a:lnTo>
                  <a:pt x="166" y="199"/>
                </a:lnTo>
                <a:lnTo>
                  <a:pt x="166" y="199"/>
                </a:lnTo>
                <a:lnTo>
                  <a:pt x="166" y="198"/>
                </a:lnTo>
                <a:lnTo>
                  <a:pt x="166" y="195"/>
                </a:lnTo>
                <a:lnTo>
                  <a:pt x="165" y="193"/>
                </a:lnTo>
                <a:lnTo>
                  <a:pt x="163" y="191"/>
                </a:lnTo>
                <a:lnTo>
                  <a:pt x="147" y="184"/>
                </a:lnTo>
                <a:lnTo>
                  <a:pt x="147" y="170"/>
                </a:lnTo>
                <a:lnTo>
                  <a:pt x="169" y="180"/>
                </a:lnTo>
                <a:lnTo>
                  <a:pt x="169" y="180"/>
                </a:lnTo>
                <a:lnTo>
                  <a:pt x="172" y="180"/>
                </a:lnTo>
                <a:lnTo>
                  <a:pt x="173" y="180"/>
                </a:lnTo>
                <a:lnTo>
                  <a:pt x="176" y="179"/>
                </a:lnTo>
                <a:lnTo>
                  <a:pt x="177" y="176"/>
                </a:lnTo>
                <a:lnTo>
                  <a:pt x="180" y="170"/>
                </a:lnTo>
                <a:lnTo>
                  <a:pt x="180" y="203"/>
                </a:lnTo>
                <a:lnTo>
                  <a:pt x="180" y="203"/>
                </a:lnTo>
                <a:lnTo>
                  <a:pt x="178" y="206"/>
                </a:lnTo>
                <a:lnTo>
                  <a:pt x="170" y="222"/>
                </a:lnTo>
                <a:lnTo>
                  <a:pt x="170" y="222"/>
                </a:lnTo>
                <a:lnTo>
                  <a:pt x="170" y="222"/>
                </a:lnTo>
                <a:lnTo>
                  <a:pt x="170" y="225"/>
                </a:lnTo>
                <a:lnTo>
                  <a:pt x="170" y="228"/>
                </a:lnTo>
                <a:lnTo>
                  <a:pt x="172" y="229"/>
                </a:lnTo>
                <a:lnTo>
                  <a:pt x="173" y="230"/>
                </a:lnTo>
                <a:lnTo>
                  <a:pt x="180" y="235"/>
                </a:lnTo>
                <a:lnTo>
                  <a:pt x="180" y="249"/>
                </a:lnTo>
                <a:lnTo>
                  <a:pt x="168" y="243"/>
                </a:lnTo>
                <a:lnTo>
                  <a:pt x="168" y="243"/>
                </a:lnTo>
                <a:lnTo>
                  <a:pt x="166" y="243"/>
                </a:lnTo>
                <a:lnTo>
                  <a:pt x="163" y="243"/>
                </a:lnTo>
                <a:lnTo>
                  <a:pt x="162" y="244"/>
                </a:lnTo>
                <a:lnTo>
                  <a:pt x="161" y="245"/>
                </a:lnTo>
                <a:lnTo>
                  <a:pt x="151" y="263"/>
                </a:lnTo>
                <a:lnTo>
                  <a:pt x="151" y="263"/>
                </a:lnTo>
                <a:lnTo>
                  <a:pt x="151" y="263"/>
                </a:lnTo>
                <a:lnTo>
                  <a:pt x="151" y="266"/>
                </a:lnTo>
                <a:lnTo>
                  <a:pt x="151" y="267"/>
                </a:lnTo>
                <a:lnTo>
                  <a:pt x="153" y="270"/>
                </a:lnTo>
                <a:lnTo>
                  <a:pt x="155" y="271"/>
                </a:lnTo>
                <a:lnTo>
                  <a:pt x="180" y="283"/>
                </a:lnTo>
                <a:lnTo>
                  <a:pt x="180" y="321"/>
                </a:lnTo>
                <a:lnTo>
                  <a:pt x="180" y="321"/>
                </a:lnTo>
                <a:close/>
                <a:moveTo>
                  <a:pt x="180" y="128"/>
                </a:moveTo>
                <a:lnTo>
                  <a:pt x="180" y="151"/>
                </a:lnTo>
                <a:lnTo>
                  <a:pt x="147" y="136"/>
                </a:lnTo>
                <a:lnTo>
                  <a:pt x="147" y="113"/>
                </a:lnTo>
                <a:lnTo>
                  <a:pt x="180" y="128"/>
                </a:lnTo>
                <a:close/>
                <a:moveTo>
                  <a:pt x="135" y="4"/>
                </a:moveTo>
                <a:lnTo>
                  <a:pt x="147" y="10"/>
                </a:lnTo>
                <a:lnTo>
                  <a:pt x="147" y="41"/>
                </a:lnTo>
                <a:lnTo>
                  <a:pt x="128" y="33"/>
                </a:lnTo>
                <a:lnTo>
                  <a:pt x="128" y="33"/>
                </a:lnTo>
                <a:lnTo>
                  <a:pt x="124" y="31"/>
                </a:lnTo>
                <a:lnTo>
                  <a:pt x="119" y="31"/>
                </a:lnTo>
                <a:lnTo>
                  <a:pt x="119" y="0"/>
                </a:lnTo>
                <a:lnTo>
                  <a:pt x="119" y="0"/>
                </a:lnTo>
                <a:lnTo>
                  <a:pt x="127" y="2"/>
                </a:lnTo>
                <a:lnTo>
                  <a:pt x="135" y="4"/>
                </a:lnTo>
                <a:lnTo>
                  <a:pt x="135" y="4"/>
                </a:lnTo>
                <a:close/>
                <a:moveTo>
                  <a:pt x="147" y="306"/>
                </a:moveTo>
                <a:lnTo>
                  <a:pt x="119" y="293"/>
                </a:lnTo>
                <a:lnTo>
                  <a:pt x="119" y="253"/>
                </a:lnTo>
                <a:lnTo>
                  <a:pt x="132" y="260"/>
                </a:lnTo>
                <a:lnTo>
                  <a:pt x="132" y="260"/>
                </a:lnTo>
                <a:lnTo>
                  <a:pt x="134" y="260"/>
                </a:lnTo>
                <a:lnTo>
                  <a:pt x="136" y="260"/>
                </a:lnTo>
                <a:lnTo>
                  <a:pt x="138" y="259"/>
                </a:lnTo>
                <a:lnTo>
                  <a:pt x="139" y="258"/>
                </a:lnTo>
                <a:lnTo>
                  <a:pt x="147" y="240"/>
                </a:lnTo>
                <a:lnTo>
                  <a:pt x="147" y="306"/>
                </a:lnTo>
                <a:lnTo>
                  <a:pt x="147" y="306"/>
                </a:lnTo>
                <a:close/>
                <a:moveTo>
                  <a:pt x="147" y="113"/>
                </a:moveTo>
                <a:lnTo>
                  <a:pt x="147" y="136"/>
                </a:lnTo>
                <a:lnTo>
                  <a:pt x="144" y="134"/>
                </a:lnTo>
                <a:lnTo>
                  <a:pt x="144" y="134"/>
                </a:lnTo>
                <a:lnTo>
                  <a:pt x="142" y="133"/>
                </a:lnTo>
                <a:lnTo>
                  <a:pt x="139" y="134"/>
                </a:lnTo>
                <a:lnTo>
                  <a:pt x="138" y="134"/>
                </a:lnTo>
                <a:lnTo>
                  <a:pt x="136" y="137"/>
                </a:lnTo>
                <a:lnTo>
                  <a:pt x="128" y="155"/>
                </a:lnTo>
                <a:lnTo>
                  <a:pt x="128" y="155"/>
                </a:lnTo>
                <a:lnTo>
                  <a:pt x="128" y="155"/>
                </a:lnTo>
                <a:lnTo>
                  <a:pt x="128" y="156"/>
                </a:lnTo>
                <a:lnTo>
                  <a:pt x="128" y="159"/>
                </a:lnTo>
                <a:lnTo>
                  <a:pt x="130" y="160"/>
                </a:lnTo>
                <a:lnTo>
                  <a:pt x="131" y="161"/>
                </a:lnTo>
                <a:lnTo>
                  <a:pt x="147" y="170"/>
                </a:lnTo>
                <a:lnTo>
                  <a:pt x="147" y="184"/>
                </a:lnTo>
                <a:lnTo>
                  <a:pt x="126" y="174"/>
                </a:lnTo>
                <a:lnTo>
                  <a:pt x="126" y="174"/>
                </a:lnTo>
                <a:lnTo>
                  <a:pt x="121" y="174"/>
                </a:lnTo>
                <a:lnTo>
                  <a:pt x="119" y="175"/>
                </a:lnTo>
                <a:lnTo>
                  <a:pt x="119" y="141"/>
                </a:lnTo>
                <a:lnTo>
                  <a:pt x="124" y="130"/>
                </a:lnTo>
                <a:lnTo>
                  <a:pt x="124" y="130"/>
                </a:lnTo>
                <a:lnTo>
                  <a:pt x="124" y="129"/>
                </a:lnTo>
                <a:lnTo>
                  <a:pt x="124" y="126"/>
                </a:lnTo>
                <a:lnTo>
                  <a:pt x="123" y="125"/>
                </a:lnTo>
                <a:lnTo>
                  <a:pt x="121" y="124"/>
                </a:lnTo>
                <a:lnTo>
                  <a:pt x="119" y="122"/>
                </a:lnTo>
                <a:lnTo>
                  <a:pt x="119" y="99"/>
                </a:lnTo>
                <a:lnTo>
                  <a:pt x="147" y="113"/>
                </a:lnTo>
                <a:lnTo>
                  <a:pt x="147" y="113"/>
                </a:lnTo>
                <a:close/>
                <a:moveTo>
                  <a:pt x="147" y="218"/>
                </a:moveTo>
                <a:lnTo>
                  <a:pt x="147" y="235"/>
                </a:lnTo>
                <a:lnTo>
                  <a:pt x="147" y="235"/>
                </a:lnTo>
                <a:lnTo>
                  <a:pt x="144" y="232"/>
                </a:lnTo>
                <a:lnTo>
                  <a:pt x="119" y="220"/>
                </a:lnTo>
                <a:lnTo>
                  <a:pt x="119" y="205"/>
                </a:lnTo>
                <a:lnTo>
                  <a:pt x="147" y="218"/>
                </a:lnTo>
                <a:close/>
                <a:moveTo>
                  <a:pt x="119" y="293"/>
                </a:moveTo>
                <a:lnTo>
                  <a:pt x="98" y="283"/>
                </a:lnTo>
                <a:lnTo>
                  <a:pt x="98" y="244"/>
                </a:lnTo>
                <a:lnTo>
                  <a:pt x="119" y="253"/>
                </a:lnTo>
                <a:lnTo>
                  <a:pt x="119" y="293"/>
                </a:lnTo>
                <a:lnTo>
                  <a:pt x="119" y="293"/>
                </a:lnTo>
                <a:close/>
                <a:moveTo>
                  <a:pt x="98" y="7"/>
                </a:moveTo>
                <a:lnTo>
                  <a:pt x="98" y="7"/>
                </a:lnTo>
                <a:lnTo>
                  <a:pt x="103" y="4"/>
                </a:lnTo>
                <a:lnTo>
                  <a:pt x="108" y="3"/>
                </a:lnTo>
                <a:lnTo>
                  <a:pt x="113" y="2"/>
                </a:lnTo>
                <a:lnTo>
                  <a:pt x="119" y="0"/>
                </a:lnTo>
                <a:lnTo>
                  <a:pt x="119" y="31"/>
                </a:lnTo>
                <a:lnTo>
                  <a:pt x="119" y="31"/>
                </a:lnTo>
                <a:lnTo>
                  <a:pt x="115" y="33"/>
                </a:lnTo>
                <a:lnTo>
                  <a:pt x="111" y="34"/>
                </a:lnTo>
                <a:lnTo>
                  <a:pt x="108" y="37"/>
                </a:lnTo>
                <a:lnTo>
                  <a:pt x="105" y="41"/>
                </a:lnTo>
                <a:lnTo>
                  <a:pt x="98" y="56"/>
                </a:lnTo>
                <a:lnTo>
                  <a:pt x="98" y="7"/>
                </a:lnTo>
                <a:lnTo>
                  <a:pt x="98" y="7"/>
                </a:lnTo>
                <a:close/>
                <a:moveTo>
                  <a:pt x="119" y="99"/>
                </a:moveTo>
                <a:lnTo>
                  <a:pt x="119" y="122"/>
                </a:lnTo>
                <a:lnTo>
                  <a:pt x="98" y="113"/>
                </a:lnTo>
                <a:lnTo>
                  <a:pt x="98" y="90"/>
                </a:lnTo>
                <a:lnTo>
                  <a:pt x="98" y="90"/>
                </a:lnTo>
                <a:lnTo>
                  <a:pt x="101" y="91"/>
                </a:lnTo>
                <a:lnTo>
                  <a:pt x="119" y="99"/>
                </a:lnTo>
                <a:lnTo>
                  <a:pt x="119" y="99"/>
                </a:lnTo>
                <a:close/>
                <a:moveTo>
                  <a:pt x="119" y="141"/>
                </a:moveTo>
                <a:lnTo>
                  <a:pt x="119" y="175"/>
                </a:lnTo>
                <a:lnTo>
                  <a:pt x="119" y="175"/>
                </a:lnTo>
                <a:lnTo>
                  <a:pt x="117" y="176"/>
                </a:lnTo>
                <a:lnTo>
                  <a:pt x="109" y="194"/>
                </a:lnTo>
                <a:lnTo>
                  <a:pt x="109" y="194"/>
                </a:lnTo>
                <a:lnTo>
                  <a:pt x="109" y="194"/>
                </a:lnTo>
                <a:lnTo>
                  <a:pt x="109" y="197"/>
                </a:lnTo>
                <a:lnTo>
                  <a:pt x="109" y="199"/>
                </a:lnTo>
                <a:lnTo>
                  <a:pt x="111" y="201"/>
                </a:lnTo>
                <a:lnTo>
                  <a:pt x="112" y="202"/>
                </a:lnTo>
                <a:lnTo>
                  <a:pt x="119" y="205"/>
                </a:lnTo>
                <a:lnTo>
                  <a:pt x="119" y="220"/>
                </a:lnTo>
                <a:lnTo>
                  <a:pt x="107" y="214"/>
                </a:lnTo>
                <a:lnTo>
                  <a:pt x="107" y="214"/>
                </a:lnTo>
                <a:lnTo>
                  <a:pt x="104" y="214"/>
                </a:lnTo>
                <a:lnTo>
                  <a:pt x="103" y="214"/>
                </a:lnTo>
                <a:lnTo>
                  <a:pt x="100" y="216"/>
                </a:lnTo>
                <a:lnTo>
                  <a:pt x="98" y="217"/>
                </a:lnTo>
                <a:lnTo>
                  <a:pt x="98" y="218"/>
                </a:lnTo>
                <a:lnTo>
                  <a:pt x="98" y="186"/>
                </a:lnTo>
                <a:lnTo>
                  <a:pt x="105" y="171"/>
                </a:lnTo>
                <a:lnTo>
                  <a:pt x="105" y="171"/>
                </a:lnTo>
                <a:lnTo>
                  <a:pt x="105" y="168"/>
                </a:lnTo>
                <a:lnTo>
                  <a:pt x="105" y="167"/>
                </a:lnTo>
                <a:lnTo>
                  <a:pt x="104" y="164"/>
                </a:lnTo>
                <a:lnTo>
                  <a:pt x="103" y="163"/>
                </a:lnTo>
                <a:lnTo>
                  <a:pt x="98" y="161"/>
                </a:lnTo>
                <a:lnTo>
                  <a:pt x="98" y="147"/>
                </a:lnTo>
                <a:lnTo>
                  <a:pt x="108" y="152"/>
                </a:lnTo>
                <a:lnTo>
                  <a:pt x="108" y="152"/>
                </a:lnTo>
                <a:lnTo>
                  <a:pt x="111" y="152"/>
                </a:lnTo>
                <a:lnTo>
                  <a:pt x="112" y="152"/>
                </a:lnTo>
                <a:lnTo>
                  <a:pt x="115" y="151"/>
                </a:lnTo>
                <a:lnTo>
                  <a:pt x="116" y="148"/>
                </a:lnTo>
                <a:lnTo>
                  <a:pt x="119" y="141"/>
                </a:lnTo>
                <a:close/>
                <a:moveTo>
                  <a:pt x="98" y="283"/>
                </a:moveTo>
                <a:lnTo>
                  <a:pt x="86" y="278"/>
                </a:lnTo>
                <a:lnTo>
                  <a:pt x="86" y="212"/>
                </a:lnTo>
                <a:lnTo>
                  <a:pt x="86" y="212"/>
                </a:lnTo>
                <a:lnTo>
                  <a:pt x="86" y="212"/>
                </a:lnTo>
                <a:lnTo>
                  <a:pt x="86" y="209"/>
                </a:lnTo>
                <a:lnTo>
                  <a:pt x="86" y="206"/>
                </a:lnTo>
                <a:lnTo>
                  <a:pt x="86" y="190"/>
                </a:lnTo>
                <a:lnTo>
                  <a:pt x="89" y="191"/>
                </a:lnTo>
                <a:lnTo>
                  <a:pt x="89" y="191"/>
                </a:lnTo>
                <a:lnTo>
                  <a:pt x="92" y="191"/>
                </a:lnTo>
                <a:lnTo>
                  <a:pt x="93" y="191"/>
                </a:lnTo>
                <a:lnTo>
                  <a:pt x="96" y="190"/>
                </a:lnTo>
                <a:lnTo>
                  <a:pt x="97" y="188"/>
                </a:lnTo>
                <a:lnTo>
                  <a:pt x="98" y="186"/>
                </a:lnTo>
                <a:lnTo>
                  <a:pt x="98" y="218"/>
                </a:lnTo>
                <a:lnTo>
                  <a:pt x="90" y="235"/>
                </a:lnTo>
                <a:lnTo>
                  <a:pt x="90" y="235"/>
                </a:lnTo>
                <a:lnTo>
                  <a:pt x="90" y="235"/>
                </a:lnTo>
                <a:lnTo>
                  <a:pt x="90" y="237"/>
                </a:lnTo>
                <a:lnTo>
                  <a:pt x="90" y="239"/>
                </a:lnTo>
                <a:lnTo>
                  <a:pt x="92" y="241"/>
                </a:lnTo>
                <a:lnTo>
                  <a:pt x="93" y="243"/>
                </a:lnTo>
                <a:lnTo>
                  <a:pt x="98" y="244"/>
                </a:lnTo>
                <a:lnTo>
                  <a:pt x="98" y="283"/>
                </a:lnTo>
                <a:lnTo>
                  <a:pt x="98" y="283"/>
                </a:lnTo>
                <a:close/>
                <a:moveTo>
                  <a:pt x="86" y="22"/>
                </a:moveTo>
                <a:lnTo>
                  <a:pt x="86" y="22"/>
                </a:lnTo>
                <a:lnTo>
                  <a:pt x="86" y="22"/>
                </a:lnTo>
                <a:lnTo>
                  <a:pt x="92" y="14"/>
                </a:lnTo>
                <a:lnTo>
                  <a:pt x="98" y="7"/>
                </a:lnTo>
                <a:lnTo>
                  <a:pt x="98" y="56"/>
                </a:lnTo>
                <a:lnTo>
                  <a:pt x="93" y="68"/>
                </a:lnTo>
                <a:lnTo>
                  <a:pt x="93" y="68"/>
                </a:lnTo>
                <a:lnTo>
                  <a:pt x="93" y="68"/>
                </a:lnTo>
                <a:lnTo>
                  <a:pt x="92" y="73"/>
                </a:lnTo>
                <a:lnTo>
                  <a:pt x="92" y="79"/>
                </a:lnTo>
                <a:lnTo>
                  <a:pt x="94" y="84"/>
                </a:lnTo>
                <a:lnTo>
                  <a:pt x="98" y="90"/>
                </a:lnTo>
                <a:lnTo>
                  <a:pt x="98" y="113"/>
                </a:lnTo>
                <a:lnTo>
                  <a:pt x="86" y="107"/>
                </a:lnTo>
                <a:lnTo>
                  <a:pt x="86" y="22"/>
                </a:lnTo>
                <a:lnTo>
                  <a:pt x="86" y="22"/>
                </a:lnTo>
                <a:close/>
                <a:moveTo>
                  <a:pt x="98" y="147"/>
                </a:moveTo>
                <a:lnTo>
                  <a:pt x="98" y="161"/>
                </a:lnTo>
                <a:lnTo>
                  <a:pt x="86" y="156"/>
                </a:lnTo>
                <a:lnTo>
                  <a:pt x="86" y="141"/>
                </a:lnTo>
                <a:lnTo>
                  <a:pt x="98" y="147"/>
                </a:lnTo>
                <a:close/>
                <a:moveTo>
                  <a:pt x="86" y="278"/>
                </a:moveTo>
                <a:lnTo>
                  <a:pt x="58" y="264"/>
                </a:lnTo>
                <a:lnTo>
                  <a:pt x="58" y="225"/>
                </a:lnTo>
                <a:lnTo>
                  <a:pt x="70" y="232"/>
                </a:lnTo>
                <a:lnTo>
                  <a:pt x="70" y="232"/>
                </a:lnTo>
                <a:lnTo>
                  <a:pt x="73" y="232"/>
                </a:lnTo>
                <a:lnTo>
                  <a:pt x="75" y="232"/>
                </a:lnTo>
                <a:lnTo>
                  <a:pt x="77" y="230"/>
                </a:lnTo>
                <a:lnTo>
                  <a:pt x="78" y="229"/>
                </a:lnTo>
                <a:lnTo>
                  <a:pt x="86" y="212"/>
                </a:lnTo>
                <a:lnTo>
                  <a:pt x="86" y="278"/>
                </a:lnTo>
                <a:lnTo>
                  <a:pt x="86" y="278"/>
                </a:lnTo>
                <a:close/>
                <a:moveTo>
                  <a:pt x="58" y="83"/>
                </a:moveTo>
                <a:lnTo>
                  <a:pt x="86" y="22"/>
                </a:lnTo>
                <a:lnTo>
                  <a:pt x="86" y="107"/>
                </a:lnTo>
                <a:lnTo>
                  <a:pt x="82" y="106"/>
                </a:lnTo>
                <a:lnTo>
                  <a:pt x="82" y="106"/>
                </a:lnTo>
                <a:lnTo>
                  <a:pt x="81" y="105"/>
                </a:lnTo>
                <a:lnTo>
                  <a:pt x="78" y="105"/>
                </a:lnTo>
                <a:lnTo>
                  <a:pt x="77" y="106"/>
                </a:lnTo>
                <a:lnTo>
                  <a:pt x="75" y="109"/>
                </a:lnTo>
                <a:lnTo>
                  <a:pt x="67" y="126"/>
                </a:lnTo>
                <a:lnTo>
                  <a:pt x="67" y="126"/>
                </a:lnTo>
                <a:lnTo>
                  <a:pt x="67" y="126"/>
                </a:lnTo>
                <a:lnTo>
                  <a:pt x="66" y="128"/>
                </a:lnTo>
                <a:lnTo>
                  <a:pt x="67" y="130"/>
                </a:lnTo>
                <a:lnTo>
                  <a:pt x="67" y="132"/>
                </a:lnTo>
                <a:lnTo>
                  <a:pt x="70" y="133"/>
                </a:lnTo>
                <a:lnTo>
                  <a:pt x="86" y="141"/>
                </a:lnTo>
                <a:lnTo>
                  <a:pt x="86" y="156"/>
                </a:lnTo>
                <a:lnTo>
                  <a:pt x="65" y="145"/>
                </a:lnTo>
                <a:lnTo>
                  <a:pt x="65" y="145"/>
                </a:lnTo>
                <a:lnTo>
                  <a:pt x="61" y="145"/>
                </a:lnTo>
                <a:lnTo>
                  <a:pt x="58" y="147"/>
                </a:lnTo>
                <a:lnTo>
                  <a:pt x="58" y="83"/>
                </a:lnTo>
                <a:lnTo>
                  <a:pt x="58" y="83"/>
                </a:lnTo>
                <a:close/>
                <a:moveTo>
                  <a:pt x="86" y="190"/>
                </a:moveTo>
                <a:lnTo>
                  <a:pt x="86" y="206"/>
                </a:lnTo>
                <a:lnTo>
                  <a:pt x="86" y="206"/>
                </a:lnTo>
                <a:lnTo>
                  <a:pt x="84" y="203"/>
                </a:lnTo>
                <a:lnTo>
                  <a:pt x="58" y="191"/>
                </a:lnTo>
                <a:lnTo>
                  <a:pt x="58" y="176"/>
                </a:lnTo>
                <a:lnTo>
                  <a:pt x="86" y="190"/>
                </a:lnTo>
                <a:close/>
                <a:moveTo>
                  <a:pt x="58" y="264"/>
                </a:moveTo>
                <a:lnTo>
                  <a:pt x="21" y="247"/>
                </a:lnTo>
                <a:lnTo>
                  <a:pt x="21" y="247"/>
                </a:lnTo>
                <a:lnTo>
                  <a:pt x="14" y="243"/>
                </a:lnTo>
                <a:lnTo>
                  <a:pt x="9" y="239"/>
                </a:lnTo>
                <a:lnTo>
                  <a:pt x="5" y="233"/>
                </a:lnTo>
                <a:lnTo>
                  <a:pt x="2" y="226"/>
                </a:lnTo>
                <a:lnTo>
                  <a:pt x="1" y="220"/>
                </a:lnTo>
                <a:lnTo>
                  <a:pt x="0" y="213"/>
                </a:lnTo>
                <a:lnTo>
                  <a:pt x="1" y="206"/>
                </a:lnTo>
                <a:lnTo>
                  <a:pt x="4" y="199"/>
                </a:lnTo>
                <a:lnTo>
                  <a:pt x="58" y="83"/>
                </a:lnTo>
                <a:lnTo>
                  <a:pt x="58" y="147"/>
                </a:lnTo>
                <a:lnTo>
                  <a:pt x="58" y="147"/>
                </a:lnTo>
                <a:lnTo>
                  <a:pt x="56" y="148"/>
                </a:lnTo>
                <a:lnTo>
                  <a:pt x="48" y="165"/>
                </a:lnTo>
                <a:lnTo>
                  <a:pt x="48" y="165"/>
                </a:lnTo>
                <a:lnTo>
                  <a:pt x="48" y="165"/>
                </a:lnTo>
                <a:lnTo>
                  <a:pt x="48" y="168"/>
                </a:lnTo>
                <a:lnTo>
                  <a:pt x="48" y="170"/>
                </a:lnTo>
                <a:lnTo>
                  <a:pt x="50" y="172"/>
                </a:lnTo>
                <a:lnTo>
                  <a:pt x="51" y="174"/>
                </a:lnTo>
                <a:lnTo>
                  <a:pt x="58" y="176"/>
                </a:lnTo>
                <a:lnTo>
                  <a:pt x="58" y="191"/>
                </a:lnTo>
                <a:lnTo>
                  <a:pt x="46" y="186"/>
                </a:lnTo>
                <a:lnTo>
                  <a:pt x="46" y="186"/>
                </a:lnTo>
                <a:lnTo>
                  <a:pt x="43" y="184"/>
                </a:lnTo>
                <a:lnTo>
                  <a:pt x="42" y="186"/>
                </a:lnTo>
                <a:lnTo>
                  <a:pt x="39" y="187"/>
                </a:lnTo>
                <a:lnTo>
                  <a:pt x="38" y="188"/>
                </a:lnTo>
                <a:lnTo>
                  <a:pt x="29" y="206"/>
                </a:lnTo>
                <a:lnTo>
                  <a:pt x="29" y="206"/>
                </a:lnTo>
                <a:lnTo>
                  <a:pt x="29" y="206"/>
                </a:lnTo>
                <a:lnTo>
                  <a:pt x="29" y="207"/>
                </a:lnTo>
                <a:lnTo>
                  <a:pt x="29" y="210"/>
                </a:lnTo>
                <a:lnTo>
                  <a:pt x="31" y="212"/>
                </a:lnTo>
                <a:lnTo>
                  <a:pt x="32" y="213"/>
                </a:lnTo>
                <a:lnTo>
                  <a:pt x="58" y="225"/>
                </a:lnTo>
                <a:lnTo>
                  <a:pt x="58" y="264"/>
                </a:lnTo>
                <a:close/>
              </a:path>
            </a:pathLst>
          </a:custGeom>
          <a:solidFill>
            <a:srgbClr val="FF8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nvGrpSpPr>
          <p:cNvPr id="213" name="组合 212"/>
          <p:cNvGrpSpPr/>
          <p:nvPr/>
        </p:nvGrpSpPr>
        <p:grpSpPr>
          <a:xfrm>
            <a:off x="1636664" y="1383635"/>
            <a:ext cx="618964" cy="650706"/>
            <a:chOff x="1704976" y="2255838"/>
            <a:chExt cx="619125" cy="650875"/>
          </a:xfrm>
        </p:grpSpPr>
        <p:sp>
          <p:nvSpPr>
            <p:cNvPr id="155" name="Rectangle 155"/>
            <p:cNvSpPr>
              <a:spLocks noChangeArrowheads="1"/>
            </p:cNvSpPr>
            <p:nvPr/>
          </p:nvSpPr>
          <p:spPr bwMode="auto">
            <a:xfrm>
              <a:off x="1704976" y="2873375"/>
              <a:ext cx="619125" cy="33338"/>
            </a:xfrm>
            <a:prstGeom prst="rect">
              <a:avLst/>
            </a:prstGeom>
            <a:solidFill>
              <a:srgbClr val="5ABBC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56" name="Rectangle 156"/>
            <p:cNvSpPr>
              <a:spLocks noChangeArrowheads="1"/>
            </p:cNvSpPr>
            <p:nvPr/>
          </p:nvSpPr>
          <p:spPr bwMode="auto">
            <a:xfrm>
              <a:off x="1730376" y="2811463"/>
              <a:ext cx="568325" cy="33338"/>
            </a:xfrm>
            <a:prstGeom prst="rect">
              <a:avLst/>
            </a:prstGeom>
            <a:solidFill>
              <a:srgbClr val="5ABBC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57" name="Rectangle 157"/>
            <p:cNvSpPr>
              <a:spLocks noChangeArrowheads="1"/>
            </p:cNvSpPr>
            <p:nvPr/>
          </p:nvSpPr>
          <p:spPr bwMode="auto">
            <a:xfrm>
              <a:off x="1954213" y="2747963"/>
              <a:ext cx="120650" cy="31750"/>
            </a:xfrm>
            <a:prstGeom prst="rect">
              <a:avLst/>
            </a:prstGeom>
            <a:solidFill>
              <a:srgbClr val="5ABBC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58" name="Rectangle 158"/>
            <p:cNvSpPr>
              <a:spLocks noChangeArrowheads="1"/>
            </p:cNvSpPr>
            <p:nvPr/>
          </p:nvSpPr>
          <p:spPr bwMode="auto">
            <a:xfrm>
              <a:off x="1976438" y="2517775"/>
              <a:ext cx="77788" cy="250825"/>
            </a:xfrm>
            <a:prstGeom prst="rect">
              <a:avLst/>
            </a:prstGeom>
            <a:solidFill>
              <a:srgbClr val="5ABBC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59" name="Rectangle 159"/>
            <p:cNvSpPr>
              <a:spLocks noChangeArrowheads="1"/>
            </p:cNvSpPr>
            <p:nvPr/>
          </p:nvSpPr>
          <p:spPr bwMode="auto">
            <a:xfrm>
              <a:off x="1954213" y="2505075"/>
              <a:ext cx="120650" cy="31750"/>
            </a:xfrm>
            <a:prstGeom prst="rect">
              <a:avLst/>
            </a:prstGeom>
            <a:solidFill>
              <a:srgbClr val="5ABBC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60" name="Rectangle 160"/>
            <p:cNvSpPr>
              <a:spLocks noChangeArrowheads="1"/>
            </p:cNvSpPr>
            <p:nvPr/>
          </p:nvSpPr>
          <p:spPr bwMode="auto">
            <a:xfrm>
              <a:off x="1774826" y="2747963"/>
              <a:ext cx="119063" cy="31750"/>
            </a:xfrm>
            <a:prstGeom prst="rect">
              <a:avLst/>
            </a:prstGeom>
            <a:solidFill>
              <a:srgbClr val="5ABBC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61" name="Rectangle 161"/>
            <p:cNvSpPr>
              <a:spLocks noChangeArrowheads="1"/>
            </p:cNvSpPr>
            <p:nvPr/>
          </p:nvSpPr>
          <p:spPr bwMode="auto">
            <a:xfrm>
              <a:off x="1795463" y="2517775"/>
              <a:ext cx="77788" cy="250825"/>
            </a:xfrm>
            <a:prstGeom prst="rect">
              <a:avLst/>
            </a:prstGeom>
            <a:solidFill>
              <a:srgbClr val="5ABBC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62" name="Rectangle 162"/>
            <p:cNvSpPr>
              <a:spLocks noChangeArrowheads="1"/>
            </p:cNvSpPr>
            <p:nvPr/>
          </p:nvSpPr>
          <p:spPr bwMode="auto">
            <a:xfrm>
              <a:off x="1774826" y="2505075"/>
              <a:ext cx="119063" cy="31750"/>
            </a:xfrm>
            <a:prstGeom prst="rect">
              <a:avLst/>
            </a:prstGeom>
            <a:solidFill>
              <a:srgbClr val="5ABBC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63" name="Rectangle 163"/>
            <p:cNvSpPr>
              <a:spLocks noChangeArrowheads="1"/>
            </p:cNvSpPr>
            <p:nvPr/>
          </p:nvSpPr>
          <p:spPr bwMode="auto">
            <a:xfrm>
              <a:off x="2135188" y="2747963"/>
              <a:ext cx="120650" cy="31750"/>
            </a:xfrm>
            <a:prstGeom prst="rect">
              <a:avLst/>
            </a:prstGeom>
            <a:solidFill>
              <a:srgbClr val="5ABBC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64" name="Rectangle 164"/>
            <p:cNvSpPr>
              <a:spLocks noChangeArrowheads="1"/>
            </p:cNvSpPr>
            <p:nvPr/>
          </p:nvSpPr>
          <p:spPr bwMode="auto">
            <a:xfrm>
              <a:off x="2157413" y="2517775"/>
              <a:ext cx="76200" cy="250825"/>
            </a:xfrm>
            <a:prstGeom prst="rect">
              <a:avLst/>
            </a:prstGeom>
            <a:solidFill>
              <a:srgbClr val="5ABBC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65" name="Rectangle 165"/>
            <p:cNvSpPr>
              <a:spLocks noChangeArrowheads="1"/>
            </p:cNvSpPr>
            <p:nvPr/>
          </p:nvSpPr>
          <p:spPr bwMode="auto">
            <a:xfrm>
              <a:off x="2135188" y="2505075"/>
              <a:ext cx="120650" cy="31750"/>
            </a:xfrm>
            <a:prstGeom prst="rect">
              <a:avLst/>
            </a:prstGeom>
            <a:solidFill>
              <a:srgbClr val="5ABBC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66" name="Rectangle 166"/>
            <p:cNvSpPr>
              <a:spLocks noChangeArrowheads="1"/>
            </p:cNvSpPr>
            <p:nvPr/>
          </p:nvSpPr>
          <p:spPr bwMode="auto">
            <a:xfrm>
              <a:off x="1730376" y="2435225"/>
              <a:ext cx="568325" cy="33338"/>
            </a:xfrm>
            <a:prstGeom prst="rect">
              <a:avLst/>
            </a:prstGeom>
            <a:solidFill>
              <a:srgbClr val="5ABBC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67" name="Freeform 167"/>
            <p:cNvSpPr>
              <a:spLocks/>
            </p:cNvSpPr>
            <p:nvPr/>
          </p:nvSpPr>
          <p:spPr bwMode="auto">
            <a:xfrm>
              <a:off x="1730376" y="2255838"/>
              <a:ext cx="568325" cy="179388"/>
            </a:xfrm>
            <a:custGeom>
              <a:avLst/>
              <a:gdLst>
                <a:gd name="T0" fmla="*/ 179 w 358"/>
                <a:gd name="T1" fmla="*/ 0 h 113"/>
                <a:gd name="T2" fmla="*/ 0 w 358"/>
                <a:gd name="T3" fmla="*/ 113 h 113"/>
                <a:gd name="T4" fmla="*/ 358 w 358"/>
                <a:gd name="T5" fmla="*/ 113 h 113"/>
                <a:gd name="T6" fmla="*/ 179 w 358"/>
                <a:gd name="T7" fmla="*/ 0 h 113"/>
              </a:gdLst>
              <a:ahLst/>
              <a:cxnLst>
                <a:cxn ang="0">
                  <a:pos x="T0" y="T1"/>
                </a:cxn>
                <a:cxn ang="0">
                  <a:pos x="T2" y="T3"/>
                </a:cxn>
                <a:cxn ang="0">
                  <a:pos x="T4" y="T5"/>
                </a:cxn>
                <a:cxn ang="0">
                  <a:pos x="T6" y="T7"/>
                </a:cxn>
              </a:cxnLst>
              <a:rect l="0" t="0" r="r" b="b"/>
              <a:pathLst>
                <a:path w="358" h="113">
                  <a:moveTo>
                    <a:pt x="179" y="0"/>
                  </a:moveTo>
                  <a:lnTo>
                    <a:pt x="0" y="113"/>
                  </a:lnTo>
                  <a:lnTo>
                    <a:pt x="358" y="113"/>
                  </a:lnTo>
                  <a:lnTo>
                    <a:pt x="179" y="0"/>
                  </a:lnTo>
                  <a:close/>
                </a:path>
              </a:pathLst>
            </a:custGeom>
            <a:solidFill>
              <a:srgbClr val="5ABBC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168" name="Freeform 168"/>
          <p:cNvSpPr>
            <a:spLocks noEditPoints="1"/>
          </p:cNvSpPr>
          <p:nvPr/>
        </p:nvSpPr>
        <p:spPr bwMode="auto">
          <a:xfrm>
            <a:off x="3003144" y="1545517"/>
            <a:ext cx="788783" cy="515804"/>
          </a:xfrm>
          <a:custGeom>
            <a:avLst/>
            <a:gdLst>
              <a:gd name="T0" fmla="*/ 497 w 497"/>
              <a:gd name="T1" fmla="*/ 0 h 325"/>
              <a:gd name="T2" fmla="*/ 386 w 497"/>
              <a:gd name="T3" fmla="*/ 37 h 325"/>
              <a:gd name="T4" fmla="*/ 386 w 497"/>
              <a:gd name="T5" fmla="*/ 210 h 325"/>
              <a:gd name="T6" fmla="*/ 386 w 497"/>
              <a:gd name="T7" fmla="*/ 210 h 325"/>
              <a:gd name="T8" fmla="*/ 397 w 497"/>
              <a:gd name="T9" fmla="*/ 209 h 325"/>
              <a:gd name="T10" fmla="*/ 405 w 497"/>
              <a:gd name="T11" fmla="*/ 206 h 325"/>
              <a:gd name="T12" fmla="*/ 409 w 497"/>
              <a:gd name="T13" fmla="*/ 204 h 325"/>
              <a:gd name="T14" fmla="*/ 411 w 497"/>
              <a:gd name="T15" fmla="*/ 201 h 325"/>
              <a:gd name="T16" fmla="*/ 413 w 497"/>
              <a:gd name="T17" fmla="*/ 197 h 325"/>
              <a:gd name="T18" fmla="*/ 413 w 497"/>
              <a:gd name="T19" fmla="*/ 194 h 325"/>
              <a:gd name="T20" fmla="*/ 413 w 497"/>
              <a:gd name="T21" fmla="*/ 118 h 325"/>
              <a:gd name="T22" fmla="*/ 399 w 497"/>
              <a:gd name="T23" fmla="*/ 118 h 325"/>
              <a:gd name="T24" fmla="*/ 399 w 497"/>
              <a:gd name="T25" fmla="*/ 86 h 325"/>
              <a:gd name="T26" fmla="*/ 413 w 497"/>
              <a:gd name="T27" fmla="*/ 86 h 325"/>
              <a:gd name="T28" fmla="*/ 447 w 497"/>
              <a:gd name="T29" fmla="*/ 86 h 325"/>
              <a:gd name="T30" fmla="*/ 462 w 497"/>
              <a:gd name="T31" fmla="*/ 86 h 325"/>
              <a:gd name="T32" fmla="*/ 462 w 497"/>
              <a:gd name="T33" fmla="*/ 118 h 325"/>
              <a:gd name="T34" fmla="*/ 447 w 497"/>
              <a:gd name="T35" fmla="*/ 118 h 325"/>
              <a:gd name="T36" fmla="*/ 447 w 497"/>
              <a:gd name="T37" fmla="*/ 194 h 325"/>
              <a:gd name="T38" fmla="*/ 447 w 497"/>
              <a:gd name="T39" fmla="*/ 194 h 325"/>
              <a:gd name="T40" fmla="*/ 446 w 497"/>
              <a:gd name="T41" fmla="*/ 204 h 325"/>
              <a:gd name="T42" fmla="*/ 442 w 497"/>
              <a:gd name="T43" fmla="*/ 212 h 325"/>
              <a:gd name="T44" fmla="*/ 436 w 497"/>
              <a:gd name="T45" fmla="*/ 220 h 325"/>
              <a:gd name="T46" fmla="*/ 430 w 497"/>
              <a:gd name="T47" fmla="*/ 227 h 325"/>
              <a:gd name="T48" fmla="*/ 420 w 497"/>
              <a:gd name="T49" fmla="*/ 232 h 325"/>
              <a:gd name="T50" fmla="*/ 411 w 497"/>
              <a:gd name="T51" fmla="*/ 236 h 325"/>
              <a:gd name="T52" fmla="*/ 399 w 497"/>
              <a:gd name="T53" fmla="*/ 239 h 325"/>
              <a:gd name="T54" fmla="*/ 386 w 497"/>
              <a:gd name="T55" fmla="*/ 239 h 325"/>
              <a:gd name="T56" fmla="*/ 386 w 497"/>
              <a:gd name="T57" fmla="*/ 289 h 325"/>
              <a:gd name="T58" fmla="*/ 497 w 497"/>
              <a:gd name="T59" fmla="*/ 325 h 325"/>
              <a:gd name="T60" fmla="*/ 497 w 497"/>
              <a:gd name="T61" fmla="*/ 0 h 325"/>
              <a:gd name="T62" fmla="*/ 386 w 497"/>
              <a:gd name="T63" fmla="*/ 37 h 325"/>
              <a:gd name="T64" fmla="*/ 0 w 497"/>
              <a:gd name="T65" fmla="*/ 163 h 325"/>
              <a:gd name="T66" fmla="*/ 386 w 497"/>
              <a:gd name="T67" fmla="*/ 289 h 325"/>
              <a:gd name="T68" fmla="*/ 386 w 497"/>
              <a:gd name="T69" fmla="*/ 239 h 325"/>
              <a:gd name="T70" fmla="*/ 386 w 497"/>
              <a:gd name="T71" fmla="*/ 239 h 325"/>
              <a:gd name="T72" fmla="*/ 374 w 497"/>
              <a:gd name="T73" fmla="*/ 239 h 325"/>
              <a:gd name="T74" fmla="*/ 363 w 497"/>
              <a:gd name="T75" fmla="*/ 236 h 325"/>
              <a:gd name="T76" fmla="*/ 353 w 497"/>
              <a:gd name="T77" fmla="*/ 232 h 325"/>
              <a:gd name="T78" fmla="*/ 343 w 497"/>
              <a:gd name="T79" fmla="*/ 227 h 325"/>
              <a:gd name="T80" fmla="*/ 336 w 497"/>
              <a:gd name="T81" fmla="*/ 220 h 325"/>
              <a:gd name="T82" fmla="*/ 331 w 497"/>
              <a:gd name="T83" fmla="*/ 212 h 325"/>
              <a:gd name="T84" fmla="*/ 327 w 497"/>
              <a:gd name="T85" fmla="*/ 204 h 325"/>
              <a:gd name="T86" fmla="*/ 325 w 497"/>
              <a:gd name="T87" fmla="*/ 194 h 325"/>
              <a:gd name="T88" fmla="*/ 325 w 497"/>
              <a:gd name="T89" fmla="*/ 118 h 325"/>
              <a:gd name="T90" fmla="*/ 311 w 497"/>
              <a:gd name="T91" fmla="*/ 118 h 325"/>
              <a:gd name="T92" fmla="*/ 311 w 497"/>
              <a:gd name="T93" fmla="*/ 86 h 325"/>
              <a:gd name="T94" fmla="*/ 325 w 497"/>
              <a:gd name="T95" fmla="*/ 86 h 325"/>
              <a:gd name="T96" fmla="*/ 359 w 497"/>
              <a:gd name="T97" fmla="*/ 86 h 325"/>
              <a:gd name="T98" fmla="*/ 376 w 497"/>
              <a:gd name="T99" fmla="*/ 86 h 325"/>
              <a:gd name="T100" fmla="*/ 376 w 497"/>
              <a:gd name="T101" fmla="*/ 118 h 325"/>
              <a:gd name="T102" fmla="*/ 359 w 497"/>
              <a:gd name="T103" fmla="*/ 118 h 325"/>
              <a:gd name="T104" fmla="*/ 359 w 497"/>
              <a:gd name="T105" fmla="*/ 194 h 325"/>
              <a:gd name="T106" fmla="*/ 359 w 497"/>
              <a:gd name="T107" fmla="*/ 194 h 325"/>
              <a:gd name="T108" fmla="*/ 361 w 497"/>
              <a:gd name="T109" fmla="*/ 197 h 325"/>
              <a:gd name="T110" fmla="*/ 362 w 497"/>
              <a:gd name="T111" fmla="*/ 201 h 325"/>
              <a:gd name="T112" fmla="*/ 365 w 497"/>
              <a:gd name="T113" fmla="*/ 204 h 325"/>
              <a:gd name="T114" fmla="*/ 367 w 497"/>
              <a:gd name="T115" fmla="*/ 206 h 325"/>
              <a:gd name="T116" fmla="*/ 376 w 497"/>
              <a:gd name="T117" fmla="*/ 209 h 325"/>
              <a:gd name="T118" fmla="*/ 386 w 497"/>
              <a:gd name="T119" fmla="*/ 210 h 325"/>
              <a:gd name="T120" fmla="*/ 386 w 497"/>
              <a:gd name="T121" fmla="*/ 3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7" h="325">
                <a:moveTo>
                  <a:pt x="497" y="0"/>
                </a:moveTo>
                <a:lnTo>
                  <a:pt x="386" y="37"/>
                </a:lnTo>
                <a:lnTo>
                  <a:pt x="386" y="210"/>
                </a:lnTo>
                <a:lnTo>
                  <a:pt x="386" y="210"/>
                </a:lnTo>
                <a:lnTo>
                  <a:pt x="397" y="209"/>
                </a:lnTo>
                <a:lnTo>
                  <a:pt x="405" y="206"/>
                </a:lnTo>
                <a:lnTo>
                  <a:pt x="409" y="204"/>
                </a:lnTo>
                <a:lnTo>
                  <a:pt x="411" y="201"/>
                </a:lnTo>
                <a:lnTo>
                  <a:pt x="413" y="197"/>
                </a:lnTo>
                <a:lnTo>
                  <a:pt x="413" y="194"/>
                </a:lnTo>
                <a:lnTo>
                  <a:pt x="413" y="118"/>
                </a:lnTo>
                <a:lnTo>
                  <a:pt x="399" y="118"/>
                </a:lnTo>
                <a:lnTo>
                  <a:pt x="399" y="86"/>
                </a:lnTo>
                <a:lnTo>
                  <a:pt x="413" y="86"/>
                </a:lnTo>
                <a:lnTo>
                  <a:pt x="447" y="86"/>
                </a:lnTo>
                <a:lnTo>
                  <a:pt x="462" y="86"/>
                </a:lnTo>
                <a:lnTo>
                  <a:pt x="462" y="118"/>
                </a:lnTo>
                <a:lnTo>
                  <a:pt x="447" y="118"/>
                </a:lnTo>
                <a:lnTo>
                  <a:pt x="447" y="194"/>
                </a:lnTo>
                <a:lnTo>
                  <a:pt x="447" y="194"/>
                </a:lnTo>
                <a:lnTo>
                  <a:pt x="446" y="204"/>
                </a:lnTo>
                <a:lnTo>
                  <a:pt x="442" y="212"/>
                </a:lnTo>
                <a:lnTo>
                  <a:pt x="436" y="220"/>
                </a:lnTo>
                <a:lnTo>
                  <a:pt x="430" y="227"/>
                </a:lnTo>
                <a:lnTo>
                  <a:pt x="420" y="232"/>
                </a:lnTo>
                <a:lnTo>
                  <a:pt x="411" y="236"/>
                </a:lnTo>
                <a:lnTo>
                  <a:pt x="399" y="239"/>
                </a:lnTo>
                <a:lnTo>
                  <a:pt x="386" y="239"/>
                </a:lnTo>
                <a:lnTo>
                  <a:pt x="386" y="289"/>
                </a:lnTo>
                <a:lnTo>
                  <a:pt x="497" y="325"/>
                </a:lnTo>
                <a:lnTo>
                  <a:pt x="497" y="0"/>
                </a:lnTo>
                <a:close/>
                <a:moveTo>
                  <a:pt x="386" y="37"/>
                </a:moveTo>
                <a:lnTo>
                  <a:pt x="0" y="163"/>
                </a:lnTo>
                <a:lnTo>
                  <a:pt x="386" y="289"/>
                </a:lnTo>
                <a:lnTo>
                  <a:pt x="386" y="239"/>
                </a:lnTo>
                <a:lnTo>
                  <a:pt x="386" y="239"/>
                </a:lnTo>
                <a:lnTo>
                  <a:pt x="374" y="239"/>
                </a:lnTo>
                <a:lnTo>
                  <a:pt x="363" y="236"/>
                </a:lnTo>
                <a:lnTo>
                  <a:pt x="353" y="232"/>
                </a:lnTo>
                <a:lnTo>
                  <a:pt x="343" y="227"/>
                </a:lnTo>
                <a:lnTo>
                  <a:pt x="336" y="220"/>
                </a:lnTo>
                <a:lnTo>
                  <a:pt x="331" y="212"/>
                </a:lnTo>
                <a:lnTo>
                  <a:pt x="327" y="204"/>
                </a:lnTo>
                <a:lnTo>
                  <a:pt x="325" y="194"/>
                </a:lnTo>
                <a:lnTo>
                  <a:pt x="325" y="118"/>
                </a:lnTo>
                <a:lnTo>
                  <a:pt x="311" y="118"/>
                </a:lnTo>
                <a:lnTo>
                  <a:pt x="311" y="86"/>
                </a:lnTo>
                <a:lnTo>
                  <a:pt x="325" y="86"/>
                </a:lnTo>
                <a:lnTo>
                  <a:pt x="359" y="86"/>
                </a:lnTo>
                <a:lnTo>
                  <a:pt x="376" y="86"/>
                </a:lnTo>
                <a:lnTo>
                  <a:pt x="376" y="118"/>
                </a:lnTo>
                <a:lnTo>
                  <a:pt x="359" y="118"/>
                </a:lnTo>
                <a:lnTo>
                  <a:pt x="359" y="194"/>
                </a:lnTo>
                <a:lnTo>
                  <a:pt x="359" y="194"/>
                </a:lnTo>
                <a:lnTo>
                  <a:pt x="361" y="197"/>
                </a:lnTo>
                <a:lnTo>
                  <a:pt x="362" y="201"/>
                </a:lnTo>
                <a:lnTo>
                  <a:pt x="365" y="204"/>
                </a:lnTo>
                <a:lnTo>
                  <a:pt x="367" y="206"/>
                </a:lnTo>
                <a:lnTo>
                  <a:pt x="376" y="209"/>
                </a:lnTo>
                <a:lnTo>
                  <a:pt x="386" y="210"/>
                </a:lnTo>
                <a:lnTo>
                  <a:pt x="386" y="37"/>
                </a:lnTo>
                <a:close/>
              </a:path>
            </a:pathLst>
          </a:custGeom>
          <a:solidFill>
            <a:srgbClr val="EDCD2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69" name="Freeform 169"/>
          <p:cNvSpPr>
            <a:spLocks noEditPoints="1"/>
          </p:cNvSpPr>
          <p:nvPr/>
        </p:nvSpPr>
        <p:spPr bwMode="auto">
          <a:xfrm>
            <a:off x="1866790" y="2113695"/>
            <a:ext cx="185690" cy="320591"/>
          </a:xfrm>
          <a:custGeom>
            <a:avLst/>
            <a:gdLst>
              <a:gd name="T0" fmla="*/ 71 w 117"/>
              <a:gd name="T1" fmla="*/ 170 h 202"/>
              <a:gd name="T2" fmla="*/ 80 w 117"/>
              <a:gd name="T3" fmla="*/ 173 h 202"/>
              <a:gd name="T4" fmla="*/ 85 w 117"/>
              <a:gd name="T5" fmla="*/ 181 h 202"/>
              <a:gd name="T6" fmla="*/ 85 w 117"/>
              <a:gd name="T7" fmla="*/ 188 h 202"/>
              <a:gd name="T8" fmla="*/ 80 w 117"/>
              <a:gd name="T9" fmla="*/ 199 h 202"/>
              <a:gd name="T10" fmla="*/ 75 w 117"/>
              <a:gd name="T11" fmla="*/ 202 h 202"/>
              <a:gd name="T12" fmla="*/ 71 w 117"/>
              <a:gd name="T13" fmla="*/ 170 h 202"/>
              <a:gd name="T14" fmla="*/ 71 w 117"/>
              <a:gd name="T15" fmla="*/ 157 h 202"/>
              <a:gd name="T16" fmla="*/ 71 w 117"/>
              <a:gd name="T17" fmla="*/ 68 h 202"/>
              <a:gd name="T18" fmla="*/ 80 w 117"/>
              <a:gd name="T19" fmla="*/ 77 h 202"/>
              <a:gd name="T20" fmla="*/ 85 w 117"/>
              <a:gd name="T21" fmla="*/ 91 h 202"/>
              <a:gd name="T22" fmla="*/ 92 w 117"/>
              <a:gd name="T23" fmla="*/ 116 h 202"/>
              <a:gd name="T24" fmla="*/ 94 w 117"/>
              <a:gd name="T25" fmla="*/ 120 h 202"/>
              <a:gd name="T26" fmla="*/ 100 w 117"/>
              <a:gd name="T27" fmla="*/ 126 h 202"/>
              <a:gd name="T28" fmla="*/ 110 w 117"/>
              <a:gd name="T29" fmla="*/ 127 h 202"/>
              <a:gd name="T30" fmla="*/ 117 w 117"/>
              <a:gd name="T31" fmla="*/ 145 h 202"/>
              <a:gd name="T32" fmla="*/ 66 w 117"/>
              <a:gd name="T33" fmla="*/ 170 h 202"/>
              <a:gd name="T34" fmla="*/ 71 w 117"/>
              <a:gd name="T35" fmla="*/ 170 h 202"/>
              <a:gd name="T36" fmla="*/ 71 w 117"/>
              <a:gd name="T37" fmla="*/ 202 h 202"/>
              <a:gd name="T38" fmla="*/ 61 w 117"/>
              <a:gd name="T39" fmla="*/ 199 h 202"/>
              <a:gd name="T40" fmla="*/ 56 w 117"/>
              <a:gd name="T41" fmla="*/ 189 h 202"/>
              <a:gd name="T42" fmla="*/ 56 w 117"/>
              <a:gd name="T43" fmla="*/ 184 h 202"/>
              <a:gd name="T44" fmla="*/ 61 w 117"/>
              <a:gd name="T45" fmla="*/ 173 h 202"/>
              <a:gd name="T46" fmla="*/ 66 w 117"/>
              <a:gd name="T47" fmla="*/ 170 h 202"/>
              <a:gd name="T48" fmla="*/ 71 w 117"/>
              <a:gd name="T49" fmla="*/ 68 h 202"/>
              <a:gd name="T50" fmla="*/ 60 w 117"/>
              <a:gd name="T51" fmla="*/ 62 h 202"/>
              <a:gd name="T52" fmla="*/ 47 w 117"/>
              <a:gd name="T53" fmla="*/ 61 h 202"/>
              <a:gd name="T54" fmla="*/ 34 w 117"/>
              <a:gd name="T55" fmla="*/ 8 h 202"/>
              <a:gd name="T56" fmla="*/ 29 w 117"/>
              <a:gd name="T57" fmla="*/ 1 h 202"/>
              <a:gd name="T58" fmla="*/ 19 w 117"/>
              <a:gd name="T59" fmla="*/ 0 h 202"/>
              <a:gd name="T60" fmla="*/ 15 w 117"/>
              <a:gd name="T61" fmla="*/ 1 h 202"/>
              <a:gd name="T62" fmla="*/ 10 w 117"/>
              <a:gd name="T63" fmla="*/ 9 h 202"/>
              <a:gd name="T64" fmla="*/ 24 w 117"/>
              <a:gd name="T65" fmla="*/ 66 h 202"/>
              <a:gd name="T66" fmla="*/ 19 w 117"/>
              <a:gd name="T67" fmla="*/ 70 h 202"/>
              <a:gd name="T68" fmla="*/ 11 w 117"/>
              <a:gd name="T69" fmla="*/ 78 h 202"/>
              <a:gd name="T70" fmla="*/ 6 w 117"/>
              <a:gd name="T71" fmla="*/ 91 h 202"/>
              <a:gd name="T72" fmla="*/ 4 w 117"/>
              <a:gd name="T73" fmla="*/ 104 h 202"/>
              <a:gd name="T74" fmla="*/ 6 w 117"/>
              <a:gd name="T75" fmla="*/ 111 h 202"/>
              <a:gd name="T76" fmla="*/ 12 w 117"/>
              <a:gd name="T77" fmla="*/ 138 h 202"/>
              <a:gd name="T78" fmla="*/ 12 w 117"/>
              <a:gd name="T79" fmla="*/ 142 h 202"/>
              <a:gd name="T80" fmla="*/ 10 w 117"/>
              <a:gd name="T81" fmla="*/ 149 h 202"/>
              <a:gd name="T82" fmla="*/ 3 w 117"/>
              <a:gd name="T83" fmla="*/ 156 h 202"/>
              <a:gd name="T84" fmla="*/ 6 w 117"/>
              <a:gd name="T85" fmla="*/ 175 h 202"/>
              <a:gd name="T86" fmla="*/ 71 w 117"/>
              <a:gd name="T87" fmla="*/ 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 h="202">
                <a:moveTo>
                  <a:pt x="71" y="170"/>
                </a:moveTo>
                <a:lnTo>
                  <a:pt x="71" y="170"/>
                </a:lnTo>
                <a:lnTo>
                  <a:pt x="76" y="170"/>
                </a:lnTo>
                <a:lnTo>
                  <a:pt x="80" y="173"/>
                </a:lnTo>
                <a:lnTo>
                  <a:pt x="84" y="177"/>
                </a:lnTo>
                <a:lnTo>
                  <a:pt x="85" y="181"/>
                </a:lnTo>
                <a:lnTo>
                  <a:pt x="85" y="181"/>
                </a:lnTo>
                <a:lnTo>
                  <a:pt x="85" y="188"/>
                </a:lnTo>
                <a:lnTo>
                  <a:pt x="84" y="193"/>
                </a:lnTo>
                <a:lnTo>
                  <a:pt x="80" y="199"/>
                </a:lnTo>
                <a:lnTo>
                  <a:pt x="75" y="202"/>
                </a:lnTo>
                <a:lnTo>
                  <a:pt x="75" y="202"/>
                </a:lnTo>
                <a:lnTo>
                  <a:pt x="71" y="202"/>
                </a:lnTo>
                <a:lnTo>
                  <a:pt x="71" y="170"/>
                </a:lnTo>
                <a:lnTo>
                  <a:pt x="71" y="170"/>
                </a:lnTo>
                <a:close/>
                <a:moveTo>
                  <a:pt x="71" y="157"/>
                </a:moveTo>
                <a:lnTo>
                  <a:pt x="71" y="68"/>
                </a:lnTo>
                <a:lnTo>
                  <a:pt x="71" y="68"/>
                </a:lnTo>
                <a:lnTo>
                  <a:pt x="76" y="72"/>
                </a:lnTo>
                <a:lnTo>
                  <a:pt x="80" y="77"/>
                </a:lnTo>
                <a:lnTo>
                  <a:pt x="83" y="84"/>
                </a:lnTo>
                <a:lnTo>
                  <a:pt x="85" y="91"/>
                </a:lnTo>
                <a:lnTo>
                  <a:pt x="85" y="91"/>
                </a:lnTo>
                <a:lnTo>
                  <a:pt x="92" y="116"/>
                </a:lnTo>
                <a:lnTo>
                  <a:pt x="92" y="116"/>
                </a:lnTo>
                <a:lnTo>
                  <a:pt x="94" y="120"/>
                </a:lnTo>
                <a:lnTo>
                  <a:pt x="96" y="123"/>
                </a:lnTo>
                <a:lnTo>
                  <a:pt x="100" y="126"/>
                </a:lnTo>
                <a:lnTo>
                  <a:pt x="103" y="127"/>
                </a:lnTo>
                <a:lnTo>
                  <a:pt x="110" y="127"/>
                </a:lnTo>
                <a:lnTo>
                  <a:pt x="112" y="127"/>
                </a:lnTo>
                <a:lnTo>
                  <a:pt x="117" y="145"/>
                </a:lnTo>
                <a:lnTo>
                  <a:pt x="71" y="157"/>
                </a:lnTo>
                <a:close/>
                <a:moveTo>
                  <a:pt x="66" y="170"/>
                </a:moveTo>
                <a:lnTo>
                  <a:pt x="66" y="170"/>
                </a:lnTo>
                <a:lnTo>
                  <a:pt x="71" y="170"/>
                </a:lnTo>
                <a:lnTo>
                  <a:pt x="71" y="202"/>
                </a:lnTo>
                <a:lnTo>
                  <a:pt x="71" y="202"/>
                </a:lnTo>
                <a:lnTo>
                  <a:pt x="65" y="200"/>
                </a:lnTo>
                <a:lnTo>
                  <a:pt x="61" y="199"/>
                </a:lnTo>
                <a:lnTo>
                  <a:pt x="57" y="195"/>
                </a:lnTo>
                <a:lnTo>
                  <a:pt x="56" y="189"/>
                </a:lnTo>
                <a:lnTo>
                  <a:pt x="56" y="189"/>
                </a:lnTo>
                <a:lnTo>
                  <a:pt x="56" y="184"/>
                </a:lnTo>
                <a:lnTo>
                  <a:pt x="57" y="179"/>
                </a:lnTo>
                <a:lnTo>
                  <a:pt x="61" y="173"/>
                </a:lnTo>
                <a:lnTo>
                  <a:pt x="66" y="170"/>
                </a:lnTo>
                <a:lnTo>
                  <a:pt x="66" y="170"/>
                </a:lnTo>
                <a:close/>
                <a:moveTo>
                  <a:pt x="71" y="68"/>
                </a:moveTo>
                <a:lnTo>
                  <a:pt x="71" y="68"/>
                </a:lnTo>
                <a:lnTo>
                  <a:pt x="65" y="65"/>
                </a:lnTo>
                <a:lnTo>
                  <a:pt x="60" y="62"/>
                </a:lnTo>
                <a:lnTo>
                  <a:pt x="54" y="61"/>
                </a:lnTo>
                <a:lnTo>
                  <a:pt x="47" y="61"/>
                </a:lnTo>
                <a:lnTo>
                  <a:pt x="34" y="8"/>
                </a:lnTo>
                <a:lnTo>
                  <a:pt x="34" y="8"/>
                </a:lnTo>
                <a:lnTo>
                  <a:pt x="31" y="4"/>
                </a:lnTo>
                <a:lnTo>
                  <a:pt x="29" y="1"/>
                </a:lnTo>
                <a:lnTo>
                  <a:pt x="24" y="0"/>
                </a:lnTo>
                <a:lnTo>
                  <a:pt x="19" y="0"/>
                </a:lnTo>
                <a:lnTo>
                  <a:pt x="19" y="0"/>
                </a:lnTo>
                <a:lnTo>
                  <a:pt x="15" y="1"/>
                </a:lnTo>
                <a:lnTo>
                  <a:pt x="12" y="5"/>
                </a:lnTo>
                <a:lnTo>
                  <a:pt x="10" y="9"/>
                </a:lnTo>
                <a:lnTo>
                  <a:pt x="11" y="15"/>
                </a:lnTo>
                <a:lnTo>
                  <a:pt x="24" y="66"/>
                </a:lnTo>
                <a:lnTo>
                  <a:pt x="24" y="66"/>
                </a:lnTo>
                <a:lnTo>
                  <a:pt x="19" y="70"/>
                </a:lnTo>
                <a:lnTo>
                  <a:pt x="15" y="74"/>
                </a:lnTo>
                <a:lnTo>
                  <a:pt x="11" y="78"/>
                </a:lnTo>
                <a:lnTo>
                  <a:pt x="7" y="84"/>
                </a:lnTo>
                <a:lnTo>
                  <a:pt x="6" y="91"/>
                </a:lnTo>
                <a:lnTo>
                  <a:pt x="4" y="96"/>
                </a:lnTo>
                <a:lnTo>
                  <a:pt x="4" y="104"/>
                </a:lnTo>
                <a:lnTo>
                  <a:pt x="6" y="111"/>
                </a:lnTo>
                <a:lnTo>
                  <a:pt x="6" y="111"/>
                </a:lnTo>
                <a:lnTo>
                  <a:pt x="12" y="138"/>
                </a:lnTo>
                <a:lnTo>
                  <a:pt x="12" y="138"/>
                </a:lnTo>
                <a:lnTo>
                  <a:pt x="12" y="138"/>
                </a:lnTo>
                <a:lnTo>
                  <a:pt x="12" y="142"/>
                </a:lnTo>
                <a:lnTo>
                  <a:pt x="12" y="146"/>
                </a:lnTo>
                <a:lnTo>
                  <a:pt x="10" y="149"/>
                </a:lnTo>
                <a:lnTo>
                  <a:pt x="8" y="152"/>
                </a:lnTo>
                <a:lnTo>
                  <a:pt x="3" y="156"/>
                </a:lnTo>
                <a:lnTo>
                  <a:pt x="0" y="157"/>
                </a:lnTo>
                <a:lnTo>
                  <a:pt x="6" y="175"/>
                </a:lnTo>
                <a:lnTo>
                  <a:pt x="71" y="157"/>
                </a:lnTo>
                <a:lnTo>
                  <a:pt x="71" y="68"/>
                </a:lnTo>
                <a:close/>
              </a:path>
            </a:pathLst>
          </a:custGeom>
          <a:solidFill>
            <a:srgbClr val="FF8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70" name="Freeform 170"/>
          <p:cNvSpPr>
            <a:spLocks noEditPoints="1"/>
          </p:cNvSpPr>
          <p:nvPr/>
        </p:nvSpPr>
        <p:spPr bwMode="auto">
          <a:xfrm>
            <a:off x="3299930" y="1004321"/>
            <a:ext cx="369792" cy="455494"/>
          </a:xfrm>
          <a:custGeom>
            <a:avLst/>
            <a:gdLst>
              <a:gd name="T0" fmla="*/ 164 w 233"/>
              <a:gd name="T1" fmla="*/ 0 h 287"/>
              <a:gd name="T2" fmla="*/ 233 w 233"/>
              <a:gd name="T3" fmla="*/ 248 h 287"/>
              <a:gd name="T4" fmla="*/ 216 w 233"/>
              <a:gd name="T5" fmla="*/ 280 h 287"/>
              <a:gd name="T6" fmla="*/ 164 w 233"/>
              <a:gd name="T7" fmla="*/ 226 h 287"/>
              <a:gd name="T8" fmla="*/ 179 w 233"/>
              <a:gd name="T9" fmla="*/ 218 h 287"/>
              <a:gd name="T10" fmla="*/ 194 w 233"/>
              <a:gd name="T11" fmla="*/ 191 h 287"/>
              <a:gd name="T12" fmla="*/ 194 w 233"/>
              <a:gd name="T13" fmla="*/ 157 h 287"/>
              <a:gd name="T14" fmla="*/ 178 w 233"/>
              <a:gd name="T15" fmla="*/ 148 h 287"/>
              <a:gd name="T16" fmla="*/ 164 w 233"/>
              <a:gd name="T17" fmla="*/ 118 h 287"/>
              <a:gd name="T18" fmla="*/ 167 w 233"/>
              <a:gd name="T19" fmla="*/ 210 h 287"/>
              <a:gd name="T20" fmla="*/ 180 w 233"/>
              <a:gd name="T21" fmla="*/ 175 h 287"/>
              <a:gd name="T22" fmla="*/ 175 w 233"/>
              <a:gd name="T23" fmla="*/ 160 h 287"/>
              <a:gd name="T24" fmla="*/ 164 w 233"/>
              <a:gd name="T25" fmla="*/ 160 h 287"/>
              <a:gd name="T26" fmla="*/ 133 w 233"/>
              <a:gd name="T27" fmla="*/ 14 h 287"/>
              <a:gd name="T28" fmla="*/ 164 w 233"/>
              <a:gd name="T29" fmla="*/ 118 h 287"/>
              <a:gd name="T30" fmla="*/ 136 w 233"/>
              <a:gd name="T31" fmla="*/ 111 h 287"/>
              <a:gd name="T32" fmla="*/ 133 w 233"/>
              <a:gd name="T33" fmla="*/ 287 h 287"/>
              <a:gd name="T34" fmla="*/ 140 w 233"/>
              <a:gd name="T35" fmla="*/ 224 h 287"/>
              <a:gd name="T36" fmla="*/ 164 w 233"/>
              <a:gd name="T37" fmla="*/ 287 h 287"/>
              <a:gd name="T38" fmla="*/ 153 w 233"/>
              <a:gd name="T39" fmla="*/ 201 h 287"/>
              <a:gd name="T40" fmla="*/ 156 w 233"/>
              <a:gd name="T41" fmla="*/ 210 h 287"/>
              <a:gd name="T42" fmla="*/ 164 w 233"/>
              <a:gd name="T43" fmla="*/ 160 h 287"/>
              <a:gd name="T44" fmla="*/ 96 w 233"/>
              <a:gd name="T45" fmla="*/ 0 h 287"/>
              <a:gd name="T46" fmla="*/ 133 w 233"/>
              <a:gd name="T47" fmla="*/ 110 h 287"/>
              <a:gd name="T48" fmla="*/ 103 w 233"/>
              <a:gd name="T49" fmla="*/ 115 h 287"/>
              <a:gd name="T50" fmla="*/ 96 w 233"/>
              <a:gd name="T51" fmla="*/ 287 h 287"/>
              <a:gd name="T52" fmla="*/ 132 w 233"/>
              <a:gd name="T53" fmla="*/ 198 h 287"/>
              <a:gd name="T54" fmla="*/ 133 w 233"/>
              <a:gd name="T55" fmla="*/ 218 h 287"/>
              <a:gd name="T56" fmla="*/ 101 w 233"/>
              <a:gd name="T57" fmla="*/ 169 h 287"/>
              <a:gd name="T58" fmla="*/ 96 w 233"/>
              <a:gd name="T59" fmla="*/ 160 h 287"/>
              <a:gd name="T60" fmla="*/ 96 w 233"/>
              <a:gd name="T61" fmla="*/ 133 h 287"/>
              <a:gd name="T62" fmla="*/ 82 w 233"/>
              <a:gd name="T63" fmla="*/ 14 h 287"/>
              <a:gd name="T64" fmla="*/ 96 w 233"/>
              <a:gd name="T65" fmla="*/ 121 h 287"/>
              <a:gd name="T66" fmla="*/ 82 w 233"/>
              <a:gd name="T67" fmla="*/ 50 h 287"/>
              <a:gd name="T68" fmla="*/ 82 w 233"/>
              <a:gd name="T69" fmla="*/ 164 h 287"/>
              <a:gd name="T70" fmla="*/ 96 w 233"/>
              <a:gd name="T71" fmla="*/ 226 h 287"/>
              <a:gd name="T72" fmla="*/ 90 w 233"/>
              <a:gd name="T73" fmla="*/ 144 h 287"/>
              <a:gd name="T74" fmla="*/ 40 w 233"/>
              <a:gd name="T75" fmla="*/ 0 h 287"/>
              <a:gd name="T76" fmla="*/ 27 w 233"/>
              <a:gd name="T77" fmla="*/ 15 h 287"/>
              <a:gd name="T78" fmla="*/ 17 w 233"/>
              <a:gd name="T79" fmla="*/ 31 h 287"/>
              <a:gd name="T80" fmla="*/ 82 w 233"/>
              <a:gd name="T81" fmla="*/ 50 h 287"/>
              <a:gd name="T82" fmla="*/ 61 w 233"/>
              <a:gd name="T83" fmla="*/ 155 h 287"/>
              <a:gd name="T84" fmla="*/ 38 w 233"/>
              <a:gd name="T85" fmla="*/ 160 h 287"/>
              <a:gd name="T86" fmla="*/ 29 w 233"/>
              <a:gd name="T87" fmla="*/ 174 h 287"/>
              <a:gd name="T88" fmla="*/ 40 w 233"/>
              <a:gd name="T89" fmla="*/ 183 h 287"/>
              <a:gd name="T90" fmla="*/ 46 w 233"/>
              <a:gd name="T91" fmla="*/ 179 h 287"/>
              <a:gd name="T92" fmla="*/ 45 w 233"/>
              <a:gd name="T93" fmla="*/ 172 h 287"/>
              <a:gd name="T94" fmla="*/ 57 w 233"/>
              <a:gd name="T95" fmla="*/ 164 h 287"/>
              <a:gd name="T96" fmla="*/ 48 w 233"/>
              <a:gd name="T97" fmla="*/ 195 h 287"/>
              <a:gd name="T98" fmla="*/ 41 w 233"/>
              <a:gd name="T99" fmla="*/ 233 h 287"/>
              <a:gd name="T100" fmla="*/ 53 w 233"/>
              <a:gd name="T101" fmla="*/ 244 h 287"/>
              <a:gd name="T102" fmla="*/ 60 w 233"/>
              <a:gd name="T103" fmla="*/ 236 h 287"/>
              <a:gd name="T104" fmla="*/ 73 w 233"/>
              <a:gd name="T105" fmla="*/ 179 h 287"/>
              <a:gd name="T106" fmla="*/ 40 w 233"/>
              <a:gd name="T107" fmla="*/ 287 h 287"/>
              <a:gd name="T108" fmla="*/ 13 w 233"/>
              <a:gd name="T109" fmla="*/ 275 h 287"/>
              <a:gd name="T110" fmla="*/ 0 w 233"/>
              <a:gd name="T111" fmla="*/ 39 h 287"/>
              <a:gd name="T112" fmla="*/ 13 w 233"/>
              <a:gd name="T113" fmla="*/ 12 h 287"/>
              <a:gd name="T114" fmla="*/ 40 w 233"/>
              <a:gd name="T11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3" h="287">
                <a:moveTo>
                  <a:pt x="164" y="0"/>
                </a:moveTo>
                <a:lnTo>
                  <a:pt x="233" y="0"/>
                </a:lnTo>
                <a:lnTo>
                  <a:pt x="233" y="14"/>
                </a:lnTo>
                <a:lnTo>
                  <a:pt x="164" y="14"/>
                </a:lnTo>
                <a:lnTo>
                  <a:pt x="164" y="0"/>
                </a:lnTo>
                <a:lnTo>
                  <a:pt x="164" y="0"/>
                </a:lnTo>
                <a:close/>
                <a:moveTo>
                  <a:pt x="164" y="50"/>
                </a:moveTo>
                <a:lnTo>
                  <a:pt x="233" y="50"/>
                </a:lnTo>
                <a:lnTo>
                  <a:pt x="233" y="248"/>
                </a:lnTo>
                <a:lnTo>
                  <a:pt x="233" y="248"/>
                </a:lnTo>
                <a:lnTo>
                  <a:pt x="232" y="256"/>
                </a:lnTo>
                <a:lnTo>
                  <a:pt x="229" y="263"/>
                </a:lnTo>
                <a:lnTo>
                  <a:pt x="226" y="270"/>
                </a:lnTo>
                <a:lnTo>
                  <a:pt x="221" y="275"/>
                </a:lnTo>
                <a:lnTo>
                  <a:pt x="216" y="280"/>
                </a:lnTo>
                <a:lnTo>
                  <a:pt x="209" y="285"/>
                </a:lnTo>
                <a:lnTo>
                  <a:pt x="202" y="286"/>
                </a:lnTo>
                <a:lnTo>
                  <a:pt x="194" y="287"/>
                </a:lnTo>
                <a:lnTo>
                  <a:pt x="164" y="287"/>
                </a:lnTo>
                <a:lnTo>
                  <a:pt x="164" y="226"/>
                </a:lnTo>
                <a:lnTo>
                  <a:pt x="164" y="226"/>
                </a:lnTo>
                <a:lnTo>
                  <a:pt x="168" y="225"/>
                </a:lnTo>
                <a:lnTo>
                  <a:pt x="168" y="225"/>
                </a:lnTo>
                <a:lnTo>
                  <a:pt x="174" y="222"/>
                </a:lnTo>
                <a:lnTo>
                  <a:pt x="179" y="218"/>
                </a:lnTo>
                <a:lnTo>
                  <a:pt x="183" y="213"/>
                </a:lnTo>
                <a:lnTo>
                  <a:pt x="187" y="207"/>
                </a:lnTo>
                <a:lnTo>
                  <a:pt x="187" y="207"/>
                </a:lnTo>
                <a:lnTo>
                  <a:pt x="191" y="199"/>
                </a:lnTo>
                <a:lnTo>
                  <a:pt x="194" y="191"/>
                </a:lnTo>
                <a:lnTo>
                  <a:pt x="195" y="183"/>
                </a:lnTo>
                <a:lnTo>
                  <a:pt x="195" y="175"/>
                </a:lnTo>
                <a:lnTo>
                  <a:pt x="195" y="175"/>
                </a:lnTo>
                <a:lnTo>
                  <a:pt x="195" y="163"/>
                </a:lnTo>
                <a:lnTo>
                  <a:pt x="194" y="157"/>
                </a:lnTo>
                <a:lnTo>
                  <a:pt x="191" y="155"/>
                </a:lnTo>
                <a:lnTo>
                  <a:pt x="189" y="151"/>
                </a:lnTo>
                <a:lnTo>
                  <a:pt x="186" y="149"/>
                </a:lnTo>
                <a:lnTo>
                  <a:pt x="182" y="148"/>
                </a:lnTo>
                <a:lnTo>
                  <a:pt x="178" y="148"/>
                </a:lnTo>
                <a:lnTo>
                  <a:pt x="178" y="148"/>
                </a:lnTo>
                <a:lnTo>
                  <a:pt x="171" y="149"/>
                </a:lnTo>
                <a:lnTo>
                  <a:pt x="164" y="152"/>
                </a:lnTo>
                <a:lnTo>
                  <a:pt x="172" y="117"/>
                </a:lnTo>
                <a:lnTo>
                  <a:pt x="164" y="118"/>
                </a:lnTo>
                <a:lnTo>
                  <a:pt x="164" y="50"/>
                </a:lnTo>
                <a:lnTo>
                  <a:pt x="164" y="50"/>
                </a:lnTo>
                <a:close/>
                <a:moveTo>
                  <a:pt x="164" y="211"/>
                </a:moveTo>
                <a:lnTo>
                  <a:pt x="164" y="211"/>
                </a:lnTo>
                <a:lnTo>
                  <a:pt x="167" y="210"/>
                </a:lnTo>
                <a:lnTo>
                  <a:pt x="170" y="207"/>
                </a:lnTo>
                <a:lnTo>
                  <a:pt x="175" y="199"/>
                </a:lnTo>
                <a:lnTo>
                  <a:pt x="175" y="199"/>
                </a:lnTo>
                <a:lnTo>
                  <a:pt x="179" y="187"/>
                </a:lnTo>
                <a:lnTo>
                  <a:pt x="180" y="175"/>
                </a:lnTo>
                <a:lnTo>
                  <a:pt x="180" y="175"/>
                </a:lnTo>
                <a:lnTo>
                  <a:pt x="179" y="165"/>
                </a:lnTo>
                <a:lnTo>
                  <a:pt x="178" y="163"/>
                </a:lnTo>
                <a:lnTo>
                  <a:pt x="175" y="160"/>
                </a:lnTo>
                <a:lnTo>
                  <a:pt x="175" y="160"/>
                </a:lnTo>
                <a:lnTo>
                  <a:pt x="172" y="159"/>
                </a:lnTo>
                <a:lnTo>
                  <a:pt x="172" y="159"/>
                </a:lnTo>
                <a:lnTo>
                  <a:pt x="167" y="159"/>
                </a:lnTo>
                <a:lnTo>
                  <a:pt x="167" y="159"/>
                </a:lnTo>
                <a:lnTo>
                  <a:pt x="164" y="160"/>
                </a:lnTo>
                <a:lnTo>
                  <a:pt x="164" y="211"/>
                </a:lnTo>
                <a:close/>
                <a:moveTo>
                  <a:pt x="133" y="0"/>
                </a:moveTo>
                <a:lnTo>
                  <a:pt x="164" y="0"/>
                </a:lnTo>
                <a:lnTo>
                  <a:pt x="164" y="14"/>
                </a:lnTo>
                <a:lnTo>
                  <a:pt x="133" y="14"/>
                </a:lnTo>
                <a:lnTo>
                  <a:pt x="133" y="0"/>
                </a:lnTo>
                <a:lnTo>
                  <a:pt x="133" y="0"/>
                </a:lnTo>
                <a:close/>
                <a:moveTo>
                  <a:pt x="133" y="50"/>
                </a:moveTo>
                <a:lnTo>
                  <a:pt x="164" y="50"/>
                </a:lnTo>
                <a:lnTo>
                  <a:pt x="164" y="118"/>
                </a:lnTo>
                <a:lnTo>
                  <a:pt x="149" y="119"/>
                </a:lnTo>
                <a:lnTo>
                  <a:pt x="133" y="192"/>
                </a:lnTo>
                <a:lnTo>
                  <a:pt x="133" y="122"/>
                </a:lnTo>
                <a:lnTo>
                  <a:pt x="136" y="111"/>
                </a:lnTo>
                <a:lnTo>
                  <a:pt x="136" y="111"/>
                </a:lnTo>
                <a:lnTo>
                  <a:pt x="133" y="110"/>
                </a:lnTo>
                <a:lnTo>
                  <a:pt x="133" y="50"/>
                </a:lnTo>
                <a:lnTo>
                  <a:pt x="133" y="50"/>
                </a:lnTo>
                <a:close/>
                <a:moveTo>
                  <a:pt x="164" y="287"/>
                </a:moveTo>
                <a:lnTo>
                  <a:pt x="133" y="287"/>
                </a:lnTo>
                <a:lnTo>
                  <a:pt x="133" y="218"/>
                </a:lnTo>
                <a:lnTo>
                  <a:pt x="133" y="218"/>
                </a:lnTo>
                <a:lnTo>
                  <a:pt x="137" y="222"/>
                </a:lnTo>
                <a:lnTo>
                  <a:pt x="137" y="222"/>
                </a:lnTo>
                <a:lnTo>
                  <a:pt x="140" y="224"/>
                </a:lnTo>
                <a:lnTo>
                  <a:pt x="143" y="226"/>
                </a:lnTo>
                <a:lnTo>
                  <a:pt x="152" y="228"/>
                </a:lnTo>
                <a:lnTo>
                  <a:pt x="152" y="228"/>
                </a:lnTo>
                <a:lnTo>
                  <a:pt x="164" y="226"/>
                </a:lnTo>
                <a:lnTo>
                  <a:pt x="164" y="287"/>
                </a:lnTo>
                <a:lnTo>
                  <a:pt x="164" y="287"/>
                </a:lnTo>
                <a:close/>
                <a:moveTo>
                  <a:pt x="164" y="160"/>
                </a:moveTo>
                <a:lnTo>
                  <a:pt x="164" y="160"/>
                </a:lnTo>
                <a:lnTo>
                  <a:pt x="163" y="161"/>
                </a:lnTo>
                <a:lnTo>
                  <a:pt x="153" y="201"/>
                </a:lnTo>
                <a:lnTo>
                  <a:pt x="153" y="201"/>
                </a:lnTo>
                <a:lnTo>
                  <a:pt x="153" y="205"/>
                </a:lnTo>
                <a:lnTo>
                  <a:pt x="153" y="205"/>
                </a:lnTo>
                <a:lnTo>
                  <a:pt x="153" y="207"/>
                </a:lnTo>
                <a:lnTo>
                  <a:pt x="156" y="210"/>
                </a:lnTo>
                <a:lnTo>
                  <a:pt x="159" y="211"/>
                </a:lnTo>
                <a:lnTo>
                  <a:pt x="161" y="211"/>
                </a:lnTo>
                <a:lnTo>
                  <a:pt x="161" y="211"/>
                </a:lnTo>
                <a:lnTo>
                  <a:pt x="164" y="211"/>
                </a:lnTo>
                <a:lnTo>
                  <a:pt x="164" y="160"/>
                </a:lnTo>
                <a:close/>
                <a:moveTo>
                  <a:pt x="96" y="0"/>
                </a:moveTo>
                <a:lnTo>
                  <a:pt x="133" y="0"/>
                </a:lnTo>
                <a:lnTo>
                  <a:pt x="133" y="14"/>
                </a:lnTo>
                <a:lnTo>
                  <a:pt x="96" y="14"/>
                </a:lnTo>
                <a:lnTo>
                  <a:pt x="96" y="0"/>
                </a:lnTo>
                <a:lnTo>
                  <a:pt x="96" y="0"/>
                </a:lnTo>
                <a:close/>
                <a:moveTo>
                  <a:pt x="96" y="50"/>
                </a:moveTo>
                <a:lnTo>
                  <a:pt x="133" y="50"/>
                </a:lnTo>
                <a:lnTo>
                  <a:pt x="133" y="110"/>
                </a:lnTo>
                <a:lnTo>
                  <a:pt x="133" y="110"/>
                </a:lnTo>
                <a:lnTo>
                  <a:pt x="124" y="109"/>
                </a:lnTo>
                <a:lnTo>
                  <a:pt x="124" y="109"/>
                </a:lnTo>
                <a:lnTo>
                  <a:pt x="117" y="110"/>
                </a:lnTo>
                <a:lnTo>
                  <a:pt x="110" y="111"/>
                </a:lnTo>
                <a:lnTo>
                  <a:pt x="103" y="115"/>
                </a:lnTo>
                <a:lnTo>
                  <a:pt x="96" y="121"/>
                </a:lnTo>
                <a:lnTo>
                  <a:pt x="96" y="50"/>
                </a:lnTo>
                <a:lnTo>
                  <a:pt x="96" y="50"/>
                </a:lnTo>
                <a:close/>
                <a:moveTo>
                  <a:pt x="133" y="287"/>
                </a:moveTo>
                <a:lnTo>
                  <a:pt x="96" y="287"/>
                </a:lnTo>
                <a:lnTo>
                  <a:pt x="96" y="226"/>
                </a:lnTo>
                <a:lnTo>
                  <a:pt x="111" y="226"/>
                </a:lnTo>
                <a:lnTo>
                  <a:pt x="133" y="122"/>
                </a:lnTo>
                <a:lnTo>
                  <a:pt x="133" y="192"/>
                </a:lnTo>
                <a:lnTo>
                  <a:pt x="132" y="198"/>
                </a:lnTo>
                <a:lnTo>
                  <a:pt x="132" y="198"/>
                </a:lnTo>
                <a:lnTo>
                  <a:pt x="132" y="207"/>
                </a:lnTo>
                <a:lnTo>
                  <a:pt x="132" y="207"/>
                </a:lnTo>
                <a:lnTo>
                  <a:pt x="132" y="213"/>
                </a:lnTo>
                <a:lnTo>
                  <a:pt x="133" y="218"/>
                </a:lnTo>
                <a:lnTo>
                  <a:pt x="133" y="287"/>
                </a:lnTo>
                <a:lnTo>
                  <a:pt x="133" y="287"/>
                </a:lnTo>
                <a:close/>
                <a:moveTo>
                  <a:pt x="96" y="186"/>
                </a:moveTo>
                <a:lnTo>
                  <a:pt x="101" y="169"/>
                </a:lnTo>
                <a:lnTo>
                  <a:pt x="101" y="169"/>
                </a:lnTo>
                <a:lnTo>
                  <a:pt x="96" y="168"/>
                </a:lnTo>
                <a:lnTo>
                  <a:pt x="96" y="186"/>
                </a:lnTo>
                <a:lnTo>
                  <a:pt x="96" y="186"/>
                </a:lnTo>
                <a:close/>
                <a:moveTo>
                  <a:pt x="96" y="160"/>
                </a:moveTo>
                <a:lnTo>
                  <a:pt x="96" y="160"/>
                </a:lnTo>
                <a:lnTo>
                  <a:pt x="102" y="163"/>
                </a:lnTo>
                <a:lnTo>
                  <a:pt x="111" y="119"/>
                </a:lnTo>
                <a:lnTo>
                  <a:pt x="111" y="119"/>
                </a:lnTo>
                <a:lnTo>
                  <a:pt x="105" y="125"/>
                </a:lnTo>
                <a:lnTo>
                  <a:pt x="96" y="133"/>
                </a:lnTo>
                <a:lnTo>
                  <a:pt x="96" y="160"/>
                </a:lnTo>
                <a:close/>
                <a:moveTo>
                  <a:pt x="82" y="0"/>
                </a:moveTo>
                <a:lnTo>
                  <a:pt x="96" y="0"/>
                </a:lnTo>
                <a:lnTo>
                  <a:pt x="96" y="14"/>
                </a:lnTo>
                <a:lnTo>
                  <a:pt x="82" y="14"/>
                </a:lnTo>
                <a:lnTo>
                  <a:pt x="82" y="0"/>
                </a:lnTo>
                <a:lnTo>
                  <a:pt x="82" y="0"/>
                </a:lnTo>
                <a:close/>
                <a:moveTo>
                  <a:pt x="82" y="50"/>
                </a:moveTo>
                <a:lnTo>
                  <a:pt x="96" y="50"/>
                </a:lnTo>
                <a:lnTo>
                  <a:pt x="96" y="121"/>
                </a:lnTo>
                <a:lnTo>
                  <a:pt x="96" y="121"/>
                </a:lnTo>
                <a:lnTo>
                  <a:pt x="96" y="122"/>
                </a:lnTo>
                <a:lnTo>
                  <a:pt x="96" y="122"/>
                </a:lnTo>
                <a:lnTo>
                  <a:pt x="82" y="137"/>
                </a:lnTo>
                <a:lnTo>
                  <a:pt x="82" y="50"/>
                </a:lnTo>
                <a:lnTo>
                  <a:pt x="82" y="50"/>
                </a:lnTo>
                <a:close/>
                <a:moveTo>
                  <a:pt x="96" y="287"/>
                </a:moveTo>
                <a:lnTo>
                  <a:pt x="82" y="287"/>
                </a:lnTo>
                <a:lnTo>
                  <a:pt x="82" y="164"/>
                </a:lnTo>
                <a:lnTo>
                  <a:pt x="82" y="164"/>
                </a:lnTo>
                <a:lnTo>
                  <a:pt x="90" y="165"/>
                </a:lnTo>
                <a:lnTo>
                  <a:pt x="96" y="168"/>
                </a:lnTo>
                <a:lnTo>
                  <a:pt x="96" y="186"/>
                </a:lnTo>
                <a:lnTo>
                  <a:pt x="88" y="226"/>
                </a:lnTo>
                <a:lnTo>
                  <a:pt x="96" y="226"/>
                </a:lnTo>
                <a:lnTo>
                  <a:pt x="96" y="287"/>
                </a:lnTo>
                <a:lnTo>
                  <a:pt x="96" y="287"/>
                </a:lnTo>
                <a:close/>
                <a:moveTo>
                  <a:pt x="96" y="133"/>
                </a:moveTo>
                <a:lnTo>
                  <a:pt x="96" y="133"/>
                </a:lnTo>
                <a:lnTo>
                  <a:pt x="90" y="144"/>
                </a:lnTo>
                <a:lnTo>
                  <a:pt x="83" y="157"/>
                </a:lnTo>
                <a:lnTo>
                  <a:pt x="83" y="157"/>
                </a:lnTo>
                <a:lnTo>
                  <a:pt x="96" y="160"/>
                </a:lnTo>
                <a:lnTo>
                  <a:pt x="96" y="133"/>
                </a:lnTo>
                <a:close/>
                <a:moveTo>
                  <a:pt x="40" y="0"/>
                </a:moveTo>
                <a:lnTo>
                  <a:pt x="82" y="0"/>
                </a:lnTo>
                <a:lnTo>
                  <a:pt x="82" y="14"/>
                </a:lnTo>
                <a:lnTo>
                  <a:pt x="36" y="14"/>
                </a:lnTo>
                <a:lnTo>
                  <a:pt x="36" y="14"/>
                </a:lnTo>
                <a:lnTo>
                  <a:pt x="27" y="15"/>
                </a:lnTo>
                <a:lnTo>
                  <a:pt x="22" y="19"/>
                </a:lnTo>
                <a:lnTo>
                  <a:pt x="18" y="25"/>
                </a:lnTo>
                <a:lnTo>
                  <a:pt x="17" y="31"/>
                </a:lnTo>
                <a:lnTo>
                  <a:pt x="17" y="31"/>
                </a:lnTo>
                <a:lnTo>
                  <a:pt x="17" y="31"/>
                </a:lnTo>
                <a:lnTo>
                  <a:pt x="18" y="39"/>
                </a:lnTo>
                <a:lnTo>
                  <a:pt x="22" y="45"/>
                </a:lnTo>
                <a:lnTo>
                  <a:pt x="27" y="49"/>
                </a:lnTo>
                <a:lnTo>
                  <a:pt x="36" y="50"/>
                </a:lnTo>
                <a:lnTo>
                  <a:pt x="82" y="50"/>
                </a:lnTo>
                <a:lnTo>
                  <a:pt x="82" y="137"/>
                </a:lnTo>
                <a:lnTo>
                  <a:pt x="82" y="137"/>
                </a:lnTo>
                <a:lnTo>
                  <a:pt x="69" y="155"/>
                </a:lnTo>
                <a:lnTo>
                  <a:pt x="69" y="155"/>
                </a:lnTo>
                <a:lnTo>
                  <a:pt x="61" y="155"/>
                </a:lnTo>
                <a:lnTo>
                  <a:pt x="61" y="155"/>
                </a:lnTo>
                <a:lnTo>
                  <a:pt x="48" y="156"/>
                </a:lnTo>
                <a:lnTo>
                  <a:pt x="42" y="157"/>
                </a:lnTo>
                <a:lnTo>
                  <a:pt x="38" y="160"/>
                </a:lnTo>
                <a:lnTo>
                  <a:pt x="38" y="160"/>
                </a:lnTo>
                <a:lnTo>
                  <a:pt x="34" y="163"/>
                </a:lnTo>
                <a:lnTo>
                  <a:pt x="31" y="167"/>
                </a:lnTo>
                <a:lnTo>
                  <a:pt x="29" y="169"/>
                </a:lnTo>
                <a:lnTo>
                  <a:pt x="29" y="174"/>
                </a:lnTo>
                <a:lnTo>
                  <a:pt x="29" y="174"/>
                </a:lnTo>
                <a:lnTo>
                  <a:pt x="29" y="178"/>
                </a:lnTo>
                <a:lnTo>
                  <a:pt x="31" y="180"/>
                </a:lnTo>
                <a:lnTo>
                  <a:pt x="31" y="180"/>
                </a:lnTo>
                <a:lnTo>
                  <a:pt x="34" y="182"/>
                </a:lnTo>
                <a:lnTo>
                  <a:pt x="40" y="183"/>
                </a:lnTo>
                <a:lnTo>
                  <a:pt x="40" y="183"/>
                </a:lnTo>
                <a:lnTo>
                  <a:pt x="42" y="183"/>
                </a:lnTo>
                <a:lnTo>
                  <a:pt x="45" y="182"/>
                </a:lnTo>
                <a:lnTo>
                  <a:pt x="45" y="182"/>
                </a:lnTo>
                <a:lnTo>
                  <a:pt x="46" y="179"/>
                </a:lnTo>
                <a:lnTo>
                  <a:pt x="48" y="178"/>
                </a:lnTo>
                <a:lnTo>
                  <a:pt x="48" y="178"/>
                </a:lnTo>
                <a:lnTo>
                  <a:pt x="46" y="174"/>
                </a:lnTo>
                <a:lnTo>
                  <a:pt x="46" y="174"/>
                </a:lnTo>
                <a:lnTo>
                  <a:pt x="45" y="172"/>
                </a:lnTo>
                <a:lnTo>
                  <a:pt x="45" y="172"/>
                </a:lnTo>
                <a:lnTo>
                  <a:pt x="48" y="168"/>
                </a:lnTo>
                <a:lnTo>
                  <a:pt x="52" y="165"/>
                </a:lnTo>
                <a:lnTo>
                  <a:pt x="52" y="165"/>
                </a:lnTo>
                <a:lnTo>
                  <a:pt x="57" y="164"/>
                </a:lnTo>
                <a:lnTo>
                  <a:pt x="64" y="164"/>
                </a:lnTo>
                <a:lnTo>
                  <a:pt x="64" y="164"/>
                </a:lnTo>
                <a:lnTo>
                  <a:pt x="54" y="182"/>
                </a:lnTo>
                <a:lnTo>
                  <a:pt x="54" y="182"/>
                </a:lnTo>
                <a:lnTo>
                  <a:pt x="48" y="195"/>
                </a:lnTo>
                <a:lnTo>
                  <a:pt x="44" y="207"/>
                </a:lnTo>
                <a:lnTo>
                  <a:pt x="41" y="218"/>
                </a:lnTo>
                <a:lnTo>
                  <a:pt x="41" y="228"/>
                </a:lnTo>
                <a:lnTo>
                  <a:pt x="41" y="228"/>
                </a:lnTo>
                <a:lnTo>
                  <a:pt x="41" y="233"/>
                </a:lnTo>
                <a:lnTo>
                  <a:pt x="42" y="237"/>
                </a:lnTo>
                <a:lnTo>
                  <a:pt x="45" y="240"/>
                </a:lnTo>
                <a:lnTo>
                  <a:pt x="49" y="243"/>
                </a:lnTo>
                <a:lnTo>
                  <a:pt x="49" y="243"/>
                </a:lnTo>
                <a:lnTo>
                  <a:pt x="53" y="244"/>
                </a:lnTo>
                <a:lnTo>
                  <a:pt x="61" y="244"/>
                </a:lnTo>
                <a:lnTo>
                  <a:pt x="61" y="244"/>
                </a:lnTo>
                <a:lnTo>
                  <a:pt x="60" y="240"/>
                </a:lnTo>
                <a:lnTo>
                  <a:pt x="60" y="236"/>
                </a:lnTo>
                <a:lnTo>
                  <a:pt x="60" y="236"/>
                </a:lnTo>
                <a:lnTo>
                  <a:pt x="61" y="221"/>
                </a:lnTo>
                <a:lnTo>
                  <a:pt x="61" y="221"/>
                </a:lnTo>
                <a:lnTo>
                  <a:pt x="64" y="207"/>
                </a:lnTo>
                <a:lnTo>
                  <a:pt x="68" y="194"/>
                </a:lnTo>
                <a:lnTo>
                  <a:pt x="73" y="179"/>
                </a:lnTo>
                <a:lnTo>
                  <a:pt x="80" y="164"/>
                </a:lnTo>
                <a:lnTo>
                  <a:pt x="80" y="164"/>
                </a:lnTo>
                <a:lnTo>
                  <a:pt x="82" y="164"/>
                </a:lnTo>
                <a:lnTo>
                  <a:pt x="82" y="287"/>
                </a:lnTo>
                <a:lnTo>
                  <a:pt x="40" y="287"/>
                </a:lnTo>
                <a:lnTo>
                  <a:pt x="40" y="287"/>
                </a:lnTo>
                <a:lnTo>
                  <a:pt x="31" y="286"/>
                </a:lnTo>
                <a:lnTo>
                  <a:pt x="25" y="285"/>
                </a:lnTo>
                <a:lnTo>
                  <a:pt x="18" y="280"/>
                </a:lnTo>
                <a:lnTo>
                  <a:pt x="13" y="275"/>
                </a:lnTo>
                <a:lnTo>
                  <a:pt x="7" y="270"/>
                </a:lnTo>
                <a:lnTo>
                  <a:pt x="4" y="263"/>
                </a:lnTo>
                <a:lnTo>
                  <a:pt x="2" y="256"/>
                </a:lnTo>
                <a:lnTo>
                  <a:pt x="0" y="248"/>
                </a:lnTo>
                <a:lnTo>
                  <a:pt x="0" y="39"/>
                </a:lnTo>
                <a:lnTo>
                  <a:pt x="0" y="39"/>
                </a:lnTo>
                <a:lnTo>
                  <a:pt x="2" y="31"/>
                </a:lnTo>
                <a:lnTo>
                  <a:pt x="4" y="25"/>
                </a:lnTo>
                <a:lnTo>
                  <a:pt x="7" y="18"/>
                </a:lnTo>
                <a:lnTo>
                  <a:pt x="13" y="12"/>
                </a:lnTo>
                <a:lnTo>
                  <a:pt x="18" y="7"/>
                </a:lnTo>
                <a:lnTo>
                  <a:pt x="25" y="4"/>
                </a:lnTo>
                <a:lnTo>
                  <a:pt x="31" y="2"/>
                </a:lnTo>
                <a:lnTo>
                  <a:pt x="40" y="0"/>
                </a:lnTo>
                <a:lnTo>
                  <a:pt x="40" y="0"/>
                </a:lnTo>
                <a:close/>
              </a:path>
            </a:pathLst>
          </a:custGeom>
          <a:solidFill>
            <a:srgbClr val="F246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71" name="Freeform 171"/>
          <p:cNvSpPr>
            <a:spLocks noEditPoints="1"/>
          </p:cNvSpPr>
          <p:nvPr/>
        </p:nvSpPr>
        <p:spPr bwMode="auto">
          <a:xfrm>
            <a:off x="2388943" y="1482034"/>
            <a:ext cx="561829" cy="565003"/>
          </a:xfrm>
          <a:custGeom>
            <a:avLst/>
            <a:gdLst>
              <a:gd name="T0" fmla="*/ 337 w 354"/>
              <a:gd name="T1" fmla="*/ 299 h 356"/>
              <a:gd name="T2" fmla="*/ 352 w 354"/>
              <a:gd name="T3" fmla="*/ 91 h 356"/>
              <a:gd name="T4" fmla="*/ 339 w 354"/>
              <a:gd name="T5" fmla="*/ 154 h 356"/>
              <a:gd name="T6" fmla="*/ 333 w 354"/>
              <a:gd name="T7" fmla="*/ 150 h 356"/>
              <a:gd name="T8" fmla="*/ 333 w 354"/>
              <a:gd name="T9" fmla="*/ 206 h 356"/>
              <a:gd name="T10" fmla="*/ 289 w 354"/>
              <a:gd name="T11" fmla="*/ 221 h 356"/>
              <a:gd name="T12" fmla="*/ 306 w 354"/>
              <a:gd name="T13" fmla="*/ 244 h 356"/>
              <a:gd name="T14" fmla="*/ 283 w 354"/>
              <a:gd name="T15" fmla="*/ 267 h 356"/>
              <a:gd name="T16" fmla="*/ 306 w 354"/>
              <a:gd name="T17" fmla="*/ 338 h 356"/>
              <a:gd name="T18" fmla="*/ 283 w 354"/>
              <a:gd name="T19" fmla="*/ 59 h 356"/>
              <a:gd name="T20" fmla="*/ 317 w 354"/>
              <a:gd name="T21" fmla="*/ 59 h 356"/>
              <a:gd name="T22" fmla="*/ 271 w 354"/>
              <a:gd name="T23" fmla="*/ 47 h 356"/>
              <a:gd name="T24" fmla="*/ 263 w 354"/>
              <a:gd name="T25" fmla="*/ 12 h 356"/>
              <a:gd name="T26" fmla="*/ 272 w 354"/>
              <a:gd name="T27" fmla="*/ 223 h 356"/>
              <a:gd name="T28" fmla="*/ 283 w 354"/>
              <a:gd name="T29" fmla="*/ 68 h 356"/>
              <a:gd name="T30" fmla="*/ 272 w 354"/>
              <a:gd name="T31" fmla="*/ 264 h 356"/>
              <a:gd name="T32" fmla="*/ 274 w 354"/>
              <a:gd name="T33" fmla="*/ 356 h 356"/>
              <a:gd name="T34" fmla="*/ 263 w 354"/>
              <a:gd name="T35" fmla="*/ 28 h 356"/>
              <a:gd name="T36" fmla="*/ 259 w 354"/>
              <a:gd name="T37" fmla="*/ 50 h 356"/>
              <a:gd name="T38" fmla="*/ 236 w 354"/>
              <a:gd name="T39" fmla="*/ 50 h 356"/>
              <a:gd name="T40" fmla="*/ 230 w 354"/>
              <a:gd name="T41" fmla="*/ 28 h 356"/>
              <a:gd name="T42" fmla="*/ 263 w 354"/>
              <a:gd name="T43" fmla="*/ 68 h 356"/>
              <a:gd name="T44" fmla="*/ 263 w 354"/>
              <a:gd name="T45" fmla="*/ 231 h 356"/>
              <a:gd name="T46" fmla="*/ 228 w 354"/>
              <a:gd name="T47" fmla="*/ 269 h 356"/>
              <a:gd name="T48" fmla="*/ 228 w 354"/>
              <a:gd name="T49" fmla="*/ 216 h 356"/>
              <a:gd name="T50" fmla="*/ 263 w 354"/>
              <a:gd name="T51" fmla="*/ 348 h 356"/>
              <a:gd name="T52" fmla="*/ 228 w 354"/>
              <a:gd name="T53" fmla="*/ 28 h 356"/>
              <a:gd name="T54" fmla="*/ 225 w 354"/>
              <a:gd name="T55" fmla="*/ 49 h 356"/>
              <a:gd name="T56" fmla="*/ 228 w 354"/>
              <a:gd name="T57" fmla="*/ 4 h 356"/>
              <a:gd name="T58" fmla="*/ 179 w 354"/>
              <a:gd name="T59" fmla="*/ 68 h 356"/>
              <a:gd name="T60" fmla="*/ 228 w 354"/>
              <a:gd name="T61" fmla="*/ 216 h 356"/>
              <a:gd name="T62" fmla="*/ 228 w 354"/>
              <a:gd name="T63" fmla="*/ 299 h 356"/>
              <a:gd name="T64" fmla="*/ 133 w 354"/>
              <a:gd name="T65" fmla="*/ 43 h 356"/>
              <a:gd name="T66" fmla="*/ 126 w 354"/>
              <a:gd name="T67" fmla="*/ 4 h 356"/>
              <a:gd name="T68" fmla="*/ 179 w 354"/>
              <a:gd name="T69" fmla="*/ 68 h 356"/>
              <a:gd name="T70" fmla="*/ 179 w 354"/>
              <a:gd name="T71" fmla="*/ 242 h 356"/>
              <a:gd name="T72" fmla="*/ 171 w 354"/>
              <a:gd name="T73" fmla="*/ 162 h 356"/>
              <a:gd name="T74" fmla="*/ 115 w 354"/>
              <a:gd name="T75" fmla="*/ 31 h 356"/>
              <a:gd name="T76" fmla="*/ 123 w 354"/>
              <a:gd name="T77" fmla="*/ 50 h 356"/>
              <a:gd name="T78" fmla="*/ 100 w 354"/>
              <a:gd name="T79" fmla="*/ 43 h 356"/>
              <a:gd name="T80" fmla="*/ 90 w 354"/>
              <a:gd name="T81" fmla="*/ 12 h 356"/>
              <a:gd name="T82" fmla="*/ 126 w 354"/>
              <a:gd name="T83" fmla="*/ 96 h 356"/>
              <a:gd name="T84" fmla="*/ 90 w 354"/>
              <a:gd name="T85" fmla="*/ 256 h 356"/>
              <a:gd name="T86" fmla="*/ 126 w 354"/>
              <a:gd name="T87" fmla="*/ 162 h 356"/>
              <a:gd name="T88" fmla="*/ 90 w 354"/>
              <a:gd name="T89" fmla="*/ 348 h 356"/>
              <a:gd name="T90" fmla="*/ 79 w 354"/>
              <a:gd name="T91" fmla="*/ 39 h 356"/>
              <a:gd name="T92" fmla="*/ 71 w 354"/>
              <a:gd name="T93" fmla="*/ 20 h 356"/>
              <a:gd name="T94" fmla="*/ 90 w 354"/>
              <a:gd name="T95" fmla="*/ 162 h 356"/>
              <a:gd name="T96" fmla="*/ 90 w 354"/>
              <a:gd name="T97" fmla="*/ 68 h 356"/>
              <a:gd name="T98" fmla="*/ 81 w 354"/>
              <a:gd name="T99" fmla="*/ 264 h 356"/>
              <a:gd name="T100" fmla="*/ 84 w 354"/>
              <a:gd name="T101" fmla="*/ 353 h 356"/>
              <a:gd name="T102" fmla="*/ 37 w 354"/>
              <a:gd name="T103" fmla="*/ 59 h 356"/>
              <a:gd name="T104" fmla="*/ 71 w 354"/>
              <a:gd name="T105" fmla="*/ 20 h 356"/>
              <a:gd name="T106" fmla="*/ 54 w 354"/>
              <a:gd name="T107" fmla="*/ 227 h 356"/>
              <a:gd name="T108" fmla="*/ 50 w 354"/>
              <a:gd name="T109" fmla="*/ 257 h 356"/>
              <a:gd name="T110" fmla="*/ 16 w 354"/>
              <a:gd name="T111" fmla="*/ 299 h 356"/>
              <a:gd name="T112" fmla="*/ 71 w 354"/>
              <a:gd name="T113" fmla="*/ 68 h 356"/>
              <a:gd name="T114" fmla="*/ 49 w 354"/>
              <a:gd name="T115" fmla="*/ 345 h 356"/>
              <a:gd name="T116" fmla="*/ 20 w 354"/>
              <a:gd name="T117" fmla="*/ 150 h 356"/>
              <a:gd name="T118" fmla="*/ 16 w 354"/>
              <a:gd name="T119" fmla="*/ 154 h 356"/>
              <a:gd name="T120" fmla="*/ 0 w 354"/>
              <a:gd name="T121" fmla="*/ 95 h 356"/>
              <a:gd name="T122" fmla="*/ 16 w 354"/>
              <a:gd name="T123" fmla="*/ 96 h 356"/>
              <a:gd name="T124" fmla="*/ 16 w 354"/>
              <a:gd name="T125" fmla="*/ 21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4" h="356">
                <a:moveTo>
                  <a:pt x="337" y="299"/>
                </a:moveTo>
                <a:lnTo>
                  <a:pt x="337" y="210"/>
                </a:lnTo>
                <a:lnTo>
                  <a:pt x="337" y="210"/>
                </a:lnTo>
                <a:lnTo>
                  <a:pt x="340" y="215"/>
                </a:lnTo>
                <a:lnTo>
                  <a:pt x="341" y="222"/>
                </a:lnTo>
                <a:lnTo>
                  <a:pt x="341" y="299"/>
                </a:lnTo>
                <a:lnTo>
                  <a:pt x="337" y="299"/>
                </a:lnTo>
                <a:lnTo>
                  <a:pt x="337" y="299"/>
                </a:lnTo>
                <a:close/>
                <a:moveTo>
                  <a:pt x="337" y="154"/>
                </a:moveTo>
                <a:lnTo>
                  <a:pt x="337" y="96"/>
                </a:lnTo>
                <a:lnTo>
                  <a:pt x="337" y="96"/>
                </a:lnTo>
                <a:lnTo>
                  <a:pt x="339" y="95"/>
                </a:lnTo>
                <a:lnTo>
                  <a:pt x="348" y="91"/>
                </a:lnTo>
                <a:lnTo>
                  <a:pt x="348" y="91"/>
                </a:lnTo>
                <a:lnTo>
                  <a:pt x="350" y="91"/>
                </a:lnTo>
                <a:lnTo>
                  <a:pt x="352" y="91"/>
                </a:lnTo>
                <a:lnTo>
                  <a:pt x="354" y="93"/>
                </a:lnTo>
                <a:lnTo>
                  <a:pt x="354" y="95"/>
                </a:lnTo>
                <a:lnTo>
                  <a:pt x="354" y="142"/>
                </a:lnTo>
                <a:lnTo>
                  <a:pt x="354" y="142"/>
                </a:lnTo>
                <a:lnTo>
                  <a:pt x="352" y="147"/>
                </a:lnTo>
                <a:lnTo>
                  <a:pt x="350" y="149"/>
                </a:lnTo>
                <a:lnTo>
                  <a:pt x="348" y="150"/>
                </a:lnTo>
                <a:lnTo>
                  <a:pt x="339" y="154"/>
                </a:lnTo>
                <a:lnTo>
                  <a:pt x="339" y="154"/>
                </a:lnTo>
                <a:lnTo>
                  <a:pt x="337" y="154"/>
                </a:lnTo>
                <a:lnTo>
                  <a:pt x="337" y="154"/>
                </a:lnTo>
                <a:close/>
                <a:moveTo>
                  <a:pt x="337" y="96"/>
                </a:moveTo>
                <a:lnTo>
                  <a:pt x="337" y="154"/>
                </a:lnTo>
                <a:lnTo>
                  <a:pt x="337" y="154"/>
                </a:lnTo>
                <a:lnTo>
                  <a:pt x="335" y="153"/>
                </a:lnTo>
                <a:lnTo>
                  <a:pt x="333" y="150"/>
                </a:lnTo>
                <a:lnTo>
                  <a:pt x="333" y="103"/>
                </a:lnTo>
                <a:lnTo>
                  <a:pt x="333" y="103"/>
                </a:lnTo>
                <a:lnTo>
                  <a:pt x="335" y="99"/>
                </a:lnTo>
                <a:lnTo>
                  <a:pt x="337" y="96"/>
                </a:lnTo>
                <a:lnTo>
                  <a:pt x="337" y="96"/>
                </a:lnTo>
                <a:close/>
                <a:moveTo>
                  <a:pt x="337" y="210"/>
                </a:moveTo>
                <a:lnTo>
                  <a:pt x="337" y="210"/>
                </a:lnTo>
                <a:lnTo>
                  <a:pt x="333" y="206"/>
                </a:lnTo>
                <a:lnTo>
                  <a:pt x="329" y="202"/>
                </a:lnTo>
                <a:lnTo>
                  <a:pt x="324" y="199"/>
                </a:lnTo>
                <a:lnTo>
                  <a:pt x="317" y="199"/>
                </a:lnTo>
                <a:lnTo>
                  <a:pt x="317" y="68"/>
                </a:lnTo>
                <a:lnTo>
                  <a:pt x="283" y="68"/>
                </a:lnTo>
                <a:lnTo>
                  <a:pt x="283" y="221"/>
                </a:lnTo>
                <a:lnTo>
                  <a:pt x="283" y="221"/>
                </a:lnTo>
                <a:lnTo>
                  <a:pt x="289" y="221"/>
                </a:lnTo>
                <a:lnTo>
                  <a:pt x="293" y="222"/>
                </a:lnTo>
                <a:lnTo>
                  <a:pt x="297" y="225"/>
                </a:lnTo>
                <a:lnTo>
                  <a:pt x="299" y="227"/>
                </a:lnTo>
                <a:lnTo>
                  <a:pt x="302" y="230"/>
                </a:lnTo>
                <a:lnTo>
                  <a:pt x="305" y="234"/>
                </a:lnTo>
                <a:lnTo>
                  <a:pt x="306" y="239"/>
                </a:lnTo>
                <a:lnTo>
                  <a:pt x="306" y="244"/>
                </a:lnTo>
                <a:lnTo>
                  <a:pt x="306" y="244"/>
                </a:lnTo>
                <a:lnTo>
                  <a:pt x="306" y="248"/>
                </a:lnTo>
                <a:lnTo>
                  <a:pt x="305" y="253"/>
                </a:lnTo>
                <a:lnTo>
                  <a:pt x="302" y="257"/>
                </a:lnTo>
                <a:lnTo>
                  <a:pt x="299" y="260"/>
                </a:lnTo>
                <a:lnTo>
                  <a:pt x="297" y="262"/>
                </a:lnTo>
                <a:lnTo>
                  <a:pt x="293" y="265"/>
                </a:lnTo>
                <a:lnTo>
                  <a:pt x="289" y="267"/>
                </a:lnTo>
                <a:lnTo>
                  <a:pt x="283" y="267"/>
                </a:lnTo>
                <a:lnTo>
                  <a:pt x="283" y="299"/>
                </a:lnTo>
                <a:lnTo>
                  <a:pt x="337" y="299"/>
                </a:lnTo>
                <a:lnTo>
                  <a:pt x="337" y="210"/>
                </a:lnTo>
                <a:lnTo>
                  <a:pt x="337" y="210"/>
                </a:lnTo>
                <a:close/>
                <a:moveTo>
                  <a:pt x="283" y="356"/>
                </a:moveTo>
                <a:lnTo>
                  <a:pt x="283" y="314"/>
                </a:lnTo>
                <a:lnTo>
                  <a:pt x="306" y="314"/>
                </a:lnTo>
                <a:lnTo>
                  <a:pt x="306" y="338"/>
                </a:lnTo>
                <a:lnTo>
                  <a:pt x="306" y="338"/>
                </a:lnTo>
                <a:lnTo>
                  <a:pt x="305" y="345"/>
                </a:lnTo>
                <a:lnTo>
                  <a:pt x="301" y="350"/>
                </a:lnTo>
                <a:lnTo>
                  <a:pt x="295" y="355"/>
                </a:lnTo>
                <a:lnTo>
                  <a:pt x="289" y="356"/>
                </a:lnTo>
                <a:lnTo>
                  <a:pt x="283" y="356"/>
                </a:lnTo>
                <a:lnTo>
                  <a:pt x="283" y="356"/>
                </a:lnTo>
                <a:close/>
                <a:moveTo>
                  <a:pt x="283" y="59"/>
                </a:moveTo>
                <a:lnTo>
                  <a:pt x="283" y="20"/>
                </a:lnTo>
                <a:lnTo>
                  <a:pt x="283" y="20"/>
                </a:lnTo>
                <a:lnTo>
                  <a:pt x="298" y="30"/>
                </a:lnTo>
                <a:lnTo>
                  <a:pt x="309" y="38"/>
                </a:lnTo>
                <a:lnTo>
                  <a:pt x="313" y="43"/>
                </a:lnTo>
                <a:lnTo>
                  <a:pt x="316" y="49"/>
                </a:lnTo>
                <a:lnTo>
                  <a:pt x="317" y="54"/>
                </a:lnTo>
                <a:lnTo>
                  <a:pt x="317" y="59"/>
                </a:lnTo>
                <a:lnTo>
                  <a:pt x="283" y="59"/>
                </a:lnTo>
                <a:close/>
                <a:moveTo>
                  <a:pt x="283" y="20"/>
                </a:moveTo>
                <a:lnTo>
                  <a:pt x="283" y="59"/>
                </a:lnTo>
                <a:lnTo>
                  <a:pt x="263" y="59"/>
                </a:lnTo>
                <a:lnTo>
                  <a:pt x="263" y="50"/>
                </a:lnTo>
                <a:lnTo>
                  <a:pt x="263" y="50"/>
                </a:lnTo>
                <a:lnTo>
                  <a:pt x="268" y="50"/>
                </a:lnTo>
                <a:lnTo>
                  <a:pt x="271" y="47"/>
                </a:lnTo>
                <a:lnTo>
                  <a:pt x="274" y="43"/>
                </a:lnTo>
                <a:lnTo>
                  <a:pt x="275" y="39"/>
                </a:lnTo>
                <a:lnTo>
                  <a:pt x="275" y="39"/>
                </a:lnTo>
                <a:lnTo>
                  <a:pt x="274" y="35"/>
                </a:lnTo>
                <a:lnTo>
                  <a:pt x="271" y="31"/>
                </a:lnTo>
                <a:lnTo>
                  <a:pt x="268" y="28"/>
                </a:lnTo>
                <a:lnTo>
                  <a:pt x="263" y="28"/>
                </a:lnTo>
                <a:lnTo>
                  <a:pt x="263" y="12"/>
                </a:lnTo>
                <a:lnTo>
                  <a:pt x="263" y="12"/>
                </a:lnTo>
                <a:lnTo>
                  <a:pt x="283" y="20"/>
                </a:lnTo>
                <a:lnTo>
                  <a:pt x="283" y="20"/>
                </a:lnTo>
                <a:close/>
                <a:moveTo>
                  <a:pt x="283" y="68"/>
                </a:moveTo>
                <a:lnTo>
                  <a:pt x="283" y="221"/>
                </a:lnTo>
                <a:lnTo>
                  <a:pt x="283" y="221"/>
                </a:lnTo>
                <a:lnTo>
                  <a:pt x="278" y="221"/>
                </a:lnTo>
                <a:lnTo>
                  <a:pt x="272" y="223"/>
                </a:lnTo>
                <a:lnTo>
                  <a:pt x="267" y="227"/>
                </a:lnTo>
                <a:lnTo>
                  <a:pt x="263" y="231"/>
                </a:lnTo>
                <a:lnTo>
                  <a:pt x="263" y="162"/>
                </a:lnTo>
                <a:lnTo>
                  <a:pt x="272" y="162"/>
                </a:lnTo>
                <a:lnTo>
                  <a:pt x="272" y="96"/>
                </a:lnTo>
                <a:lnTo>
                  <a:pt x="263" y="96"/>
                </a:lnTo>
                <a:lnTo>
                  <a:pt x="263" y="68"/>
                </a:lnTo>
                <a:lnTo>
                  <a:pt x="283" y="68"/>
                </a:lnTo>
                <a:lnTo>
                  <a:pt x="283" y="68"/>
                </a:lnTo>
                <a:close/>
                <a:moveTo>
                  <a:pt x="283" y="267"/>
                </a:moveTo>
                <a:lnTo>
                  <a:pt x="283" y="299"/>
                </a:lnTo>
                <a:lnTo>
                  <a:pt x="263" y="299"/>
                </a:lnTo>
                <a:lnTo>
                  <a:pt x="263" y="256"/>
                </a:lnTo>
                <a:lnTo>
                  <a:pt x="263" y="256"/>
                </a:lnTo>
                <a:lnTo>
                  <a:pt x="267" y="260"/>
                </a:lnTo>
                <a:lnTo>
                  <a:pt x="272" y="264"/>
                </a:lnTo>
                <a:lnTo>
                  <a:pt x="278" y="267"/>
                </a:lnTo>
                <a:lnTo>
                  <a:pt x="283" y="267"/>
                </a:lnTo>
                <a:lnTo>
                  <a:pt x="283" y="267"/>
                </a:lnTo>
                <a:close/>
                <a:moveTo>
                  <a:pt x="283" y="314"/>
                </a:moveTo>
                <a:lnTo>
                  <a:pt x="283" y="356"/>
                </a:lnTo>
                <a:lnTo>
                  <a:pt x="278" y="356"/>
                </a:lnTo>
                <a:lnTo>
                  <a:pt x="278" y="356"/>
                </a:lnTo>
                <a:lnTo>
                  <a:pt x="274" y="356"/>
                </a:lnTo>
                <a:lnTo>
                  <a:pt x="270" y="353"/>
                </a:lnTo>
                <a:lnTo>
                  <a:pt x="267" y="352"/>
                </a:lnTo>
                <a:lnTo>
                  <a:pt x="263" y="348"/>
                </a:lnTo>
                <a:lnTo>
                  <a:pt x="263" y="314"/>
                </a:lnTo>
                <a:lnTo>
                  <a:pt x="283" y="314"/>
                </a:lnTo>
                <a:close/>
                <a:moveTo>
                  <a:pt x="263" y="12"/>
                </a:moveTo>
                <a:lnTo>
                  <a:pt x="263" y="28"/>
                </a:lnTo>
                <a:lnTo>
                  <a:pt x="263" y="28"/>
                </a:lnTo>
                <a:lnTo>
                  <a:pt x="259" y="28"/>
                </a:lnTo>
                <a:lnTo>
                  <a:pt x="256" y="31"/>
                </a:lnTo>
                <a:lnTo>
                  <a:pt x="253" y="35"/>
                </a:lnTo>
                <a:lnTo>
                  <a:pt x="252" y="39"/>
                </a:lnTo>
                <a:lnTo>
                  <a:pt x="252" y="39"/>
                </a:lnTo>
                <a:lnTo>
                  <a:pt x="253" y="43"/>
                </a:lnTo>
                <a:lnTo>
                  <a:pt x="256" y="47"/>
                </a:lnTo>
                <a:lnTo>
                  <a:pt x="259" y="50"/>
                </a:lnTo>
                <a:lnTo>
                  <a:pt x="263" y="50"/>
                </a:lnTo>
                <a:lnTo>
                  <a:pt x="263" y="59"/>
                </a:lnTo>
                <a:lnTo>
                  <a:pt x="228" y="59"/>
                </a:lnTo>
                <a:lnTo>
                  <a:pt x="228" y="50"/>
                </a:lnTo>
                <a:lnTo>
                  <a:pt x="228" y="50"/>
                </a:lnTo>
                <a:lnTo>
                  <a:pt x="230" y="50"/>
                </a:lnTo>
                <a:lnTo>
                  <a:pt x="230" y="50"/>
                </a:lnTo>
                <a:lnTo>
                  <a:pt x="236" y="50"/>
                </a:lnTo>
                <a:lnTo>
                  <a:pt x="238" y="47"/>
                </a:lnTo>
                <a:lnTo>
                  <a:pt x="241" y="43"/>
                </a:lnTo>
                <a:lnTo>
                  <a:pt x="243" y="39"/>
                </a:lnTo>
                <a:lnTo>
                  <a:pt x="243" y="39"/>
                </a:lnTo>
                <a:lnTo>
                  <a:pt x="241" y="35"/>
                </a:lnTo>
                <a:lnTo>
                  <a:pt x="238" y="31"/>
                </a:lnTo>
                <a:lnTo>
                  <a:pt x="236" y="28"/>
                </a:lnTo>
                <a:lnTo>
                  <a:pt x="230" y="28"/>
                </a:lnTo>
                <a:lnTo>
                  <a:pt x="230" y="28"/>
                </a:lnTo>
                <a:lnTo>
                  <a:pt x="228" y="28"/>
                </a:lnTo>
                <a:lnTo>
                  <a:pt x="228" y="4"/>
                </a:lnTo>
                <a:lnTo>
                  <a:pt x="228" y="4"/>
                </a:lnTo>
                <a:lnTo>
                  <a:pt x="247" y="8"/>
                </a:lnTo>
                <a:lnTo>
                  <a:pt x="263" y="12"/>
                </a:lnTo>
                <a:lnTo>
                  <a:pt x="263" y="12"/>
                </a:lnTo>
                <a:close/>
                <a:moveTo>
                  <a:pt x="263" y="68"/>
                </a:moveTo>
                <a:lnTo>
                  <a:pt x="263" y="96"/>
                </a:lnTo>
                <a:lnTo>
                  <a:pt x="228" y="96"/>
                </a:lnTo>
                <a:lnTo>
                  <a:pt x="228" y="68"/>
                </a:lnTo>
                <a:lnTo>
                  <a:pt x="263" y="68"/>
                </a:lnTo>
                <a:lnTo>
                  <a:pt x="263" y="68"/>
                </a:lnTo>
                <a:close/>
                <a:moveTo>
                  <a:pt x="263" y="162"/>
                </a:moveTo>
                <a:lnTo>
                  <a:pt x="263" y="231"/>
                </a:lnTo>
                <a:lnTo>
                  <a:pt x="263" y="231"/>
                </a:lnTo>
                <a:lnTo>
                  <a:pt x="262" y="237"/>
                </a:lnTo>
                <a:lnTo>
                  <a:pt x="260" y="244"/>
                </a:lnTo>
                <a:lnTo>
                  <a:pt x="260" y="244"/>
                </a:lnTo>
                <a:lnTo>
                  <a:pt x="262" y="250"/>
                </a:lnTo>
                <a:lnTo>
                  <a:pt x="263" y="256"/>
                </a:lnTo>
                <a:lnTo>
                  <a:pt x="263" y="299"/>
                </a:lnTo>
                <a:lnTo>
                  <a:pt x="228" y="299"/>
                </a:lnTo>
                <a:lnTo>
                  <a:pt x="228" y="269"/>
                </a:lnTo>
                <a:lnTo>
                  <a:pt x="229" y="269"/>
                </a:lnTo>
                <a:lnTo>
                  <a:pt x="229" y="253"/>
                </a:lnTo>
                <a:lnTo>
                  <a:pt x="228" y="253"/>
                </a:lnTo>
                <a:lnTo>
                  <a:pt x="228" y="242"/>
                </a:lnTo>
                <a:lnTo>
                  <a:pt x="229" y="242"/>
                </a:lnTo>
                <a:lnTo>
                  <a:pt x="229" y="227"/>
                </a:lnTo>
                <a:lnTo>
                  <a:pt x="228" y="227"/>
                </a:lnTo>
                <a:lnTo>
                  <a:pt x="228" y="216"/>
                </a:lnTo>
                <a:lnTo>
                  <a:pt x="229" y="216"/>
                </a:lnTo>
                <a:lnTo>
                  <a:pt x="229" y="200"/>
                </a:lnTo>
                <a:lnTo>
                  <a:pt x="228" y="200"/>
                </a:lnTo>
                <a:lnTo>
                  <a:pt x="228" y="162"/>
                </a:lnTo>
                <a:lnTo>
                  <a:pt x="263" y="162"/>
                </a:lnTo>
                <a:lnTo>
                  <a:pt x="263" y="162"/>
                </a:lnTo>
                <a:close/>
                <a:moveTo>
                  <a:pt x="263" y="314"/>
                </a:moveTo>
                <a:lnTo>
                  <a:pt x="263" y="348"/>
                </a:lnTo>
                <a:lnTo>
                  <a:pt x="263" y="348"/>
                </a:lnTo>
                <a:lnTo>
                  <a:pt x="262" y="344"/>
                </a:lnTo>
                <a:lnTo>
                  <a:pt x="260" y="338"/>
                </a:lnTo>
                <a:lnTo>
                  <a:pt x="260" y="314"/>
                </a:lnTo>
                <a:lnTo>
                  <a:pt x="263" y="314"/>
                </a:lnTo>
                <a:close/>
                <a:moveTo>
                  <a:pt x="228" y="4"/>
                </a:moveTo>
                <a:lnTo>
                  <a:pt x="228" y="28"/>
                </a:lnTo>
                <a:lnTo>
                  <a:pt x="228" y="28"/>
                </a:lnTo>
                <a:lnTo>
                  <a:pt x="225" y="30"/>
                </a:lnTo>
                <a:lnTo>
                  <a:pt x="222" y="32"/>
                </a:lnTo>
                <a:lnTo>
                  <a:pt x="221" y="35"/>
                </a:lnTo>
                <a:lnTo>
                  <a:pt x="220" y="39"/>
                </a:lnTo>
                <a:lnTo>
                  <a:pt x="220" y="39"/>
                </a:lnTo>
                <a:lnTo>
                  <a:pt x="221" y="43"/>
                </a:lnTo>
                <a:lnTo>
                  <a:pt x="222" y="46"/>
                </a:lnTo>
                <a:lnTo>
                  <a:pt x="225" y="49"/>
                </a:lnTo>
                <a:lnTo>
                  <a:pt x="228" y="50"/>
                </a:lnTo>
                <a:lnTo>
                  <a:pt x="228" y="59"/>
                </a:lnTo>
                <a:lnTo>
                  <a:pt x="179" y="59"/>
                </a:lnTo>
                <a:lnTo>
                  <a:pt x="179" y="0"/>
                </a:lnTo>
                <a:lnTo>
                  <a:pt x="179" y="0"/>
                </a:lnTo>
                <a:lnTo>
                  <a:pt x="203" y="1"/>
                </a:lnTo>
                <a:lnTo>
                  <a:pt x="228" y="4"/>
                </a:lnTo>
                <a:lnTo>
                  <a:pt x="228" y="4"/>
                </a:lnTo>
                <a:close/>
                <a:moveTo>
                  <a:pt x="228" y="68"/>
                </a:moveTo>
                <a:lnTo>
                  <a:pt x="228" y="96"/>
                </a:lnTo>
                <a:lnTo>
                  <a:pt x="183" y="96"/>
                </a:lnTo>
                <a:lnTo>
                  <a:pt x="183" y="162"/>
                </a:lnTo>
                <a:lnTo>
                  <a:pt x="228" y="162"/>
                </a:lnTo>
                <a:lnTo>
                  <a:pt x="228" y="200"/>
                </a:lnTo>
                <a:lnTo>
                  <a:pt x="179" y="200"/>
                </a:lnTo>
                <a:lnTo>
                  <a:pt x="179" y="68"/>
                </a:lnTo>
                <a:lnTo>
                  <a:pt x="228" y="68"/>
                </a:lnTo>
                <a:lnTo>
                  <a:pt x="228" y="68"/>
                </a:lnTo>
                <a:close/>
                <a:moveTo>
                  <a:pt x="228" y="216"/>
                </a:moveTo>
                <a:lnTo>
                  <a:pt x="228" y="227"/>
                </a:lnTo>
                <a:lnTo>
                  <a:pt x="179" y="227"/>
                </a:lnTo>
                <a:lnTo>
                  <a:pt x="179" y="216"/>
                </a:lnTo>
                <a:lnTo>
                  <a:pt x="228" y="216"/>
                </a:lnTo>
                <a:lnTo>
                  <a:pt x="228" y="216"/>
                </a:lnTo>
                <a:close/>
                <a:moveTo>
                  <a:pt x="228" y="242"/>
                </a:moveTo>
                <a:lnTo>
                  <a:pt x="228" y="253"/>
                </a:lnTo>
                <a:lnTo>
                  <a:pt x="179" y="253"/>
                </a:lnTo>
                <a:lnTo>
                  <a:pt x="179" y="242"/>
                </a:lnTo>
                <a:lnTo>
                  <a:pt x="228" y="242"/>
                </a:lnTo>
                <a:lnTo>
                  <a:pt x="228" y="242"/>
                </a:lnTo>
                <a:close/>
                <a:moveTo>
                  <a:pt x="228" y="269"/>
                </a:moveTo>
                <a:lnTo>
                  <a:pt x="228" y="299"/>
                </a:lnTo>
                <a:lnTo>
                  <a:pt x="179" y="299"/>
                </a:lnTo>
                <a:lnTo>
                  <a:pt x="179" y="269"/>
                </a:lnTo>
                <a:lnTo>
                  <a:pt x="228" y="269"/>
                </a:lnTo>
                <a:close/>
                <a:moveTo>
                  <a:pt x="126" y="50"/>
                </a:moveTo>
                <a:lnTo>
                  <a:pt x="126" y="50"/>
                </a:lnTo>
                <a:lnTo>
                  <a:pt x="129" y="49"/>
                </a:lnTo>
                <a:lnTo>
                  <a:pt x="132" y="46"/>
                </a:lnTo>
                <a:lnTo>
                  <a:pt x="133" y="43"/>
                </a:lnTo>
                <a:lnTo>
                  <a:pt x="134" y="39"/>
                </a:lnTo>
                <a:lnTo>
                  <a:pt x="134" y="39"/>
                </a:lnTo>
                <a:lnTo>
                  <a:pt x="133" y="35"/>
                </a:lnTo>
                <a:lnTo>
                  <a:pt x="132" y="32"/>
                </a:lnTo>
                <a:lnTo>
                  <a:pt x="129" y="30"/>
                </a:lnTo>
                <a:lnTo>
                  <a:pt x="126" y="28"/>
                </a:lnTo>
                <a:lnTo>
                  <a:pt x="126" y="4"/>
                </a:lnTo>
                <a:lnTo>
                  <a:pt x="126" y="4"/>
                </a:lnTo>
                <a:lnTo>
                  <a:pt x="150" y="1"/>
                </a:lnTo>
                <a:lnTo>
                  <a:pt x="176" y="0"/>
                </a:lnTo>
                <a:lnTo>
                  <a:pt x="179" y="0"/>
                </a:lnTo>
                <a:lnTo>
                  <a:pt x="179" y="59"/>
                </a:lnTo>
                <a:lnTo>
                  <a:pt x="126" y="59"/>
                </a:lnTo>
                <a:lnTo>
                  <a:pt x="126" y="50"/>
                </a:lnTo>
                <a:lnTo>
                  <a:pt x="126" y="50"/>
                </a:lnTo>
                <a:close/>
                <a:moveTo>
                  <a:pt x="179" y="68"/>
                </a:moveTo>
                <a:lnTo>
                  <a:pt x="179" y="200"/>
                </a:lnTo>
                <a:lnTo>
                  <a:pt x="127" y="200"/>
                </a:lnTo>
                <a:lnTo>
                  <a:pt x="127" y="216"/>
                </a:lnTo>
                <a:lnTo>
                  <a:pt x="179" y="216"/>
                </a:lnTo>
                <a:lnTo>
                  <a:pt x="179" y="227"/>
                </a:lnTo>
                <a:lnTo>
                  <a:pt x="127" y="227"/>
                </a:lnTo>
                <a:lnTo>
                  <a:pt x="127" y="242"/>
                </a:lnTo>
                <a:lnTo>
                  <a:pt x="179" y="242"/>
                </a:lnTo>
                <a:lnTo>
                  <a:pt x="179" y="253"/>
                </a:lnTo>
                <a:lnTo>
                  <a:pt x="127" y="253"/>
                </a:lnTo>
                <a:lnTo>
                  <a:pt x="127" y="269"/>
                </a:lnTo>
                <a:lnTo>
                  <a:pt x="179" y="269"/>
                </a:lnTo>
                <a:lnTo>
                  <a:pt x="179" y="299"/>
                </a:lnTo>
                <a:lnTo>
                  <a:pt x="126" y="299"/>
                </a:lnTo>
                <a:lnTo>
                  <a:pt x="126" y="162"/>
                </a:lnTo>
                <a:lnTo>
                  <a:pt x="171" y="162"/>
                </a:lnTo>
                <a:lnTo>
                  <a:pt x="171" y="96"/>
                </a:lnTo>
                <a:lnTo>
                  <a:pt x="126" y="96"/>
                </a:lnTo>
                <a:lnTo>
                  <a:pt x="126" y="68"/>
                </a:lnTo>
                <a:lnTo>
                  <a:pt x="179" y="68"/>
                </a:lnTo>
                <a:close/>
                <a:moveTo>
                  <a:pt x="123" y="28"/>
                </a:moveTo>
                <a:lnTo>
                  <a:pt x="123" y="28"/>
                </a:lnTo>
                <a:lnTo>
                  <a:pt x="118" y="28"/>
                </a:lnTo>
                <a:lnTo>
                  <a:pt x="115" y="31"/>
                </a:lnTo>
                <a:lnTo>
                  <a:pt x="113" y="35"/>
                </a:lnTo>
                <a:lnTo>
                  <a:pt x="111" y="39"/>
                </a:lnTo>
                <a:lnTo>
                  <a:pt x="111" y="39"/>
                </a:lnTo>
                <a:lnTo>
                  <a:pt x="113" y="43"/>
                </a:lnTo>
                <a:lnTo>
                  <a:pt x="115" y="47"/>
                </a:lnTo>
                <a:lnTo>
                  <a:pt x="118" y="50"/>
                </a:lnTo>
                <a:lnTo>
                  <a:pt x="123" y="50"/>
                </a:lnTo>
                <a:lnTo>
                  <a:pt x="123" y="50"/>
                </a:lnTo>
                <a:lnTo>
                  <a:pt x="126" y="50"/>
                </a:lnTo>
                <a:lnTo>
                  <a:pt x="126" y="59"/>
                </a:lnTo>
                <a:lnTo>
                  <a:pt x="90" y="59"/>
                </a:lnTo>
                <a:lnTo>
                  <a:pt x="90" y="50"/>
                </a:lnTo>
                <a:lnTo>
                  <a:pt x="90" y="50"/>
                </a:lnTo>
                <a:lnTo>
                  <a:pt x="95" y="50"/>
                </a:lnTo>
                <a:lnTo>
                  <a:pt x="98" y="47"/>
                </a:lnTo>
                <a:lnTo>
                  <a:pt x="100" y="43"/>
                </a:lnTo>
                <a:lnTo>
                  <a:pt x="102" y="39"/>
                </a:lnTo>
                <a:lnTo>
                  <a:pt x="102" y="39"/>
                </a:lnTo>
                <a:lnTo>
                  <a:pt x="100" y="35"/>
                </a:lnTo>
                <a:lnTo>
                  <a:pt x="98" y="31"/>
                </a:lnTo>
                <a:lnTo>
                  <a:pt x="95" y="28"/>
                </a:lnTo>
                <a:lnTo>
                  <a:pt x="90" y="28"/>
                </a:lnTo>
                <a:lnTo>
                  <a:pt x="90" y="12"/>
                </a:lnTo>
                <a:lnTo>
                  <a:pt x="90" y="12"/>
                </a:lnTo>
                <a:lnTo>
                  <a:pt x="107" y="8"/>
                </a:lnTo>
                <a:lnTo>
                  <a:pt x="126" y="4"/>
                </a:lnTo>
                <a:lnTo>
                  <a:pt x="126" y="28"/>
                </a:lnTo>
                <a:lnTo>
                  <a:pt x="126" y="28"/>
                </a:lnTo>
                <a:lnTo>
                  <a:pt x="123" y="28"/>
                </a:lnTo>
                <a:lnTo>
                  <a:pt x="123" y="28"/>
                </a:lnTo>
                <a:close/>
                <a:moveTo>
                  <a:pt x="126" y="68"/>
                </a:moveTo>
                <a:lnTo>
                  <a:pt x="126" y="96"/>
                </a:lnTo>
                <a:lnTo>
                  <a:pt x="90" y="96"/>
                </a:lnTo>
                <a:lnTo>
                  <a:pt x="90" y="68"/>
                </a:lnTo>
                <a:lnTo>
                  <a:pt x="126" y="68"/>
                </a:lnTo>
                <a:lnTo>
                  <a:pt x="126" y="68"/>
                </a:lnTo>
                <a:close/>
                <a:moveTo>
                  <a:pt x="126" y="162"/>
                </a:moveTo>
                <a:lnTo>
                  <a:pt x="126" y="299"/>
                </a:lnTo>
                <a:lnTo>
                  <a:pt x="90" y="299"/>
                </a:lnTo>
                <a:lnTo>
                  <a:pt x="90" y="256"/>
                </a:lnTo>
                <a:lnTo>
                  <a:pt x="90" y="256"/>
                </a:lnTo>
                <a:lnTo>
                  <a:pt x="92" y="250"/>
                </a:lnTo>
                <a:lnTo>
                  <a:pt x="94" y="244"/>
                </a:lnTo>
                <a:lnTo>
                  <a:pt x="94" y="244"/>
                </a:lnTo>
                <a:lnTo>
                  <a:pt x="92" y="237"/>
                </a:lnTo>
                <a:lnTo>
                  <a:pt x="90" y="231"/>
                </a:lnTo>
                <a:lnTo>
                  <a:pt x="90" y="162"/>
                </a:lnTo>
                <a:lnTo>
                  <a:pt x="126" y="162"/>
                </a:lnTo>
                <a:lnTo>
                  <a:pt x="126" y="162"/>
                </a:lnTo>
                <a:close/>
                <a:moveTo>
                  <a:pt x="90" y="348"/>
                </a:moveTo>
                <a:lnTo>
                  <a:pt x="90" y="314"/>
                </a:lnTo>
                <a:lnTo>
                  <a:pt x="94" y="314"/>
                </a:lnTo>
                <a:lnTo>
                  <a:pt x="94" y="338"/>
                </a:lnTo>
                <a:lnTo>
                  <a:pt x="94" y="338"/>
                </a:lnTo>
                <a:lnTo>
                  <a:pt x="92" y="344"/>
                </a:lnTo>
                <a:lnTo>
                  <a:pt x="90" y="348"/>
                </a:lnTo>
                <a:lnTo>
                  <a:pt x="90" y="348"/>
                </a:lnTo>
                <a:close/>
                <a:moveTo>
                  <a:pt x="90" y="12"/>
                </a:moveTo>
                <a:lnTo>
                  <a:pt x="90" y="28"/>
                </a:lnTo>
                <a:lnTo>
                  <a:pt x="90" y="28"/>
                </a:lnTo>
                <a:lnTo>
                  <a:pt x="85" y="28"/>
                </a:lnTo>
                <a:lnTo>
                  <a:pt x="83" y="31"/>
                </a:lnTo>
                <a:lnTo>
                  <a:pt x="80" y="35"/>
                </a:lnTo>
                <a:lnTo>
                  <a:pt x="79" y="39"/>
                </a:lnTo>
                <a:lnTo>
                  <a:pt x="79" y="39"/>
                </a:lnTo>
                <a:lnTo>
                  <a:pt x="80" y="43"/>
                </a:lnTo>
                <a:lnTo>
                  <a:pt x="83" y="47"/>
                </a:lnTo>
                <a:lnTo>
                  <a:pt x="85" y="50"/>
                </a:lnTo>
                <a:lnTo>
                  <a:pt x="90" y="50"/>
                </a:lnTo>
                <a:lnTo>
                  <a:pt x="90" y="59"/>
                </a:lnTo>
                <a:lnTo>
                  <a:pt x="71" y="59"/>
                </a:lnTo>
                <a:lnTo>
                  <a:pt x="71" y="20"/>
                </a:lnTo>
                <a:lnTo>
                  <a:pt x="71" y="20"/>
                </a:lnTo>
                <a:lnTo>
                  <a:pt x="90" y="12"/>
                </a:lnTo>
                <a:lnTo>
                  <a:pt x="90" y="12"/>
                </a:lnTo>
                <a:close/>
                <a:moveTo>
                  <a:pt x="90" y="68"/>
                </a:moveTo>
                <a:lnTo>
                  <a:pt x="90" y="96"/>
                </a:lnTo>
                <a:lnTo>
                  <a:pt x="81" y="96"/>
                </a:lnTo>
                <a:lnTo>
                  <a:pt x="81" y="162"/>
                </a:lnTo>
                <a:lnTo>
                  <a:pt x="90" y="162"/>
                </a:lnTo>
                <a:lnTo>
                  <a:pt x="90" y="231"/>
                </a:lnTo>
                <a:lnTo>
                  <a:pt x="90" y="231"/>
                </a:lnTo>
                <a:lnTo>
                  <a:pt x="87" y="227"/>
                </a:lnTo>
                <a:lnTo>
                  <a:pt x="81" y="223"/>
                </a:lnTo>
                <a:lnTo>
                  <a:pt x="76" y="221"/>
                </a:lnTo>
                <a:lnTo>
                  <a:pt x="71" y="221"/>
                </a:lnTo>
                <a:lnTo>
                  <a:pt x="71" y="68"/>
                </a:lnTo>
                <a:lnTo>
                  <a:pt x="90" y="68"/>
                </a:lnTo>
                <a:lnTo>
                  <a:pt x="90" y="68"/>
                </a:lnTo>
                <a:close/>
                <a:moveTo>
                  <a:pt x="90" y="256"/>
                </a:moveTo>
                <a:lnTo>
                  <a:pt x="90" y="299"/>
                </a:lnTo>
                <a:lnTo>
                  <a:pt x="71" y="299"/>
                </a:lnTo>
                <a:lnTo>
                  <a:pt x="71" y="267"/>
                </a:lnTo>
                <a:lnTo>
                  <a:pt x="71" y="267"/>
                </a:lnTo>
                <a:lnTo>
                  <a:pt x="76" y="267"/>
                </a:lnTo>
                <a:lnTo>
                  <a:pt x="81" y="264"/>
                </a:lnTo>
                <a:lnTo>
                  <a:pt x="87" y="260"/>
                </a:lnTo>
                <a:lnTo>
                  <a:pt x="90" y="256"/>
                </a:lnTo>
                <a:lnTo>
                  <a:pt x="90" y="256"/>
                </a:lnTo>
                <a:close/>
                <a:moveTo>
                  <a:pt x="90" y="314"/>
                </a:moveTo>
                <a:lnTo>
                  <a:pt x="90" y="348"/>
                </a:lnTo>
                <a:lnTo>
                  <a:pt x="90" y="348"/>
                </a:lnTo>
                <a:lnTo>
                  <a:pt x="87" y="352"/>
                </a:lnTo>
                <a:lnTo>
                  <a:pt x="84" y="353"/>
                </a:lnTo>
                <a:lnTo>
                  <a:pt x="80" y="356"/>
                </a:lnTo>
                <a:lnTo>
                  <a:pt x="75" y="356"/>
                </a:lnTo>
                <a:lnTo>
                  <a:pt x="71" y="356"/>
                </a:lnTo>
                <a:lnTo>
                  <a:pt x="71" y="314"/>
                </a:lnTo>
                <a:lnTo>
                  <a:pt x="90" y="314"/>
                </a:lnTo>
                <a:close/>
                <a:moveTo>
                  <a:pt x="71" y="20"/>
                </a:moveTo>
                <a:lnTo>
                  <a:pt x="71" y="59"/>
                </a:lnTo>
                <a:lnTo>
                  <a:pt x="37" y="59"/>
                </a:lnTo>
                <a:lnTo>
                  <a:pt x="37" y="59"/>
                </a:lnTo>
                <a:lnTo>
                  <a:pt x="37" y="54"/>
                </a:lnTo>
                <a:lnTo>
                  <a:pt x="38" y="49"/>
                </a:lnTo>
                <a:lnTo>
                  <a:pt x="41" y="43"/>
                </a:lnTo>
                <a:lnTo>
                  <a:pt x="45" y="38"/>
                </a:lnTo>
                <a:lnTo>
                  <a:pt x="56" y="30"/>
                </a:lnTo>
                <a:lnTo>
                  <a:pt x="71" y="20"/>
                </a:lnTo>
                <a:lnTo>
                  <a:pt x="71" y="20"/>
                </a:lnTo>
                <a:close/>
                <a:moveTo>
                  <a:pt x="71" y="68"/>
                </a:moveTo>
                <a:lnTo>
                  <a:pt x="71" y="221"/>
                </a:lnTo>
                <a:lnTo>
                  <a:pt x="71" y="221"/>
                </a:lnTo>
                <a:lnTo>
                  <a:pt x="71" y="221"/>
                </a:lnTo>
                <a:lnTo>
                  <a:pt x="65" y="221"/>
                </a:lnTo>
                <a:lnTo>
                  <a:pt x="61" y="222"/>
                </a:lnTo>
                <a:lnTo>
                  <a:pt x="57" y="225"/>
                </a:lnTo>
                <a:lnTo>
                  <a:pt x="54" y="227"/>
                </a:lnTo>
                <a:lnTo>
                  <a:pt x="50" y="230"/>
                </a:lnTo>
                <a:lnTo>
                  <a:pt x="49" y="234"/>
                </a:lnTo>
                <a:lnTo>
                  <a:pt x="48" y="239"/>
                </a:lnTo>
                <a:lnTo>
                  <a:pt x="48" y="244"/>
                </a:lnTo>
                <a:lnTo>
                  <a:pt x="48" y="244"/>
                </a:lnTo>
                <a:lnTo>
                  <a:pt x="48" y="248"/>
                </a:lnTo>
                <a:lnTo>
                  <a:pt x="49" y="253"/>
                </a:lnTo>
                <a:lnTo>
                  <a:pt x="50" y="257"/>
                </a:lnTo>
                <a:lnTo>
                  <a:pt x="54" y="260"/>
                </a:lnTo>
                <a:lnTo>
                  <a:pt x="57" y="262"/>
                </a:lnTo>
                <a:lnTo>
                  <a:pt x="61" y="265"/>
                </a:lnTo>
                <a:lnTo>
                  <a:pt x="65" y="267"/>
                </a:lnTo>
                <a:lnTo>
                  <a:pt x="71" y="267"/>
                </a:lnTo>
                <a:lnTo>
                  <a:pt x="71" y="267"/>
                </a:lnTo>
                <a:lnTo>
                  <a:pt x="71" y="299"/>
                </a:lnTo>
                <a:lnTo>
                  <a:pt x="16" y="299"/>
                </a:lnTo>
                <a:lnTo>
                  <a:pt x="16" y="210"/>
                </a:lnTo>
                <a:lnTo>
                  <a:pt x="16" y="210"/>
                </a:lnTo>
                <a:lnTo>
                  <a:pt x="20" y="206"/>
                </a:lnTo>
                <a:lnTo>
                  <a:pt x="25" y="202"/>
                </a:lnTo>
                <a:lnTo>
                  <a:pt x="30" y="199"/>
                </a:lnTo>
                <a:lnTo>
                  <a:pt x="37" y="199"/>
                </a:lnTo>
                <a:lnTo>
                  <a:pt x="37" y="68"/>
                </a:lnTo>
                <a:lnTo>
                  <a:pt x="71" y="68"/>
                </a:lnTo>
                <a:lnTo>
                  <a:pt x="71" y="68"/>
                </a:lnTo>
                <a:close/>
                <a:moveTo>
                  <a:pt x="71" y="314"/>
                </a:moveTo>
                <a:lnTo>
                  <a:pt x="71" y="356"/>
                </a:lnTo>
                <a:lnTo>
                  <a:pt x="65" y="356"/>
                </a:lnTo>
                <a:lnTo>
                  <a:pt x="65" y="356"/>
                </a:lnTo>
                <a:lnTo>
                  <a:pt x="58" y="355"/>
                </a:lnTo>
                <a:lnTo>
                  <a:pt x="53" y="350"/>
                </a:lnTo>
                <a:lnTo>
                  <a:pt x="49" y="345"/>
                </a:lnTo>
                <a:lnTo>
                  <a:pt x="48" y="338"/>
                </a:lnTo>
                <a:lnTo>
                  <a:pt x="48" y="314"/>
                </a:lnTo>
                <a:lnTo>
                  <a:pt x="71" y="314"/>
                </a:lnTo>
                <a:lnTo>
                  <a:pt x="71" y="314"/>
                </a:lnTo>
                <a:close/>
                <a:moveTo>
                  <a:pt x="16" y="154"/>
                </a:moveTo>
                <a:lnTo>
                  <a:pt x="16" y="154"/>
                </a:lnTo>
                <a:lnTo>
                  <a:pt x="19" y="153"/>
                </a:lnTo>
                <a:lnTo>
                  <a:pt x="20" y="150"/>
                </a:lnTo>
                <a:lnTo>
                  <a:pt x="20" y="103"/>
                </a:lnTo>
                <a:lnTo>
                  <a:pt x="20" y="103"/>
                </a:lnTo>
                <a:lnTo>
                  <a:pt x="19" y="99"/>
                </a:lnTo>
                <a:lnTo>
                  <a:pt x="16" y="96"/>
                </a:lnTo>
                <a:lnTo>
                  <a:pt x="16" y="154"/>
                </a:lnTo>
                <a:close/>
                <a:moveTo>
                  <a:pt x="16" y="96"/>
                </a:moveTo>
                <a:lnTo>
                  <a:pt x="16" y="154"/>
                </a:lnTo>
                <a:lnTo>
                  <a:pt x="16" y="154"/>
                </a:lnTo>
                <a:lnTo>
                  <a:pt x="15" y="154"/>
                </a:lnTo>
                <a:lnTo>
                  <a:pt x="6" y="150"/>
                </a:lnTo>
                <a:lnTo>
                  <a:pt x="6" y="150"/>
                </a:lnTo>
                <a:lnTo>
                  <a:pt x="4" y="149"/>
                </a:lnTo>
                <a:lnTo>
                  <a:pt x="2" y="147"/>
                </a:lnTo>
                <a:lnTo>
                  <a:pt x="0" y="142"/>
                </a:lnTo>
                <a:lnTo>
                  <a:pt x="0" y="95"/>
                </a:lnTo>
                <a:lnTo>
                  <a:pt x="0" y="95"/>
                </a:lnTo>
                <a:lnTo>
                  <a:pt x="0" y="93"/>
                </a:lnTo>
                <a:lnTo>
                  <a:pt x="2" y="91"/>
                </a:lnTo>
                <a:lnTo>
                  <a:pt x="4" y="91"/>
                </a:lnTo>
                <a:lnTo>
                  <a:pt x="6" y="91"/>
                </a:lnTo>
                <a:lnTo>
                  <a:pt x="15" y="95"/>
                </a:lnTo>
                <a:lnTo>
                  <a:pt x="15" y="95"/>
                </a:lnTo>
                <a:lnTo>
                  <a:pt x="16" y="96"/>
                </a:lnTo>
                <a:lnTo>
                  <a:pt x="16" y="96"/>
                </a:lnTo>
                <a:close/>
                <a:moveTo>
                  <a:pt x="16" y="210"/>
                </a:moveTo>
                <a:lnTo>
                  <a:pt x="16" y="299"/>
                </a:lnTo>
                <a:lnTo>
                  <a:pt x="12" y="299"/>
                </a:lnTo>
                <a:lnTo>
                  <a:pt x="12" y="222"/>
                </a:lnTo>
                <a:lnTo>
                  <a:pt x="12" y="222"/>
                </a:lnTo>
                <a:lnTo>
                  <a:pt x="14" y="215"/>
                </a:lnTo>
                <a:lnTo>
                  <a:pt x="16" y="210"/>
                </a:lnTo>
                <a:lnTo>
                  <a:pt x="16" y="210"/>
                </a:lnTo>
                <a:close/>
              </a:path>
            </a:pathLst>
          </a:custGeom>
          <a:solidFill>
            <a:srgbClr val="F246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72" name="Freeform 172"/>
          <p:cNvSpPr>
            <a:spLocks noEditPoints="1"/>
          </p:cNvSpPr>
          <p:nvPr/>
        </p:nvSpPr>
        <p:spPr bwMode="auto">
          <a:xfrm>
            <a:off x="2804759" y="2207332"/>
            <a:ext cx="633248" cy="482474"/>
          </a:xfrm>
          <a:custGeom>
            <a:avLst/>
            <a:gdLst>
              <a:gd name="T0" fmla="*/ 396 w 399"/>
              <a:gd name="T1" fmla="*/ 285 h 304"/>
              <a:gd name="T2" fmla="*/ 390 w 399"/>
              <a:gd name="T3" fmla="*/ 10 h 304"/>
              <a:gd name="T4" fmla="*/ 349 w 399"/>
              <a:gd name="T5" fmla="*/ 22 h 304"/>
              <a:gd name="T6" fmla="*/ 376 w 399"/>
              <a:gd name="T7" fmla="*/ 48 h 304"/>
              <a:gd name="T8" fmla="*/ 360 w 399"/>
              <a:gd name="T9" fmla="*/ 281 h 304"/>
              <a:gd name="T10" fmla="*/ 304 w 399"/>
              <a:gd name="T11" fmla="*/ 256 h 304"/>
              <a:gd name="T12" fmla="*/ 345 w 399"/>
              <a:gd name="T13" fmla="*/ 42 h 304"/>
              <a:gd name="T14" fmla="*/ 357 w 399"/>
              <a:gd name="T15" fmla="*/ 251 h 304"/>
              <a:gd name="T16" fmla="*/ 254 w 399"/>
              <a:gd name="T17" fmla="*/ 22 h 304"/>
              <a:gd name="T18" fmla="*/ 254 w 399"/>
              <a:gd name="T19" fmla="*/ 304 h 304"/>
              <a:gd name="T20" fmla="*/ 254 w 399"/>
              <a:gd name="T21" fmla="*/ 264 h 304"/>
              <a:gd name="T22" fmla="*/ 277 w 399"/>
              <a:gd name="T23" fmla="*/ 167 h 304"/>
              <a:gd name="T24" fmla="*/ 274 w 399"/>
              <a:gd name="T25" fmla="*/ 133 h 304"/>
              <a:gd name="T26" fmla="*/ 273 w 399"/>
              <a:gd name="T27" fmla="*/ 109 h 304"/>
              <a:gd name="T28" fmla="*/ 254 w 399"/>
              <a:gd name="T29" fmla="*/ 41 h 304"/>
              <a:gd name="T30" fmla="*/ 260 w 399"/>
              <a:gd name="T31" fmla="*/ 171 h 304"/>
              <a:gd name="T32" fmla="*/ 254 w 399"/>
              <a:gd name="T33" fmla="*/ 137 h 304"/>
              <a:gd name="T34" fmla="*/ 257 w 399"/>
              <a:gd name="T35" fmla="*/ 103 h 304"/>
              <a:gd name="T36" fmla="*/ 200 w 399"/>
              <a:gd name="T37" fmla="*/ 0 h 304"/>
              <a:gd name="T38" fmla="*/ 200 w 399"/>
              <a:gd name="T39" fmla="*/ 282 h 304"/>
              <a:gd name="T40" fmla="*/ 241 w 399"/>
              <a:gd name="T41" fmla="*/ 93 h 304"/>
              <a:gd name="T42" fmla="*/ 226 w 399"/>
              <a:gd name="T43" fmla="*/ 121 h 304"/>
              <a:gd name="T44" fmla="*/ 230 w 399"/>
              <a:gd name="T45" fmla="*/ 144 h 304"/>
              <a:gd name="T46" fmla="*/ 232 w 399"/>
              <a:gd name="T47" fmla="*/ 178 h 304"/>
              <a:gd name="T48" fmla="*/ 200 w 399"/>
              <a:gd name="T49" fmla="*/ 186 h 304"/>
              <a:gd name="T50" fmla="*/ 254 w 399"/>
              <a:gd name="T51" fmla="*/ 41 h 304"/>
              <a:gd name="T52" fmla="*/ 242 w 399"/>
              <a:gd name="T53" fmla="*/ 103 h 304"/>
              <a:gd name="T54" fmla="*/ 251 w 399"/>
              <a:gd name="T55" fmla="*/ 128 h 304"/>
              <a:gd name="T56" fmla="*/ 251 w 399"/>
              <a:gd name="T57" fmla="*/ 136 h 304"/>
              <a:gd name="T58" fmla="*/ 246 w 399"/>
              <a:gd name="T59" fmla="*/ 170 h 304"/>
              <a:gd name="T60" fmla="*/ 135 w 399"/>
              <a:gd name="T61" fmla="*/ 22 h 304"/>
              <a:gd name="T62" fmla="*/ 135 w 399"/>
              <a:gd name="T63" fmla="*/ 304 h 304"/>
              <a:gd name="T64" fmla="*/ 173 w 399"/>
              <a:gd name="T65" fmla="*/ 178 h 304"/>
              <a:gd name="T66" fmla="*/ 139 w 399"/>
              <a:gd name="T67" fmla="*/ 213 h 304"/>
              <a:gd name="T68" fmla="*/ 162 w 399"/>
              <a:gd name="T69" fmla="*/ 183 h 304"/>
              <a:gd name="T70" fmla="*/ 148 w 399"/>
              <a:gd name="T71" fmla="*/ 153 h 304"/>
              <a:gd name="T72" fmla="*/ 136 w 399"/>
              <a:gd name="T73" fmla="*/ 126 h 304"/>
              <a:gd name="T74" fmla="*/ 143 w 399"/>
              <a:gd name="T75" fmla="*/ 136 h 304"/>
              <a:gd name="T76" fmla="*/ 150 w 399"/>
              <a:gd name="T77" fmla="*/ 122 h 304"/>
              <a:gd name="T78" fmla="*/ 200 w 399"/>
              <a:gd name="T79" fmla="*/ 41 h 304"/>
              <a:gd name="T80" fmla="*/ 147 w 399"/>
              <a:gd name="T81" fmla="*/ 193 h 304"/>
              <a:gd name="T82" fmla="*/ 139 w 399"/>
              <a:gd name="T83" fmla="*/ 164 h 304"/>
              <a:gd name="T84" fmla="*/ 25 w 399"/>
              <a:gd name="T85" fmla="*/ 2 h 304"/>
              <a:gd name="T86" fmla="*/ 0 w 399"/>
              <a:gd name="T87" fmla="*/ 273 h 304"/>
              <a:gd name="T88" fmla="*/ 25 w 399"/>
              <a:gd name="T89" fmla="*/ 304 h 304"/>
              <a:gd name="T90" fmla="*/ 40 w 399"/>
              <a:gd name="T91" fmla="*/ 281 h 304"/>
              <a:gd name="T92" fmla="*/ 24 w 399"/>
              <a:gd name="T93" fmla="*/ 48 h 304"/>
              <a:gd name="T94" fmla="*/ 50 w 399"/>
              <a:gd name="T95" fmla="*/ 22 h 304"/>
              <a:gd name="T96" fmla="*/ 124 w 399"/>
              <a:gd name="T97" fmla="*/ 125 h 304"/>
              <a:gd name="T98" fmla="*/ 106 w 399"/>
              <a:gd name="T99" fmla="*/ 175 h 304"/>
              <a:gd name="T100" fmla="*/ 117 w 399"/>
              <a:gd name="T101" fmla="*/ 209 h 304"/>
              <a:gd name="T102" fmla="*/ 54 w 399"/>
              <a:gd name="T103" fmla="*/ 262 h 304"/>
              <a:gd name="T104" fmla="*/ 43 w 399"/>
              <a:gd name="T105" fmla="*/ 53 h 304"/>
              <a:gd name="T106" fmla="*/ 135 w 399"/>
              <a:gd name="T107" fmla="*/ 156 h 304"/>
              <a:gd name="T108" fmla="*/ 131 w 399"/>
              <a:gd name="T109" fmla="*/ 176 h 304"/>
              <a:gd name="T110" fmla="*/ 128 w 399"/>
              <a:gd name="T111" fmla="*/ 199 h 304"/>
              <a:gd name="T112" fmla="*/ 127 w 399"/>
              <a:gd name="T113" fmla="*/ 13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9" h="304">
                <a:moveTo>
                  <a:pt x="368" y="304"/>
                </a:moveTo>
                <a:lnTo>
                  <a:pt x="368" y="304"/>
                </a:lnTo>
                <a:lnTo>
                  <a:pt x="373" y="304"/>
                </a:lnTo>
                <a:lnTo>
                  <a:pt x="380" y="302"/>
                </a:lnTo>
                <a:lnTo>
                  <a:pt x="385" y="298"/>
                </a:lnTo>
                <a:lnTo>
                  <a:pt x="390" y="294"/>
                </a:lnTo>
                <a:lnTo>
                  <a:pt x="394" y="290"/>
                </a:lnTo>
                <a:lnTo>
                  <a:pt x="396" y="285"/>
                </a:lnTo>
                <a:lnTo>
                  <a:pt x="399" y="279"/>
                </a:lnTo>
                <a:lnTo>
                  <a:pt x="399" y="273"/>
                </a:lnTo>
                <a:lnTo>
                  <a:pt x="399" y="33"/>
                </a:lnTo>
                <a:lnTo>
                  <a:pt x="399" y="33"/>
                </a:lnTo>
                <a:lnTo>
                  <a:pt x="399" y="26"/>
                </a:lnTo>
                <a:lnTo>
                  <a:pt x="396" y="21"/>
                </a:lnTo>
                <a:lnTo>
                  <a:pt x="394" y="15"/>
                </a:lnTo>
                <a:lnTo>
                  <a:pt x="390" y="10"/>
                </a:lnTo>
                <a:lnTo>
                  <a:pt x="385" y="6"/>
                </a:lnTo>
                <a:lnTo>
                  <a:pt x="380" y="3"/>
                </a:lnTo>
                <a:lnTo>
                  <a:pt x="373" y="2"/>
                </a:lnTo>
                <a:lnTo>
                  <a:pt x="368" y="0"/>
                </a:lnTo>
                <a:lnTo>
                  <a:pt x="304" y="0"/>
                </a:lnTo>
                <a:lnTo>
                  <a:pt x="304" y="22"/>
                </a:lnTo>
                <a:lnTo>
                  <a:pt x="349" y="22"/>
                </a:lnTo>
                <a:lnTo>
                  <a:pt x="349" y="22"/>
                </a:lnTo>
                <a:lnTo>
                  <a:pt x="354" y="22"/>
                </a:lnTo>
                <a:lnTo>
                  <a:pt x="360" y="25"/>
                </a:lnTo>
                <a:lnTo>
                  <a:pt x="364" y="26"/>
                </a:lnTo>
                <a:lnTo>
                  <a:pt x="368" y="30"/>
                </a:lnTo>
                <a:lnTo>
                  <a:pt x="371" y="34"/>
                </a:lnTo>
                <a:lnTo>
                  <a:pt x="373" y="38"/>
                </a:lnTo>
                <a:lnTo>
                  <a:pt x="375" y="42"/>
                </a:lnTo>
                <a:lnTo>
                  <a:pt x="376" y="48"/>
                </a:lnTo>
                <a:lnTo>
                  <a:pt x="376" y="256"/>
                </a:lnTo>
                <a:lnTo>
                  <a:pt x="376" y="256"/>
                </a:lnTo>
                <a:lnTo>
                  <a:pt x="375" y="262"/>
                </a:lnTo>
                <a:lnTo>
                  <a:pt x="373" y="267"/>
                </a:lnTo>
                <a:lnTo>
                  <a:pt x="371" y="271"/>
                </a:lnTo>
                <a:lnTo>
                  <a:pt x="368" y="275"/>
                </a:lnTo>
                <a:lnTo>
                  <a:pt x="364" y="278"/>
                </a:lnTo>
                <a:lnTo>
                  <a:pt x="360" y="281"/>
                </a:lnTo>
                <a:lnTo>
                  <a:pt x="354" y="282"/>
                </a:lnTo>
                <a:lnTo>
                  <a:pt x="349" y="282"/>
                </a:lnTo>
                <a:lnTo>
                  <a:pt x="304" y="282"/>
                </a:lnTo>
                <a:lnTo>
                  <a:pt x="304" y="304"/>
                </a:lnTo>
                <a:lnTo>
                  <a:pt x="368" y="304"/>
                </a:lnTo>
                <a:lnTo>
                  <a:pt x="368" y="304"/>
                </a:lnTo>
                <a:close/>
                <a:moveTo>
                  <a:pt x="304" y="264"/>
                </a:moveTo>
                <a:lnTo>
                  <a:pt x="304" y="256"/>
                </a:lnTo>
                <a:lnTo>
                  <a:pt x="337" y="256"/>
                </a:lnTo>
                <a:lnTo>
                  <a:pt x="337" y="243"/>
                </a:lnTo>
                <a:lnTo>
                  <a:pt x="304" y="243"/>
                </a:lnTo>
                <a:lnTo>
                  <a:pt x="304" y="41"/>
                </a:lnTo>
                <a:lnTo>
                  <a:pt x="337" y="41"/>
                </a:lnTo>
                <a:lnTo>
                  <a:pt x="337" y="41"/>
                </a:lnTo>
                <a:lnTo>
                  <a:pt x="341" y="41"/>
                </a:lnTo>
                <a:lnTo>
                  <a:pt x="345" y="42"/>
                </a:lnTo>
                <a:lnTo>
                  <a:pt x="352" y="46"/>
                </a:lnTo>
                <a:lnTo>
                  <a:pt x="357" y="53"/>
                </a:lnTo>
                <a:lnTo>
                  <a:pt x="357" y="57"/>
                </a:lnTo>
                <a:lnTo>
                  <a:pt x="358" y="61"/>
                </a:lnTo>
                <a:lnTo>
                  <a:pt x="358" y="243"/>
                </a:lnTo>
                <a:lnTo>
                  <a:pt x="358" y="243"/>
                </a:lnTo>
                <a:lnTo>
                  <a:pt x="357" y="247"/>
                </a:lnTo>
                <a:lnTo>
                  <a:pt x="357" y="251"/>
                </a:lnTo>
                <a:lnTo>
                  <a:pt x="352" y="258"/>
                </a:lnTo>
                <a:lnTo>
                  <a:pt x="345" y="262"/>
                </a:lnTo>
                <a:lnTo>
                  <a:pt x="341" y="263"/>
                </a:lnTo>
                <a:lnTo>
                  <a:pt x="337" y="264"/>
                </a:lnTo>
                <a:lnTo>
                  <a:pt x="304" y="264"/>
                </a:lnTo>
                <a:close/>
                <a:moveTo>
                  <a:pt x="304" y="0"/>
                </a:moveTo>
                <a:lnTo>
                  <a:pt x="254" y="0"/>
                </a:lnTo>
                <a:lnTo>
                  <a:pt x="254" y="22"/>
                </a:lnTo>
                <a:lnTo>
                  <a:pt x="304" y="22"/>
                </a:lnTo>
                <a:lnTo>
                  <a:pt x="304" y="0"/>
                </a:lnTo>
                <a:lnTo>
                  <a:pt x="304" y="0"/>
                </a:lnTo>
                <a:close/>
                <a:moveTo>
                  <a:pt x="254" y="304"/>
                </a:moveTo>
                <a:lnTo>
                  <a:pt x="304" y="304"/>
                </a:lnTo>
                <a:lnTo>
                  <a:pt x="304" y="282"/>
                </a:lnTo>
                <a:lnTo>
                  <a:pt x="254" y="282"/>
                </a:lnTo>
                <a:lnTo>
                  <a:pt x="254" y="304"/>
                </a:lnTo>
                <a:lnTo>
                  <a:pt x="254" y="304"/>
                </a:lnTo>
                <a:close/>
                <a:moveTo>
                  <a:pt x="304" y="41"/>
                </a:moveTo>
                <a:lnTo>
                  <a:pt x="304" y="243"/>
                </a:lnTo>
                <a:lnTo>
                  <a:pt x="270" y="243"/>
                </a:lnTo>
                <a:lnTo>
                  <a:pt x="270" y="256"/>
                </a:lnTo>
                <a:lnTo>
                  <a:pt x="304" y="256"/>
                </a:lnTo>
                <a:lnTo>
                  <a:pt x="304" y="264"/>
                </a:lnTo>
                <a:lnTo>
                  <a:pt x="254" y="264"/>
                </a:lnTo>
                <a:lnTo>
                  <a:pt x="254" y="183"/>
                </a:lnTo>
                <a:lnTo>
                  <a:pt x="254" y="183"/>
                </a:lnTo>
                <a:lnTo>
                  <a:pt x="257" y="183"/>
                </a:lnTo>
                <a:lnTo>
                  <a:pt x="257" y="183"/>
                </a:lnTo>
                <a:lnTo>
                  <a:pt x="265" y="179"/>
                </a:lnTo>
                <a:lnTo>
                  <a:pt x="272" y="174"/>
                </a:lnTo>
                <a:lnTo>
                  <a:pt x="272" y="174"/>
                </a:lnTo>
                <a:lnTo>
                  <a:pt x="277" y="167"/>
                </a:lnTo>
                <a:lnTo>
                  <a:pt x="281" y="159"/>
                </a:lnTo>
                <a:lnTo>
                  <a:pt x="281" y="159"/>
                </a:lnTo>
                <a:lnTo>
                  <a:pt x="281" y="151"/>
                </a:lnTo>
                <a:lnTo>
                  <a:pt x="281" y="151"/>
                </a:lnTo>
                <a:lnTo>
                  <a:pt x="281" y="143"/>
                </a:lnTo>
                <a:lnTo>
                  <a:pt x="281" y="143"/>
                </a:lnTo>
                <a:lnTo>
                  <a:pt x="278" y="137"/>
                </a:lnTo>
                <a:lnTo>
                  <a:pt x="274" y="133"/>
                </a:lnTo>
                <a:lnTo>
                  <a:pt x="274" y="133"/>
                </a:lnTo>
                <a:lnTo>
                  <a:pt x="269" y="130"/>
                </a:lnTo>
                <a:lnTo>
                  <a:pt x="262" y="129"/>
                </a:lnTo>
                <a:lnTo>
                  <a:pt x="262" y="129"/>
                </a:lnTo>
                <a:lnTo>
                  <a:pt x="268" y="122"/>
                </a:lnTo>
                <a:lnTo>
                  <a:pt x="272" y="116"/>
                </a:lnTo>
                <a:lnTo>
                  <a:pt x="272" y="116"/>
                </a:lnTo>
                <a:lnTo>
                  <a:pt x="273" y="109"/>
                </a:lnTo>
                <a:lnTo>
                  <a:pt x="273" y="102"/>
                </a:lnTo>
                <a:lnTo>
                  <a:pt x="273" y="102"/>
                </a:lnTo>
                <a:lnTo>
                  <a:pt x="270" y="97"/>
                </a:lnTo>
                <a:lnTo>
                  <a:pt x="264" y="93"/>
                </a:lnTo>
                <a:lnTo>
                  <a:pt x="264" y="93"/>
                </a:lnTo>
                <a:lnTo>
                  <a:pt x="260" y="90"/>
                </a:lnTo>
                <a:lnTo>
                  <a:pt x="254" y="90"/>
                </a:lnTo>
                <a:lnTo>
                  <a:pt x="254" y="41"/>
                </a:lnTo>
                <a:lnTo>
                  <a:pt x="304" y="41"/>
                </a:lnTo>
                <a:lnTo>
                  <a:pt x="304" y="41"/>
                </a:lnTo>
                <a:close/>
                <a:moveTo>
                  <a:pt x="254" y="175"/>
                </a:moveTo>
                <a:lnTo>
                  <a:pt x="254" y="175"/>
                </a:lnTo>
                <a:lnTo>
                  <a:pt x="254" y="175"/>
                </a:lnTo>
                <a:lnTo>
                  <a:pt x="254" y="175"/>
                </a:lnTo>
                <a:lnTo>
                  <a:pt x="257" y="174"/>
                </a:lnTo>
                <a:lnTo>
                  <a:pt x="260" y="171"/>
                </a:lnTo>
                <a:lnTo>
                  <a:pt x="264" y="166"/>
                </a:lnTo>
                <a:lnTo>
                  <a:pt x="264" y="166"/>
                </a:lnTo>
                <a:lnTo>
                  <a:pt x="265" y="159"/>
                </a:lnTo>
                <a:lnTo>
                  <a:pt x="264" y="151"/>
                </a:lnTo>
                <a:lnTo>
                  <a:pt x="264" y="151"/>
                </a:lnTo>
                <a:lnTo>
                  <a:pt x="260" y="143"/>
                </a:lnTo>
                <a:lnTo>
                  <a:pt x="257" y="140"/>
                </a:lnTo>
                <a:lnTo>
                  <a:pt x="254" y="137"/>
                </a:lnTo>
                <a:lnTo>
                  <a:pt x="254" y="175"/>
                </a:lnTo>
                <a:lnTo>
                  <a:pt x="254" y="175"/>
                </a:lnTo>
                <a:close/>
                <a:moveTo>
                  <a:pt x="254" y="124"/>
                </a:moveTo>
                <a:lnTo>
                  <a:pt x="254" y="124"/>
                </a:lnTo>
                <a:lnTo>
                  <a:pt x="257" y="117"/>
                </a:lnTo>
                <a:lnTo>
                  <a:pt x="258" y="109"/>
                </a:lnTo>
                <a:lnTo>
                  <a:pt x="258" y="109"/>
                </a:lnTo>
                <a:lnTo>
                  <a:pt x="257" y="103"/>
                </a:lnTo>
                <a:lnTo>
                  <a:pt x="257" y="103"/>
                </a:lnTo>
                <a:lnTo>
                  <a:pt x="255" y="99"/>
                </a:lnTo>
                <a:lnTo>
                  <a:pt x="254" y="98"/>
                </a:lnTo>
                <a:lnTo>
                  <a:pt x="254" y="98"/>
                </a:lnTo>
                <a:lnTo>
                  <a:pt x="254" y="97"/>
                </a:lnTo>
                <a:lnTo>
                  <a:pt x="254" y="124"/>
                </a:lnTo>
                <a:close/>
                <a:moveTo>
                  <a:pt x="254" y="0"/>
                </a:moveTo>
                <a:lnTo>
                  <a:pt x="200" y="0"/>
                </a:lnTo>
                <a:lnTo>
                  <a:pt x="200" y="22"/>
                </a:lnTo>
                <a:lnTo>
                  <a:pt x="254" y="22"/>
                </a:lnTo>
                <a:lnTo>
                  <a:pt x="254" y="0"/>
                </a:lnTo>
                <a:lnTo>
                  <a:pt x="254" y="0"/>
                </a:lnTo>
                <a:close/>
                <a:moveTo>
                  <a:pt x="200" y="304"/>
                </a:moveTo>
                <a:lnTo>
                  <a:pt x="254" y="304"/>
                </a:lnTo>
                <a:lnTo>
                  <a:pt x="254" y="282"/>
                </a:lnTo>
                <a:lnTo>
                  <a:pt x="200" y="282"/>
                </a:lnTo>
                <a:lnTo>
                  <a:pt x="200" y="304"/>
                </a:lnTo>
                <a:lnTo>
                  <a:pt x="200" y="304"/>
                </a:lnTo>
                <a:close/>
                <a:moveTo>
                  <a:pt x="254" y="41"/>
                </a:moveTo>
                <a:lnTo>
                  <a:pt x="254" y="90"/>
                </a:lnTo>
                <a:lnTo>
                  <a:pt x="254" y="90"/>
                </a:lnTo>
                <a:lnTo>
                  <a:pt x="246" y="91"/>
                </a:lnTo>
                <a:lnTo>
                  <a:pt x="246" y="91"/>
                </a:lnTo>
                <a:lnTo>
                  <a:pt x="241" y="93"/>
                </a:lnTo>
                <a:lnTo>
                  <a:pt x="236" y="95"/>
                </a:lnTo>
                <a:lnTo>
                  <a:pt x="232" y="99"/>
                </a:lnTo>
                <a:lnTo>
                  <a:pt x="230" y="103"/>
                </a:lnTo>
                <a:lnTo>
                  <a:pt x="230" y="103"/>
                </a:lnTo>
                <a:lnTo>
                  <a:pt x="227" y="107"/>
                </a:lnTo>
                <a:lnTo>
                  <a:pt x="226" y="111"/>
                </a:lnTo>
                <a:lnTo>
                  <a:pt x="226" y="117"/>
                </a:lnTo>
                <a:lnTo>
                  <a:pt x="226" y="121"/>
                </a:lnTo>
                <a:lnTo>
                  <a:pt x="226" y="121"/>
                </a:lnTo>
                <a:lnTo>
                  <a:pt x="228" y="125"/>
                </a:lnTo>
                <a:lnTo>
                  <a:pt x="231" y="129"/>
                </a:lnTo>
                <a:lnTo>
                  <a:pt x="235" y="132"/>
                </a:lnTo>
                <a:lnTo>
                  <a:pt x="241" y="134"/>
                </a:lnTo>
                <a:lnTo>
                  <a:pt x="241" y="134"/>
                </a:lnTo>
                <a:lnTo>
                  <a:pt x="232" y="141"/>
                </a:lnTo>
                <a:lnTo>
                  <a:pt x="230" y="144"/>
                </a:lnTo>
                <a:lnTo>
                  <a:pt x="227" y="148"/>
                </a:lnTo>
                <a:lnTo>
                  <a:pt x="227" y="148"/>
                </a:lnTo>
                <a:lnTo>
                  <a:pt x="226" y="158"/>
                </a:lnTo>
                <a:lnTo>
                  <a:pt x="226" y="166"/>
                </a:lnTo>
                <a:lnTo>
                  <a:pt x="226" y="166"/>
                </a:lnTo>
                <a:lnTo>
                  <a:pt x="227" y="171"/>
                </a:lnTo>
                <a:lnTo>
                  <a:pt x="230" y="174"/>
                </a:lnTo>
                <a:lnTo>
                  <a:pt x="232" y="178"/>
                </a:lnTo>
                <a:lnTo>
                  <a:pt x="236" y="181"/>
                </a:lnTo>
                <a:lnTo>
                  <a:pt x="236" y="181"/>
                </a:lnTo>
                <a:lnTo>
                  <a:pt x="241" y="182"/>
                </a:lnTo>
                <a:lnTo>
                  <a:pt x="245" y="183"/>
                </a:lnTo>
                <a:lnTo>
                  <a:pt x="254" y="183"/>
                </a:lnTo>
                <a:lnTo>
                  <a:pt x="254" y="264"/>
                </a:lnTo>
                <a:lnTo>
                  <a:pt x="200" y="264"/>
                </a:lnTo>
                <a:lnTo>
                  <a:pt x="200" y="186"/>
                </a:lnTo>
                <a:lnTo>
                  <a:pt x="201" y="186"/>
                </a:lnTo>
                <a:lnTo>
                  <a:pt x="200" y="171"/>
                </a:lnTo>
                <a:lnTo>
                  <a:pt x="216" y="167"/>
                </a:lnTo>
                <a:lnTo>
                  <a:pt x="215" y="153"/>
                </a:lnTo>
                <a:lnTo>
                  <a:pt x="200" y="158"/>
                </a:lnTo>
                <a:lnTo>
                  <a:pt x="200" y="145"/>
                </a:lnTo>
                <a:lnTo>
                  <a:pt x="200" y="41"/>
                </a:lnTo>
                <a:lnTo>
                  <a:pt x="254" y="41"/>
                </a:lnTo>
                <a:lnTo>
                  <a:pt x="254" y="41"/>
                </a:lnTo>
                <a:close/>
                <a:moveTo>
                  <a:pt x="254" y="97"/>
                </a:moveTo>
                <a:lnTo>
                  <a:pt x="254" y="97"/>
                </a:lnTo>
                <a:lnTo>
                  <a:pt x="251" y="97"/>
                </a:lnTo>
                <a:lnTo>
                  <a:pt x="249" y="97"/>
                </a:lnTo>
                <a:lnTo>
                  <a:pt x="249" y="97"/>
                </a:lnTo>
                <a:lnTo>
                  <a:pt x="245" y="99"/>
                </a:lnTo>
                <a:lnTo>
                  <a:pt x="242" y="103"/>
                </a:lnTo>
                <a:lnTo>
                  <a:pt x="242" y="103"/>
                </a:lnTo>
                <a:lnTo>
                  <a:pt x="241" y="109"/>
                </a:lnTo>
                <a:lnTo>
                  <a:pt x="241" y="114"/>
                </a:lnTo>
                <a:lnTo>
                  <a:pt x="241" y="114"/>
                </a:lnTo>
                <a:lnTo>
                  <a:pt x="242" y="118"/>
                </a:lnTo>
                <a:lnTo>
                  <a:pt x="245" y="122"/>
                </a:lnTo>
                <a:lnTo>
                  <a:pt x="247" y="125"/>
                </a:lnTo>
                <a:lnTo>
                  <a:pt x="251" y="128"/>
                </a:lnTo>
                <a:lnTo>
                  <a:pt x="251" y="128"/>
                </a:lnTo>
                <a:lnTo>
                  <a:pt x="254" y="124"/>
                </a:lnTo>
                <a:lnTo>
                  <a:pt x="254" y="97"/>
                </a:lnTo>
                <a:lnTo>
                  <a:pt x="254" y="97"/>
                </a:lnTo>
                <a:close/>
                <a:moveTo>
                  <a:pt x="254" y="137"/>
                </a:moveTo>
                <a:lnTo>
                  <a:pt x="254" y="137"/>
                </a:lnTo>
                <a:lnTo>
                  <a:pt x="251" y="136"/>
                </a:lnTo>
                <a:lnTo>
                  <a:pt x="251" y="136"/>
                </a:lnTo>
                <a:lnTo>
                  <a:pt x="247" y="141"/>
                </a:lnTo>
                <a:lnTo>
                  <a:pt x="245" y="147"/>
                </a:lnTo>
                <a:lnTo>
                  <a:pt x="243" y="152"/>
                </a:lnTo>
                <a:lnTo>
                  <a:pt x="243" y="159"/>
                </a:lnTo>
                <a:lnTo>
                  <a:pt x="243" y="159"/>
                </a:lnTo>
                <a:lnTo>
                  <a:pt x="243" y="164"/>
                </a:lnTo>
                <a:lnTo>
                  <a:pt x="243" y="164"/>
                </a:lnTo>
                <a:lnTo>
                  <a:pt x="246" y="170"/>
                </a:lnTo>
                <a:lnTo>
                  <a:pt x="249" y="172"/>
                </a:lnTo>
                <a:lnTo>
                  <a:pt x="249" y="172"/>
                </a:lnTo>
                <a:lnTo>
                  <a:pt x="251" y="174"/>
                </a:lnTo>
                <a:lnTo>
                  <a:pt x="254" y="175"/>
                </a:lnTo>
                <a:lnTo>
                  <a:pt x="254" y="137"/>
                </a:lnTo>
                <a:close/>
                <a:moveTo>
                  <a:pt x="200" y="0"/>
                </a:moveTo>
                <a:lnTo>
                  <a:pt x="135" y="0"/>
                </a:lnTo>
                <a:lnTo>
                  <a:pt x="135" y="22"/>
                </a:lnTo>
                <a:lnTo>
                  <a:pt x="200" y="22"/>
                </a:lnTo>
                <a:lnTo>
                  <a:pt x="200" y="0"/>
                </a:lnTo>
                <a:lnTo>
                  <a:pt x="200" y="0"/>
                </a:lnTo>
                <a:close/>
                <a:moveTo>
                  <a:pt x="135" y="304"/>
                </a:moveTo>
                <a:lnTo>
                  <a:pt x="200" y="304"/>
                </a:lnTo>
                <a:lnTo>
                  <a:pt x="200" y="282"/>
                </a:lnTo>
                <a:lnTo>
                  <a:pt x="135" y="282"/>
                </a:lnTo>
                <a:lnTo>
                  <a:pt x="135" y="304"/>
                </a:lnTo>
                <a:lnTo>
                  <a:pt x="135" y="304"/>
                </a:lnTo>
                <a:close/>
                <a:moveTo>
                  <a:pt x="200" y="41"/>
                </a:moveTo>
                <a:lnTo>
                  <a:pt x="200" y="145"/>
                </a:lnTo>
                <a:lnTo>
                  <a:pt x="200" y="143"/>
                </a:lnTo>
                <a:lnTo>
                  <a:pt x="186" y="145"/>
                </a:lnTo>
                <a:lnTo>
                  <a:pt x="186" y="160"/>
                </a:lnTo>
                <a:lnTo>
                  <a:pt x="171" y="164"/>
                </a:lnTo>
                <a:lnTo>
                  <a:pt x="173" y="178"/>
                </a:lnTo>
                <a:lnTo>
                  <a:pt x="188" y="174"/>
                </a:lnTo>
                <a:lnTo>
                  <a:pt x="188" y="190"/>
                </a:lnTo>
                <a:lnTo>
                  <a:pt x="200" y="186"/>
                </a:lnTo>
                <a:lnTo>
                  <a:pt x="200" y="264"/>
                </a:lnTo>
                <a:lnTo>
                  <a:pt x="135" y="264"/>
                </a:lnTo>
                <a:lnTo>
                  <a:pt x="135" y="214"/>
                </a:lnTo>
                <a:lnTo>
                  <a:pt x="135" y="214"/>
                </a:lnTo>
                <a:lnTo>
                  <a:pt x="139" y="213"/>
                </a:lnTo>
                <a:lnTo>
                  <a:pt x="139" y="213"/>
                </a:lnTo>
                <a:lnTo>
                  <a:pt x="144" y="210"/>
                </a:lnTo>
                <a:lnTo>
                  <a:pt x="150" y="208"/>
                </a:lnTo>
                <a:lnTo>
                  <a:pt x="155" y="202"/>
                </a:lnTo>
                <a:lnTo>
                  <a:pt x="158" y="197"/>
                </a:lnTo>
                <a:lnTo>
                  <a:pt x="158" y="197"/>
                </a:lnTo>
                <a:lnTo>
                  <a:pt x="161" y="190"/>
                </a:lnTo>
                <a:lnTo>
                  <a:pt x="162" y="183"/>
                </a:lnTo>
                <a:lnTo>
                  <a:pt x="162" y="176"/>
                </a:lnTo>
                <a:lnTo>
                  <a:pt x="162" y="170"/>
                </a:lnTo>
                <a:lnTo>
                  <a:pt x="162" y="170"/>
                </a:lnTo>
                <a:lnTo>
                  <a:pt x="158" y="163"/>
                </a:lnTo>
                <a:lnTo>
                  <a:pt x="154" y="158"/>
                </a:lnTo>
                <a:lnTo>
                  <a:pt x="154" y="158"/>
                </a:lnTo>
                <a:lnTo>
                  <a:pt x="148" y="153"/>
                </a:lnTo>
                <a:lnTo>
                  <a:pt x="148" y="153"/>
                </a:lnTo>
                <a:lnTo>
                  <a:pt x="144" y="153"/>
                </a:lnTo>
                <a:lnTo>
                  <a:pt x="139" y="155"/>
                </a:lnTo>
                <a:lnTo>
                  <a:pt x="139" y="155"/>
                </a:lnTo>
                <a:lnTo>
                  <a:pt x="135" y="156"/>
                </a:lnTo>
                <a:lnTo>
                  <a:pt x="135" y="128"/>
                </a:lnTo>
                <a:lnTo>
                  <a:pt x="135" y="128"/>
                </a:lnTo>
                <a:lnTo>
                  <a:pt x="136" y="126"/>
                </a:lnTo>
                <a:lnTo>
                  <a:pt x="136" y="126"/>
                </a:lnTo>
                <a:lnTo>
                  <a:pt x="139" y="126"/>
                </a:lnTo>
                <a:lnTo>
                  <a:pt x="140" y="128"/>
                </a:lnTo>
                <a:lnTo>
                  <a:pt x="140" y="128"/>
                </a:lnTo>
                <a:lnTo>
                  <a:pt x="143" y="129"/>
                </a:lnTo>
                <a:lnTo>
                  <a:pt x="143" y="132"/>
                </a:lnTo>
                <a:lnTo>
                  <a:pt x="143" y="132"/>
                </a:lnTo>
                <a:lnTo>
                  <a:pt x="143" y="134"/>
                </a:lnTo>
                <a:lnTo>
                  <a:pt x="143" y="136"/>
                </a:lnTo>
                <a:lnTo>
                  <a:pt x="143" y="136"/>
                </a:lnTo>
                <a:lnTo>
                  <a:pt x="147" y="134"/>
                </a:lnTo>
                <a:lnTo>
                  <a:pt x="150" y="132"/>
                </a:lnTo>
                <a:lnTo>
                  <a:pt x="150" y="132"/>
                </a:lnTo>
                <a:lnTo>
                  <a:pt x="151" y="129"/>
                </a:lnTo>
                <a:lnTo>
                  <a:pt x="151" y="125"/>
                </a:lnTo>
                <a:lnTo>
                  <a:pt x="151" y="125"/>
                </a:lnTo>
                <a:lnTo>
                  <a:pt x="150" y="122"/>
                </a:lnTo>
                <a:lnTo>
                  <a:pt x="146" y="120"/>
                </a:lnTo>
                <a:lnTo>
                  <a:pt x="146" y="120"/>
                </a:lnTo>
                <a:lnTo>
                  <a:pt x="140" y="120"/>
                </a:lnTo>
                <a:lnTo>
                  <a:pt x="135" y="120"/>
                </a:lnTo>
                <a:lnTo>
                  <a:pt x="135" y="120"/>
                </a:lnTo>
                <a:lnTo>
                  <a:pt x="135" y="41"/>
                </a:lnTo>
                <a:lnTo>
                  <a:pt x="200" y="41"/>
                </a:lnTo>
                <a:lnTo>
                  <a:pt x="200" y="41"/>
                </a:lnTo>
                <a:close/>
                <a:moveTo>
                  <a:pt x="135" y="204"/>
                </a:moveTo>
                <a:lnTo>
                  <a:pt x="135" y="204"/>
                </a:lnTo>
                <a:lnTo>
                  <a:pt x="138" y="204"/>
                </a:lnTo>
                <a:lnTo>
                  <a:pt x="138" y="204"/>
                </a:lnTo>
                <a:lnTo>
                  <a:pt x="140" y="202"/>
                </a:lnTo>
                <a:lnTo>
                  <a:pt x="143" y="199"/>
                </a:lnTo>
                <a:lnTo>
                  <a:pt x="146" y="197"/>
                </a:lnTo>
                <a:lnTo>
                  <a:pt x="147" y="193"/>
                </a:lnTo>
                <a:lnTo>
                  <a:pt x="147" y="193"/>
                </a:lnTo>
                <a:lnTo>
                  <a:pt x="150" y="185"/>
                </a:lnTo>
                <a:lnTo>
                  <a:pt x="148" y="175"/>
                </a:lnTo>
                <a:lnTo>
                  <a:pt x="148" y="175"/>
                </a:lnTo>
                <a:lnTo>
                  <a:pt x="147" y="170"/>
                </a:lnTo>
                <a:lnTo>
                  <a:pt x="144" y="167"/>
                </a:lnTo>
                <a:lnTo>
                  <a:pt x="142" y="164"/>
                </a:lnTo>
                <a:lnTo>
                  <a:pt x="139" y="164"/>
                </a:lnTo>
                <a:lnTo>
                  <a:pt x="139" y="164"/>
                </a:lnTo>
                <a:lnTo>
                  <a:pt x="136" y="166"/>
                </a:lnTo>
                <a:lnTo>
                  <a:pt x="135" y="168"/>
                </a:lnTo>
                <a:lnTo>
                  <a:pt x="135" y="204"/>
                </a:lnTo>
                <a:close/>
                <a:moveTo>
                  <a:pt x="135" y="0"/>
                </a:moveTo>
                <a:lnTo>
                  <a:pt x="32" y="0"/>
                </a:lnTo>
                <a:lnTo>
                  <a:pt x="32" y="0"/>
                </a:lnTo>
                <a:lnTo>
                  <a:pt x="25" y="2"/>
                </a:lnTo>
                <a:lnTo>
                  <a:pt x="20" y="3"/>
                </a:lnTo>
                <a:lnTo>
                  <a:pt x="14" y="6"/>
                </a:lnTo>
                <a:lnTo>
                  <a:pt x="9" y="10"/>
                </a:lnTo>
                <a:lnTo>
                  <a:pt x="5" y="15"/>
                </a:lnTo>
                <a:lnTo>
                  <a:pt x="2" y="21"/>
                </a:lnTo>
                <a:lnTo>
                  <a:pt x="1" y="26"/>
                </a:lnTo>
                <a:lnTo>
                  <a:pt x="0" y="33"/>
                </a:lnTo>
                <a:lnTo>
                  <a:pt x="0" y="273"/>
                </a:lnTo>
                <a:lnTo>
                  <a:pt x="0" y="273"/>
                </a:lnTo>
                <a:lnTo>
                  <a:pt x="1" y="279"/>
                </a:lnTo>
                <a:lnTo>
                  <a:pt x="2" y="285"/>
                </a:lnTo>
                <a:lnTo>
                  <a:pt x="5" y="290"/>
                </a:lnTo>
                <a:lnTo>
                  <a:pt x="9" y="294"/>
                </a:lnTo>
                <a:lnTo>
                  <a:pt x="14" y="298"/>
                </a:lnTo>
                <a:lnTo>
                  <a:pt x="20" y="302"/>
                </a:lnTo>
                <a:lnTo>
                  <a:pt x="25" y="304"/>
                </a:lnTo>
                <a:lnTo>
                  <a:pt x="32" y="304"/>
                </a:lnTo>
                <a:lnTo>
                  <a:pt x="135" y="304"/>
                </a:lnTo>
                <a:lnTo>
                  <a:pt x="135" y="282"/>
                </a:lnTo>
                <a:lnTo>
                  <a:pt x="50" y="282"/>
                </a:lnTo>
                <a:lnTo>
                  <a:pt x="50" y="282"/>
                </a:lnTo>
                <a:lnTo>
                  <a:pt x="50" y="282"/>
                </a:lnTo>
                <a:lnTo>
                  <a:pt x="44" y="282"/>
                </a:lnTo>
                <a:lnTo>
                  <a:pt x="40" y="281"/>
                </a:lnTo>
                <a:lnTo>
                  <a:pt x="35" y="278"/>
                </a:lnTo>
                <a:lnTo>
                  <a:pt x="32" y="275"/>
                </a:lnTo>
                <a:lnTo>
                  <a:pt x="28" y="271"/>
                </a:lnTo>
                <a:lnTo>
                  <a:pt x="25" y="267"/>
                </a:lnTo>
                <a:lnTo>
                  <a:pt x="24" y="262"/>
                </a:lnTo>
                <a:lnTo>
                  <a:pt x="24" y="256"/>
                </a:lnTo>
                <a:lnTo>
                  <a:pt x="24" y="48"/>
                </a:lnTo>
                <a:lnTo>
                  <a:pt x="24" y="48"/>
                </a:lnTo>
                <a:lnTo>
                  <a:pt x="24" y="42"/>
                </a:lnTo>
                <a:lnTo>
                  <a:pt x="25" y="38"/>
                </a:lnTo>
                <a:lnTo>
                  <a:pt x="28" y="34"/>
                </a:lnTo>
                <a:lnTo>
                  <a:pt x="32" y="30"/>
                </a:lnTo>
                <a:lnTo>
                  <a:pt x="35" y="26"/>
                </a:lnTo>
                <a:lnTo>
                  <a:pt x="40" y="25"/>
                </a:lnTo>
                <a:lnTo>
                  <a:pt x="44" y="22"/>
                </a:lnTo>
                <a:lnTo>
                  <a:pt x="50" y="22"/>
                </a:lnTo>
                <a:lnTo>
                  <a:pt x="135" y="22"/>
                </a:lnTo>
                <a:lnTo>
                  <a:pt x="135" y="0"/>
                </a:lnTo>
                <a:lnTo>
                  <a:pt x="135" y="0"/>
                </a:lnTo>
                <a:close/>
                <a:moveTo>
                  <a:pt x="135" y="41"/>
                </a:moveTo>
                <a:lnTo>
                  <a:pt x="135" y="120"/>
                </a:lnTo>
                <a:lnTo>
                  <a:pt x="135" y="120"/>
                </a:lnTo>
                <a:lnTo>
                  <a:pt x="130" y="122"/>
                </a:lnTo>
                <a:lnTo>
                  <a:pt x="124" y="125"/>
                </a:lnTo>
                <a:lnTo>
                  <a:pt x="120" y="129"/>
                </a:lnTo>
                <a:lnTo>
                  <a:pt x="116" y="133"/>
                </a:lnTo>
                <a:lnTo>
                  <a:pt x="116" y="133"/>
                </a:lnTo>
                <a:lnTo>
                  <a:pt x="112" y="139"/>
                </a:lnTo>
                <a:lnTo>
                  <a:pt x="111" y="144"/>
                </a:lnTo>
                <a:lnTo>
                  <a:pt x="106" y="159"/>
                </a:lnTo>
                <a:lnTo>
                  <a:pt x="106" y="159"/>
                </a:lnTo>
                <a:lnTo>
                  <a:pt x="106" y="175"/>
                </a:lnTo>
                <a:lnTo>
                  <a:pt x="106" y="175"/>
                </a:lnTo>
                <a:lnTo>
                  <a:pt x="108" y="185"/>
                </a:lnTo>
                <a:lnTo>
                  <a:pt x="109" y="194"/>
                </a:lnTo>
                <a:lnTo>
                  <a:pt x="111" y="195"/>
                </a:lnTo>
                <a:lnTo>
                  <a:pt x="111" y="195"/>
                </a:lnTo>
                <a:lnTo>
                  <a:pt x="113" y="205"/>
                </a:lnTo>
                <a:lnTo>
                  <a:pt x="113" y="205"/>
                </a:lnTo>
                <a:lnTo>
                  <a:pt x="117" y="209"/>
                </a:lnTo>
                <a:lnTo>
                  <a:pt x="121" y="213"/>
                </a:lnTo>
                <a:lnTo>
                  <a:pt x="128" y="214"/>
                </a:lnTo>
                <a:lnTo>
                  <a:pt x="135" y="214"/>
                </a:lnTo>
                <a:lnTo>
                  <a:pt x="135" y="264"/>
                </a:lnTo>
                <a:lnTo>
                  <a:pt x="62" y="264"/>
                </a:lnTo>
                <a:lnTo>
                  <a:pt x="62" y="264"/>
                </a:lnTo>
                <a:lnTo>
                  <a:pt x="58" y="263"/>
                </a:lnTo>
                <a:lnTo>
                  <a:pt x="54" y="262"/>
                </a:lnTo>
                <a:lnTo>
                  <a:pt x="47" y="258"/>
                </a:lnTo>
                <a:lnTo>
                  <a:pt x="43" y="251"/>
                </a:lnTo>
                <a:lnTo>
                  <a:pt x="41" y="247"/>
                </a:lnTo>
                <a:lnTo>
                  <a:pt x="41" y="243"/>
                </a:lnTo>
                <a:lnTo>
                  <a:pt x="41" y="61"/>
                </a:lnTo>
                <a:lnTo>
                  <a:pt x="41" y="61"/>
                </a:lnTo>
                <a:lnTo>
                  <a:pt x="41" y="57"/>
                </a:lnTo>
                <a:lnTo>
                  <a:pt x="43" y="53"/>
                </a:lnTo>
                <a:lnTo>
                  <a:pt x="47" y="46"/>
                </a:lnTo>
                <a:lnTo>
                  <a:pt x="54" y="42"/>
                </a:lnTo>
                <a:lnTo>
                  <a:pt x="58" y="41"/>
                </a:lnTo>
                <a:lnTo>
                  <a:pt x="62" y="41"/>
                </a:lnTo>
                <a:lnTo>
                  <a:pt x="135" y="41"/>
                </a:lnTo>
                <a:lnTo>
                  <a:pt x="135" y="41"/>
                </a:lnTo>
                <a:close/>
                <a:moveTo>
                  <a:pt x="135" y="128"/>
                </a:moveTo>
                <a:lnTo>
                  <a:pt x="135" y="156"/>
                </a:lnTo>
                <a:lnTo>
                  <a:pt x="135" y="156"/>
                </a:lnTo>
                <a:lnTo>
                  <a:pt x="130" y="160"/>
                </a:lnTo>
                <a:lnTo>
                  <a:pt x="130" y="160"/>
                </a:lnTo>
                <a:lnTo>
                  <a:pt x="127" y="166"/>
                </a:lnTo>
                <a:lnTo>
                  <a:pt x="127" y="171"/>
                </a:lnTo>
                <a:lnTo>
                  <a:pt x="127" y="171"/>
                </a:lnTo>
                <a:lnTo>
                  <a:pt x="128" y="174"/>
                </a:lnTo>
                <a:lnTo>
                  <a:pt x="131" y="176"/>
                </a:lnTo>
                <a:lnTo>
                  <a:pt x="131" y="176"/>
                </a:lnTo>
                <a:lnTo>
                  <a:pt x="132" y="171"/>
                </a:lnTo>
                <a:lnTo>
                  <a:pt x="135" y="168"/>
                </a:lnTo>
                <a:lnTo>
                  <a:pt x="135" y="204"/>
                </a:lnTo>
                <a:lnTo>
                  <a:pt x="135" y="204"/>
                </a:lnTo>
                <a:lnTo>
                  <a:pt x="131" y="202"/>
                </a:lnTo>
                <a:lnTo>
                  <a:pt x="131" y="202"/>
                </a:lnTo>
                <a:lnTo>
                  <a:pt x="128" y="199"/>
                </a:lnTo>
                <a:lnTo>
                  <a:pt x="127" y="194"/>
                </a:lnTo>
                <a:lnTo>
                  <a:pt x="127" y="194"/>
                </a:lnTo>
                <a:lnTo>
                  <a:pt x="124" y="181"/>
                </a:lnTo>
                <a:lnTo>
                  <a:pt x="124" y="181"/>
                </a:lnTo>
                <a:lnTo>
                  <a:pt x="123" y="163"/>
                </a:lnTo>
                <a:lnTo>
                  <a:pt x="123" y="163"/>
                </a:lnTo>
                <a:lnTo>
                  <a:pt x="123" y="148"/>
                </a:lnTo>
                <a:lnTo>
                  <a:pt x="127" y="137"/>
                </a:lnTo>
                <a:lnTo>
                  <a:pt x="127" y="137"/>
                </a:lnTo>
                <a:lnTo>
                  <a:pt x="131" y="130"/>
                </a:lnTo>
                <a:lnTo>
                  <a:pt x="135" y="128"/>
                </a:lnTo>
                <a:lnTo>
                  <a:pt x="135" y="128"/>
                </a:lnTo>
                <a:close/>
              </a:path>
            </a:pathLst>
          </a:custGeom>
          <a:solidFill>
            <a:srgbClr val="F246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nvGrpSpPr>
          <p:cNvPr id="211" name="组合 210"/>
          <p:cNvGrpSpPr/>
          <p:nvPr/>
        </p:nvGrpSpPr>
        <p:grpSpPr>
          <a:xfrm>
            <a:off x="3023777" y="1464576"/>
            <a:ext cx="209495" cy="199973"/>
            <a:chOff x="3092451" y="2336800"/>
            <a:chExt cx="209550" cy="200025"/>
          </a:xfrm>
        </p:grpSpPr>
        <p:sp>
          <p:nvSpPr>
            <p:cNvPr id="173" name="Freeform 173"/>
            <p:cNvSpPr>
              <a:spLocks/>
            </p:cNvSpPr>
            <p:nvPr/>
          </p:nvSpPr>
          <p:spPr bwMode="auto">
            <a:xfrm>
              <a:off x="3092451" y="2378075"/>
              <a:ext cx="209550" cy="158750"/>
            </a:xfrm>
            <a:custGeom>
              <a:avLst/>
              <a:gdLst>
                <a:gd name="T0" fmla="*/ 39 w 132"/>
                <a:gd name="T1" fmla="*/ 0 h 100"/>
                <a:gd name="T2" fmla="*/ 39 w 132"/>
                <a:gd name="T3" fmla="*/ 0 h 100"/>
                <a:gd name="T4" fmla="*/ 47 w 132"/>
                <a:gd name="T5" fmla="*/ 0 h 100"/>
                <a:gd name="T6" fmla="*/ 54 w 132"/>
                <a:gd name="T7" fmla="*/ 2 h 100"/>
                <a:gd name="T8" fmla="*/ 61 w 132"/>
                <a:gd name="T9" fmla="*/ 5 h 100"/>
                <a:gd name="T10" fmla="*/ 66 w 132"/>
                <a:gd name="T11" fmla="*/ 9 h 100"/>
                <a:gd name="T12" fmla="*/ 66 w 132"/>
                <a:gd name="T13" fmla="*/ 9 h 100"/>
                <a:gd name="T14" fmla="*/ 71 w 132"/>
                <a:gd name="T15" fmla="*/ 5 h 100"/>
                <a:gd name="T16" fmla="*/ 78 w 132"/>
                <a:gd name="T17" fmla="*/ 2 h 100"/>
                <a:gd name="T18" fmla="*/ 85 w 132"/>
                <a:gd name="T19" fmla="*/ 0 h 100"/>
                <a:gd name="T20" fmla="*/ 93 w 132"/>
                <a:gd name="T21" fmla="*/ 0 h 100"/>
                <a:gd name="T22" fmla="*/ 93 w 132"/>
                <a:gd name="T23" fmla="*/ 0 h 100"/>
                <a:gd name="T24" fmla="*/ 101 w 132"/>
                <a:gd name="T25" fmla="*/ 0 h 100"/>
                <a:gd name="T26" fmla="*/ 108 w 132"/>
                <a:gd name="T27" fmla="*/ 2 h 100"/>
                <a:gd name="T28" fmla="*/ 115 w 132"/>
                <a:gd name="T29" fmla="*/ 6 h 100"/>
                <a:gd name="T30" fmla="*/ 120 w 132"/>
                <a:gd name="T31" fmla="*/ 11 h 100"/>
                <a:gd name="T32" fmla="*/ 126 w 132"/>
                <a:gd name="T33" fmla="*/ 16 h 100"/>
                <a:gd name="T34" fmla="*/ 130 w 132"/>
                <a:gd name="T35" fmla="*/ 23 h 100"/>
                <a:gd name="T36" fmla="*/ 131 w 132"/>
                <a:gd name="T37" fmla="*/ 31 h 100"/>
                <a:gd name="T38" fmla="*/ 132 w 132"/>
                <a:gd name="T39" fmla="*/ 38 h 100"/>
                <a:gd name="T40" fmla="*/ 132 w 132"/>
                <a:gd name="T41" fmla="*/ 38 h 100"/>
                <a:gd name="T42" fmla="*/ 131 w 132"/>
                <a:gd name="T43" fmla="*/ 47 h 100"/>
                <a:gd name="T44" fmla="*/ 128 w 132"/>
                <a:gd name="T45" fmla="*/ 58 h 100"/>
                <a:gd name="T46" fmla="*/ 123 w 132"/>
                <a:gd name="T47" fmla="*/ 69 h 100"/>
                <a:gd name="T48" fmla="*/ 116 w 132"/>
                <a:gd name="T49" fmla="*/ 78 h 100"/>
                <a:gd name="T50" fmla="*/ 107 w 132"/>
                <a:gd name="T51" fmla="*/ 86 h 100"/>
                <a:gd name="T52" fmla="*/ 94 w 132"/>
                <a:gd name="T53" fmla="*/ 93 h 100"/>
                <a:gd name="T54" fmla="*/ 88 w 132"/>
                <a:gd name="T55" fmla="*/ 96 h 100"/>
                <a:gd name="T56" fmla="*/ 81 w 132"/>
                <a:gd name="T57" fmla="*/ 99 h 100"/>
                <a:gd name="T58" fmla="*/ 73 w 132"/>
                <a:gd name="T59" fmla="*/ 99 h 100"/>
                <a:gd name="T60" fmla="*/ 63 w 132"/>
                <a:gd name="T61" fmla="*/ 100 h 100"/>
                <a:gd name="T62" fmla="*/ 63 w 132"/>
                <a:gd name="T63" fmla="*/ 100 h 100"/>
                <a:gd name="T64" fmla="*/ 55 w 132"/>
                <a:gd name="T65" fmla="*/ 99 h 100"/>
                <a:gd name="T66" fmla="*/ 47 w 132"/>
                <a:gd name="T67" fmla="*/ 97 h 100"/>
                <a:gd name="T68" fmla="*/ 39 w 132"/>
                <a:gd name="T69" fmla="*/ 96 h 100"/>
                <a:gd name="T70" fmla="*/ 32 w 132"/>
                <a:gd name="T71" fmla="*/ 93 h 100"/>
                <a:gd name="T72" fmla="*/ 27 w 132"/>
                <a:gd name="T73" fmla="*/ 90 h 100"/>
                <a:gd name="T74" fmla="*/ 21 w 132"/>
                <a:gd name="T75" fmla="*/ 86 h 100"/>
                <a:gd name="T76" fmla="*/ 13 w 132"/>
                <a:gd name="T77" fmla="*/ 77 h 100"/>
                <a:gd name="T78" fmla="*/ 6 w 132"/>
                <a:gd name="T79" fmla="*/ 67 h 100"/>
                <a:gd name="T80" fmla="*/ 2 w 132"/>
                <a:gd name="T81" fmla="*/ 57 h 100"/>
                <a:gd name="T82" fmla="*/ 0 w 132"/>
                <a:gd name="T83" fmla="*/ 47 h 100"/>
                <a:gd name="T84" fmla="*/ 0 w 132"/>
                <a:gd name="T85" fmla="*/ 38 h 100"/>
                <a:gd name="T86" fmla="*/ 0 w 132"/>
                <a:gd name="T87" fmla="*/ 38 h 100"/>
                <a:gd name="T88" fmla="*/ 0 w 132"/>
                <a:gd name="T89" fmla="*/ 31 h 100"/>
                <a:gd name="T90" fmla="*/ 2 w 132"/>
                <a:gd name="T91" fmla="*/ 23 h 100"/>
                <a:gd name="T92" fmla="*/ 6 w 132"/>
                <a:gd name="T93" fmla="*/ 16 h 100"/>
                <a:gd name="T94" fmla="*/ 12 w 132"/>
                <a:gd name="T95" fmla="*/ 11 h 100"/>
                <a:gd name="T96" fmla="*/ 17 w 132"/>
                <a:gd name="T97" fmla="*/ 6 h 100"/>
                <a:gd name="T98" fmla="*/ 24 w 132"/>
                <a:gd name="T99" fmla="*/ 2 h 100"/>
                <a:gd name="T100" fmla="*/ 31 w 132"/>
                <a:gd name="T101" fmla="*/ 0 h 100"/>
                <a:gd name="T102" fmla="*/ 39 w 132"/>
                <a:gd name="T103" fmla="*/ 0 h 100"/>
                <a:gd name="T104" fmla="*/ 39 w 132"/>
                <a:gd name="T10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 h="100">
                  <a:moveTo>
                    <a:pt x="39" y="0"/>
                  </a:moveTo>
                  <a:lnTo>
                    <a:pt x="39" y="0"/>
                  </a:lnTo>
                  <a:lnTo>
                    <a:pt x="47" y="0"/>
                  </a:lnTo>
                  <a:lnTo>
                    <a:pt x="54" y="2"/>
                  </a:lnTo>
                  <a:lnTo>
                    <a:pt x="61" y="5"/>
                  </a:lnTo>
                  <a:lnTo>
                    <a:pt x="66" y="9"/>
                  </a:lnTo>
                  <a:lnTo>
                    <a:pt x="66" y="9"/>
                  </a:lnTo>
                  <a:lnTo>
                    <a:pt x="71" y="5"/>
                  </a:lnTo>
                  <a:lnTo>
                    <a:pt x="78" y="2"/>
                  </a:lnTo>
                  <a:lnTo>
                    <a:pt x="85" y="0"/>
                  </a:lnTo>
                  <a:lnTo>
                    <a:pt x="93" y="0"/>
                  </a:lnTo>
                  <a:lnTo>
                    <a:pt x="93" y="0"/>
                  </a:lnTo>
                  <a:lnTo>
                    <a:pt x="101" y="0"/>
                  </a:lnTo>
                  <a:lnTo>
                    <a:pt x="108" y="2"/>
                  </a:lnTo>
                  <a:lnTo>
                    <a:pt x="115" y="6"/>
                  </a:lnTo>
                  <a:lnTo>
                    <a:pt x="120" y="11"/>
                  </a:lnTo>
                  <a:lnTo>
                    <a:pt x="126" y="16"/>
                  </a:lnTo>
                  <a:lnTo>
                    <a:pt x="130" y="23"/>
                  </a:lnTo>
                  <a:lnTo>
                    <a:pt x="131" y="31"/>
                  </a:lnTo>
                  <a:lnTo>
                    <a:pt x="132" y="38"/>
                  </a:lnTo>
                  <a:lnTo>
                    <a:pt x="132" y="38"/>
                  </a:lnTo>
                  <a:lnTo>
                    <a:pt x="131" y="47"/>
                  </a:lnTo>
                  <a:lnTo>
                    <a:pt x="128" y="58"/>
                  </a:lnTo>
                  <a:lnTo>
                    <a:pt x="123" y="69"/>
                  </a:lnTo>
                  <a:lnTo>
                    <a:pt x="116" y="78"/>
                  </a:lnTo>
                  <a:lnTo>
                    <a:pt x="107" y="86"/>
                  </a:lnTo>
                  <a:lnTo>
                    <a:pt x="94" y="93"/>
                  </a:lnTo>
                  <a:lnTo>
                    <a:pt x="88" y="96"/>
                  </a:lnTo>
                  <a:lnTo>
                    <a:pt x="81" y="99"/>
                  </a:lnTo>
                  <a:lnTo>
                    <a:pt x="73" y="99"/>
                  </a:lnTo>
                  <a:lnTo>
                    <a:pt x="63" y="100"/>
                  </a:lnTo>
                  <a:lnTo>
                    <a:pt x="63" y="100"/>
                  </a:lnTo>
                  <a:lnTo>
                    <a:pt x="55" y="99"/>
                  </a:lnTo>
                  <a:lnTo>
                    <a:pt x="47" y="97"/>
                  </a:lnTo>
                  <a:lnTo>
                    <a:pt x="39" y="96"/>
                  </a:lnTo>
                  <a:lnTo>
                    <a:pt x="32" y="93"/>
                  </a:lnTo>
                  <a:lnTo>
                    <a:pt x="27" y="90"/>
                  </a:lnTo>
                  <a:lnTo>
                    <a:pt x="21" y="86"/>
                  </a:lnTo>
                  <a:lnTo>
                    <a:pt x="13" y="77"/>
                  </a:lnTo>
                  <a:lnTo>
                    <a:pt x="6" y="67"/>
                  </a:lnTo>
                  <a:lnTo>
                    <a:pt x="2" y="57"/>
                  </a:lnTo>
                  <a:lnTo>
                    <a:pt x="0" y="47"/>
                  </a:lnTo>
                  <a:lnTo>
                    <a:pt x="0" y="38"/>
                  </a:lnTo>
                  <a:lnTo>
                    <a:pt x="0" y="38"/>
                  </a:lnTo>
                  <a:lnTo>
                    <a:pt x="0" y="31"/>
                  </a:lnTo>
                  <a:lnTo>
                    <a:pt x="2" y="23"/>
                  </a:lnTo>
                  <a:lnTo>
                    <a:pt x="6" y="16"/>
                  </a:lnTo>
                  <a:lnTo>
                    <a:pt x="12" y="11"/>
                  </a:lnTo>
                  <a:lnTo>
                    <a:pt x="17" y="6"/>
                  </a:lnTo>
                  <a:lnTo>
                    <a:pt x="24" y="2"/>
                  </a:lnTo>
                  <a:lnTo>
                    <a:pt x="31" y="0"/>
                  </a:lnTo>
                  <a:lnTo>
                    <a:pt x="39" y="0"/>
                  </a:lnTo>
                  <a:lnTo>
                    <a:pt x="39" y="0"/>
                  </a:lnTo>
                  <a:close/>
                </a:path>
              </a:pathLst>
            </a:custGeom>
            <a:solidFill>
              <a:srgbClr val="FF8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74" name="Freeform 174"/>
            <p:cNvSpPr>
              <a:spLocks/>
            </p:cNvSpPr>
            <p:nvPr/>
          </p:nvSpPr>
          <p:spPr bwMode="auto">
            <a:xfrm>
              <a:off x="3149601" y="2336800"/>
              <a:ext cx="52388" cy="73025"/>
            </a:xfrm>
            <a:custGeom>
              <a:avLst/>
              <a:gdLst>
                <a:gd name="T0" fmla="*/ 29 w 33"/>
                <a:gd name="T1" fmla="*/ 46 h 46"/>
                <a:gd name="T2" fmla="*/ 29 w 33"/>
                <a:gd name="T3" fmla="*/ 46 h 46"/>
                <a:gd name="T4" fmla="*/ 31 w 33"/>
                <a:gd name="T5" fmla="*/ 39 h 46"/>
                <a:gd name="T6" fmla="*/ 33 w 33"/>
                <a:gd name="T7" fmla="*/ 34 h 46"/>
                <a:gd name="T8" fmla="*/ 33 w 33"/>
                <a:gd name="T9" fmla="*/ 27 h 46"/>
                <a:gd name="T10" fmla="*/ 33 w 33"/>
                <a:gd name="T11" fmla="*/ 22 h 46"/>
                <a:gd name="T12" fmla="*/ 30 w 33"/>
                <a:gd name="T13" fmla="*/ 15 h 46"/>
                <a:gd name="T14" fmla="*/ 27 w 33"/>
                <a:gd name="T15" fmla="*/ 9 h 46"/>
                <a:gd name="T16" fmla="*/ 25 w 33"/>
                <a:gd name="T17" fmla="*/ 4 h 46"/>
                <a:gd name="T18" fmla="*/ 19 w 33"/>
                <a:gd name="T19" fmla="*/ 0 h 46"/>
                <a:gd name="T20" fmla="*/ 0 w 33"/>
                <a:gd name="T21" fmla="*/ 3 h 46"/>
                <a:gd name="T22" fmla="*/ 0 w 33"/>
                <a:gd name="T23" fmla="*/ 3 h 46"/>
                <a:gd name="T24" fmla="*/ 12 w 33"/>
                <a:gd name="T25" fmla="*/ 11 h 46"/>
                <a:gd name="T26" fmla="*/ 18 w 33"/>
                <a:gd name="T27" fmla="*/ 15 h 46"/>
                <a:gd name="T28" fmla="*/ 22 w 33"/>
                <a:gd name="T29" fmla="*/ 19 h 46"/>
                <a:gd name="T30" fmla="*/ 25 w 33"/>
                <a:gd name="T31" fmla="*/ 24 h 46"/>
                <a:gd name="T32" fmla="*/ 27 w 33"/>
                <a:gd name="T33" fmla="*/ 31 h 46"/>
                <a:gd name="T34" fmla="*/ 29 w 33"/>
                <a:gd name="T35" fmla="*/ 38 h 46"/>
                <a:gd name="T36" fmla="*/ 29 w 33"/>
                <a:gd name="T37" fmla="*/ 46 h 46"/>
                <a:gd name="T38" fmla="*/ 29 w 33"/>
                <a:gd name="T3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46">
                  <a:moveTo>
                    <a:pt x="29" y="46"/>
                  </a:moveTo>
                  <a:lnTo>
                    <a:pt x="29" y="46"/>
                  </a:lnTo>
                  <a:lnTo>
                    <a:pt x="31" y="39"/>
                  </a:lnTo>
                  <a:lnTo>
                    <a:pt x="33" y="34"/>
                  </a:lnTo>
                  <a:lnTo>
                    <a:pt x="33" y="27"/>
                  </a:lnTo>
                  <a:lnTo>
                    <a:pt x="33" y="22"/>
                  </a:lnTo>
                  <a:lnTo>
                    <a:pt x="30" y="15"/>
                  </a:lnTo>
                  <a:lnTo>
                    <a:pt x="27" y="9"/>
                  </a:lnTo>
                  <a:lnTo>
                    <a:pt x="25" y="4"/>
                  </a:lnTo>
                  <a:lnTo>
                    <a:pt x="19" y="0"/>
                  </a:lnTo>
                  <a:lnTo>
                    <a:pt x="0" y="3"/>
                  </a:lnTo>
                  <a:lnTo>
                    <a:pt x="0" y="3"/>
                  </a:lnTo>
                  <a:lnTo>
                    <a:pt x="12" y="11"/>
                  </a:lnTo>
                  <a:lnTo>
                    <a:pt x="18" y="15"/>
                  </a:lnTo>
                  <a:lnTo>
                    <a:pt x="22" y="19"/>
                  </a:lnTo>
                  <a:lnTo>
                    <a:pt x="25" y="24"/>
                  </a:lnTo>
                  <a:lnTo>
                    <a:pt x="27" y="31"/>
                  </a:lnTo>
                  <a:lnTo>
                    <a:pt x="29" y="38"/>
                  </a:lnTo>
                  <a:lnTo>
                    <a:pt x="29" y="46"/>
                  </a:lnTo>
                  <a:lnTo>
                    <a:pt x="29" y="46"/>
                  </a:lnTo>
                  <a:close/>
                </a:path>
              </a:pathLst>
            </a:custGeom>
            <a:solidFill>
              <a:srgbClr val="FF8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175" name="Freeform 175"/>
          <p:cNvSpPr>
            <a:spLocks noEditPoints="1"/>
          </p:cNvSpPr>
          <p:nvPr/>
        </p:nvSpPr>
        <p:spPr bwMode="auto">
          <a:xfrm>
            <a:off x="3245969" y="2786620"/>
            <a:ext cx="217431" cy="303134"/>
          </a:xfrm>
          <a:custGeom>
            <a:avLst/>
            <a:gdLst>
              <a:gd name="T0" fmla="*/ 125 w 137"/>
              <a:gd name="T1" fmla="*/ 55 h 191"/>
              <a:gd name="T2" fmla="*/ 126 w 137"/>
              <a:gd name="T3" fmla="*/ 51 h 191"/>
              <a:gd name="T4" fmla="*/ 133 w 137"/>
              <a:gd name="T5" fmla="*/ 34 h 191"/>
              <a:gd name="T6" fmla="*/ 136 w 137"/>
              <a:gd name="T7" fmla="*/ 29 h 191"/>
              <a:gd name="T8" fmla="*/ 137 w 137"/>
              <a:gd name="T9" fmla="*/ 21 h 191"/>
              <a:gd name="T10" fmla="*/ 136 w 137"/>
              <a:gd name="T11" fmla="*/ 13 h 191"/>
              <a:gd name="T12" fmla="*/ 132 w 137"/>
              <a:gd name="T13" fmla="*/ 6 h 191"/>
              <a:gd name="T14" fmla="*/ 128 w 137"/>
              <a:gd name="T15" fmla="*/ 4 h 191"/>
              <a:gd name="T16" fmla="*/ 116 w 137"/>
              <a:gd name="T17" fmla="*/ 0 h 191"/>
              <a:gd name="T18" fmla="*/ 103 w 137"/>
              <a:gd name="T19" fmla="*/ 4 h 191"/>
              <a:gd name="T20" fmla="*/ 113 w 137"/>
              <a:gd name="T21" fmla="*/ 39 h 191"/>
              <a:gd name="T22" fmla="*/ 103 w 137"/>
              <a:gd name="T23" fmla="*/ 59 h 191"/>
              <a:gd name="T24" fmla="*/ 110 w 137"/>
              <a:gd name="T25" fmla="*/ 48 h 191"/>
              <a:gd name="T26" fmla="*/ 110 w 137"/>
              <a:gd name="T27" fmla="*/ 42 h 191"/>
              <a:gd name="T28" fmla="*/ 120 w 137"/>
              <a:gd name="T29" fmla="*/ 48 h 191"/>
              <a:gd name="T30" fmla="*/ 121 w 137"/>
              <a:gd name="T31" fmla="*/ 52 h 191"/>
              <a:gd name="T32" fmla="*/ 121 w 137"/>
              <a:gd name="T33" fmla="*/ 57 h 191"/>
              <a:gd name="T34" fmla="*/ 103 w 137"/>
              <a:gd name="T35" fmla="*/ 89 h 191"/>
              <a:gd name="T36" fmla="*/ 97 w 137"/>
              <a:gd name="T37" fmla="*/ 93 h 191"/>
              <a:gd name="T38" fmla="*/ 99 w 137"/>
              <a:gd name="T39" fmla="*/ 92 h 191"/>
              <a:gd name="T40" fmla="*/ 103 w 137"/>
              <a:gd name="T41" fmla="*/ 89 h 191"/>
              <a:gd name="T42" fmla="*/ 101 w 137"/>
              <a:gd name="T43" fmla="*/ 85 h 191"/>
              <a:gd name="T44" fmla="*/ 99 w 137"/>
              <a:gd name="T45" fmla="*/ 86 h 191"/>
              <a:gd name="T46" fmla="*/ 95 w 137"/>
              <a:gd name="T47" fmla="*/ 88 h 191"/>
              <a:gd name="T48" fmla="*/ 84 w 137"/>
              <a:gd name="T49" fmla="*/ 81 h 191"/>
              <a:gd name="T50" fmla="*/ 84 w 137"/>
              <a:gd name="T51" fmla="*/ 81 h 191"/>
              <a:gd name="T52" fmla="*/ 90 w 137"/>
              <a:gd name="T53" fmla="*/ 78 h 191"/>
              <a:gd name="T54" fmla="*/ 103 w 137"/>
              <a:gd name="T55" fmla="*/ 34 h 191"/>
              <a:gd name="T56" fmla="*/ 88 w 137"/>
              <a:gd name="T57" fmla="*/ 23 h 191"/>
              <a:gd name="T58" fmla="*/ 80 w 137"/>
              <a:gd name="T59" fmla="*/ 25 h 191"/>
              <a:gd name="T60" fmla="*/ 57 w 137"/>
              <a:gd name="T61" fmla="*/ 59 h 191"/>
              <a:gd name="T62" fmla="*/ 57 w 137"/>
              <a:gd name="T63" fmla="*/ 66 h 191"/>
              <a:gd name="T64" fmla="*/ 22 w 137"/>
              <a:gd name="T65" fmla="*/ 153 h 191"/>
              <a:gd name="T66" fmla="*/ 26 w 137"/>
              <a:gd name="T67" fmla="*/ 154 h 191"/>
              <a:gd name="T68" fmla="*/ 29 w 137"/>
              <a:gd name="T69" fmla="*/ 155 h 191"/>
              <a:gd name="T70" fmla="*/ 29 w 137"/>
              <a:gd name="T71" fmla="*/ 162 h 191"/>
              <a:gd name="T72" fmla="*/ 33 w 137"/>
              <a:gd name="T73" fmla="*/ 161 h 191"/>
              <a:gd name="T74" fmla="*/ 38 w 137"/>
              <a:gd name="T75" fmla="*/ 162 h 191"/>
              <a:gd name="T76" fmla="*/ 40 w 137"/>
              <a:gd name="T77" fmla="*/ 163 h 191"/>
              <a:gd name="T78" fmla="*/ 41 w 137"/>
              <a:gd name="T79" fmla="*/ 169 h 191"/>
              <a:gd name="T80" fmla="*/ 38 w 137"/>
              <a:gd name="T81" fmla="*/ 173 h 191"/>
              <a:gd name="T82" fmla="*/ 22 w 137"/>
              <a:gd name="T83" fmla="*/ 182 h 191"/>
              <a:gd name="T84" fmla="*/ 41 w 137"/>
              <a:gd name="T85" fmla="*/ 176 h 191"/>
              <a:gd name="T86" fmla="*/ 103 w 137"/>
              <a:gd name="T87" fmla="*/ 29 h 191"/>
              <a:gd name="T88" fmla="*/ 97 w 137"/>
              <a:gd name="T89" fmla="*/ 9 h 191"/>
              <a:gd name="T90" fmla="*/ 103 w 137"/>
              <a:gd name="T91" fmla="*/ 4 h 191"/>
              <a:gd name="T92" fmla="*/ 22 w 137"/>
              <a:gd name="T93" fmla="*/ 117 h 191"/>
              <a:gd name="T94" fmla="*/ 2 w 137"/>
              <a:gd name="T95" fmla="*/ 191 h 191"/>
              <a:gd name="T96" fmla="*/ 22 w 137"/>
              <a:gd name="T97" fmla="*/ 180 h 191"/>
              <a:gd name="T98" fmla="*/ 5 w 137"/>
              <a:gd name="T99" fmla="*/ 174 h 191"/>
              <a:gd name="T100" fmla="*/ 5 w 137"/>
              <a:gd name="T101" fmla="*/ 150 h 191"/>
              <a:gd name="T102" fmla="*/ 6 w 137"/>
              <a:gd name="T103" fmla="*/ 149 h 191"/>
              <a:gd name="T104" fmla="*/ 10 w 137"/>
              <a:gd name="T105" fmla="*/ 146 h 191"/>
              <a:gd name="T106" fmla="*/ 15 w 137"/>
              <a:gd name="T107" fmla="*/ 146 h 191"/>
              <a:gd name="T108" fmla="*/ 17 w 137"/>
              <a:gd name="T109" fmla="*/ 149 h 191"/>
              <a:gd name="T110" fmla="*/ 18 w 137"/>
              <a:gd name="T111" fmla="*/ 155 h 191"/>
              <a:gd name="T112" fmla="*/ 19 w 137"/>
              <a:gd name="T113" fmla="*/ 154 h 191"/>
              <a:gd name="T114" fmla="*/ 22 w 137"/>
              <a:gd name="T115" fmla="*/ 11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91">
                <a:moveTo>
                  <a:pt x="103" y="89"/>
                </a:moveTo>
                <a:lnTo>
                  <a:pt x="125" y="55"/>
                </a:lnTo>
                <a:lnTo>
                  <a:pt x="125" y="55"/>
                </a:lnTo>
                <a:lnTo>
                  <a:pt x="126" y="51"/>
                </a:lnTo>
                <a:lnTo>
                  <a:pt x="125" y="47"/>
                </a:lnTo>
                <a:lnTo>
                  <a:pt x="133" y="34"/>
                </a:lnTo>
                <a:lnTo>
                  <a:pt x="133" y="34"/>
                </a:lnTo>
                <a:lnTo>
                  <a:pt x="136" y="29"/>
                </a:lnTo>
                <a:lnTo>
                  <a:pt x="137" y="25"/>
                </a:lnTo>
                <a:lnTo>
                  <a:pt x="137" y="21"/>
                </a:lnTo>
                <a:lnTo>
                  <a:pt x="137" y="17"/>
                </a:lnTo>
                <a:lnTo>
                  <a:pt x="136" y="13"/>
                </a:lnTo>
                <a:lnTo>
                  <a:pt x="135" y="9"/>
                </a:lnTo>
                <a:lnTo>
                  <a:pt x="132" y="6"/>
                </a:lnTo>
                <a:lnTo>
                  <a:pt x="128" y="4"/>
                </a:lnTo>
                <a:lnTo>
                  <a:pt x="128" y="4"/>
                </a:lnTo>
                <a:lnTo>
                  <a:pt x="121" y="0"/>
                </a:lnTo>
                <a:lnTo>
                  <a:pt x="116" y="0"/>
                </a:lnTo>
                <a:lnTo>
                  <a:pt x="109" y="1"/>
                </a:lnTo>
                <a:lnTo>
                  <a:pt x="103" y="4"/>
                </a:lnTo>
                <a:lnTo>
                  <a:pt x="103" y="29"/>
                </a:lnTo>
                <a:lnTo>
                  <a:pt x="113" y="39"/>
                </a:lnTo>
                <a:lnTo>
                  <a:pt x="103" y="34"/>
                </a:lnTo>
                <a:lnTo>
                  <a:pt x="103" y="59"/>
                </a:lnTo>
                <a:lnTo>
                  <a:pt x="110" y="48"/>
                </a:lnTo>
                <a:lnTo>
                  <a:pt x="110" y="48"/>
                </a:lnTo>
                <a:lnTo>
                  <a:pt x="110" y="46"/>
                </a:lnTo>
                <a:lnTo>
                  <a:pt x="110" y="42"/>
                </a:lnTo>
                <a:lnTo>
                  <a:pt x="120" y="48"/>
                </a:lnTo>
                <a:lnTo>
                  <a:pt x="120" y="48"/>
                </a:lnTo>
                <a:lnTo>
                  <a:pt x="121" y="50"/>
                </a:lnTo>
                <a:lnTo>
                  <a:pt x="121" y="52"/>
                </a:lnTo>
                <a:lnTo>
                  <a:pt x="121" y="54"/>
                </a:lnTo>
                <a:lnTo>
                  <a:pt x="121" y="57"/>
                </a:lnTo>
                <a:lnTo>
                  <a:pt x="103" y="82"/>
                </a:lnTo>
                <a:lnTo>
                  <a:pt x="103" y="89"/>
                </a:lnTo>
                <a:close/>
                <a:moveTo>
                  <a:pt x="41" y="176"/>
                </a:moveTo>
                <a:lnTo>
                  <a:pt x="97" y="93"/>
                </a:lnTo>
                <a:lnTo>
                  <a:pt x="97" y="93"/>
                </a:lnTo>
                <a:lnTo>
                  <a:pt x="99" y="92"/>
                </a:lnTo>
                <a:lnTo>
                  <a:pt x="102" y="89"/>
                </a:lnTo>
                <a:lnTo>
                  <a:pt x="103" y="89"/>
                </a:lnTo>
                <a:lnTo>
                  <a:pt x="103" y="82"/>
                </a:lnTo>
                <a:lnTo>
                  <a:pt x="101" y="85"/>
                </a:lnTo>
                <a:lnTo>
                  <a:pt x="101" y="85"/>
                </a:lnTo>
                <a:lnTo>
                  <a:pt x="99" y="86"/>
                </a:lnTo>
                <a:lnTo>
                  <a:pt x="98" y="88"/>
                </a:lnTo>
                <a:lnTo>
                  <a:pt x="95" y="88"/>
                </a:lnTo>
                <a:lnTo>
                  <a:pt x="94" y="86"/>
                </a:lnTo>
                <a:lnTo>
                  <a:pt x="84" y="81"/>
                </a:lnTo>
                <a:lnTo>
                  <a:pt x="84" y="81"/>
                </a:lnTo>
                <a:lnTo>
                  <a:pt x="84" y="81"/>
                </a:lnTo>
                <a:lnTo>
                  <a:pt x="87" y="80"/>
                </a:lnTo>
                <a:lnTo>
                  <a:pt x="90" y="78"/>
                </a:lnTo>
                <a:lnTo>
                  <a:pt x="103" y="59"/>
                </a:lnTo>
                <a:lnTo>
                  <a:pt x="103" y="34"/>
                </a:lnTo>
                <a:lnTo>
                  <a:pt x="88" y="23"/>
                </a:lnTo>
                <a:lnTo>
                  <a:pt x="88" y="23"/>
                </a:lnTo>
                <a:lnTo>
                  <a:pt x="83" y="23"/>
                </a:lnTo>
                <a:lnTo>
                  <a:pt x="80" y="25"/>
                </a:lnTo>
                <a:lnTo>
                  <a:pt x="57" y="59"/>
                </a:lnTo>
                <a:lnTo>
                  <a:pt x="57" y="59"/>
                </a:lnTo>
                <a:lnTo>
                  <a:pt x="56" y="63"/>
                </a:lnTo>
                <a:lnTo>
                  <a:pt x="57" y="66"/>
                </a:lnTo>
                <a:lnTo>
                  <a:pt x="22" y="117"/>
                </a:lnTo>
                <a:lnTo>
                  <a:pt x="22" y="153"/>
                </a:lnTo>
                <a:lnTo>
                  <a:pt x="22" y="153"/>
                </a:lnTo>
                <a:lnTo>
                  <a:pt x="26" y="154"/>
                </a:lnTo>
                <a:lnTo>
                  <a:pt x="26" y="154"/>
                </a:lnTo>
                <a:lnTo>
                  <a:pt x="29" y="155"/>
                </a:lnTo>
                <a:lnTo>
                  <a:pt x="29" y="158"/>
                </a:lnTo>
                <a:lnTo>
                  <a:pt x="29" y="162"/>
                </a:lnTo>
                <a:lnTo>
                  <a:pt x="29" y="162"/>
                </a:lnTo>
                <a:lnTo>
                  <a:pt x="33" y="161"/>
                </a:lnTo>
                <a:lnTo>
                  <a:pt x="36" y="161"/>
                </a:lnTo>
                <a:lnTo>
                  <a:pt x="38" y="162"/>
                </a:lnTo>
                <a:lnTo>
                  <a:pt x="38" y="162"/>
                </a:lnTo>
                <a:lnTo>
                  <a:pt x="40" y="163"/>
                </a:lnTo>
                <a:lnTo>
                  <a:pt x="41" y="166"/>
                </a:lnTo>
                <a:lnTo>
                  <a:pt x="41" y="169"/>
                </a:lnTo>
                <a:lnTo>
                  <a:pt x="40" y="172"/>
                </a:lnTo>
                <a:lnTo>
                  <a:pt x="38" y="173"/>
                </a:lnTo>
                <a:lnTo>
                  <a:pt x="22" y="180"/>
                </a:lnTo>
                <a:lnTo>
                  <a:pt x="22" y="182"/>
                </a:lnTo>
                <a:lnTo>
                  <a:pt x="41" y="176"/>
                </a:lnTo>
                <a:lnTo>
                  <a:pt x="41" y="176"/>
                </a:lnTo>
                <a:close/>
                <a:moveTo>
                  <a:pt x="103" y="4"/>
                </a:moveTo>
                <a:lnTo>
                  <a:pt x="103" y="29"/>
                </a:lnTo>
                <a:lnTo>
                  <a:pt x="91" y="17"/>
                </a:lnTo>
                <a:lnTo>
                  <a:pt x="97" y="9"/>
                </a:lnTo>
                <a:lnTo>
                  <a:pt x="97" y="9"/>
                </a:lnTo>
                <a:lnTo>
                  <a:pt x="103" y="4"/>
                </a:lnTo>
                <a:lnTo>
                  <a:pt x="103" y="4"/>
                </a:lnTo>
                <a:close/>
                <a:moveTo>
                  <a:pt x="22" y="117"/>
                </a:moveTo>
                <a:lnTo>
                  <a:pt x="0" y="150"/>
                </a:lnTo>
                <a:lnTo>
                  <a:pt x="2" y="191"/>
                </a:lnTo>
                <a:lnTo>
                  <a:pt x="22" y="182"/>
                </a:lnTo>
                <a:lnTo>
                  <a:pt x="22" y="180"/>
                </a:lnTo>
                <a:lnTo>
                  <a:pt x="17" y="182"/>
                </a:lnTo>
                <a:lnTo>
                  <a:pt x="5" y="174"/>
                </a:lnTo>
                <a:lnTo>
                  <a:pt x="5" y="150"/>
                </a:lnTo>
                <a:lnTo>
                  <a:pt x="5" y="150"/>
                </a:lnTo>
                <a:lnTo>
                  <a:pt x="6" y="149"/>
                </a:lnTo>
                <a:lnTo>
                  <a:pt x="6" y="149"/>
                </a:lnTo>
                <a:lnTo>
                  <a:pt x="7" y="146"/>
                </a:lnTo>
                <a:lnTo>
                  <a:pt x="10" y="146"/>
                </a:lnTo>
                <a:lnTo>
                  <a:pt x="13" y="146"/>
                </a:lnTo>
                <a:lnTo>
                  <a:pt x="15" y="146"/>
                </a:lnTo>
                <a:lnTo>
                  <a:pt x="15" y="146"/>
                </a:lnTo>
                <a:lnTo>
                  <a:pt x="17" y="149"/>
                </a:lnTo>
                <a:lnTo>
                  <a:pt x="18" y="150"/>
                </a:lnTo>
                <a:lnTo>
                  <a:pt x="18" y="155"/>
                </a:lnTo>
                <a:lnTo>
                  <a:pt x="18" y="155"/>
                </a:lnTo>
                <a:lnTo>
                  <a:pt x="19" y="154"/>
                </a:lnTo>
                <a:lnTo>
                  <a:pt x="22" y="153"/>
                </a:lnTo>
                <a:lnTo>
                  <a:pt x="22" y="117"/>
                </a:lnTo>
                <a:close/>
              </a:path>
            </a:pathLst>
          </a:custGeom>
          <a:solidFill>
            <a:srgbClr val="C160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76" name="Freeform 176"/>
          <p:cNvSpPr>
            <a:spLocks noEditPoints="1"/>
          </p:cNvSpPr>
          <p:nvPr/>
        </p:nvSpPr>
        <p:spPr bwMode="auto">
          <a:xfrm>
            <a:off x="1482715" y="1202707"/>
            <a:ext cx="279327" cy="303134"/>
          </a:xfrm>
          <a:custGeom>
            <a:avLst/>
            <a:gdLst>
              <a:gd name="T0" fmla="*/ 138 w 176"/>
              <a:gd name="T1" fmla="*/ 88 h 191"/>
              <a:gd name="T2" fmla="*/ 132 w 176"/>
              <a:gd name="T3" fmla="*/ 138 h 191"/>
              <a:gd name="T4" fmla="*/ 150 w 176"/>
              <a:gd name="T5" fmla="*/ 143 h 191"/>
              <a:gd name="T6" fmla="*/ 147 w 176"/>
              <a:gd name="T7" fmla="*/ 151 h 191"/>
              <a:gd name="T8" fmla="*/ 132 w 176"/>
              <a:gd name="T9" fmla="*/ 36 h 191"/>
              <a:gd name="T10" fmla="*/ 150 w 176"/>
              <a:gd name="T11" fmla="*/ 26 h 191"/>
              <a:gd name="T12" fmla="*/ 135 w 176"/>
              <a:gd name="T13" fmla="*/ 47 h 191"/>
              <a:gd name="T14" fmla="*/ 146 w 176"/>
              <a:gd name="T15" fmla="*/ 88 h 191"/>
              <a:gd name="T16" fmla="*/ 174 w 176"/>
              <a:gd name="T17" fmla="*/ 85 h 191"/>
              <a:gd name="T18" fmla="*/ 150 w 176"/>
              <a:gd name="T19" fmla="*/ 92 h 191"/>
              <a:gd name="T20" fmla="*/ 88 w 176"/>
              <a:gd name="T21" fmla="*/ 39 h 191"/>
              <a:gd name="T22" fmla="*/ 115 w 176"/>
              <a:gd name="T23" fmla="*/ 46 h 191"/>
              <a:gd name="T24" fmla="*/ 132 w 176"/>
              <a:gd name="T25" fmla="*/ 109 h 191"/>
              <a:gd name="T26" fmla="*/ 115 w 176"/>
              <a:gd name="T27" fmla="*/ 128 h 191"/>
              <a:gd name="T28" fmla="*/ 111 w 176"/>
              <a:gd name="T29" fmla="*/ 180 h 191"/>
              <a:gd name="T30" fmla="*/ 90 w 176"/>
              <a:gd name="T31" fmla="*/ 191 h 191"/>
              <a:gd name="T32" fmla="*/ 105 w 176"/>
              <a:gd name="T33" fmla="*/ 126 h 191"/>
              <a:gd name="T34" fmla="*/ 122 w 176"/>
              <a:gd name="T35" fmla="*/ 107 h 191"/>
              <a:gd name="T36" fmla="*/ 124 w 176"/>
              <a:gd name="T37" fmla="*/ 73 h 191"/>
              <a:gd name="T38" fmla="*/ 104 w 176"/>
              <a:gd name="T39" fmla="*/ 51 h 191"/>
              <a:gd name="T40" fmla="*/ 88 w 176"/>
              <a:gd name="T41" fmla="*/ 39 h 191"/>
              <a:gd name="T42" fmla="*/ 127 w 176"/>
              <a:gd name="T43" fmla="*/ 43 h 191"/>
              <a:gd name="T44" fmla="*/ 132 w 176"/>
              <a:gd name="T45" fmla="*/ 36 h 191"/>
              <a:gd name="T46" fmla="*/ 128 w 176"/>
              <a:gd name="T47" fmla="*/ 128 h 191"/>
              <a:gd name="T48" fmla="*/ 132 w 176"/>
              <a:gd name="T49" fmla="*/ 127 h 191"/>
              <a:gd name="T50" fmla="*/ 92 w 176"/>
              <a:gd name="T51" fmla="*/ 1 h 191"/>
              <a:gd name="T52" fmla="*/ 88 w 176"/>
              <a:gd name="T53" fmla="*/ 30 h 191"/>
              <a:gd name="T54" fmla="*/ 80 w 176"/>
              <a:gd name="T55" fmla="*/ 191 h 191"/>
              <a:gd name="T56" fmla="*/ 62 w 176"/>
              <a:gd name="T57" fmla="*/ 176 h 191"/>
              <a:gd name="T58" fmla="*/ 55 w 176"/>
              <a:gd name="T59" fmla="*/ 124 h 191"/>
              <a:gd name="T60" fmla="*/ 44 w 176"/>
              <a:gd name="T61" fmla="*/ 67 h 191"/>
              <a:gd name="T62" fmla="*/ 67 w 176"/>
              <a:gd name="T63" fmla="*/ 43 h 191"/>
              <a:gd name="T64" fmla="*/ 88 w 176"/>
              <a:gd name="T65" fmla="*/ 49 h 191"/>
              <a:gd name="T66" fmla="*/ 61 w 176"/>
              <a:gd name="T67" fmla="*/ 61 h 191"/>
              <a:gd name="T68" fmla="*/ 50 w 176"/>
              <a:gd name="T69" fmla="*/ 88 h 191"/>
              <a:gd name="T70" fmla="*/ 69 w 176"/>
              <a:gd name="T71" fmla="*/ 120 h 191"/>
              <a:gd name="T72" fmla="*/ 88 w 176"/>
              <a:gd name="T73" fmla="*/ 147 h 191"/>
              <a:gd name="T74" fmla="*/ 88 w 176"/>
              <a:gd name="T75" fmla="*/ 30 h 191"/>
              <a:gd name="T76" fmla="*/ 84 w 176"/>
              <a:gd name="T77" fmla="*/ 26 h 191"/>
              <a:gd name="T78" fmla="*/ 88 w 176"/>
              <a:gd name="T79" fmla="*/ 0 h 191"/>
              <a:gd name="T80" fmla="*/ 47 w 176"/>
              <a:gd name="T81" fmla="*/ 135 h 191"/>
              <a:gd name="T82" fmla="*/ 44 w 176"/>
              <a:gd name="T83" fmla="*/ 138 h 191"/>
              <a:gd name="T84" fmla="*/ 47 w 176"/>
              <a:gd name="T85" fmla="*/ 47 h 191"/>
              <a:gd name="T86" fmla="*/ 44 w 176"/>
              <a:gd name="T87" fmla="*/ 108 h 191"/>
              <a:gd name="T88" fmla="*/ 40 w 176"/>
              <a:gd name="T89" fmla="*/ 77 h 191"/>
              <a:gd name="T90" fmla="*/ 44 w 176"/>
              <a:gd name="T91" fmla="*/ 49 h 191"/>
              <a:gd name="T92" fmla="*/ 25 w 176"/>
              <a:gd name="T93" fmla="*/ 31 h 191"/>
              <a:gd name="T94" fmla="*/ 32 w 176"/>
              <a:gd name="T95" fmla="*/ 26 h 191"/>
              <a:gd name="T96" fmla="*/ 32 w 176"/>
              <a:gd name="T97" fmla="*/ 150 h 191"/>
              <a:gd name="T98" fmla="*/ 24 w 176"/>
              <a:gd name="T99" fmla="*/ 147 h 191"/>
              <a:gd name="T100" fmla="*/ 44 w 176"/>
              <a:gd name="T101" fmla="*/ 127 h 191"/>
              <a:gd name="T102" fmla="*/ 25 w 176"/>
              <a:gd name="T103" fmla="*/ 84 h 191"/>
              <a:gd name="T104" fmla="*/ 25 w 176"/>
              <a:gd name="T105" fmla="*/ 92 h 191"/>
              <a:gd name="T106" fmla="*/ 0 w 176"/>
              <a:gd name="T107" fmla="*/ 8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91">
                <a:moveTo>
                  <a:pt x="132" y="66"/>
                </a:moveTo>
                <a:lnTo>
                  <a:pt x="132" y="66"/>
                </a:lnTo>
                <a:lnTo>
                  <a:pt x="136" y="77"/>
                </a:lnTo>
                <a:lnTo>
                  <a:pt x="138" y="88"/>
                </a:lnTo>
                <a:lnTo>
                  <a:pt x="138" y="88"/>
                </a:lnTo>
                <a:lnTo>
                  <a:pt x="136" y="99"/>
                </a:lnTo>
                <a:lnTo>
                  <a:pt x="132" y="109"/>
                </a:lnTo>
                <a:lnTo>
                  <a:pt x="132" y="66"/>
                </a:lnTo>
                <a:lnTo>
                  <a:pt x="132" y="66"/>
                </a:lnTo>
                <a:close/>
                <a:moveTo>
                  <a:pt x="132" y="138"/>
                </a:moveTo>
                <a:lnTo>
                  <a:pt x="132" y="127"/>
                </a:lnTo>
                <a:lnTo>
                  <a:pt x="132" y="127"/>
                </a:lnTo>
                <a:lnTo>
                  <a:pt x="135" y="128"/>
                </a:lnTo>
                <a:lnTo>
                  <a:pt x="135" y="128"/>
                </a:lnTo>
                <a:lnTo>
                  <a:pt x="150" y="143"/>
                </a:lnTo>
                <a:lnTo>
                  <a:pt x="150" y="143"/>
                </a:lnTo>
                <a:lnTo>
                  <a:pt x="151" y="147"/>
                </a:lnTo>
                <a:lnTo>
                  <a:pt x="150" y="150"/>
                </a:lnTo>
                <a:lnTo>
                  <a:pt x="150" y="150"/>
                </a:lnTo>
                <a:lnTo>
                  <a:pt x="147" y="151"/>
                </a:lnTo>
                <a:lnTo>
                  <a:pt x="145" y="150"/>
                </a:lnTo>
                <a:lnTo>
                  <a:pt x="132" y="138"/>
                </a:lnTo>
                <a:lnTo>
                  <a:pt x="132" y="138"/>
                </a:lnTo>
                <a:close/>
                <a:moveTo>
                  <a:pt x="132" y="49"/>
                </a:moveTo>
                <a:lnTo>
                  <a:pt x="132" y="36"/>
                </a:lnTo>
                <a:lnTo>
                  <a:pt x="145" y="26"/>
                </a:lnTo>
                <a:lnTo>
                  <a:pt x="145" y="26"/>
                </a:lnTo>
                <a:lnTo>
                  <a:pt x="147" y="24"/>
                </a:lnTo>
                <a:lnTo>
                  <a:pt x="150" y="26"/>
                </a:lnTo>
                <a:lnTo>
                  <a:pt x="150" y="26"/>
                </a:lnTo>
                <a:lnTo>
                  <a:pt x="151" y="28"/>
                </a:lnTo>
                <a:lnTo>
                  <a:pt x="150" y="31"/>
                </a:lnTo>
                <a:lnTo>
                  <a:pt x="135" y="47"/>
                </a:lnTo>
                <a:lnTo>
                  <a:pt x="135" y="47"/>
                </a:lnTo>
                <a:lnTo>
                  <a:pt x="135" y="47"/>
                </a:lnTo>
                <a:lnTo>
                  <a:pt x="132" y="49"/>
                </a:lnTo>
                <a:lnTo>
                  <a:pt x="132" y="49"/>
                </a:lnTo>
                <a:close/>
                <a:moveTo>
                  <a:pt x="146" y="88"/>
                </a:moveTo>
                <a:lnTo>
                  <a:pt x="146" y="88"/>
                </a:lnTo>
                <a:lnTo>
                  <a:pt x="146" y="88"/>
                </a:lnTo>
                <a:lnTo>
                  <a:pt x="147" y="85"/>
                </a:lnTo>
                <a:lnTo>
                  <a:pt x="150" y="84"/>
                </a:lnTo>
                <a:lnTo>
                  <a:pt x="172" y="84"/>
                </a:lnTo>
                <a:lnTo>
                  <a:pt x="172" y="84"/>
                </a:lnTo>
                <a:lnTo>
                  <a:pt x="174" y="85"/>
                </a:lnTo>
                <a:lnTo>
                  <a:pt x="176" y="88"/>
                </a:lnTo>
                <a:lnTo>
                  <a:pt x="176" y="88"/>
                </a:lnTo>
                <a:lnTo>
                  <a:pt x="174" y="91"/>
                </a:lnTo>
                <a:lnTo>
                  <a:pt x="172" y="92"/>
                </a:lnTo>
                <a:lnTo>
                  <a:pt x="150" y="92"/>
                </a:lnTo>
                <a:lnTo>
                  <a:pt x="150" y="92"/>
                </a:lnTo>
                <a:lnTo>
                  <a:pt x="147" y="91"/>
                </a:lnTo>
                <a:lnTo>
                  <a:pt x="146" y="88"/>
                </a:lnTo>
                <a:lnTo>
                  <a:pt x="146" y="88"/>
                </a:lnTo>
                <a:close/>
                <a:moveTo>
                  <a:pt x="88" y="39"/>
                </a:moveTo>
                <a:lnTo>
                  <a:pt x="88" y="39"/>
                </a:lnTo>
                <a:lnTo>
                  <a:pt x="96" y="39"/>
                </a:lnTo>
                <a:lnTo>
                  <a:pt x="103" y="40"/>
                </a:lnTo>
                <a:lnTo>
                  <a:pt x="108" y="43"/>
                </a:lnTo>
                <a:lnTo>
                  <a:pt x="115" y="46"/>
                </a:lnTo>
                <a:lnTo>
                  <a:pt x="120" y="50"/>
                </a:lnTo>
                <a:lnTo>
                  <a:pt x="124" y="55"/>
                </a:lnTo>
                <a:lnTo>
                  <a:pt x="128" y="61"/>
                </a:lnTo>
                <a:lnTo>
                  <a:pt x="132" y="66"/>
                </a:lnTo>
                <a:lnTo>
                  <a:pt x="132" y="109"/>
                </a:lnTo>
                <a:lnTo>
                  <a:pt x="132" y="109"/>
                </a:lnTo>
                <a:lnTo>
                  <a:pt x="128" y="115"/>
                </a:lnTo>
                <a:lnTo>
                  <a:pt x="124" y="120"/>
                </a:lnTo>
                <a:lnTo>
                  <a:pt x="120" y="124"/>
                </a:lnTo>
                <a:lnTo>
                  <a:pt x="115" y="128"/>
                </a:lnTo>
                <a:lnTo>
                  <a:pt x="115" y="166"/>
                </a:lnTo>
                <a:lnTo>
                  <a:pt x="115" y="166"/>
                </a:lnTo>
                <a:lnTo>
                  <a:pt x="115" y="172"/>
                </a:lnTo>
                <a:lnTo>
                  <a:pt x="113" y="176"/>
                </a:lnTo>
                <a:lnTo>
                  <a:pt x="111" y="180"/>
                </a:lnTo>
                <a:lnTo>
                  <a:pt x="108" y="184"/>
                </a:lnTo>
                <a:lnTo>
                  <a:pt x="104" y="187"/>
                </a:lnTo>
                <a:lnTo>
                  <a:pt x="100" y="189"/>
                </a:lnTo>
                <a:lnTo>
                  <a:pt x="96" y="191"/>
                </a:lnTo>
                <a:lnTo>
                  <a:pt x="90" y="191"/>
                </a:lnTo>
                <a:lnTo>
                  <a:pt x="88" y="191"/>
                </a:lnTo>
                <a:lnTo>
                  <a:pt x="88" y="147"/>
                </a:lnTo>
                <a:lnTo>
                  <a:pt x="105" y="147"/>
                </a:lnTo>
                <a:lnTo>
                  <a:pt x="105" y="126"/>
                </a:lnTo>
                <a:lnTo>
                  <a:pt x="105" y="126"/>
                </a:lnTo>
                <a:lnTo>
                  <a:pt x="105" y="123"/>
                </a:lnTo>
                <a:lnTo>
                  <a:pt x="108" y="122"/>
                </a:lnTo>
                <a:lnTo>
                  <a:pt x="108" y="122"/>
                </a:lnTo>
                <a:lnTo>
                  <a:pt x="115" y="115"/>
                </a:lnTo>
                <a:lnTo>
                  <a:pt x="122" y="107"/>
                </a:lnTo>
                <a:lnTo>
                  <a:pt x="126" y="99"/>
                </a:lnTo>
                <a:lnTo>
                  <a:pt x="127" y="88"/>
                </a:lnTo>
                <a:lnTo>
                  <a:pt x="127" y="88"/>
                </a:lnTo>
                <a:lnTo>
                  <a:pt x="126" y="80"/>
                </a:lnTo>
                <a:lnTo>
                  <a:pt x="124" y="73"/>
                </a:lnTo>
                <a:lnTo>
                  <a:pt x="120" y="66"/>
                </a:lnTo>
                <a:lnTo>
                  <a:pt x="116" y="61"/>
                </a:lnTo>
                <a:lnTo>
                  <a:pt x="116" y="61"/>
                </a:lnTo>
                <a:lnTo>
                  <a:pt x="109" y="55"/>
                </a:lnTo>
                <a:lnTo>
                  <a:pt x="104" y="51"/>
                </a:lnTo>
                <a:lnTo>
                  <a:pt x="96" y="50"/>
                </a:lnTo>
                <a:lnTo>
                  <a:pt x="88" y="49"/>
                </a:lnTo>
                <a:lnTo>
                  <a:pt x="88" y="49"/>
                </a:lnTo>
                <a:lnTo>
                  <a:pt x="88" y="39"/>
                </a:lnTo>
                <a:lnTo>
                  <a:pt x="88" y="39"/>
                </a:lnTo>
                <a:lnTo>
                  <a:pt x="88" y="39"/>
                </a:lnTo>
                <a:close/>
                <a:moveTo>
                  <a:pt x="132" y="36"/>
                </a:moveTo>
                <a:lnTo>
                  <a:pt x="128" y="40"/>
                </a:lnTo>
                <a:lnTo>
                  <a:pt x="128" y="40"/>
                </a:lnTo>
                <a:lnTo>
                  <a:pt x="127" y="43"/>
                </a:lnTo>
                <a:lnTo>
                  <a:pt x="128" y="47"/>
                </a:lnTo>
                <a:lnTo>
                  <a:pt x="128" y="47"/>
                </a:lnTo>
                <a:lnTo>
                  <a:pt x="130" y="49"/>
                </a:lnTo>
                <a:lnTo>
                  <a:pt x="132" y="49"/>
                </a:lnTo>
                <a:lnTo>
                  <a:pt x="132" y="36"/>
                </a:lnTo>
                <a:lnTo>
                  <a:pt x="132" y="36"/>
                </a:lnTo>
                <a:close/>
                <a:moveTo>
                  <a:pt x="132" y="127"/>
                </a:moveTo>
                <a:lnTo>
                  <a:pt x="132" y="127"/>
                </a:lnTo>
                <a:lnTo>
                  <a:pt x="130" y="127"/>
                </a:lnTo>
                <a:lnTo>
                  <a:pt x="128" y="128"/>
                </a:lnTo>
                <a:lnTo>
                  <a:pt x="128" y="128"/>
                </a:lnTo>
                <a:lnTo>
                  <a:pt x="127" y="131"/>
                </a:lnTo>
                <a:lnTo>
                  <a:pt x="128" y="135"/>
                </a:lnTo>
                <a:lnTo>
                  <a:pt x="132" y="138"/>
                </a:lnTo>
                <a:lnTo>
                  <a:pt x="132" y="127"/>
                </a:lnTo>
                <a:lnTo>
                  <a:pt x="132" y="127"/>
                </a:lnTo>
                <a:close/>
                <a:moveTo>
                  <a:pt x="88" y="30"/>
                </a:moveTo>
                <a:lnTo>
                  <a:pt x="88" y="0"/>
                </a:lnTo>
                <a:lnTo>
                  <a:pt x="88" y="0"/>
                </a:lnTo>
                <a:lnTo>
                  <a:pt x="92" y="1"/>
                </a:lnTo>
                <a:lnTo>
                  <a:pt x="92" y="4"/>
                </a:lnTo>
                <a:lnTo>
                  <a:pt x="92" y="26"/>
                </a:lnTo>
                <a:lnTo>
                  <a:pt x="92" y="26"/>
                </a:lnTo>
                <a:lnTo>
                  <a:pt x="92" y="28"/>
                </a:lnTo>
                <a:lnTo>
                  <a:pt x="88" y="30"/>
                </a:lnTo>
                <a:lnTo>
                  <a:pt x="88" y="30"/>
                </a:lnTo>
                <a:close/>
                <a:moveTo>
                  <a:pt x="88" y="191"/>
                </a:moveTo>
                <a:lnTo>
                  <a:pt x="85" y="191"/>
                </a:lnTo>
                <a:lnTo>
                  <a:pt x="85" y="191"/>
                </a:lnTo>
                <a:lnTo>
                  <a:pt x="80" y="191"/>
                </a:lnTo>
                <a:lnTo>
                  <a:pt x="76" y="189"/>
                </a:lnTo>
                <a:lnTo>
                  <a:pt x="71" y="187"/>
                </a:lnTo>
                <a:lnTo>
                  <a:pt x="67" y="184"/>
                </a:lnTo>
                <a:lnTo>
                  <a:pt x="65" y="180"/>
                </a:lnTo>
                <a:lnTo>
                  <a:pt x="62" y="176"/>
                </a:lnTo>
                <a:lnTo>
                  <a:pt x="61" y="172"/>
                </a:lnTo>
                <a:lnTo>
                  <a:pt x="61" y="166"/>
                </a:lnTo>
                <a:lnTo>
                  <a:pt x="61" y="128"/>
                </a:lnTo>
                <a:lnTo>
                  <a:pt x="61" y="128"/>
                </a:lnTo>
                <a:lnTo>
                  <a:pt x="55" y="124"/>
                </a:lnTo>
                <a:lnTo>
                  <a:pt x="51" y="119"/>
                </a:lnTo>
                <a:lnTo>
                  <a:pt x="47" y="114"/>
                </a:lnTo>
                <a:lnTo>
                  <a:pt x="44" y="108"/>
                </a:lnTo>
                <a:lnTo>
                  <a:pt x="44" y="67"/>
                </a:lnTo>
                <a:lnTo>
                  <a:pt x="44" y="67"/>
                </a:lnTo>
                <a:lnTo>
                  <a:pt x="47" y="61"/>
                </a:lnTo>
                <a:lnTo>
                  <a:pt x="51" y="55"/>
                </a:lnTo>
                <a:lnTo>
                  <a:pt x="57" y="51"/>
                </a:lnTo>
                <a:lnTo>
                  <a:pt x="62" y="47"/>
                </a:lnTo>
                <a:lnTo>
                  <a:pt x="67" y="43"/>
                </a:lnTo>
                <a:lnTo>
                  <a:pt x="74" y="40"/>
                </a:lnTo>
                <a:lnTo>
                  <a:pt x="81" y="39"/>
                </a:lnTo>
                <a:lnTo>
                  <a:pt x="88" y="39"/>
                </a:lnTo>
                <a:lnTo>
                  <a:pt x="88" y="49"/>
                </a:lnTo>
                <a:lnTo>
                  <a:pt x="88" y="49"/>
                </a:lnTo>
                <a:lnTo>
                  <a:pt x="81" y="50"/>
                </a:lnTo>
                <a:lnTo>
                  <a:pt x="73" y="51"/>
                </a:lnTo>
                <a:lnTo>
                  <a:pt x="66" y="55"/>
                </a:lnTo>
                <a:lnTo>
                  <a:pt x="61" y="61"/>
                </a:lnTo>
                <a:lnTo>
                  <a:pt x="61" y="61"/>
                </a:lnTo>
                <a:lnTo>
                  <a:pt x="57" y="66"/>
                </a:lnTo>
                <a:lnTo>
                  <a:pt x="53" y="73"/>
                </a:lnTo>
                <a:lnTo>
                  <a:pt x="50" y="80"/>
                </a:lnTo>
                <a:lnTo>
                  <a:pt x="50" y="88"/>
                </a:lnTo>
                <a:lnTo>
                  <a:pt x="50" y="88"/>
                </a:lnTo>
                <a:lnTo>
                  <a:pt x="51" y="97"/>
                </a:lnTo>
                <a:lnTo>
                  <a:pt x="55" y="107"/>
                </a:lnTo>
                <a:lnTo>
                  <a:pt x="61" y="115"/>
                </a:lnTo>
                <a:lnTo>
                  <a:pt x="69" y="120"/>
                </a:lnTo>
                <a:lnTo>
                  <a:pt x="69" y="120"/>
                </a:lnTo>
                <a:lnTo>
                  <a:pt x="69" y="120"/>
                </a:lnTo>
                <a:lnTo>
                  <a:pt x="70" y="123"/>
                </a:lnTo>
                <a:lnTo>
                  <a:pt x="70" y="126"/>
                </a:lnTo>
                <a:lnTo>
                  <a:pt x="70" y="147"/>
                </a:lnTo>
                <a:lnTo>
                  <a:pt x="88" y="147"/>
                </a:lnTo>
                <a:lnTo>
                  <a:pt x="88" y="191"/>
                </a:lnTo>
                <a:lnTo>
                  <a:pt x="88" y="191"/>
                </a:lnTo>
                <a:close/>
                <a:moveTo>
                  <a:pt x="88" y="0"/>
                </a:moveTo>
                <a:lnTo>
                  <a:pt x="88" y="30"/>
                </a:lnTo>
                <a:lnTo>
                  <a:pt x="88" y="30"/>
                </a:lnTo>
                <a:lnTo>
                  <a:pt x="88" y="30"/>
                </a:lnTo>
                <a:lnTo>
                  <a:pt x="88" y="30"/>
                </a:lnTo>
                <a:lnTo>
                  <a:pt x="88" y="30"/>
                </a:lnTo>
                <a:lnTo>
                  <a:pt x="85" y="28"/>
                </a:lnTo>
                <a:lnTo>
                  <a:pt x="84" y="26"/>
                </a:lnTo>
                <a:lnTo>
                  <a:pt x="84" y="4"/>
                </a:lnTo>
                <a:lnTo>
                  <a:pt x="84" y="4"/>
                </a:lnTo>
                <a:lnTo>
                  <a:pt x="85" y="1"/>
                </a:lnTo>
                <a:lnTo>
                  <a:pt x="88" y="0"/>
                </a:lnTo>
                <a:lnTo>
                  <a:pt x="88" y="0"/>
                </a:lnTo>
                <a:lnTo>
                  <a:pt x="88" y="0"/>
                </a:lnTo>
                <a:lnTo>
                  <a:pt x="88" y="0"/>
                </a:lnTo>
                <a:close/>
                <a:moveTo>
                  <a:pt x="44" y="138"/>
                </a:moveTo>
                <a:lnTo>
                  <a:pt x="47" y="135"/>
                </a:lnTo>
                <a:lnTo>
                  <a:pt x="47" y="135"/>
                </a:lnTo>
                <a:lnTo>
                  <a:pt x="48" y="131"/>
                </a:lnTo>
                <a:lnTo>
                  <a:pt x="47" y="128"/>
                </a:lnTo>
                <a:lnTo>
                  <a:pt x="47" y="128"/>
                </a:lnTo>
                <a:lnTo>
                  <a:pt x="44" y="127"/>
                </a:lnTo>
                <a:lnTo>
                  <a:pt x="44" y="138"/>
                </a:lnTo>
                <a:lnTo>
                  <a:pt x="44" y="138"/>
                </a:lnTo>
                <a:close/>
                <a:moveTo>
                  <a:pt x="44" y="49"/>
                </a:moveTo>
                <a:lnTo>
                  <a:pt x="44" y="49"/>
                </a:lnTo>
                <a:lnTo>
                  <a:pt x="47" y="47"/>
                </a:lnTo>
                <a:lnTo>
                  <a:pt x="47" y="47"/>
                </a:lnTo>
                <a:lnTo>
                  <a:pt x="48" y="43"/>
                </a:lnTo>
                <a:lnTo>
                  <a:pt x="47" y="40"/>
                </a:lnTo>
                <a:lnTo>
                  <a:pt x="44" y="38"/>
                </a:lnTo>
                <a:lnTo>
                  <a:pt x="44" y="49"/>
                </a:lnTo>
                <a:close/>
                <a:moveTo>
                  <a:pt x="44" y="108"/>
                </a:moveTo>
                <a:lnTo>
                  <a:pt x="44" y="108"/>
                </a:lnTo>
                <a:lnTo>
                  <a:pt x="40" y="99"/>
                </a:lnTo>
                <a:lnTo>
                  <a:pt x="39" y="88"/>
                </a:lnTo>
                <a:lnTo>
                  <a:pt x="39" y="88"/>
                </a:lnTo>
                <a:lnTo>
                  <a:pt x="40" y="77"/>
                </a:lnTo>
                <a:lnTo>
                  <a:pt x="44" y="67"/>
                </a:lnTo>
                <a:lnTo>
                  <a:pt x="44" y="108"/>
                </a:lnTo>
                <a:lnTo>
                  <a:pt x="44" y="108"/>
                </a:lnTo>
                <a:close/>
                <a:moveTo>
                  <a:pt x="44" y="38"/>
                </a:moveTo>
                <a:lnTo>
                  <a:pt x="44" y="49"/>
                </a:lnTo>
                <a:lnTo>
                  <a:pt x="44" y="49"/>
                </a:lnTo>
                <a:lnTo>
                  <a:pt x="40" y="47"/>
                </a:lnTo>
                <a:lnTo>
                  <a:pt x="40" y="47"/>
                </a:lnTo>
                <a:lnTo>
                  <a:pt x="25" y="31"/>
                </a:lnTo>
                <a:lnTo>
                  <a:pt x="25" y="31"/>
                </a:lnTo>
                <a:lnTo>
                  <a:pt x="24" y="28"/>
                </a:lnTo>
                <a:lnTo>
                  <a:pt x="25" y="26"/>
                </a:lnTo>
                <a:lnTo>
                  <a:pt x="25" y="26"/>
                </a:lnTo>
                <a:lnTo>
                  <a:pt x="28" y="24"/>
                </a:lnTo>
                <a:lnTo>
                  <a:pt x="32" y="26"/>
                </a:lnTo>
                <a:lnTo>
                  <a:pt x="44" y="38"/>
                </a:lnTo>
                <a:lnTo>
                  <a:pt x="44" y="38"/>
                </a:lnTo>
                <a:close/>
                <a:moveTo>
                  <a:pt x="44" y="127"/>
                </a:moveTo>
                <a:lnTo>
                  <a:pt x="44" y="138"/>
                </a:lnTo>
                <a:lnTo>
                  <a:pt x="32" y="150"/>
                </a:lnTo>
                <a:lnTo>
                  <a:pt x="32" y="150"/>
                </a:lnTo>
                <a:lnTo>
                  <a:pt x="28" y="151"/>
                </a:lnTo>
                <a:lnTo>
                  <a:pt x="25" y="150"/>
                </a:lnTo>
                <a:lnTo>
                  <a:pt x="25" y="150"/>
                </a:lnTo>
                <a:lnTo>
                  <a:pt x="24" y="147"/>
                </a:lnTo>
                <a:lnTo>
                  <a:pt x="25" y="143"/>
                </a:lnTo>
                <a:lnTo>
                  <a:pt x="40" y="128"/>
                </a:lnTo>
                <a:lnTo>
                  <a:pt x="40" y="128"/>
                </a:lnTo>
                <a:lnTo>
                  <a:pt x="40" y="128"/>
                </a:lnTo>
                <a:lnTo>
                  <a:pt x="44" y="127"/>
                </a:lnTo>
                <a:lnTo>
                  <a:pt x="44" y="127"/>
                </a:lnTo>
                <a:close/>
                <a:moveTo>
                  <a:pt x="4" y="84"/>
                </a:moveTo>
                <a:lnTo>
                  <a:pt x="4" y="84"/>
                </a:lnTo>
                <a:lnTo>
                  <a:pt x="25" y="84"/>
                </a:lnTo>
                <a:lnTo>
                  <a:pt x="25" y="84"/>
                </a:lnTo>
                <a:lnTo>
                  <a:pt x="29" y="85"/>
                </a:lnTo>
                <a:lnTo>
                  <a:pt x="31" y="88"/>
                </a:lnTo>
                <a:lnTo>
                  <a:pt x="31" y="88"/>
                </a:lnTo>
                <a:lnTo>
                  <a:pt x="29" y="91"/>
                </a:lnTo>
                <a:lnTo>
                  <a:pt x="25" y="92"/>
                </a:lnTo>
                <a:lnTo>
                  <a:pt x="4" y="92"/>
                </a:lnTo>
                <a:lnTo>
                  <a:pt x="4" y="92"/>
                </a:lnTo>
                <a:lnTo>
                  <a:pt x="1" y="91"/>
                </a:lnTo>
                <a:lnTo>
                  <a:pt x="0" y="88"/>
                </a:lnTo>
                <a:lnTo>
                  <a:pt x="0" y="88"/>
                </a:lnTo>
                <a:lnTo>
                  <a:pt x="1" y="85"/>
                </a:lnTo>
                <a:lnTo>
                  <a:pt x="4" y="84"/>
                </a:lnTo>
                <a:lnTo>
                  <a:pt x="4" y="84"/>
                </a:lnTo>
                <a:close/>
              </a:path>
            </a:pathLst>
          </a:custGeom>
          <a:solidFill>
            <a:srgbClr val="FF8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77" name="Freeform 177"/>
          <p:cNvSpPr>
            <a:spLocks noEditPoints="1"/>
          </p:cNvSpPr>
          <p:nvPr/>
        </p:nvSpPr>
        <p:spPr bwMode="auto">
          <a:xfrm>
            <a:off x="2734927" y="790065"/>
            <a:ext cx="418991" cy="606267"/>
          </a:xfrm>
          <a:custGeom>
            <a:avLst/>
            <a:gdLst>
              <a:gd name="T0" fmla="*/ 132 w 264"/>
              <a:gd name="T1" fmla="*/ 7 h 382"/>
              <a:gd name="T2" fmla="*/ 140 w 264"/>
              <a:gd name="T3" fmla="*/ 126 h 382"/>
              <a:gd name="T4" fmla="*/ 156 w 264"/>
              <a:gd name="T5" fmla="*/ 128 h 382"/>
              <a:gd name="T6" fmla="*/ 186 w 264"/>
              <a:gd name="T7" fmla="*/ 142 h 382"/>
              <a:gd name="T8" fmla="*/ 206 w 264"/>
              <a:gd name="T9" fmla="*/ 166 h 382"/>
              <a:gd name="T10" fmla="*/ 218 w 264"/>
              <a:gd name="T11" fmla="*/ 196 h 382"/>
              <a:gd name="T12" fmla="*/ 220 w 264"/>
              <a:gd name="T13" fmla="*/ 212 h 382"/>
              <a:gd name="T14" fmla="*/ 220 w 264"/>
              <a:gd name="T15" fmla="*/ 222 h 382"/>
              <a:gd name="T16" fmla="*/ 215 w 264"/>
              <a:gd name="T17" fmla="*/ 239 h 382"/>
              <a:gd name="T18" fmla="*/ 210 w 264"/>
              <a:gd name="T19" fmla="*/ 254 h 382"/>
              <a:gd name="T20" fmla="*/ 194 w 264"/>
              <a:gd name="T21" fmla="*/ 275 h 382"/>
              <a:gd name="T22" fmla="*/ 174 w 264"/>
              <a:gd name="T23" fmla="*/ 290 h 382"/>
              <a:gd name="T24" fmla="*/ 159 w 264"/>
              <a:gd name="T25" fmla="*/ 296 h 382"/>
              <a:gd name="T26" fmla="*/ 141 w 264"/>
              <a:gd name="T27" fmla="*/ 300 h 382"/>
              <a:gd name="T28" fmla="*/ 132 w 264"/>
              <a:gd name="T29" fmla="*/ 300 h 382"/>
              <a:gd name="T30" fmla="*/ 132 w 264"/>
              <a:gd name="T31" fmla="*/ 327 h 382"/>
              <a:gd name="T32" fmla="*/ 144 w 264"/>
              <a:gd name="T33" fmla="*/ 333 h 382"/>
              <a:gd name="T34" fmla="*/ 149 w 264"/>
              <a:gd name="T35" fmla="*/ 345 h 382"/>
              <a:gd name="T36" fmla="*/ 148 w 264"/>
              <a:gd name="T37" fmla="*/ 353 h 382"/>
              <a:gd name="T38" fmla="*/ 138 w 264"/>
              <a:gd name="T39" fmla="*/ 363 h 382"/>
              <a:gd name="T40" fmla="*/ 132 w 264"/>
              <a:gd name="T41" fmla="*/ 382 h 382"/>
              <a:gd name="T42" fmla="*/ 228 w 264"/>
              <a:gd name="T43" fmla="*/ 361 h 382"/>
              <a:gd name="T44" fmla="*/ 228 w 264"/>
              <a:gd name="T45" fmla="*/ 357 h 382"/>
              <a:gd name="T46" fmla="*/ 221 w 264"/>
              <a:gd name="T47" fmla="*/ 349 h 382"/>
              <a:gd name="T48" fmla="*/ 201 w 264"/>
              <a:gd name="T49" fmla="*/ 340 h 382"/>
              <a:gd name="T50" fmla="*/ 182 w 264"/>
              <a:gd name="T51" fmla="*/ 336 h 382"/>
              <a:gd name="T52" fmla="*/ 214 w 264"/>
              <a:gd name="T53" fmla="*/ 315 h 382"/>
              <a:gd name="T54" fmla="*/ 241 w 264"/>
              <a:gd name="T55" fmla="*/ 287 h 382"/>
              <a:gd name="T56" fmla="*/ 257 w 264"/>
              <a:gd name="T57" fmla="*/ 253 h 382"/>
              <a:gd name="T58" fmla="*/ 264 w 264"/>
              <a:gd name="T59" fmla="*/ 212 h 382"/>
              <a:gd name="T60" fmla="*/ 263 w 264"/>
              <a:gd name="T61" fmla="*/ 200 h 382"/>
              <a:gd name="T62" fmla="*/ 259 w 264"/>
              <a:gd name="T63" fmla="*/ 177 h 382"/>
              <a:gd name="T64" fmla="*/ 251 w 264"/>
              <a:gd name="T65" fmla="*/ 156 h 382"/>
              <a:gd name="T66" fmla="*/ 240 w 264"/>
              <a:gd name="T67" fmla="*/ 137 h 382"/>
              <a:gd name="T68" fmla="*/ 225 w 264"/>
              <a:gd name="T69" fmla="*/ 119 h 382"/>
              <a:gd name="T70" fmla="*/ 207 w 264"/>
              <a:gd name="T71" fmla="*/ 104 h 382"/>
              <a:gd name="T72" fmla="*/ 187 w 264"/>
              <a:gd name="T73" fmla="*/ 93 h 382"/>
              <a:gd name="T74" fmla="*/ 165 w 264"/>
              <a:gd name="T75" fmla="*/ 85 h 382"/>
              <a:gd name="T76" fmla="*/ 174 w 264"/>
              <a:gd name="T77" fmla="*/ 20 h 382"/>
              <a:gd name="T78" fmla="*/ 111 w 264"/>
              <a:gd name="T79" fmla="*/ 0 h 382"/>
              <a:gd name="T80" fmla="*/ 118 w 264"/>
              <a:gd name="T81" fmla="*/ 195 h 382"/>
              <a:gd name="T82" fmla="*/ 132 w 264"/>
              <a:gd name="T83" fmla="*/ 7 h 382"/>
              <a:gd name="T84" fmla="*/ 132 w 264"/>
              <a:gd name="T85" fmla="*/ 300 h 382"/>
              <a:gd name="T86" fmla="*/ 118 w 264"/>
              <a:gd name="T87" fmla="*/ 299 h 382"/>
              <a:gd name="T88" fmla="*/ 92 w 264"/>
              <a:gd name="T89" fmla="*/ 291 h 382"/>
              <a:gd name="T90" fmla="*/ 119 w 264"/>
              <a:gd name="T91" fmla="*/ 284 h 382"/>
              <a:gd name="T92" fmla="*/ 58 w 264"/>
              <a:gd name="T93" fmla="*/ 260 h 382"/>
              <a:gd name="T94" fmla="*/ 0 w 264"/>
              <a:gd name="T95" fmla="*/ 260 h 382"/>
              <a:gd name="T96" fmla="*/ 22 w 264"/>
              <a:gd name="T97" fmla="*/ 284 h 382"/>
              <a:gd name="T98" fmla="*/ 34 w 264"/>
              <a:gd name="T99" fmla="*/ 300 h 382"/>
              <a:gd name="T100" fmla="*/ 65 w 264"/>
              <a:gd name="T101" fmla="*/ 326 h 382"/>
              <a:gd name="T102" fmla="*/ 83 w 264"/>
              <a:gd name="T103" fmla="*/ 336 h 382"/>
              <a:gd name="T104" fmla="*/ 49 w 264"/>
              <a:gd name="T105" fmla="*/ 345 h 382"/>
              <a:gd name="T106" fmla="*/ 39 w 264"/>
              <a:gd name="T107" fmla="*/ 353 h 382"/>
              <a:gd name="T108" fmla="*/ 35 w 264"/>
              <a:gd name="T109" fmla="*/ 361 h 382"/>
              <a:gd name="T110" fmla="*/ 132 w 264"/>
              <a:gd name="T111" fmla="*/ 382 h 382"/>
              <a:gd name="T112" fmla="*/ 132 w 264"/>
              <a:gd name="T113" fmla="*/ 364 h 382"/>
              <a:gd name="T114" fmla="*/ 119 w 264"/>
              <a:gd name="T115" fmla="*/ 359 h 382"/>
              <a:gd name="T116" fmla="*/ 114 w 264"/>
              <a:gd name="T117" fmla="*/ 345 h 382"/>
              <a:gd name="T118" fmla="*/ 115 w 264"/>
              <a:gd name="T119" fmla="*/ 338 h 382"/>
              <a:gd name="T120" fmla="*/ 125 w 264"/>
              <a:gd name="T121" fmla="*/ 329 h 382"/>
              <a:gd name="T122" fmla="*/ 132 w 264"/>
              <a:gd name="T123" fmla="*/ 30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4" h="382">
                <a:moveTo>
                  <a:pt x="174" y="20"/>
                </a:moveTo>
                <a:lnTo>
                  <a:pt x="132" y="7"/>
                </a:lnTo>
                <a:lnTo>
                  <a:pt x="132" y="151"/>
                </a:lnTo>
                <a:lnTo>
                  <a:pt x="140" y="126"/>
                </a:lnTo>
                <a:lnTo>
                  <a:pt x="140" y="126"/>
                </a:lnTo>
                <a:lnTo>
                  <a:pt x="156" y="128"/>
                </a:lnTo>
                <a:lnTo>
                  <a:pt x="172" y="134"/>
                </a:lnTo>
                <a:lnTo>
                  <a:pt x="186" y="142"/>
                </a:lnTo>
                <a:lnTo>
                  <a:pt x="197" y="153"/>
                </a:lnTo>
                <a:lnTo>
                  <a:pt x="206" y="166"/>
                </a:lnTo>
                <a:lnTo>
                  <a:pt x="214" y="180"/>
                </a:lnTo>
                <a:lnTo>
                  <a:pt x="218" y="196"/>
                </a:lnTo>
                <a:lnTo>
                  <a:pt x="220" y="204"/>
                </a:lnTo>
                <a:lnTo>
                  <a:pt x="220" y="212"/>
                </a:lnTo>
                <a:lnTo>
                  <a:pt x="220" y="212"/>
                </a:lnTo>
                <a:lnTo>
                  <a:pt x="220" y="222"/>
                </a:lnTo>
                <a:lnTo>
                  <a:pt x="218" y="230"/>
                </a:lnTo>
                <a:lnTo>
                  <a:pt x="215" y="239"/>
                </a:lnTo>
                <a:lnTo>
                  <a:pt x="213" y="246"/>
                </a:lnTo>
                <a:lnTo>
                  <a:pt x="210" y="254"/>
                </a:lnTo>
                <a:lnTo>
                  <a:pt x="205" y="262"/>
                </a:lnTo>
                <a:lnTo>
                  <a:pt x="194" y="275"/>
                </a:lnTo>
                <a:lnTo>
                  <a:pt x="182" y="286"/>
                </a:lnTo>
                <a:lnTo>
                  <a:pt x="174" y="290"/>
                </a:lnTo>
                <a:lnTo>
                  <a:pt x="167" y="294"/>
                </a:lnTo>
                <a:lnTo>
                  <a:pt x="159" y="296"/>
                </a:lnTo>
                <a:lnTo>
                  <a:pt x="150" y="299"/>
                </a:lnTo>
                <a:lnTo>
                  <a:pt x="141" y="300"/>
                </a:lnTo>
                <a:lnTo>
                  <a:pt x="132" y="300"/>
                </a:lnTo>
                <a:lnTo>
                  <a:pt x="132" y="300"/>
                </a:lnTo>
                <a:lnTo>
                  <a:pt x="132" y="327"/>
                </a:lnTo>
                <a:lnTo>
                  <a:pt x="132" y="327"/>
                </a:lnTo>
                <a:lnTo>
                  <a:pt x="138" y="329"/>
                </a:lnTo>
                <a:lnTo>
                  <a:pt x="144" y="333"/>
                </a:lnTo>
                <a:lnTo>
                  <a:pt x="148" y="338"/>
                </a:lnTo>
                <a:lnTo>
                  <a:pt x="149" y="345"/>
                </a:lnTo>
                <a:lnTo>
                  <a:pt x="149" y="345"/>
                </a:lnTo>
                <a:lnTo>
                  <a:pt x="148" y="353"/>
                </a:lnTo>
                <a:lnTo>
                  <a:pt x="144" y="359"/>
                </a:lnTo>
                <a:lnTo>
                  <a:pt x="138" y="363"/>
                </a:lnTo>
                <a:lnTo>
                  <a:pt x="132" y="364"/>
                </a:lnTo>
                <a:lnTo>
                  <a:pt x="132" y="382"/>
                </a:lnTo>
                <a:lnTo>
                  <a:pt x="228" y="382"/>
                </a:lnTo>
                <a:lnTo>
                  <a:pt x="228" y="361"/>
                </a:lnTo>
                <a:lnTo>
                  <a:pt x="228" y="361"/>
                </a:lnTo>
                <a:lnTo>
                  <a:pt x="228" y="357"/>
                </a:lnTo>
                <a:lnTo>
                  <a:pt x="225" y="353"/>
                </a:lnTo>
                <a:lnTo>
                  <a:pt x="221" y="349"/>
                </a:lnTo>
                <a:lnTo>
                  <a:pt x="215" y="345"/>
                </a:lnTo>
                <a:lnTo>
                  <a:pt x="201" y="340"/>
                </a:lnTo>
                <a:lnTo>
                  <a:pt x="182" y="336"/>
                </a:lnTo>
                <a:lnTo>
                  <a:pt x="182" y="336"/>
                </a:lnTo>
                <a:lnTo>
                  <a:pt x="199" y="326"/>
                </a:lnTo>
                <a:lnTo>
                  <a:pt x="214" y="315"/>
                </a:lnTo>
                <a:lnTo>
                  <a:pt x="229" y="302"/>
                </a:lnTo>
                <a:lnTo>
                  <a:pt x="241" y="287"/>
                </a:lnTo>
                <a:lnTo>
                  <a:pt x="251" y="271"/>
                </a:lnTo>
                <a:lnTo>
                  <a:pt x="257" y="253"/>
                </a:lnTo>
                <a:lnTo>
                  <a:pt x="263" y="233"/>
                </a:lnTo>
                <a:lnTo>
                  <a:pt x="264" y="212"/>
                </a:lnTo>
                <a:lnTo>
                  <a:pt x="264" y="212"/>
                </a:lnTo>
                <a:lnTo>
                  <a:pt x="263" y="200"/>
                </a:lnTo>
                <a:lnTo>
                  <a:pt x="262" y="189"/>
                </a:lnTo>
                <a:lnTo>
                  <a:pt x="259" y="177"/>
                </a:lnTo>
                <a:lnTo>
                  <a:pt x="256" y="166"/>
                </a:lnTo>
                <a:lnTo>
                  <a:pt x="251" y="156"/>
                </a:lnTo>
                <a:lnTo>
                  <a:pt x="245" y="146"/>
                </a:lnTo>
                <a:lnTo>
                  <a:pt x="240" y="137"/>
                </a:lnTo>
                <a:lnTo>
                  <a:pt x="232" y="127"/>
                </a:lnTo>
                <a:lnTo>
                  <a:pt x="225" y="119"/>
                </a:lnTo>
                <a:lnTo>
                  <a:pt x="215" y="111"/>
                </a:lnTo>
                <a:lnTo>
                  <a:pt x="207" y="104"/>
                </a:lnTo>
                <a:lnTo>
                  <a:pt x="198" y="99"/>
                </a:lnTo>
                <a:lnTo>
                  <a:pt x="187" y="93"/>
                </a:lnTo>
                <a:lnTo>
                  <a:pt x="176" y="88"/>
                </a:lnTo>
                <a:lnTo>
                  <a:pt x="165" y="85"/>
                </a:lnTo>
                <a:lnTo>
                  <a:pt x="153" y="82"/>
                </a:lnTo>
                <a:lnTo>
                  <a:pt x="174" y="20"/>
                </a:lnTo>
                <a:close/>
                <a:moveTo>
                  <a:pt x="132" y="7"/>
                </a:moveTo>
                <a:lnTo>
                  <a:pt x="111" y="0"/>
                </a:lnTo>
                <a:lnTo>
                  <a:pt x="56" y="174"/>
                </a:lnTo>
                <a:lnTo>
                  <a:pt x="118" y="195"/>
                </a:lnTo>
                <a:lnTo>
                  <a:pt x="132" y="151"/>
                </a:lnTo>
                <a:lnTo>
                  <a:pt x="132" y="7"/>
                </a:lnTo>
                <a:lnTo>
                  <a:pt x="132" y="7"/>
                </a:lnTo>
                <a:close/>
                <a:moveTo>
                  <a:pt x="132" y="300"/>
                </a:moveTo>
                <a:lnTo>
                  <a:pt x="132" y="300"/>
                </a:lnTo>
                <a:lnTo>
                  <a:pt x="118" y="299"/>
                </a:lnTo>
                <a:lnTo>
                  <a:pt x="104" y="296"/>
                </a:lnTo>
                <a:lnTo>
                  <a:pt x="92" y="291"/>
                </a:lnTo>
                <a:lnTo>
                  <a:pt x="80" y="284"/>
                </a:lnTo>
                <a:lnTo>
                  <a:pt x="119" y="284"/>
                </a:lnTo>
                <a:lnTo>
                  <a:pt x="119" y="260"/>
                </a:lnTo>
                <a:lnTo>
                  <a:pt x="58" y="260"/>
                </a:lnTo>
                <a:lnTo>
                  <a:pt x="10" y="260"/>
                </a:lnTo>
                <a:lnTo>
                  <a:pt x="0" y="260"/>
                </a:lnTo>
                <a:lnTo>
                  <a:pt x="0" y="284"/>
                </a:lnTo>
                <a:lnTo>
                  <a:pt x="22" y="284"/>
                </a:lnTo>
                <a:lnTo>
                  <a:pt x="22" y="284"/>
                </a:lnTo>
                <a:lnTo>
                  <a:pt x="34" y="300"/>
                </a:lnTo>
                <a:lnTo>
                  <a:pt x="48" y="314"/>
                </a:lnTo>
                <a:lnTo>
                  <a:pt x="65" y="326"/>
                </a:lnTo>
                <a:lnTo>
                  <a:pt x="83" y="336"/>
                </a:lnTo>
                <a:lnTo>
                  <a:pt x="83" y="336"/>
                </a:lnTo>
                <a:lnTo>
                  <a:pt x="64" y="340"/>
                </a:lnTo>
                <a:lnTo>
                  <a:pt x="49" y="345"/>
                </a:lnTo>
                <a:lnTo>
                  <a:pt x="44" y="349"/>
                </a:lnTo>
                <a:lnTo>
                  <a:pt x="39" y="353"/>
                </a:lnTo>
                <a:lnTo>
                  <a:pt x="37" y="357"/>
                </a:lnTo>
                <a:lnTo>
                  <a:pt x="35" y="361"/>
                </a:lnTo>
                <a:lnTo>
                  <a:pt x="35" y="382"/>
                </a:lnTo>
                <a:lnTo>
                  <a:pt x="132" y="382"/>
                </a:lnTo>
                <a:lnTo>
                  <a:pt x="132" y="364"/>
                </a:lnTo>
                <a:lnTo>
                  <a:pt x="132" y="364"/>
                </a:lnTo>
                <a:lnTo>
                  <a:pt x="125" y="363"/>
                </a:lnTo>
                <a:lnTo>
                  <a:pt x="119" y="359"/>
                </a:lnTo>
                <a:lnTo>
                  <a:pt x="115" y="353"/>
                </a:lnTo>
                <a:lnTo>
                  <a:pt x="114" y="345"/>
                </a:lnTo>
                <a:lnTo>
                  <a:pt x="114" y="345"/>
                </a:lnTo>
                <a:lnTo>
                  <a:pt x="115" y="338"/>
                </a:lnTo>
                <a:lnTo>
                  <a:pt x="119" y="333"/>
                </a:lnTo>
                <a:lnTo>
                  <a:pt x="125" y="329"/>
                </a:lnTo>
                <a:lnTo>
                  <a:pt x="132" y="327"/>
                </a:lnTo>
                <a:lnTo>
                  <a:pt x="132" y="300"/>
                </a:lnTo>
                <a:close/>
              </a:path>
            </a:pathLst>
          </a:custGeom>
          <a:solidFill>
            <a:srgbClr val="5ABBC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nvGrpSpPr>
          <p:cNvPr id="198" name="组合 197"/>
          <p:cNvGrpSpPr/>
          <p:nvPr/>
        </p:nvGrpSpPr>
        <p:grpSpPr>
          <a:xfrm>
            <a:off x="3074564" y="705949"/>
            <a:ext cx="363443" cy="220606"/>
            <a:chOff x="3143251" y="1577975"/>
            <a:chExt cx="363538" cy="220663"/>
          </a:xfrm>
        </p:grpSpPr>
        <p:sp>
          <p:nvSpPr>
            <p:cNvPr id="178" name="Freeform 178"/>
            <p:cNvSpPr>
              <a:spLocks noEditPoints="1"/>
            </p:cNvSpPr>
            <p:nvPr/>
          </p:nvSpPr>
          <p:spPr bwMode="auto">
            <a:xfrm>
              <a:off x="3143251" y="1577975"/>
              <a:ext cx="215900" cy="212725"/>
            </a:xfrm>
            <a:custGeom>
              <a:avLst/>
              <a:gdLst>
                <a:gd name="T0" fmla="*/ 68 w 136"/>
                <a:gd name="T1" fmla="*/ 0 h 134"/>
                <a:gd name="T2" fmla="*/ 94 w 136"/>
                <a:gd name="T3" fmla="*/ 4 h 134"/>
                <a:gd name="T4" fmla="*/ 106 w 136"/>
                <a:gd name="T5" fmla="*/ 11 h 134"/>
                <a:gd name="T6" fmla="*/ 125 w 136"/>
                <a:gd name="T7" fmla="*/ 28 h 134"/>
                <a:gd name="T8" fmla="*/ 134 w 136"/>
                <a:gd name="T9" fmla="*/ 53 h 134"/>
                <a:gd name="T10" fmla="*/ 134 w 136"/>
                <a:gd name="T11" fmla="*/ 79 h 134"/>
                <a:gd name="T12" fmla="*/ 131 w 136"/>
                <a:gd name="T13" fmla="*/ 92 h 134"/>
                <a:gd name="T14" fmla="*/ 121 w 136"/>
                <a:gd name="T15" fmla="*/ 110 h 134"/>
                <a:gd name="T16" fmla="*/ 106 w 136"/>
                <a:gd name="T17" fmla="*/ 123 h 134"/>
                <a:gd name="T18" fmla="*/ 88 w 136"/>
                <a:gd name="T19" fmla="*/ 131 h 134"/>
                <a:gd name="T20" fmla="*/ 68 w 136"/>
                <a:gd name="T21" fmla="*/ 134 h 134"/>
                <a:gd name="T22" fmla="*/ 68 w 136"/>
                <a:gd name="T23" fmla="*/ 122 h 134"/>
                <a:gd name="T24" fmla="*/ 84 w 136"/>
                <a:gd name="T25" fmla="*/ 119 h 134"/>
                <a:gd name="T26" fmla="*/ 99 w 136"/>
                <a:gd name="T27" fmla="*/ 112 h 134"/>
                <a:gd name="T28" fmla="*/ 111 w 136"/>
                <a:gd name="T29" fmla="*/ 102 h 134"/>
                <a:gd name="T30" fmla="*/ 119 w 136"/>
                <a:gd name="T31" fmla="*/ 87 h 134"/>
                <a:gd name="T32" fmla="*/ 119 w 136"/>
                <a:gd name="T33" fmla="*/ 87 h 134"/>
                <a:gd name="T34" fmla="*/ 123 w 136"/>
                <a:gd name="T35" fmla="*/ 66 h 134"/>
                <a:gd name="T36" fmla="*/ 119 w 136"/>
                <a:gd name="T37" fmla="*/ 45 h 134"/>
                <a:gd name="T38" fmla="*/ 107 w 136"/>
                <a:gd name="T39" fmla="*/ 28 h 134"/>
                <a:gd name="T40" fmla="*/ 88 w 136"/>
                <a:gd name="T41" fmla="*/ 16 h 134"/>
                <a:gd name="T42" fmla="*/ 79 w 136"/>
                <a:gd name="T43" fmla="*/ 14 h 134"/>
                <a:gd name="T44" fmla="*/ 68 w 136"/>
                <a:gd name="T45" fmla="*/ 0 h 134"/>
                <a:gd name="T46" fmla="*/ 6 w 136"/>
                <a:gd name="T47" fmla="*/ 42 h 134"/>
                <a:gd name="T48" fmla="*/ 16 w 136"/>
                <a:gd name="T49" fmla="*/ 24 h 134"/>
                <a:gd name="T50" fmla="*/ 31 w 136"/>
                <a:gd name="T51" fmla="*/ 11 h 134"/>
                <a:gd name="T52" fmla="*/ 49 w 136"/>
                <a:gd name="T53" fmla="*/ 3 h 134"/>
                <a:gd name="T54" fmla="*/ 68 w 136"/>
                <a:gd name="T55" fmla="*/ 0 h 134"/>
                <a:gd name="T56" fmla="*/ 68 w 136"/>
                <a:gd name="T57" fmla="*/ 12 h 134"/>
                <a:gd name="T58" fmla="*/ 52 w 136"/>
                <a:gd name="T59" fmla="*/ 15 h 134"/>
                <a:gd name="T60" fmla="*/ 38 w 136"/>
                <a:gd name="T61" fmla="*/ 22 h 134"/>
                <a:gd name="T62" fmla="*/ 26 w 136"/>
                <a:gd name="T63" fmla="*/ 33 h 134"/>
                <a:gd name="T64" fmla="*/ 18 w 136"/>
                <a:gd name="T65" fmla="*/ 46 h 134"/>
                <a:gd name="T66" fmla="*/ 14 w 136"/>
                <a:gd name="T67" fmla="*/ 57 h 134"/>
                <a:gd name="T68" fmla="*/ 15 w 136"/>
                <a:gd name="T69" fmla="*/ 79 h 134"/>
                <a:gd name="T70" fmla="*/ 23 w 136"/>
                <a:gd name="T71" fmla="*/ 98 h 134"/>
                <a:gd name="T72" fmla="*/ 38 w 136"/>
                <a:gd name="T73" fmla="*/ 112 h 134"/>
                <a:gd name="T74" fmla="*/ 48 w 136"/>
                <a:gd name="T75" fmla="*/ 118 h 134"/>
                <a:gd name="T76" fmla="*/ 68 w 136"/>
                <a:gd name="T77" fmla="*/ 122 h 134"/>
                <a:gd name="T78" fmla="*/ 68 w 136"/>
                <a:gd name="T79" fmla="*/ 134 h 134"/>
                <a:gd name="T80" fmla="*/ 43 w 136"/>
                <a:gd name="T81" fmla="*/ 130 h 134"/>
                <a:gd name="T82" fmla="*/ 31 w 136"/>
                <a:gd name="T83" fmla="*/ 123 h 134"/>
                <a:gd name="T84" fmla="*/ 12 w 136"/>
                <a:gd name="T85" fmla="*/ 104 h 134"/>
                <a:gd name="T86" fmla="*/ 3 w 136"/>
                <a:gd name="T87" fmla="*/ 81 h 134"/>
                <a:gd name="T88" fmla="*/ 1 w 136"/>
                <a:gd name="T89" fmla="*/ 56 h 134"/>
                <a:gd name="T90" fmla="*/ 6 w 136"/>
                <a:gd name="T91" fmla="*/ 4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 h="134">
                  <a:moveTo>
                    <a:pt x="68" y="0"/>
                  </a:moveTo>
                  <a:lnTo>
                    <a:pt x="68" y="0"/>
                  </a:lnTo>
                  <a:lnTo>
                    <a:pt x="81" y="0"/>
                  </a:lnTo>
                  <a:lnTo>
                    <a:pt x="94" y="4"/>
                  </a:lnTo>
                  <a:lnTo>
                    <a:pt x="94" y="4"/>
                  </a:lnTo>
                  <a:lnTo>
                    <a:pt x="106" y="11"/>
                  </a:lnTo>
                  <a:lnTo>
                    <a:pt x="115" y="19"/>
                  </a:lnTo>
                  <a:lnTo>
                    <a:pt x="125" y="28"/>
                  </a:lnTo>
                  <a:lnTo>
                    <a:pt x="130" y="41"/>
                  </a:lnTo>
                  <a:lnTo>
                    <a:pt x="134" y="53"/>
                  </a:lnTo>
                  <a:lnTo>
                    <a:pt x="136" y="65"/>
                  </a:lnTo>
                  <a:lnTo>
                    <a:pt x="134" y="79"/>
                  </a:lnTo>
                  <a:lnTo>
                    <a:pt x="131" y="92"/>
                  </a:lnTo>
                  <a:lnTo>
                    <a:pt x="131" y="92"/>
                  </a:lnTo>
                  <a:lnTo>
                    <a:pt x="126" y="102"/>
                  </a:lnTo>
                  <a:lnTo>
                    <a:pt x="121" y="110"/>
                  </a:lnTo>
                  <a:lnTo>
                    <a:pt x="114" y="116"/>
                  </a:lnTo>
                  <a:lnTo>
                    <a:pt x="106" y="123"/>
                  </a:lnTo>
                  <a:lnTo>
                    <a:pt x="98" y="129"/>
                  </a:lnTo>
                  <a:lnTo>
                    <a:pt x="88" y="131"/>
                  </a:lnTo>
                  <a:lnTo>
                    <a:pt x="79" y="134"/>
                  </a:lnTo>
                  <a:lnTo>
                    <a:pt x="68" y="134"/>
                  </a:lnTo>
                  <a:lnTo>
                    <a:pt x="68" y="122"/>
                  </a:lnTo>
                  <a:lnTo>
                    <a:pt x="68" y="122"/>
                  </a:lnTo>
                  <a:lnTo>
                    <a:pt x="76" y="122"/>
                  </a:lnTo>
                  <a:lnTo>
                    <a:pt x="84" y="119"/>
                  </a:lnTo>
                  <a:lnTo>
                    <a:pt x="92" y="116"/>
                  </a:lnTo>
                  <a:lnTo>
                    <a:pt x="99" y="112"/>
                  </a:lnTo>
                  <a:lnTo>
                    <a:pt x="104" y="108"/>
                  </a:lnTo>
                  <a:lnTo>
                    <a:pt x="111" y="102"/>
                  </a:lnTo>
                  <a:lnTo>
                    <a:pt x="115" y="95"/>
                  </a:lnTo>
                  <a:lnTo>
                    <a:pt x="119" y="87"/>
                  </a:lnTo>
                  <a:lnTo>
                    <a:pt x="119" y="87"/>
                  </a:lnTo>
                  <a:lnTo>
                    <a:pt x="119" y="87"/>
                  </a:lnTo>
                  <a:lnTo>
                    <a:pt x="122" y="77"/>
                  </a:lnTo>
                  <a:lnTo>
                    <a:pt x="123" y="66"/>
                  </a:lnTo>
                  <a:lnTo>
                    <a:pt x="122" y="56"/>
                  </a:lnTo>
                  <a:lnTo>
                    <a:pt x="119" y="45"/>
                  </a:lnTo>
                  <a:lnTo>
                    <a:pt x="114" y="37"/>
                  </a:lnTo>
                  <a:lnTo>
                    <a:pt x="107" y="28"/>
                  </a:lnTo>
                  <a:lnTo>
                    <a:pt x="99" y="22"/>
                  </a:lnTo>
                  <a:lnTo>
                    <a:pt x="88" y="16"/>
                  </a:lnTo>
                  <a:lnTo>
                    <a:pt x="88" y="16"/>
                  </a:lnTo>
                  <a:lnTo>
                    <a:pt x="79" y="14"/>
                  </a:lnTo>
                  <a:lnTo>
                    <a:pt x="68" y="12"/>
                  </a:lnTo>
                  <a:lnTo>
                    <a:pt x="68" y="0"/>
                  </a:lnTo>
                  <a:close/>
                  <a:moveTo>
                    <a:pt x="6" y="42"/>
                  </a:moveTo>
                  <a:lnTo>
                    <a:pt x="6" y="42"/>
                  </a:lnTo>
                  <a:lnTo>
                    <a:pt x="10" y="33"/>
                  </a:lnTo>
                  <a:lnTo>
                    <a:pt x="16" y="24"/>
                  </a:lnTo>
                  <a:lnTo>
                    <a:pt x="23" y="16"/>
                  </a:lnTo>
                  <a:lnTo>
                    <a:pt x="31" y="11"/>
                  </a:lnTo>
                  <a:lnTo>
                    <a:pt x="39" y="5"/>
                  </a:lnTo>
                  <a:lnTo>
                    <a:pt x="49" y="3"/>
                  </a:lnTo>
                  <a:lnTo>
                    <a:pt x="58" y="0"/>
                  </a:lnTo>
                  <a:lnTo>
                    <a:pt x="68" y="0"/>
                  </a:lnTo>
                  <a:lnTo>
                    <a:pt x="68" y="12"/>
                  </a:lnTo>
                  <a:lnTo>
                    <a:pt x="68" y="12"/>
                  </a:lnTo>
                  <a:lnTo>
                    <a:pt x="60" y="12"/>
                  </a:lnTo>
                  <a:lnTo>
                    <a:pt x="52" y="15"/>
                  </a:lnTo>
                  <a:lnTo>
                    <a:pt x="45" y="18"/>
                  </a:lnTo>
                  <a:lnTo>
                    <a:pt x="38" y="22"/>
                  </a:lnTo>
                  <a:lnTo>
                    <a:pt x="31" y="26"/>
                  </a:lnTo>
                  <a:lnTo>
                    <a:pt x="26" y="33"/>
                  </a:lnTo>
                  <a:lnTo>
                    <a:pt x="20" y="39"/>
                  </a:lnTo>
                  <a:lnTo>
                    <a:pt x="18" y="46"/>
                  </a:lnTo>
                  <a:lnTo>
                    <a:pt x="18" y="46"/>
                  </a:lnTo>
                  <a:lnTo>
                    <a:pt x="14" y="57"/>
                  </a:lnTo>
                  <a:lnTo>
                    <a:pt x="14" y="68"/>
                  </a:lnTo>
                  <a:lnTo>
                    <a:pt x="15" y="79"/>
                  </a:lnTo>
                  <a:lnTo>
                    <a:pt x="18" y="88"/>
                  </a:lnTo>
                  <a:lnTo>
                    <a:pt x="23" y="98"/>
                  </a:lnTo>
                  <a:lnTo>
                    <a:pt x="30" y="106"/>
                  </a:lnTo>
                  <a:lnTo>
                    <a:pt x="38" y="112"/>
                  </a:lnTo>
                  <a:lnTo>
                    <a:pt x="48" y="118"/>
                  </a:lnTo>
                  <a:lnTo>
                    <a:pt x="48" y="118"/>
                  </a:lnTo>
                  <a:lnTo>
                    <a:pt x="58" y="121"/>
                  </a:lnTo>
                  <a:lnTo>
                    <a:pt x="68" y="122"/>
                  </a:lnTo>
                  <a:lnTo>
                    <a:pt x="68" y="134"/>
                  </a:lnTo>
                  <a:lnTo>
                    <a:pt x="68" y="134"/>
                  </a:lnTo>
                  <a:lnTo>
                    <a:pt x="56" y="133"/>
                  </a:lnTo>
                  <a:lnTo>
                    <a:pt x="43" y="130"/>
                  </a:lnTo>
                  <a:lnTo>
                    <a:pt x="43" y="130"/>
                  </a:lnTo>
                  <a:lnTo>
                    <a:pt x="31" y="123"/>
                  </a:lnTo>
                  <a:lnTo>
                    <a:pt x="20" y="115"/>
                  </a:lnTo>
                  <a:lnTo>
                    <a:pt x="12" y="104"/>
                  </a:lnTo>
                  <a:lnTo>
                    <a:pt x="6" y="93"/>
                  </a:lnTo>
                  <a:lnTo>
                    <a:pt x="3" y="81"/>
                  </a:lnTo>
                  <a:lnTo>
                    <a:pt x="0" y="68"/>
                  </a:lnTo>
                  <a:lnTo>
                    <a:pt x="1" y="56"/>
                  </a:lnTo>
                  <a:lnTo>
                    <a:pt x="6" y="42"/>
                  </a:lnTo>
                  <a:lnTo>
                    <a:pt x="6" y="42"/>
                  </a:lnTo>
                  <a:close/>
                </a:path>
              </a:pathLst>
            </a:custGeom>
            <a:solidFill>
              <a:srgbClr val="FF8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79" name="Freeform 179"/>
            <p:cNvSpPr>
              <a:spLocks/>
            </p:cNvSpPr>
            <p:nvPr/>
          </p:nvSpPr>
          <p:spPr bwMode="auto">
            <a:xfrm>
              <a:off x="3335338" y="1706563"/>
              <a:ext cx="106363" cy="65088"/>
            </a:xfrm>
            <a:custGeom>
              <a:avLst/>
              <a:gdLst>
                <a:gd name="T0" fmla="*/ 61 w 67"/>
                <a:gd name="T1" fmla="*/ 41 h 41"/>
                <a:gd name="T2" fmla="*/ 67 w 67"/>
                <a:gd name="T3" fmla="*/ 25 h 41"/>
                <a:gd name="T4" fmla="*/ 6 w 67"/>
                <a:gd name="T5" fmla="*/ 0 h 41"/>
                <a:gd name="T6" fmla="*/ 0 w 67"/>
                <a:gd name="T7" fmla="*/ 17 h 41"/>
                <a:gd name="T8" fmla="*/ 61 w 67"/>
                <a:gd name="T9" fmla="*/ 41 h 41"/>
              </a:gdLst>
              <a:ahLst/>
              <a:cxnLst>
                <a:cxn ang="0">
                  <a:pos x="T0" y="T1"/>
                </a:cxn>
                <a:cxn ang="0">
                  <a:pos x="T2" y="T3"/>
                </a:cxn>
                <a:cxn ang="0">
                  <a:pos x="T4" y="T5"/>
                </a:cxn>
                <a:cxn ang="0">
                  <a:pos x="T6" y="T7"/>
                </a:cxn>
                <a:cxn ang="0">
                  <a:pos x="T8" y="T9"/>
                </a:cxn>
              </a:cxnLst>
              <a:rect l="0" t="0" r="r" b="b"/>
              <a:pathLst>
                <a:path w="67" h="41">
                  <a:moveTo>
                    <a:pt x="61" y="41"/>
                  </a:moveTo>
                  <a:lnTo>
                    <a:pt x="67" y="25"/>
                  </a:lnTo>
                  <a:lnTo>
                    <a:pt x="6" y="0"/>
                  </a:lnTo>
                  <a:lnTo>
                    <a:pt x="0" y="17"/>
                  </a:lnTo>
                  <a:lnTo>
                    <a:pt x="61" y="41"/>
                  </a:lnTo>
                  <a:close/>
                </a:path>
              </a:pathLst>
            </a:custGeom>
            <a:solidFill>
              <a:srgbClr val="FF8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80" name="Freeform 180"/>
            <p:cNvSpPr>
              <a:spLocks/>
            </p:cNvSpPr>
            <p:nvPr/>
          </p:nvSpPr>
          <p:spPr bwMode="auto">
            <a:xfrm>
              <a:off x="3368676" y="1717675"/>
              <a:ext cx="138113" cy="80963"/>
            </a:xfrm>
            <a:custGeom>
              <a:avLst/>
              <a:gdLst>
                <a:gd name="T0" fmla="*/ 67 w 87"/>
                <a:gd name="T1" fmla="*/ 51 h 51"/>
                <a:gd name="T2" fmla="*/ 67 w 87"/>
                <a:gd name="T3" fmla="*/ 51 h 51"/>
                <a:gd name="T4" fmla="*/ 73 w 87"/>
                <a:gd name="T5" fmla="*/ 51 h 51"/>
                <a:gd name="T6" fmla="*/ 79 w 87"/>
                <a:gd name="T7" fmla="*/ 51 h 51"/>
                <a:gd name="T8" fmla="*/ 83 w 87"/>
                <a:gd name="T9" fmla="*/ 47 h 51"/>
                <a:gd name="T10" fmla="*/ 86 w 87"/>
                <a:gd name="T11" fmla="*/ 43 h 51"/>
                <a:gd name="T12" fmla="*/ 86 w 87"/>
                <a:gd name="T13" fmla="*/ 43 h 51"/>
                <a:gd name="T14" fmla="*/ 87 w 87"/>
                <a:gd name="T15" fmla="*/ 37 h 51"/>
                <a:gd name="T16" fmla="*/ 86 w 87"/>
                <a:gd name="T17" fmla="*/ 31 h 51"/>
                <a:gd name="T18" fmla="*/ 83 w 87"/>
                <a:gd name="T19" fmla="*/ 27 h 51"/>
                <a:gd name="T20" fmla="*/ 78 w 87"/>
                <a:gd name="T21" fmla="*/ 24 h 51"/>
                <a:gd name="T22" fmla="*/ 21 w 87"/>
                <a:gd name="T23" fmla="*/ 1 h 51"/>
                <a:gd name="T24" fmla="*/ 21 w 87"/>
                <a:gd name="T25" fmla="*/ 1 h 51"/>
                <a:gd name="T26" fmla="*/ 15 w 87"/>
                <a:gd name="T27" fmla="*/ 0 h 51"/>
                <a:gd name="T28" fmla="*/ 10 w 87"/>
                <a:gd name="T29" fmla="*/ 1 h 51"/>
                <a:gd name="T30" fmla="*/ 4 w 87"/>
                <a:gd name="T31" fmla="*/ 4 h 51"/>
                <a:gd name="T32" fmla="*/ 2 w 87"/>
                <a:gd name="T33" fmla="*/ 10 h 51"/>
                <a:gd name="T34" fmla="*/ 2 w 87"/>
                <a:gd name="T35" fmla="*/ 10 h 51"/>
                <a:gd name="T36" fmla="*/ 0 w 87"/>
                <a:gd name="T37" fmla="*/ 15 h 51"/>
                <a:gd name="T38" fmla="*/ 2 w 87"/>
                <a:gd name="T39" fmla="*/ 20 h 51"/>
                <a:gd name="T40" fmla="*/ 4 w 87"/>
                <a:gd name="T41" fmla="*/ 24 h 51"/>
                <a:gd name="T42" fmla="*/ 10 w 87"/>
                <a:gd name="T43" fmla="*/ 28 h 51"/>
                <a:gd name="T44" fmla="*/ 67 w 87"/>
                <a:gd name="T4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51">
                  <a:moveTo>
                    <a:pt x="67" y="51"/>
                  </a:moveTo>
                  <a:lnTo>
                    <a:pt x="67" y="51"/>
                  </a:lnTo>
                  <a:lnTo>
                    <a:pt x="73" y="51"/>
                  </a:lnTo>
                  <a:lnTo>
                    <a:pt x="79" y="51"/>
                  </a:lnTo>
                  <a:lnTo>
                    <a:pt x="83" y="47"/>
                  </a:lnTo>
                  <a:lnTo>
                    <a:pt x="86" y="43"/>
                  </a:lnTo>
                  <a:lnTo>
                    <a:pt x="86" y="43"/>
                  </a:lnTo>
                  <a:lnTo>
                    <a:pt x="87" y="37"/>
                  </a:lnTo>
                  <a:lnTo>
                    <a:pt x="86" y="31"/>
                  </a:lnTo>
                  <a:lnTo>
                    <a:pt x="83" y="27"/>
                  </a:lnTo>
                  <a:lnTo>
                    <a:pt x="78" y="24"/>
                  </a:lnTo>
                  <a:lnTo>
                    <a:pt x="21" y="1"/>
                  </a:lnTo>
                  <a:lnTo>
                    <a:pt x="21" y="1"/>
                  </a:lnTo>
                  <a:lnTo>
                    <a:pt x="15" y="0"/>
                  </a:lnTo>
                  <a:lnTo>
                    <a:pt x="10" y="1"/>
                  </a:lnTo>
                  <a:lnTo>
                    <a:pt x="4" y="4"/>
                  </a:lnTo>
                  <a:lnTo>
                    <a:pt x="2" y="10"/>
                  </a:lnTo>
                  <a:lnTo>
                    <a:pt x="2" y="10"/>
                  </a:lnTo>
                  <a:lnTo>
                    <a:pt x="0" y="15"/>
                  </a:lnTo>
                  <a:lnTo>
                    <a:pt x="2" y="20"/>
                  </a:lnTo>
                  <a:lnTo>
                    <a:pt x="4" y="24"/>
                  </a:lnTo>
                  <a:lnTo>
                    <a:pt x="10" y="28"/>
                  </a:lnTo>
                  <a:lnTo>
                    <a:pt x="67" y="51"/>
                  </a:lnTo>
                  <a:close/>
                </a:path>
              </a:pathLst>
            </a:custGeom>
            <a:solidFill>
              <a:srgbClr val="FF8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181" name="Freeform 181"/>
          <p:cNvSpPr>
            <a:spLocks noEditPoints="1"/>
          </p:cNvSpPr>
          <p:nvPr/>
        </p:nvSpPr>
        <p:spPr bwMode="auto">
          <a:xfrm>
            <a:off x="3087261" y="1988315"/>
            <a:ext cx="436449" cy="155534"/>
          </a:xfrm>
          <a:custGeom>
            <a:avLst/>
            <a:gdLst>
              <a:gd name="T0" fmla="*/ 239 w 275"/>
              <a:gd name="T1" fmla="*/ 40 h 98"/>
              <a:gd name="T2" fmla="*/ 258 w 275"/>
              <a:gd name="T3" fmla="*/ 65 h 98"/>
              <a:gd name="T4" fmla="*/ 239 w 275"/>
              <a:gd name="T5" fmla="*/ 88 h 98"/>
              <a:gd name="T6" fmla="*/ 275 w 275"/>
              <a:gd name="T7" fmla="*/ 78 h 98"/>
              <a:gd name="T8" fmla="*/ 239 w 275"/>
              <a:gd name="T9" fmla="*/ 40 h 98"/>
              <a:gd name="T10" fmla="*/ 118 w 275"/>
              <a:gd name="T11" fmla="*/ 15 h 98"/>
              <a:gd name="T12" fmla="*/ 111 w 275"/>
              <a:gd name="T13" fmla="*/ 11 h 98"/>
              <a:gd name="T14" fmla="*/ 84 w 275"/>
              <a:gd name="T15" fmla="*/ 8 h 98"/>
              <a:gd name="T16" fmla="*/ 107 w 275"/>
              <a:gd name="T17" fmla="*/ 14 h 98"/>
              <a:gd name="T18" fmla="*/ 113 w 275"/>
              <a:gd name="T19" fmla="*/ 17 h 98"/>
              <a:gd name="T20" fmla="*/ 113 w 275"/>
              <a:gd name="T21" fmla="*/ 22 h 98"/>
              <a:gd name="T22" fmla="*/ 110 w 275"/>
              <a:gd name="T23" fmla="*/ 36 h 98"/>
              <a:gd name="T24" fmla="*/ 109 w 275"/>
              <a:gd name="T25" fmla="*/ 33 h 98"/>
              <a:gd name="T26" fmla="*/ 84 w 275"/>
              <a:gd name="T27" fmla="*/ 26 h 98"/>
              <a:gd name="T28" fmla="*/ 99 w 275"/>
              <a:gd name="T29" fmla="*/ 76 h 98"/>
              <a:gd name="T30" fmla="*/ 103 w 275"/>
              <a:gd name="T31" fmla="*/ 76 h 98"/>
              <a:gd name="T32" fmla="*/ 228 w 275"/>
              <a:gd name="T33" fmla="*/ 98 h 98"/>
              <a:gd name="T34" fmla="*/ 239 w 275"/>
              <a:gd name="T35" fmla="*/ 88 h 98"/>
              <a:gd name="T36" fmla="*/ 228 w 275"/>
              <a:gd name="T37" fmla="*/ 94 h 98"/>
              <a:gd name="T38" fmla="*/ 225 w 275"/>
              <a:gd name="T39" fmla="*/ 92 h 98"/>
              <a:gd name="T40" fmla="*/ 220 w 275"/>
              <a:gd name="T41" fmla="*/ 90 h 98"/>
              <a:gd name="T42" fmla="*/ 218 w 275"/>
              <a:gd name="T43" fmla="*/ 83 h 98"/>
              <a:gd name="T44" fmla="*/ 220 w 275"/>
              <a:gd name="T45" fmla="*/ 80 h 98"/>
              <a:gd name="T46" fmla="*/ 224 w 275"/>
              <a:gd name="T47" fmla="*/ 76 h 98"/>
              <a:gd name="T48" fmla="*/ 226 w 275"/>
              <a:gd name="T49" fmla="*/ 76 h 98"/>
              <a:gd name="T50" fmla="*/ 222 w 275"/>
              <a:gd name="T51" fmla="*/ 72 h 98"/>
              <a:gd name="T52" fmla="*/ 221 w 275"/>
              <a:gd name="T53" fmla="*/ 67 h 98"/>
              <a:gd name="T54" fmla="*/ 222 w 275"/>
              <a:gd name="T55" fmla="*/ 64 h 98"/>
              <a:gd name="T56" fmla="*/ 226 w 275"/>
              <a:gd name="T57" fmla="*/ 60 h 98"/>
              <a:gd name="T58" fmla="*/ 230 w 275"/>
              <a:gd name="T59" fmla="*/ 60 h 98"/>
              <a:gd name="T60" fmla="*/ 225 w 275"/>
              <a:gd name="T61" fmla="*/ 56 h 98"/>
              <a:gd name="T62" fmla="*/ 225 w 275"/>
              <a:gd name="T63" fmla="*/ 49 h 98"/>
              <a:gd name="T64" fmla="*/ 226 w 275"/>
              <a:gd name="T65" fmla="*/ 46 h 98"/>
              <a:gd name="T66" fmla="*/ 232 w 275"/>
              <a:gd name="T67" fmla="*/ 42 h 98"/>
              <a:gd name="T68" fmla="*/ 237 w 275"/>
              <a:gd name="T69" fmla="*/ 44 h 98"/>
              <a:gd name="T70" fmla="*/ 239 w 275"/>
              <a:gd name="T71" fmla="*/ 40 h 98"/>
              <a:gd name="T72" fmla="*/ 63 w 275"/>
              <a:gd name="T73" fmla="*/ 0 h 98"/>
              <a:gd name="T74" fmla="*/ 60 w 275"/>
              <a:gd name="T75" fmla="*/ 0 h 98"/>
              <a:gd name="T76" fmla="*/ 54 w 275"/>
              <a:gd name="T77" fmla="*/ 3 h 98"/>
              <a:gd name="T78" fmla="*/ 33 w 275"/>
              <a:gd name="T79" fmla="*/ 2 h 98"/>
              <a:gd name="T80" fmla="*/ 27 w 275"/>
              <a:gd name="T81" fmla="*/ 0 h 98"/>
              <a:gd name="T82" fmla="*/ 18 w 275"/>
              <a:gd name="T83" fmla="*/ 3 h 98"/>
              <a:gd name="T84" fmla="*/ 8 w 275"/>
              <a:gd name="T85" fmla="*/ 8 h 98"/>
              <a:gd name="T86" fmla="*/ 3 w 275"/>
              <a:gd name="T87" fmla="*/ 18 h 98"/>
              <a:gd name="T88" fmla="*/ 2 w 275"/>
              <a:gd name="T89" fmla="*/ 22 h 98"/>
              <a:gd name="T90" fmla="*/ 2 w 275"/>
              <a:gd name="T91" fmla="*/ 33 h 98"/>
              <a:gd name="T92" fmla="*/ 6 w 275"/>
              <a:gd name="T93" fmla="*/ 44 h 98"/>
              <a:gd name="T94" fmla="*/ 12 w 275"/>
              <a:gd name="T95" fmla="*/ 50 h 98"/>
              <a:gd name="T96" fmla="*/ 23 w 275"/>
              <a:gd name="T97" fmla="*/ 54 h 98"/>
              <a:gd name="T98" fmla="*/ 50 w 275"/>
              <a:gd name="T99" fmla="*/ 23 h 98"/>
              <a:gd name="T100" fmla="*/ 42 w 275"/>
              <a:gd name="T101" fmla="*/ 59 h 98"/>
              <a:gd name="T102" fmla="*/ 45 w 275"/>
              <a:gd name="T103" fmla="*/ 64 h 98"/>
              <a:gd name="T104" fmla="*/ 49 w 275"/>
              <a:gd name="T105" fmla="*/ 67 h 98"/>
              <a:gd name="T106" fmla="*/ 84 w 275"/>
              <a:gd name="T107" fmla="*/ 26 h 98"/>
              <a:gd name="T108" fmla="*/ 61 w 275"/>
              <a:gd name="T109" fmla="*/ 22 h 98"/>
              <a:gd name="T110" fmla="*/ 54 w 275"/>
              <a:gd name="T111" fmla="*/ 25 h 98"/>
              <a:gd name="T112" fmla="*/ 57 w 275"/>
              <a:gd name="T113" fmla="*/ 11 h 98"/>
              <a:gd name="T114" fmla="*/ 60 w 275"/>
              <a:gd name="T115" fmla="*/ 7 h 98"/>
              <a:gd name="T116" fmla="*/ 65 w 275"/>
              <a:gd name="T117" fmla="*/ 6 h 98"/>
              <a:gd name="T118" fmla="*/ 84 w 275"/>
              <a:gd name="T119" fmla="*/ 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98">
                <a:moveTo>
                  <a:pt x="240" y="40"/>
                </a:moveTo>
                <a:lnTo>
                  <a:pt x="239" y="40"/>
                </a:lnTo>
                <a:lnTo>
                  <a:pt x="239" y="44"/>
                </a:lnTo>
                <a:lnTo>
                  <a:pt x="258" y="65"/>
                </a:lnTo>
                <a:lnTo>
                  <a:pt x="255" y="82"/>
                </a:lnTo>
                <a:lnTo>
                  <a:pt x="239" y="88"/>
                </a:lnTo>
                <a:lnTo>
                  <a:pt x="239" y="94"/>
                </a:lnTo>
                <a:lnTo>
                  <a:pt x="275" y="78"/>
                </a:lnTo>
                <a:lnTo>
                  <a:pt x="240" y="40"/>
                </a:lnTo>
                <a:close/>
                <a:moveTo>
                  <a:pt x="239" y="40"/>
                </a:moveTo>
                <a:lnTo>
                  <a:pt x="118" y="15"/>
                </a:lnTo>
                <a:lnTo>
                  <a:pt x="118" y="15"/>
                </a:lnTo>
                <a:lnTo>
                  <a:pt x="115" y="13"/>
                </a:lnTo>
                <a:lnTo>
                  <a:pt x="111" y="11"/>
                </a:lnTo>
                <a:lnTo>
                  <a:pt x="84" y="4"/>
                </a:lnTo>
                <a:lnTo>
                  <a:pt x="84" y="8"/>
                </a:lnTo>
                <a:lnTo>
                  <a:pt x="107" y="14"/>
                </a:lnTo>
                <a:lnTo>
                  <a:pt x="107" y="14"/>
                </a:lnTo>
                <a:lnTo>
                  <a:pt x="110" y="15"/>
                </a:lnTo>
                <a:lnTo>
                  <a:pt x="113" y="17"/>
                </a:lnTo>
                <a:lnTo>
                  <a:pt x="113" y="19"/>
                </a:lnTo>
                <a:lnTo>
                  <a:pt x="113" y="22"/>
                </a:lnTo>
                <a:lnTo>
                  <a:pt x="110" y="36"/>
                </a:lnTo>
                <a:lnTo>
                  <a:pt x="110" y="36"/>
                </a:lnTo>
                <a:lnTo>
                  <a:pt x="110" y="36"/>
                </a:lnTo>
                <a:lnTo>
                  <a:pt x="109" y="33"/>
                </a:lnTo>
                <a:lnTo>
                  <a:pt x="105" y="30"/>
                </a:lnTo>
                <a:lnTo>
                  <a:pt x="84" y="26"/>
                </a:lnTo>
                <a:lnTo>
                  <a:pt x="84" y="73"/>
                </a:lnTo>
                <a:lnTo>
                  <a:pt x="99" y="76"/>
                </a:lnTo>
                <a:lnTo>
                  <a:pt x="99" y="76"/>
                </a:lnTo>
                <a:lnTo>
                  <a:pt x="103" y="76"/>
                </a:lnTo>
                <a:lnTo>
                  <a:pt x="106" y="73"/>
                </a:lnTo>
                <a:lnTo>
                  <a:pt x="228" y="98"/>
                </a:lnTo>
                <a:lnTo>
                  <a:pt x="239" y="94"/>
                </a:lnTo>
                <a:lnTo>
                  <a:pt x="239" y="88"/>
                </a:lnTo>
                <a:lnTo>
                  <a:pt x="228" y="94"/>
                </a:lnTo>
                <a:lnTo>
                  <a:pt x="228" y="94"/>
                </a:lnTo>
                <a:lnTo>
                  <a:pt x="225" y="92"/>
                </a:lnTo>
                <a:lnTo>
                  <a:pt x="225" y="92"/>
                </a:lnTo>
                <a:lnTo>
                  <a:pt x="222" y="91"/>
                </a:lnTo>
                <a:lnTo>
                  <a:pt x="220" y="90"/>
                </a:lnTo>
                <a:lnTo>
                  <a:pt x="218" y="86"/>
                </a:lnTo>
                <a:lnTo>
                  <a:pt x="218" y="83"/>
                </a:lnTo>
                <a:lnTo>
                  <a:pt x="218" y="83"/>
                </a:lnTo>
                <a:lnTo>
                  <a:pt x="220" y="80"/>
                </a:lnTo>
                <a:lnTo>
                  <a:pt x="221" y="78"/>
                </a:lnTo>
                <a:lnTo>
                  <a:pt x="224" y="76"/>
                </a:lnTo>
                <a:lnTo>
                  <a:pt x="226" y="76"/>
                </a:lnTo>
                <a:lnTo>
                  <a:pt x="226" y="76"/>
                </a:lnTo>
                <a:lnTo>
                  <a:pt x="224" y="75"/>
                </a:lnTo>
                <a:lnTo>
                  <a:pt x="222" y="72"/>
                </a:lnTo>
                <a:lnTo>
                  <a:pt x="221" y="69"/>
                </a:lnTo>
                <a:lnTo>
                  <a:pt x="221" y="67"/>
                </a:lnTo>
                <a:lnTo>
                  <a:pt x="221" y="67"/>
                </a:lnTo>
                <a:lnTo>
                  <a:pt x="222" y="64"/>
                </a:lnTo>
                <a:lnTo>
                  <a:pt x="225" y="61"/>
                </a:lnTo>
                <a:lnTo>
                  <a:pt x="226" y="60"/>
                </a:lnTo>
                <a:lnTo>
                  <a:pt x="230" y="60"/>
                </a:lnTo>
                <a:lnTo>
                  <a:pt x="230" y="60"/>
                </a:lnTo>
                <a:lnTo>
                  <a:pt x="228" y="57"/>
                </a:lnTo>
                <a:lnTo>
                  <a:pt x="225" y="56"/>
                </a:lnTo>
                <a:lnTo>
                  <a:pt x="225" y="53"/>
                </a:lnTo>
                <a:lnTo>
                  <a:pt x="225" y="49"/>
                </a:lnTo>
                <a:lnTo>
                  <a:pt x="225" y="49"/>
                </a:lnTo>
                <a:lnTo>
                  <a:pt x="226" y="46"/>
                </a:lnTo>
                <a:lnTo>
                  <a:pt x="229" y="44"/>
                </a:lnTo>
                <a:lnTo>
                  <a:pt x="232" y="42"/>
                </a:lnTo>
                <a:lnTo>
                  <a:pt x="235" y="42"/>
                </a:lnTo>
                <a:lnTo>
                  <a:pt x="237" y="44"/>
                </a:lnTo>
                <a:lnTo>
                  <a:pt x="239" y="44"/>
                </a:lnTo>
                <a:lnTo>
                  <a:pt x="239" y="40"/>
                </a:lnTo>
                <a:close/>
                <a:moveTo>
                  <a:pt x="84" y="4"/>
                </a:moveTo>
                <a:lnTo>
                  <a:pt x="63" y="0"/>
                </a:lnTo>
                <a:lnTo>
                  <a:pt x="63" y="0"/>
                </a:lnTo>
                <a:lnTo>
                  <a:pt x="60" y="0"/>
                </a:lnTo>
                <a:lnTo>
                  <a:pt x="57" y="2"/>
                </a:lnTo>
                <a:lnTo>
                  <a:pt x="54" y="3"/>
                </a:lnTo>
                <a:lnTo>
                  <a:pt x="53" y="6"/>
                </a:lnTo>
                <a:lnTo>
                  <a:pt x="33" y="2"/>
                </a:lnTo>
                <a:lnTo>
                  <a:pt x="33" y="2"/>
                </a:lnTo>
                <a:lnTo>
                  <a:pt x="27" y="0"/>
                </a:lnTo>
                <a:lnTo>
                  <a:pt x="22" y="2"/>
                </a:lnTo>
                <a:lnTo>
                  <a:pt x="18" y="3"/>
                </a:lnTo>
                <a:lnTo>
                  <a:pt x="12" y="6"/>
                </a:lnTo>
                <a:lnTo>
                  <a:pt x="8" y="8"/>
                </a:lnTo>
                <a:lnTo>
                  <a:pt x="6" y="13"/>
                </a:lnTo>
                <a:lnTo>
                  <a:pt x="3" y="18"/>
                </a:lnTo>
                <a:lnTo>
                  <a:pt x="2" y="22"/>
                </a:lnTo>
                <a:lnTo>
                  <a:pt x="2" y="22"/>
                </a:lnTo>
                <a:lnTo>
                  <a:pt x="0" y="29"/>
                </a:lnTo>
                <a:lnTo>
                  <a:pt x="2" y="33"/>
                </a:lnTo>
                <a:lnTo>
                  <a:pt x="3" y="38"/>
                </a:lnTo>
                <a:lnTo>
                  <a:pt x="6" y="44"/>
                </a:lnTo>
                <a:lnTo>
                  <a:pt x="8" y="48"/>
                </a:lnTo>
                <a:lnTo>
                  <a:pt x="12" y="50"/>
                </a:lnTo>
                <a:lnTo>
                  <a:pt x="18" y="53"/>
                </a:lnTo>
                <a:lnTo>
                  <a:pt x="23" y="54"/>
                </a:lnTo>
                <a:lnTo>
                  <a:pt x="35" y="57"/>
                </a:lnTo>
                <a:lnTo>
                  <a:pt x="50" y="23"/>
                </a:lnTo>
                <a:lnTo>
                  <a:pt x="42" y="59"/>
                </a:lnTo>
                <a:lnTo>
                  <a:pt x="42" y="59"/>
                </a:lnTo>
                <a:lnTo>
                  <a:pt x="44" y="61"/>
                </a:lnTo>
                <a:lnTo>
                  <a:pt x="45" y="64"/>
                </a:lnTo>
                <a:lnTo>
                  <a:pt x="46" y="65"/>
                </a:lnTo>
                <a:lnTo>
                  <a:pt x="49" y="67"/>
                </a:lnTo>
                <a:lnTo>
                  <a:pt x="84" y="73"/>
                </a:lnTo>
                <a:lnTo>
                  <a:pt x="84" y="26"/>
                </a:lnTo>
                <a:lnTo>
                  <a:pt x="61" y="22"/>
                </a:lnTo>
                <a:lnTo>
                  <a:pt x="61" y="22"/>
                </a:lnTo>
                <a:lnTo>
                  <a:pt x="57" y="22"/>
                </a:lnTo>
                <a:lnTo>
                  <a:pt x="54" y="25"/>
                </a:lnTo>
                <a:lnTo>
                  <a:pt x="57" y="11"/>
                </a:lnTo>
                <a:lnTo>
                  <a:pt x="57" y="11"/>
                </a:lnTo>
                <a:lnTo>
                  <a:pt x="58" y="8"/>
                </a:lnTo>
                <a:lnTo>
                  <a:pt x="60" y="7"/>
                </a:lnTo>
                <a:lnTo>
                  <a:pt x="63" y="6"/>
                </a:lnTo>
                <a:lnTo>
                  <a:pt x="65" y="6"/>
                </a:lnTo>
                <a:lnTo>
                  <a:pt x="84" y="8"/>
                </a:lnTo>
                <a:lnTo>
                  <a:pt x="84" y="4"/>
                </a:lnTo>
                <a:close/>
              </a:path>
            </a:pathLst>
          </a:custGeom>
          <a:solidFill>
            <a:srgbClr val="5ABBC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nvGrpSpPr>
          <p:cNvPr id="206" name="组合 205"/>
          <p:cNvGrpSpPr/>
          <p:nvPr/>
        </p:nvGrpSpPr>
        <p:grpSpPr>
          <a:xfrm>
            <a:off x="1447800" y="2380325"/>
            <a:ext cx="247587" cy="312656"/>
            <a:chOff x="1516063" y="3252788"/>
            <a:chExt cx="247651" cy="312737"/>
          </a:xfrm>
        </p:grpSpPr>
        <p:sp>
          <p:nvSpPr>
            <p:cNvPr id="182" name="Freeform 182"/>
            <p:cNvSpPr>
              <a:spLocks/>
            </p:cNvSpPr>
            <p:nvPr/>
          </p:nvSpPr>
          <p:spPr bwMode="auto">
            <a:xfrm>
              <a:off x="1527176" y="3263900"/>
              <a:ext cx="236538" cy="301625"/>
            </a:xfrm>
            <a:custGeom>
              <a:avLst/>
              <a:gdLst>
                <a:gd name="T0" fmla="*/ 0 w 149"/>
                <a:gd name="T1" fmla="*/ 33 h 190"/>
                <a:gd name="T2" fmla="*/ 7 w 149"/>
                <a:gd name="T3" fmla="*/ 28 h 190"/>
                <a:gd name="T4" fmla="*/ 96 w 149"/>
                <a:gd name="T5" fmla="*/ 171 h 190"/>
                <a:gd name="T6" fmla="*/ 96 w 149"/>
                <a:gd name="T7" fmla="*/ 171 h 190"/>
                <a:gd name="T8" fmla="*/ 99 w 149"/>
                <a:gd name="T9" fmla="*/ 176 h 190"/>
                <a:gd name="T10" fmla="*/ 101 w 149"/>
                <a:gd name="T11" fmla="*/ 178 h 190"/>
                <a:gd name="T12" fmla="*/ 105 w 149"/>
                <a:gd name="T13" fmla="*/ 180 h 190"/>
                <a:gd name="T14" fmla="*/ 109 w 149"/>
                <a:gd name="T15" fmla="*/ 181 h 190"/>
                <a:gd name="T16" fmla="*/ 114 w 149"/>
                <a:gd name="T17" fmla="*/ 181 h 190"/>
                <a:gd name="T18" fmla="*/ 119 w 149"/>
                <a:gd name="T19" fmla="*/ 181 h 190"/>
                <a:gd name="T20" fmla="*/ 123 w 149"/>
                <a:gd name="T21" fmla="*/ 180 h 190"/>
                <a:gd name="T22" fmla="*/ 127 w 149"/>
                <a:gd name="T23" fmla="*/ 177 h 190"/>
                <a:gd name="T24" fmla="*/ 127 w 149"/>
                <a:gd name="T25" fmla="*/ 177 h 190"/>
                <a:gd name="T26" fmla="*/ 131 w 149"/>
                <a:gd name="T27" fmla="*/ 174 h 190"/>
                <a:gd name="T28" fmla="*/ 135 w 149"/>
                <a:gd name="T29" fmla="*/ 171 h 190"/>
                <a:gd name="T30" fmla="*/ 137 w 149"/>
                <a:gd name="T31" fmla="*/ 167 h 190"/>
                <a:gd name="T32" fmla="*/ 138 w 149"/>
                <a:gd name="T33" fmla="*/ 163 h 190"/>
                <a:gd name="T34" fmla="*/ 139 w 149"/>
                <a:gd name="T35" fmla="*/ 159 h 190"/>
                <a:gd name="T36" fmla="*/ 139 w 149"/>
                <a:gd name="T37" fmla="*/ 155 h 190"/>
                <a:gd name="T38" fmla="*/ 138 w 149"/>
                <a:gd name="T39" fmla="*/ 150 h 190"/>
                <a:gd name="T40" fmla="*/ 137 w 149"/>
                <a:gd name="T41" fmla="*/ 146 h 190"/>
                <a:gd name="T42" fmla="*/ 49 w 149"/>
                <a:gd name="T43" fmla="*/ 4 h 190"/>
                <a:gd name="T44" fmla="*/ 54 w 149"/>
                <a:gd name="T45" fmla="*/ 0 h 190"/>
                <a:gd name="T46" fmla="*/ 145 w 149"/>
                <a:gd name="T47" fmla="*/ 144 h 190"/>
                <a:gd name="T48" fmla="*/ 145 w 149"/>
                <a:gd name="T49" fmla="*/ 144 h 190"/>
                <a:gd name="T50" fmla="*/ 147 w 149"/>
                <a:gd name="T51" fmla="*/ 150 h 190"/>
                <a:gd name="T52" fmla="*/ 149 w 149"/>
                <a:gd name="T53" fmla="*/ 155 h 190"/>
                <a:gd name="T54" fmla="*/ 149 w 149"/>
                <a:gd name="T55" fmla="*/ 161 h 190"/>
                <a:gd name="T56" fmla="*/ 147 w 149"/>
                <a:gd name="T57" fmla="*/ 166 h 190"/>
                <a:gd name="T58" fmla="*/ 145 w 149"/>
                <a:gd name="T59" fmla="*/ 171 h 190"/>
                <a:gd name="T60" fmla="*/ 142 w 149"/>
                <a:gd name="T61" fmla="*/ 177 h 190"/>
                <a:gd name="T62" fmla="*/ 138 w 149"/>
                <a:gd name="T63" fmla="*/ 181 h 190"/>
                <a:gd name="T64" fmla="*/ 133 w 149"/>
                <a:gd name="T65" fmla="*/ 185 h 190"/>
                <a:gd name="T66" fmla="*/ 133 w 149"/>
                <a:gd name="T67" fmla="*/ 185 h 190"/>
                <a:gd name="T68" fmla="*/ 127 w 149"/>
                <a:gd name="T69" fmla="*/ 188 h 190"/>
                <a:gd name="T70" fmla="*/ 120 w 149"/>
                <a:gd name="T71" fmla="*/ 190 h 190"/>
                <a:gd name="T72" fmla="*/ 115 w 149"/>
                <a:gd name="T73" fmla="*/ 190 h 190"/>
                <a:gd name="T74" fmla="*/ 108 w 149"/>
                <a:gd name="T75" fmla="*/ 190 h 190"/>
                <a:gd name="T76" fmla="*/ 103 w 149"/>
                <a:gd name="T77" fmla="*/ 189 h 190"/>
                <a:gd name="T78" fmla="*/ 97 w 149"/>
                <a:gd name="T79" fmla="*/ 186 h 190"/>
                <a:gd name="T80" fmla="*/ 93 w 149"/>
                <a:gd name="T81" fmla="*/ 182 h 190"/>
                <a:gd name="T82" fmla="*/ 91 w 149"/>
                <a:gd name="T83" fmla="*/ 178 h 190"/>
                <a:gd name="T84" fmla="*/ 0 w 149"/>
                <a:gd name="T85" fmla="*/ 3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90">
                  <a:moveTo>
                    <a:pt x="0" y="33"/>
                  </a:moveTo>
                  <a:lnTo>
                    <a:pt x="7" y="28"/>
                  </a:lnTo>
                  <a:lnTo>
                    <a:pt x="96" y="171"/>
                  </a:lnTo>
                  <a:lnTo>
                    <a:pt x="96" y="171"/>
                  </a:lnTo>
                  <a:lnTo>
                    <a:pt x="99" y="176"/>
                  </a:lnTo>
                  <a:lnTo>
                    <a:pt x="101" y="178"/>
                  </a:lnTo>
                  <a:lnTo>
                    <a:pt x="105" y="180"/>
                  </a:lnTo>
                  <a:lnTo>
                    <a:pt x="109" y="181"/>
                  </a:lnTo>
                  <a:lnTo>
                    <a:pt x="114" y="181"/>
                  </a:lnTo>
                  <a:lnTo>
                    <a:pt x="119" y="181"/>
                  </a:lnTo>
                  <a:lnTo>
                    <a:pt x="123" y="180"/>
                  </a:lnTo>
                  <a:lnTo>
                    <a:pt x="127" y="177"/>
                  </a:lnTo>
                  <a:lnTo>
                    <a:pt x="127" y="177"/>
                  </a:lnTo>
                  <a:lnTo>
                    <a:pt x="131" y="174"/>
                  </a:lnTo>
                  <a:lnTo>
                    <a:pt x="135" y="171"/>
                  </a:lnTo>
                  <a:lnTo>
                    <a:pt x="137" y="167"/>
                  </a:lnTo>
                  <a:lnTo>
                    <a:pt x="138" y="163"/>
                  </a:lnTo>
                  <a:lnTo>
                    <a:pt x="139" y="159"/>
                  </a:lnTo>
                  <a:lnTo>
                    <a:pt x="139" y="155"/>
                  </a:lnTo>
                  <a:lnTo>
                    <a:pt x="138" y="150"/>
                  </a:lnTo>
                  <a:lnTo>
                    <a:pt x="137" y="146"/>
                  </a:lnTo>
                  <a:lnTo>
                    <a:pt x="49" y="4"/>
                  </a:lnTo>
                  <a:lnTo>
                    <a:pt x="54" y="0"/>
                  </a:lnTo>
                  <a:lnTo>
                    <a:pt x="145" y="144"/>
                  </a:lnTo>
                  <a:lnTo>
                    <a:pt x="145" y="144"/>
                  </a:lnTo>
                  <a:lnTo>
                    <a:pt x="147" y="150"/>
                  </a:lnTo>
                  <a:lnTo>
                    <a:pt x="149" y="155"/>
                  </a:lnTo>
                  <a:lnTo>
                    <a:pt x="149" y="161"/>
                  </a:lnTo>
                  <a:lnTo>
                    <a:pt x="147" y="166"/>
                  </a:lnTo>
                  <a:lnTo>
                    <a:pt x="145" y="171"/>
                  </a:lnTo>
                  <a:lnTo>
                    <a:pt x="142" y="177"/>
                  </a:lnTo>
                  <a:lnTo>
                    <a:pt x="138" y="181"/>
                  </a:lnTo>
                  <a:lnTo>
                    <a:pt x="133" y="185"/>
                  </a:lnTo>
                  <a:lnTo>
                    <a:pt x="133" y="185"/>
                  </a:lnTo>
                  <a:lnTo>
                    <a:pt x="127" y="188"/>
                  </a:lnTo>
                  <a:lnTo>
                    <a:pt x="120" y="190"/>
                  </a:lnTo>
                  <a:lnTo>
                    <a:pt x="115" y="190"/>
                  </a:lnTo>
                  <a:lnTo>
                    <a:pt x="108" y="190"/>
                  </a:lnTo>
                  <a:lnTo>
                    <a:pt x="103" y="189"/>
                  </a:lnTo>
                  <a:lnTo>
                    <a:pt x="97" y="186"/>
                  </a:lnTo>
                  <a:lnTo>
                    <a:pt x="93" y="182"/>
                  </a:lnTo>
                  <a:lnTo>
                    <a:pt x="91" y="178"/>
                  </a:lnTo>
                  <a:lnTo>
                    <a:pt x="0" y="33"/>
                  </a:lnTo>
                  <a:close/>
                </a:path>
              </a:pathLst>
            </a:custGeom>
            <a:solidFill>
              <a:srgbClr val="FF8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83" name="Freeform 183"/>
            <p:cNvSpPr>
              <a:spLocks/>
            </p:cNvSpPr>
            <p:nvPr/>
          </p:nvSpPr>
          <p:spPr bwMode="auto">
            <a:xfrm>
              <a:off x="1516063" y="3252788"/>
              <a:ext cx="114300" cy="79375"/>
            </a:xfrm>
            <a:custGeom>
              <a:avLst/>
              <a:gdLst>
                <a:gd name="T0" fmla="*/ 0 w 72"/>
                <a:gd name="T1" fmla="*/ 47 h 50"/>
                <a:gd name="T2" fmla="*/ 0 w 72"/>
                <a:gd name="T3" fmla="*/ 47 h 50"/>
                <a:gd name="T4" fmla="*/ 1 w 72"/>
                <a:gd name="T5" fmla="*/ 49 h 50"/>
                <a:gd name="T6" fmla="*/ 4 w 72"/>
                <a:gd name="T7" fmla="*/ 50 h 50"/>
                <a:gd name="T8" fmla="*/ 5 w 72"/>
                <a:gd name="T9" fmla="*/ 50 h 50"/>
                <a:gd name="T10" fmla="*/ 8 w 72"/>
                <a:gd name="T11" fmla="*/ 49 h 50"/>
                <a:gd name="T12" fmla="*/ 69 w 72"/>
                <a:gd name="T13" fmla="*/ 11 h 50"/>
                <a:gd name="T14" fmla="*/ 69 w 72"/>
                <a:gd name="T15" fmla="*/ 11 h 50"/>
                <a:gd name="T16" fmla="*/ 70 w 72"/>
                <a:gd name="T17" fmla="*/ 9 h 50"/>
                <a:gd name="T18" fmla="*/ 72 w 72"/>
                <a:gd name="T19" fmla="*/ 8 h 50"/>
                <a:gd name="T20" fmla="*/ 72 w 72"/>
                <a:gd name="T21" fmla="*/ 5 h 50"/>
                <a:gd name="T22" fmla="*/ 70 w 72"/>
                <a:gd name="T23" fmla="*/ 2 h 50"/>
                <a:gd name="T24" fmla="*/ 70 w 72"/>
                <a:gd name="T25" fmla="*/ 2 h 50"/>
                <a:gd name="T26" fmla="*/ 69 w 72"/>
                <a:gd name="T27" fmla="*/ 1 h 50"/>
                <a:gd name="T28" fmla="*/ 68 w 72"/>
                <a:gd name="T29" fmla="*/ 0 h 50"/>
                <a:gd name="T30" fmla="*/ 65 w 72"/>
                <a:gd name="T31" fmla="*/ 0 h 50"/>
                <a:gd name="T32" fmla="*/ 64 w 72"/>
                <a:gd name="T33" fmla="*/ 1 h 50"/>
                <a:gd name="T34" fmla="*/ 1 w 72"/>
                <a:gd name="T35" fmla="*/ 39 h 50"/>
                <a:gd name="T36" fmla="*/ 1 w 72"/>
                <a:gd name="T37" fmla="*/ 39 h 50"/>
                <a:gd name="T38" fmla="*/ 0 w 72"/>
                <a:gd name="T39" fmla="*/ 40 h 50"/>
                <a:gd name="T40" fmla="*/ 0 w 72"/>
                <a:gd name="T41" fmla="*/ 43 h 50"/>
                <a:gd name="T42" fmla="*/ 0 w 72"/>
                <a:gd name="T43" fmla="*/ 44 h 50"/>
                <a:gd name="T44" fmla="*/ 0 w 72"/>
                <a:gd name="T45" fmla="*/ 47 h 50"/>
                <a:gd name="T46" fmla="*/ 0 w 72"/>
                <a:gd name="T47"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50">
                  <a:moveTo>
                    <a:pt x="0" y="47"/>
                  </a:moveTo>
                  <a:lnTo>
                    <a:pt x="0" y="47"/>
                  </a:lnTo>
                  <a:lnTo>
                    <a:pt x="1" y="49"/>
                  </a:lnTo>
                  <a:lnTo>
                    <a:pt x="4" y="50"/>
                  </a:lnTo>
                  <a:lnTo>
                    <a:pt x="5" y="50"/>
                  </a:lnTo>
                  <a:lnTo>
                    <a:pt x="8" y="49"/>
                  </a:lnTo>
                  <a:lnTo>
                    <a:pt x="69" y="11"/>
                  </a:lnTo>
                  <a:lnTo>
                    <a:pt x="69" y="11"/>
                  </a:lnTo>
                  <a:lnTo>
                    <a:pt x="70" y="9"/>
                  </a:lnTo>
                  <a:lnTo>
                    <a:pt x="72" y="8"/>
                  </a:lnTo>
                  <a:lnTo>
                    <a:pt x="72" y="5"/>
                  </a:lnTo>
                  <a:lnTo>
                    <a:pt x="70" y="2"/>
                  </a:lnTo>
                  <a:lnTo>
                    <a:pt x="70" y="2"/>
                  </a:lnTo>
                  <a:lnTo>
                    <a:pt x="69" y="1"/>
                  </a:lnTo>
                  <a:lnTo>
                    <a:pt x="68" y="0"/>
                  </a:lnTo>
                  <a:lnTo>
                    <a:pt x="65" y="0"/>
                  </a:lnTo>
                  <a:lnTo>
                    <a:pt x="64" y="1"/>
                  </a:lnTo>
                  <a:lnTo>
                    <a:pt x="1" y="39"/>
                  </a:lnTo>
                  <a:lnTo>
                    <a:pt x="1" y="39"/>
                  </a:lnTo>
                  <a:lnTo>
                    <a:pt x="0" y="40"/>
                  </a:lnTo>
                  <a:lnTo>
                    <a:pt x="0" y="43"/>
                  </a:lnTo>
                  <a:lnTo>
                    <a:pt x="0" y="44"/>
                  </a:lnTo>
                  <a:lnTo>
                    <a:pt x="0" y="47"/>
                  </a:lnTo>
                  <a:lnTo>
                    <a:pt x="0" y="47"/>
                  </a:lnTo>
                  <a:close/>
                </a:path>
              </a:pathLst>
            </a:custGeom>
            <a:solidFill>
              <a:srgbClr val="FF8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84" name="Freeform 184"/>
            <p:cNvSpPr>
              <a:spLocks/>
            </p:cNvSpPr>
            <p:nvPr/>
          </p:nvSpPr>
          <p:spPr bwMode="auto">
            <a:xfrm>
              <a:off x="1560513" y="3316288"/>
              <a:ext cx="161925" cy="219075"/>
            </a:xfrm>
            <a:custGeom>
              <a:avLst/>
              <a:gdLst>
                <a:gd name="T0" fmla="*/ 0 w 102"/>
                <a:gd name="T1" fmla="*/ 6 h 138"/>
                <a:gd name="T2" fmla="*/ 9 w 102"/>
                <a:gd name="T3" fmla="*/ 0 h 138"/>
                <a:gd name="T4" fmla="*/ 88 w 102"/>
                <a:gd name="T5" fmla="*/ 128 h 138"/>
                <a:gd name="T6" fmla="*/ 88 w 102"/>
                <a:gd name="T7" fmla="*/ 128 h 138"/>
                <a:gd name="T8" fmla="*/ 91 w 102"/>
                <a:gd name="T9" fmla="*/ 132 h 138"/>
                <a:gd name="T10" fmla="*/ 94 w 102"/>
                <a:gd name="T11" fmla="*/ 133 h 138"/>
                <a:gd name="T12" fmla="*/ 98 w 102"/>
                <a:gd name="T13" fmla="*/ 134 h 138"/>
                <a:gd name="T14" fmla="*/ 102 w 102"/>
                <a:gd name="T15" fmla="*/ 136 h 138"/>
                <a:gd name="T16" fmla="*/ 102 w 102"/>
                <a:gd name="T17" fmla="*/ 136 h 138"/>
                <a:gd name="T18" fmla="*/ 101 w 102"/>
                <a:gd name="T19" fmla="*/ 136 h 138"/>
                <a:gd name="T20" fmla="*/ 101 w 102"/>
                <a:gd name="T21" fmla="*/ 136 h 138"/>
                <a:gd name="T22" fmla="*/ 95 w 102"/>
                <a:gd name="T23" fmla="*/ 138 h 138"/>
                <a:gd name="T24" fmla="*/ 88 w 102"/>
                <a:gd name="T25" fmla="*/ 138 h 138"/>
                <a:gd name="T26" fmla="*/ 83 w 102"/>
                <a:gd name="T27" fmla="*/ 136 h 138"/>
                <a:gd name="T28" fmla="*/ 79 w 102"/>
                <a:gd name="T29" fmla="*/ 132 h 138"/>
                <a:gd name="T30" fmla="*/ 0 w 102"/>
                <a:gd name="T31" fmla="*/ 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38">
                  <a:moveTo>
                    <a:pt x="0" y="6"/>
                  </a:moveTo>
                  <a:lnTo>
                    <a:pt x="9" y="0"/>
                  </a:lnTo>
                  <a:lnTo>
                    <a:pt x="88" y="128"/>
                  </a:lnTo>
                  <a:lnTo>
                    <a:pt x="88" y="128"/>
                  </a:lnTo>
                  <a:lnTo>
                    <a:pt x="91" y="132"/>
                  </a:lnTo>
                  <a:lnTo>
                    <a:pt x="94" y="133"/>
                  </a:lnTo>
                  <a:lnTo>
                    <a:pt x="98" y="134"/>
                  </a:lnTo>
                  <a:lnTo>
                    <a:pt x="102" y="136"/>
                  </a:lnTo>
                  <a:lnTo>
                    <a:pt x="102" y="136"/>
                  </a:lnTo>
                  <a:lnTo>
                    <a:pt x="101" y="136"/>
                  </a:lnTo>
                  <a:lnTo>
                    <a:pt x="101" y="136"/>
                  </a:lnTo>
                  <a:lnTo>
                    <a:pt x="95" y="138"/>
                  </a:lnTo>
                  <a:lnTo>
                    <a:pt x="88" y="138"/>
                  </a:lnTo>
                  <a:lnTo>
                    <a:pt x="83" y="136"/>
                  </a:lnTo>
                  <a:lnTo>
                    <a:pt x="79" y="132"/>
                  </a:lnTo>
                  <a:lnTo>
                    <a:pt x="0" y="6"/>
                  </a:lnTo>
                  <a:close/>
                </a:path>
              </a:pathLst>
            </a:custGeom>
            <a:solidFill>
              <a:srgbClr val="FF8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185" name="Freeform 185"/>
          <p:cNvSpPr>
            <a:spLocks noEditPoints="1"/>
          </p:cNvSpPr>
          <p:nvPr/>
        </p:nvSpPr>
        <p:spPr bwMode="auto">
          <a:xfrm>
            <a:off x="1825526" y="1172552"/>
            <a:ext cx="199973" cy="153948"/>
          </a:xfrm>
          <a:custGeom>
            <a:avLst/>
            <a:gdLst>
              <a:gd name="T0" fmla="*/ 124 w 126"/>
              <a:gd name="T1" fmla="*/ 38 h 97"/>
              <a:gd name="T2" fmla="*/ 105 w 126"/>
              <a:gd name="T3" fmla="*/ 15 h 97"/>
              <a:gd name="T4" fmla="*/ 99 w 126"/>
              <a:gd name="T5" fmla="*/ 34 h 97"/>
              <a:gd name="T6" fmla="*/ 111 w 126"/>
              <a:gd name="T7" fmla="*/ 39 h 97"/>
              <a:gd name="T8" fmla="*/ 113 w 126"/>
              <a:gd name="T9" fmla="*/ 55 h 97"/>
              <a:gd name="T10" fmla="*/ 99 w 126"/>
              <a:gd name="T11" fmla="*/ 63 h 97"/>
              <a:gd name="T12" fmla="*/ 113 w 126"/>
              <a:gd name="T13" fmla="*/ 72 h 97"/>
              <a:gd name="T14" fmla="*/ 125 w 126"/>
              <a:gd name="T15" fmla="*/ 58 h 97"/>
              <a:gd name="T16" fmla="*/ 99 w 126"/>
              <a:gd name="T17" fmla="*/ 12 h 97"/>
              <a:gd name="T18" fmla="*/ 40 w 126"/>
              <a:gd name="T19" fmla="*/ 1 h 97"/>
              <a:gd name="T20" fmla="*/ 42 w 126"/>
              <a:gd name="T21" fmla="*/ 5 h 97"/>
              <a:gd name="T22" fmla="*/ 46 w 126"/>
              <a:gd name="T23" fmla="*/ 13 h 97"/>
              <a:gd name="T24" fmla="*/ 40 w 126"/>
              <a:gd name="T25" fmla="*/ 20 h 97"/>
              <a:gd name="T26" fmla="*/ 40 w 126"/>
              <a:gd name="T27" fmla="*/ 84 h 97"/>
              <a:gd name="T28" fmla="*/ 59 w 126"/>
              <a:gd name="T29" fmla="*/ 82 h 97"/>
              <a:gd name="T30" fmla="*/ 79 w 126"/>
              <a:gd name="T31" fmla="*/ 76 h 97"/>
              <a:gd name="T32" fmla="*/ 99 w 126"/>
              <a:gd name="T33" fmla="*/ 63 h 97"/>
              <a:gd name="T34" fmla="*/ 92 w 126"/>
              <a:gd name="T35" fmla="*/ 62 h 97"/>
              <a:gd name="T36" fmla="*/ 86 w 126"/>
              <a:gd name="T37" fmla="*/ 42 h 97"/>
              <a:gd name="T38" fmla="*/ 95 w 126"/>
              <a:gd name="T39" fmla="*/ 35 h 97"/>
              <a:gd name="T40" fmla="*/ 40 w 126"/>
              <a:gd name="T41" fmla="*/ 1 h 97"/>
              <a:gd name="T42" fmla="*/ 33 w 126"/>
              <a:gd name="T43" fmla="*/ 9 h 97"/>
              <a:gd name="T44" fmla="*/ 40 w 126"/>
              <a:gd name="T45" fmla="*/ 1 h 97"/>
              <a:gd name="T46" fmla="*/ 40 w 126"/>
              <a:gd name="T47" fmla="*/ 96 h 97"/>
              <a:gd name="T48" fmla="*/ 38 w 126"/>
              <a:gd name="T49" fmla="*/ 85 h 97"/>
              <a:gd name="T50" fmla="*/ 33 w 126"/>
              <a:gd name="T51" fmla="*/ 97 h 97"/>
              <a:gd name="T52" fmla="*/ 37 w 126"/>
              <a:gd name="T53" fmla="*/ 72 h 97"/>
              <a:gd name="T54" fmla="*/ 33 w 126"/>
              <a:gd name="T55" fmla="*/ 32 h 97"/>
              <a:gd name="T56" fmla="*/ 33 w 126"/>
              <a:gd name="T57" fmla="*/ 15 h 97"/>
              <a:gd name="T58" fmla="*/ 36 w 126"/>
              <a:gd name="T59" fmla="*/ 19 h 97"/>
              <a:gd name="T60" fmla="*/ 33 w 126"/>
              <a:gd name="T61" fmla="*/ 3 h 97"/>
              <a:gd name="T62" fmla="*/ 27 w 126"/>
              <a:gd name="T63" fmla="*/ 20 h 97"/>
              <a:gd name="T64" fmla="*/ 33 w 126"/>
              <a:gd name="T65" fmla="*/ 15 h 97"/>
              <a:gd name="T66" fmla="*/ 33 w 126"/>
              <a:gd name="T67" fmla="*/ 3 h 97"/>
              <a:gd name="T68" fmla="*/ 27 w 126"/>
              <a:gd name="T69" fmla="*/ 97 h 97"/>
              <a:gd name="T70" fmla="*/ 27 w 126"/>
              <a:gd name="T71" fmla="*/ 92 h 97"/>
              <a:gd name="T72" fmla="*/ 33 w 126"/>
              <a:gd name="T73" fmla="*/ 32 h 97"/>
              <a:gd name="T74" fmla="*/ 23 w 126"/>
              <a:gd name="T75" fmla="*/ 69 h 97"/>
              <a:gd name="T76" fmla="*/ 27 w 126"/>
              <a:gd name="T77" fmla="*/ 59 h 97"/>
              <a:gd name="T78" fmla="*/ 26 w 126"/>
              <a:gd name="T79" fmla="*/ 47 h 97"/>
              <a:gd name="T80" fmla="*/ 23 w 126"/>
              <a:gd name="T81" fmla="*/ 39 h 97"/>
              <a:gd name="T82" fmla="*/ 33 w 126"/>
              <a:gd name="T83" fmla="*/ 32 h 97"/>
              <a:gd name="T84" fmla="*/ 17 w 126"/>
              <a:gd name="T85" fmla="*/ 11 h 97"/>
              <a:gd name="T86" fmla="*/ 2 w 126"/>
              <a:gd name="T87" fmla="*/ 40 h 97"/>
              <a:gd name="T88" fmla="*/ 8 w 126"/>
              <a:gd name="T89" fmla="*/ 88 h 97"/>
              <a:gd name="T90" fmla="*/ 23 w 126"/>
              <a:gd name="T91" fmla="*/ 97 h 97"/>
              <a:gd name="T92" fmla="*/ 22 w 126"/>
              <a:gd name="T93" fmla="*/ 91 h 97"/>
              <a:gd name="T94" fmla="*/ 17 w 126"/>
              <a:gd name="T95" fmla="*/ 74 h 97"/>
              <a:gd name="T96" fmla="*/ 23 w 126"/>
              <a:gd name="T97" fmla="*/ 65 h 97"/>
              <a:gd name="T98" fmla="*/ 13 w 126"/>
              <a:gd name="T99" fmla="*/ 65 h 97"/>
              <a:gd name="T100" fmla="*/ 7 w 126"/>
              <a:gd name="T101" fmla="*/ 54 h 97"/>
              <a:gd name="T102" fmla="*/ 14 w 126"/>
              <a:gd name="T103" fmla="*/ 43 h 97"/>
              <a:gd name="T104" fmla="*/ 23 w 126"/>
              <a:gd name="T105" fmla="*/ 39 h 97"/>
              <a:gd name="T106" fmla="*/ 14 w 126"/>
              <a:gd name="T107" fmla="*/ 32 h 97"/>
              <a:gd name="T108" fmla="*/ 14 w 126"/>
              <a:gd name="T109"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 h="97">
                <a:moveTo>
                  <a:pt x="126" y="53"/>
                </a:moveTo>
                <a:lnTo>
                  <a:pt x="126" y="53"/>
                </a:lnTo>
                <a:lnTo>
                  <a:pt x="126" y="45"/>
                </a:lnTo>
                <a:lnTo>
                  <a:pt x="124" y="38"/>
                </a:lnTo>
                <a:lnTo>
                  <a:pt x="121" y="31"/>
                </a:lnTo>
                <a:lnTo>
                  <a:pt x="117" y="24"/>
                </a:lnTo>
                <a:lnTo>
                  <a:pt x="109" y="17"/>
                </a:lnTo>
                <a:lnTo>
                  <a:pt x="105" y="15"/>
                </a:lnTo>
                <a:lnTo>
                  <a:pt x="105" y="15"/>
                </a:lnTo>
                <a:lnTo>
                  <a:pt x="99" y="12"/>
                </a:lnTo>
                <a:lnTo>
                  <a:pt x="99" y="34"/>
                </a:lnTo>
                <a:lnTo>
                  <a:pt x="99" y="34"/>
                </a:lnTo>
                <a:lnTo>
                  <a:pt x="103" y="35"/>
                </a:lnTo>
                <a:lnTo>
                  <a:pt x="106" y="36"/>
                </a:lnTo>
                <a:lnTo>
                  <a:pt x="106" y="36"/>
                </a:lnTo>
                <a:lnTo>
                  <a:pt x="111" y="39"/>
                </a:lnTo>
                <a:lnTo>
                  <a:pt x="114" y="45"/>
                </a:lnTo>
                <a:lnTo>
                  <a:pt x="114" y="50"/>
                </a:lnTo>
                <a:lnTo>
                  <a:pt x="113" y="55"/>
                </a:lnTo>
                <a:lnTo>
                  <a:pt x="113" y="55"/>
                </a:lnTo>
                <a:lnTo>
                  <a:pt x="110" y="59"/>
                </a:lnTo>
                <a:lnTo>
                  <a:pt x="107" y="62"/>
                </a:lnTo>
                <a:lnTo>
                  <a:pt x="103" y="63"/>
                </a:lnTo>
                <a:lnTo>
                  <a:pt x="99" y="63"/>
                </a:lnTo>
                <a:lnTo>
                  <a:pt x="99" y="76"/>
                </a:lnTo>
                <a:lnTo>
                  <a:pt x="99" y="76"/>
                </a:lnTo>
                <a:lnTo>
                  <a:pt x="109" y="74"/>
                </a:lnTo>
                <a:lnTo>
                  <a:pt x="113" y="72"/>
                </a:lnTo>
                <a:lnTo>
                  <a:pt x="117" y="70"/>
                </a:lnTo>
                <a:lnTo>
                  <a:pt x="121" y="68"/>
                </a:lnTo>
                <a:lnTo>
                  <a:pt x="122" y="63"/>
                </a:lnTo>
                <a:lnTo>
                  <a:pt x="125" y="58"/>
                </a:lnTo>
                <a:lnTo>
                  <a:pt x="126" y="53"/>
                </a:lnTo>
                <a:lnTo>
                  <a:pt x="126" y="53"/>
                </a:lnTo>
                <a:close/>
                <a:moveTo>
                  <a:pt x="99" y="12"/>
                </a:moveTo>
                <a:lnTo>
                  <a:pt x="99" y="12"/>
                </a:lnTo>
                <a:lnTo>
                  <a:pt x="82" y="5"/>
                </a:lnTo>
                <a:lnTo>
                  <a:pt x="65" y="1"/>
                </a:lnTo>
                <a:lnTo>
                  <a:pt x="52" y="0"/>
                </a:lnTo>
                <a:lnTo>
                  <a:pt x="40" y="1"/>
                </a:lnTo>
                <a:lnTo>
                  <a:pt x="40" y="5"/>
                </a:lnTo>
                <a:lnTo>
                  <a:pt x="40" y="5"/>
                </a:lnTo>
                <a:lnTo>
                  <a:pt x="42" y="5"/>
                </a:lnTo>
                <a:lnTo>
                  <a:pt x="42" y="5"/>
                </a:lnTo>
                <a:lnTo>
                  <a:pt x="42" y="5"/>
                </a:lnTo>
                <a:lnTo>
                  <a:pt x="45" y="8"/>
                </a:lnTo>
                <a:lnTo>
                  <a:pt x="46" y="11"/>
                </a:lnTo>
                <a:lnTo>
                  <a:pt x="46" y="13"/>
                </a:lnTo>
                <a:lnTo>
                  <a:pt x="46" y="16"/>
                </a:lnTo>
                <a:lnTo>
                  <a:pt x="46" y="16"/>
                </a:lnTo>
                <a:lnTo>
                  <a:pt x="44" y="19"/>
                </a:lnTo>
                <a:lnTo>
                  <a:pt x="40" y="20"/>
                </a:lnTo>
                <a:lnTo>
                  <a:pt x="40" y="76"/>
                </a:lnTo>
                <a:lnTo>
                  <a:pt x="40" y="76"/>
                </a:lnTo>
                <a:lnTo>
                  <a:pt x="40" y="80"/>
                </a:lnTo>
                <a:lnTo>
                  <a:pt x="40" y="84"/>
                </a:lnTo>
                <a:lnTo>
                  <a:pt x="40" y="96"/>
                </a:lnTo>
                <a:lnTo>
                  <a:pt x="40" y="96"/>
                </a:lnTo>
                <a:lnTo>
                  <a:pt x="49" y="91"/>
                </a:lnTo>
                <a:lnTo>
                  <a:pt x="59" y="82"/>
                </a:lnTo>
                <a:lnTo>
                  <a:pt x="69" y="77"/>
                </a:lnTo>
                <a:lnTo>
                  <a:pt x="73" y="76"/>
                </a:lnTo>
                <a:lnTo>
                  <a:pt x="79" y="76"/>
                </a:lnTo>
                <a:lnTo>
                  <a:pt x="79" y="76"/>
                </a:lnTo>
                <a:lnTo>
                  <a:pt x="90" y="76"/>
                </a:lnTo>
                <a:lnTo>
                  <a:pt x="99" y="76"/>
                </a:lnTo>
                <a:lnTo>
                  <a:pt x="99" y="63"/>
                </a:lnTo>
                <a:lnTo>
                  <a:pt x="99" y="63"/>
                </a:lnTo>
                <a:lnTo>
                  <a:pt x="97" y="63"/>
                </a:lnTo>
                <a:lnTo>
                  <a:pt x="92" y="62"/>
                </a:lnTo>
                <a:lnTo>
                  <a:pt x="92" y="62"/>
                </a:lnTo>
                <a:lnTo>
                  <a:pt x="92" y="62"/>
                </a:lnTo>
                <a:lnTo>
                  <a:pt x="88" y="59"/>
                </a:lnTo>
                <a:lnTo>
                  <a:pt x="86" y="54"/>
                </a:lnTo>
                <a:lnTo>
                  <a:pt x="84" y="49"/>
                </a:lnTo>
                <a:lnTo>
                  <a:pt x="86" y="42"/>
                </a:lnTo>
                <a:lnTo>
                  <a:pt x="86" y="42"/>
                </a:lnTo>
                <a:lnTo>
                  <a:pt x="88" y="39"/>
                </a:lnTo>
                <a:lnTo>
                  <a:pt x="91" y="36"/>
                </a:lnTo>
                <a:lnTo>
                  <a:pt x="95" y="35"/>
                </a:lnTo>
                <a:lnTo>
                  <a:pt x="99" y="34"/>
                </a:lnTo>
                <a:lnTo>
                  <a:pt x="99" y="12"/>
                </a:lnTo>
                <a:close/>
                <a:moveTo>
                  <a:pt x="40" y="1"/>
                </a:moveTo>
                <a:lnTo>
                  <a:pt x="40" y="1"/>
                </a:lnTo>
                <a:lnTo>
                  <a:pt x="33" y="3"/>
                </a:lnTo>
                <a:lnTo>
                  <a:pt x="33" y="11"/>
                </a:lnTo>
                <a:lnTo>
                  <a:pt x="33" y="11"/>
                </a:lnTo>
                <a:lnTo>
                  <a:pt x="33" y="9"/>
                </a:lnTo>
                <a:lnTo>
                  <a:pt x="33" y="9"/>
                </a:lnTo>
                <a:lnTo>
                  <a:pt x="36" y="7"/>
                </a:lnTo>
                <a:lnTo>
                  <a:pt x="40" y="5"/>
                </a:lnTo>
                <a:lnTo>
                  <a:pt x="40" y="1"/>
                </a:lnTo>
                <a:lnTo>
                  <a:pt x="40" y="1"/>
                </a:lnTo>
                <a:close/>
                <a:moveTo>
                  <a:pt x="33" y="97"/>
                </a:moveTo>
                <a:lnTo>
                  <a:pt x="33" y="97"/>
                </a:lnTo>
                <a:lnTo>
                  <a:pt x="40" y="96"/>
                </a:lnTo>
                <a:lnTo>
                  <a:pt x="40" y="84"/>
                </a:lnTo>
                <a:lnTo>
                  <a:pt x="40" y="84"/>
                </a:lnTo>
                <a:lnTo>
                  <a:pt x="38" y="85"/>
                </a:lnTo>
                <a:lnTo>
                  <a:pt x="38" y="85"/>
                </a:lnTo>
                <a:lnTo>
                  <a:pt x="36" y="89"/>
                </a:lnTo>
                <a:lnTo>
                  <a:pt x="33" y="92"/>
                </a:lnTo>
                <a:lnTo>
                  <a:pt x="33" y="97"/>
                </a:lnTo>
                <a:lnTo>
                  <a:pt x="33" y="97"/>
                </a:lnTo>
                <a:close/>
                <a:moveTo>
                  <a:pt x="40" y="20"/>
                </a:moveTo>
                <a:lnTo>
                  <a:pt x="40" y="76"/>
                </a:lnTo>
                <a:lnTo>
                  <a:pt x="40" y="76"/>
                </a:lnTo>
                <a:lnTo>
                  <a:pt x="37" y="72"/>
                </a:lnTo>
                <a:lnTo>
                  <a:pt x="33" y="69"/>
                </a:lnTo>
                <a:lnTo>
                  <a:pt x="33" y="69"/>
                </a:lnTo>
                <a:lnTo>
                  <a:pt x="33" y="69"/>
                </a:lnTo>
                <a:lnTo>
                  <a:pt x="33" y="32"/>
                </a:lnTo>
                <a:lnTo>
                  <a:pt x="33" y="32"/>
                </a:lnTo>
                <a:lnTo>
                  <a:pt x="33" y="30"/>
                </a:lnTo>
                <a:lnTo>
                  <a:pt x="33" y="26"/>
                </a:lnTo>
                <a:lnTo>
                  <a:pt x="33" y="15"/>
                </a:lnTo>
                <a:lnTo>
                  <a:pt x="33" y="15"/>
                </a:lnTo>
                <a:lnTo>
                  <a:pt x="34" y="17"/>
                </a:lnTo>
                <a:lnTo>
                  <a:pt x="36" y="19"/>
                </a:lnTo>
                <a:lnTo>
                  <a:pt x="36" y="19"/>
                </a:lnTo>
                <a:lnTo>
                  <a:pt x="40" y="20"/>
                </a:lnTo>
                <a:lnTo>
                  <a:pt x="40" y="20"/>
                </a:lnTo>
                <a:close/>
                <a:moveTo>
                  <a:pt x="33" y="3"/>
                </a:moveTo>
                <a:lnTo>
                  <a:pt x="33" y="3"/>
                </a:lnTo>
                <a:lnTo>
                  <a:pt x="23" y="7"/>
                </a:lnTo>
                <a:lnTo>
                  <a:pt x="23" y="19"/>
                </a:lnTo>
                <a:lnTo>
                  <a:pt x="23" y="19"/>
                </a:lnTo>
                <a:lnTo>
                  <a:pt x="27" y="20"/>
                </a:lnTo>
                <a:lnTo>
                  <a:pt x="27" y="20"/>
                </a:lnTo>
                <a:lnTo>
                  <a:pt x="30" y="23"/>
                </a:lnTo>
                <a:lnTo>
                  <a:pt x="33" y="26"/>
                </a:lnTo>
                <a:lnTo>
                  <a:pt x="33" y="15"/>
                </a:lnTo>
                <a:lnTo>
                  <a:pt x="33" y="15"/>
                </a:lnTo>
                <a:lnTo>
                  <a:pt x="32" y="13"/>
                </a:lnTo>
                <a:lnTo>
                  <a:pt x="33" y="11"/>
                </a:lnTo>
                <a:lnTo>
                  <a:pt x="33" y="3"/>
                </a:lnTo>
                <a:lnTo>
                  <a:pt x="33" y="3"/>
                </a:lnTo>
                <a:close/>
                <a:moveTo>
                  <a:pt x="23" y="97"/>
                </a:moveTo>
                <a:lnTo>
                  <a:pt x="23" y="97"/>
                </a:lnTo>
                <a:lnTo>
                  <a:pt x="27" y="97"/>
                </a:lnTo>
                <a:lnTo>
                  <a:pt x="33" y="97"/>
                </a:lnTo>
                <a:lnTo>
                  <a:pt x="33" y="92"/>
                </a:lnTo>
                <a:lnTo>
                  <a:pt x="33" y="92"/>
                </a:lnTo>
                <a:lnTo>
                  <a:pt x="27" y="92"/>
                </a:lnTo>
                <a:lnTo>
                  <a:pt x="23" y="91"/>
                </a:lnTo>
                <a:lnTo>
                  <a:pt x="23" y="97"/>
                </a:lnTo>
                <a:lnTo>
                  <a:pt x="23" y="97"/>
                </a:lnTo>
                <a:close/>
                <a:moveTo>
                  <a:pt x="33" y="32"/>
                </a:moveTo>
                <a:lnTo>
                  <a:pt x="33" y="69"/>
                </a:lnTo>
                <a:lnTo>
                  <a:pt x="33" y="69"/>
                </a:lnTo>
                <a:lnTo>
                  <a:pt x="27" y="68"/>
                </a:lnTo>
                <a:lnTo>
                  <a:pt x="23" y="69"/>
                </a:lnTo>
                <a:lnTo>
                  <a:pt x="23" y="65"/>
                </a:lnTo>
                <a:lnTo>
                  <a:pt x="23" y="65"/>
                </a:lnTo>
                <a:lnTo>
                  <a:pt x="26" y="62"/>
                </a:lnTo>
                <a:lnTo>
                  <a:pt x="27" y="59"/>
                </a:lnTo>
                <a:lnTo>
                  <a:pt x="27" y="59"/>
                </a:lnTo>
                <a:lnTo>
                  <a:pt x="29" y="55"/>
                </a:lnTo>
                <a:lnTo>
                  <a:pt x="29" y="50"/>
                </a:lnTo>
                <a:lnTo>
                  <a:pt x="26" y="47"/>
                </a:lnTo>
                <a:lnTo>
                  <a:pt x="23" y="45"/>
                </a:lnTo>
                <a:lnTo>
                  <a:pt x="23" y="43"/>
                </a:lnTo>
                <a:lnTo>
                  <a:pt x="23" y="39"/>
                </a:lnTo>
                <a:lnTo>
                  <a:pt x="23" y="39"/>
                </a:lnTo>
                <a:lnTo>
                  <a:pt x="27" y="38"/>
                </a:lnTo>
                <a:lnTo>
                  <a:pt x="32" y="34"/>
                </a:lnTo>
                <a:lnTo>
                  <a:pt x="32" y="34"/>
                </a:lnTo>
                <a:lnTo>
                  <a:pt x="33" y="32"/>
                </a:lnTo>
                <a:lnTo>
                  <a:pt x="33" y="32"/>
                </a:lnTo>
                <a:close/>
                <a:moveTo>
                  <a:pt x="23" y="7"/>
                </a:moveTo>
                <a:lnTo>
                  <a:pt x="23" y="7"/>
                </a:lnTo>
                <a:lnTo>
                  <a:pt x="17" y="11"/>
                </a:lnTo>
                <a:lnTo>
                  <a:pt x="13" y="16"/>
                </a:lnTo>
                <a:lnTo>
                  <a:pt x="8" y="21"/>
                </a:lnTo>
                <a:lnTo>
                  <a:pt x="6" y="27"/>
                </a:lnTo>
                <a:lnTo>
                  <a:pt x="2" y="40"/>
                </a:lnTo>
                <a:lnTo>
                  <a:pt x="0" y="54"/>
                </a:lnTo>
                <a:lnTo>
                  <a:pt x="2" y="66"/>
                </a:lnTo>
                <a:lnTo>
                  <a:pt x="4" y="78"/>
                </a:lnTo>
                <a:lnTo>
                  <a:pt x="8" y="88"/>
                </a:lnTo>
                <a:lnTo>
                  <a:pt x="13" y="91"/>
                </a:lnTo>
                <a:lnTo>
                  <a:pt x="15" y="93"/>
                </a:lnTo>
                <a:lnTo>
                  <a:pt x="15" y="93"/>
                </a:lnTo>
                <a:lnTo>
                  <a:pt x="23" y="97"/>
                </a:lnTo>
                <a:lnTo>
                  <a:pt x="23" y="91"/>
                </a:lnTo>
                <a:lnTo>
                  <a:pt x="22" y="91"/>
                </a:lnTo>
                <a:lnTo>
                  <a:pt x="22" y="91"/>
                </a:lnTo>
                <a:lnTo>
                  <a:pt x="22" y="91"/>
                </a:lnTo>
                <a:lnTo>
                  <a:pt x="18" y="88"/>
                </a:lnTo>
                <a:lnTo>
                  <a:pt x="17" y="84"/>
                </a:lnTo>
                <a:lnTo>
                  <a:pt x="15" y="80"/>
                </a:lnTo>
                <a:lnTo>
                  <a:pt x="17" y="74"/>
                </a:lnTo>
                <a:lnTo>
                  <a:pt x="17" y="74"/>
                </a:lnTo>
                <a:lnTo>
                  <a:pt x="19" y="72"/>
                </a:lnTo>
                <a:lnTo>
                  <a:pt x="23" y="69"/>
                </a:lnTo>
                <a:lnTo>
                  <a:pt x="23" y="65"/>
                </a:lnTo>
                <a:lnTo>
                  <a:pt x="23" y="65"/>
                </a:lnTo>
                <a:lnTo>
                  <a:pt x="18" y="66"/>
                </a:lnTo>
                <a:lnTo>
                  <a:pt x="13" y="65"/>
                </a:lnTo>
                <a:lnTo>
                  <a:pt x="13" y="65"/>
                </a:lnTo>
                <a:lnTo>
                  <a:pt x="13" y="65"/>
                </a:lnTo>
                <a:lnTo>
                  <a:pt x="10" y="62"/>
                </a:lnTo>
                <a:lnTo>
                  <a:pt x="7" y="58"/>
                </a:lnTo>
                <a:lnTo>
                  <a:pt x="7" y="54"/>
                </a:lnTo>
                <a:lnTo>
                  <a:pt x="8" y="49"/>
                </a:lnTo>
                <a:lnTo>
                  <a:pt x="8" y="49"/>
                </a:lnTo>
                <a:lnTo>
                  <a:pt x="11" y="46"/>
                </a:lnTo>
                <a:lnTo>
                  <a:pt x="14" y="43"/>
                </a:lnTo>
                <a:lnTo>
                  <a:pt x="18" y="43"/>
                </a:lnTo>
                <a:lnTo>
                  <a:pt x="23" y="43"/>
                </a:lnTo>
                <a:lnTo>
                  <a:pt x="23" y="39"/>
                </a:lnTo>
                <a:lnTo>
                  <a:pt x="23" y="39"/>
                </a:lnTo>
                <a:lnTo>
                  <a:pt x="18" y="38"/>
                </a:lnTo>
                <a:lnTo>
                  <a:pt x="18" y="38"/>
                </a:lnTo>
                <a:lnTo>
                  <a:pt x="15" y="35"/>
                </a:lnTo>
                <a:lnTo>
                  <a:pt x="14" y="32"/>
                </a:lnTo>
                <a:lnTo>
                  <a:pt x="13" y="28"/>
                </a:lnTo>
                <a:lnTo>
                  <a:pt x="14" y="24"/>
                </a:lnTo>
                <a:lnTo>
                  <a:pt x="14" y="24"/>
                </a:lnTo>
                <a:lnTo>
                  <a:pt x="14" y="24"/>
                </a:lnTo>
                <a:lnTo>
                  <a:pt x="18" y="20"/>
                </a:lnTo>
                <a:lnTo>
                  <a:pt x="23" y="19"/>
                </a:lnTo>
                <a:lnTo>
                  <a:pt x="23" y="7"/>
                </a:lnTo>
                <a:close/>
              </a:path>
            </a:pathLst>
          </a:custGeom>
          <a:solidFill>
            <a:srgbClr val="C160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nvGrpSpPr>
          <p:cNvPr id="200" name="组合 199"/>
          <p:cNvGrpSpPr/>
          <p:nvPr/>
        </p:nvGrpSpPr>
        <p:grpSpPr>
          <a:xfrm>
            <a:off x="3596715" y="2227965"/>
            <a:ext cx="265044" cy="334876"/>
            <a:chOff x="3665538" y="3100388"/>
            <a:chExt cx="265113" cy="334963"/>
          </a:xfrm>
        </p:grpSpPr>
        <p:sp>
          <p:nvSpPr>
            <p:cNvPr id="186" name="Freeform 186"/>
            <p:cNvSpPr>
              <a:spLocks/>
            </p:cNvSpPr>
            <p:nvPr/>
          </p:nvSpPr>
          <p:spPr bwMode="auto">
            <a:xfrm>
              <a:off x="3665538" y="3109913"/>
              <a:ext cx="252413" cy="325438"/>
            </a:xfrm>
            <a:custGeom>
              <a:avLst/>
              <a:gdLst>
                <a:gd name="T0" fmla="*/ 159 w 159"/>
                <a:gd name="T1" fmla="*/ 36 h 205"/>
                <a:gd name="T2" fmla="*/ 151 w 159"/>
                <a:gd name="T3" fmla="*/ 32 h 205"/>
                <a:gd name="T4" fmla="*/ 56 w 159"/>
                <a:gd name="T5" fmla="*/ 185 h 205"/>
                <a:gd name="T6" fmla="*/ 56 w 159"/>
                <a:gd name="T7" fmla="*/ 185 h 205"/>
                <a:gd name="T8" fmla="*/ 53 w 159"/>
                <a:gd name="T9" fmla="*/ 189 h 205"/>
                <a:gd name="T10" fmla="*/ 50 w 159"/>
                <a:gd name="T11" fmla="*/ 191 h 205"/>
                <a:gd name="T12" fmla="*/ 46 w 159"/>
                <a:gd name="T13" fmla="*/ 193 h 205"/>
                <a:gd name="T14" fmla="*/ 41 w 159"/>
                <a:gd name="T15" fmla="*/ 194 h 205"/>
                <a:gd name="T16" fmla="*/ 37 w 159"/>
                <a:gd name="T17" fmla="*/ 195 h 205"/>
                <a:gd name="T18" fmla="*/ 31 w 159"/>
                <a:gd name="T19" fmla="*/ 194 h 205"/>
                <a:gd name="T20" fmla="*/ 27 w 159"/>
                <a:gd name="T21" fmla="*/ 193 h 205"/>
                <a:gd name="T22" fmla="*/ 22 w 159"/>
                <a:gd name="T23" fmla="*/ 191 h 205"/>
                <a:gd name="T24" fmla="*/ 22 w 159"/>
                <a:gd name="T25" fmla="*/ 191 h 205"/>
                <a:gd name="T26" fmla="*/ 18 w 159"/>
                <a:gd name="T27" fmla="*/ 187 h 205"/>
                <a:gd name="T28" fmla="*/ 15 w 159"/>
                <a:gd name="T29" fmla="*/ 185 h 205"/>
                <a:gd name="T30" fmla="*/ 12 w 159"/>
                <a:gd name="T31" fmla="*/ 180 h 205"/>
                <a:gd name="T32" fmla="*/ 10 w 159"/>
                <a:gd name="T33" fmla="*/ 175 h 205"/>
                <a:gd name="T34" fmla="*/ 10 w 159"/>
                <a:gd name="T35" fmla="*/ 171 h 205"/>
                <a:gd name="T36" fmla="*/ 10 w 159"/>
                <a:gd name="T37" fmla="*/ 166 h 205"/>
                <a:gd name="T38" fmla="*/ 11 w 159"/>
                <a:gd name="T39" fmla="*/ 162 h 205"/>
                <a:gd name="T40" fmla="*/ 12 w 159"/>
                <a:gd name="T41" fmla="*/ 157 h 205"/>
                <a:gd name="T42" fmla="*/ 107 w 159"/>
                <a:gd name="T43" fmla="*/ 4 h 205"/>
                <a:gd name="T44" fmla="*/ 100 w 159"/>
                <a:gd name="T45" fmla="*/ 0 h 205"/>
                <a:gd name="T46" fmla="*/ 4 w 159"/>
                <a:gd name="T47" fmla="*/ 155 h 205"/>
                <a:gd name="T48" fmla="*/ 4 w 159"/>
                <a:gd name="T49" fmla="*/ 155 h 205"/>
                <a:gd name="T50" fmla="*/ 2 w 159"/>
                <a:gd name="T51" fmla="*/ 160 h 205"/>
                <a:gd name="T52" fmla="*/ 0 w 159"/>
                <a:gd name="T53" fmla="*/ 167 h 205"/>
                <a:gd name="T54" fmla="*/ 0 w 159"/>
                <a:gd name="T55" fmla="*/ 172 h 205"/>
                <a:gd name="T56" fmla="*/ 2 w 159"/>
                <a:gd name="T57" fmla="*/ 179 h 205"/>
                <a:gd name="T58" fmla="*/ 3 w 159"/>
                <a:gd name="T59" fmla="*/ 185 h 205"/>
                <a:gd name="T60" fmla="*/ 7 w 159"/>
                <a:gd name="T61" fmla="*/ 190 h 205"/>
                <a:gd name="T62" fmla="*/ 11 w 159"/>
                <a:gd name="T63" fmla="*/ 195 h 205"/>
                <a:gd name="T64" fmla="*/ 16 w 159"/>
                <a:gd name="T65" fmla="*/ 199 h 205"/>
                <a:gd name="T66" fmla="*/ 16 w 159"/>
                <a:gd name="T67" fmla="*/ 199 h 205"/>
                <a:gd name="T68" fmla="*/ 23 w 159"/>
                <a:gd name="T69" fmla="*/ 202 h 205"/>
                <a:gd name="T70" fmla="*/ 30 w 159"/>
                <a:gd name="T71" fmla="*/ 203 h 205"/>
                <a:gd name="T72" fmla="*/ 35 w 159"/>
                <a:gd name="T73" fmla="*/ 205 h 205"/>
                <a:gd name="T74" fmla="*/ 42 w 159"/>
                <a:gd name="T75" fmla="*/ 205 h 205"/>
                <a:gd name="T76" fmla="*/ 48 w 159"/>
                <a:gd name="T77" fmla="*/ 202 h 205"/>
                <a:gd name="T78" fmla="*/ 53 w 159"/>
                <a:gd name="T79" fmla="*/ 199 h 205"/>
                <a:gd name="T80" fmla="*/ 58 w 159"/>
                <a:gd name="T81" fmla="*/ 195 h 205"/>
                <a:gd name="T82" fmla="*/ 62 w 159"/>
                <a:gd name="T83" fmla="*/ 191 h 205"/>
                <a:gd name="T84" fmla="*/ 159 w 159"/>
                <a:gd name="T85" fmla="*/ 3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205">
                  <a:moveTo>
                    <a:pt x="159" y="36"/>
                  </a:moveTo>
                  <a:lnTo>
                    <a:pt x="151" y="32"/>
                  </a:lnTo>
                  <a:lnTo>
                    <a:pt x="56" y="185"/>
                  </a:lnTo>
                  <a:lnTo>
                    <a:pt x="56" y="185"/>
                  </a:lnTo>
                  <a:lnTo>
                    <a:pt x="53" y="189"/>
                  </a:lnTo>
                  <a:lnTo>
                    <a:pt x="50" y="191"/>
                  </a:lnTo>
                  <a:lnTo>
                    <a:pt x="46" y="193"/>
                  </a:lnTo>
                  <a:lnTo>
                    <a:pt x="41" y="194"/>
                  </a:lnTo>
                  <a:lnTo>
                    <a:pt x="37" y="195"/>
                  </a:lnTo>
                  <a:lnTo>
                    <a:pt x="31" y="194"/>
                  </a:lnTo>
                  <a:lnTo>
                    <a:pt x="27" y="193"/>
                  </a:lnTo>
                  <a:lnTo>
                    <a:pt x="22" y="191"/>
                  </a:lnTo>
                  <a:lnTo>
                    <a:pt x="22" y="191"/>
                  </a:lnTo>
                  <a:lnTo>
                    <a:pt x="18" y="187"/>
                  </a:lnTo>
                  <a:lnTo>
                    <a:pt x="15" y="185"/>
                  </a:lnTo>
                  <a:lnTo>
                    <a:pt x="12" y="180"/>
                  </a:lnTo>
                  <a:lnTo>
                    <a:pt x="10" y="175"/>
                  </a:lnTo>
                  <a:lnTo>
                    <a:pt x="10" y="171"/>
                  </a:lnTo>
                  <a:lnTo>
                    <a:pt x="10" y="166"/>
                  </a:lnTo>
                  <a:lnTo>
                    <a:pt x="11" y="162"/>
                  </a:lnTo>
                  <a:lnTo>
                    <a:pt x="12" y="157"/>
                  </a:lnTo>
                  <a:lnTo>
                    <a:pt x="107" y="4"/>
                  </a:lnTo>
                  <a:lnTo>
                    <a:pt x="100" y="0"/>
                  </a:lnTo>
                  <a:lnTo>
                    <a:pt x="4" y="155"/>
                  </a:lnTo>
                  <a:lnTo>
                    <a:pt x="4" y="155"/>
                  </a:lnTo>
                  <a:lnTo>
                    <a:pt x="2" y="160"/>
                  </a:lnTo>
                  <a:lnTo>
                    <a:pt x="0" y="167"/>
                  </a:lnTo>
                  <a:lnTo>
                    <a:pt x="0" y="172"/>
                  </a:lnTo>
                  <a:lnTo>
                    <a:pt x="2" y="179"/>
                  </a:lnTo>
                  <a:lnTo>
                    <a:pt x="3" y="185"/>
                  </a:lnTo>
                  <a:lnTo>
                    <a:pt x="7" y="190"/>
                  </a:lnTo>
                  <a:lnTo>
                    <a:pt x="11" y="195"/>
                  </a:lnTo>
                  <a:lnTo>
                    <a:pt x="16" y="199"/>
                  </a:lnTo>
                  <a:lnTo>
                    <a:pt x="16" y="199"/>
                  </a:lnTo>
                  <a:lnTo>
                    <a:pt x="23" y="202"/>
                  </a:lnTo>
                  <a:lnTo>
                    <a:pt x="30" y="203"/>
                  </a:lnTo>
                  <a:lnTo>
                    <a:pt x="35" y="205"/>
                  </a:lnTo>
                  <a:lnTo>
                    <a:pt x="42" y="205"/>
                  </a:lnTo>
                  <a:lnTo>
                    <a:pt x="48" y="202"/>
                  </a:lnTo>
                  <a:lnTo>
                    <a:pt x="53" y="199"/>
                  </a:lnTo>
                  <a:lnTo>
                    <a:pt x="58" y="195"/>
                  </a:lnTo>
                  <a:lnTo>
                    <a:pt x="62" y="191"/>
                  </a:lnTo>
                  <a:lnTo>
                    <a:pt x="159" y="36"/>
                  </a:lnTo>
                  <a:close/>
                </a:path>
              </a:pathLst>
            </a:custGeom>
            <a:solidFill>
              <a:srgbClr val="C160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87" name="Freeform 187"/>
            <p:cNvSpPr>
              <a:spLocks/>
            </p:cNvSpPr>
            <p:nvPr/>
          </p:nvSpPr>
          <p:spPr bwMode="auto">
            <a:xfrm>
              <a:off x="3808413" y="3100388"/>
              <a:ext cx="122238" cy="82550"/>
            </a:xfrm>
            <a:custGeom>
              <a:avLst/>
              <a:gdLst>
                <a:gd name="T0" fmla="*/ 75 w 77"/>
                <a:gd name="T1" fmla="*/ 50 h 52"/>
                <a:gd name="T2" fmla="*/ 75 w 77"/>
                <a:gd name="T3" fmla="*/ 50 h 52"/>
                <a:gd name="T4" fmla="*/ 74 w 77"/>
                <a:gd name="T5" fmla="*/ 51 h 52"/>
                <a:gd name="T6" fmla="*/ 71 w 77"/>
                <a:gd name="T7" fmla="*/ 52 h 52"/>
                <a:gd name="T8" fmla="*/ 69 w 77"/>
                <a:gd name="T9" fmla="*/ 52 h 52"/>
                <a:gd name="T10" fmla="*/ 67 w 77"/>
                <a:gd name="T11" fmla="*/ 51 h 52"/>
                <a:gd name="T12" fmla="*/ 2 w 77"/>
                <a:gd name="T13" fmla="*/ 12 h 52"/>
                <a:gd name="T14" fmla="*/ 2 w 77"/>
                <a:gd name="T15" fmla="*/ 12 h 52"/>
                <a:gd name="T16" fmla="*/ 0 w 77"/>
                <a:gd name="T17" fmla="*/ 9 h 52"/>
                <a:gd name="T18" fmla="*/ 0 w 77"/>
                <a:gd name="T19" fmla="*/ 8 h 52"/>
                <a:gd name="T20" fmla="*/ 0 w 77"/>
                <a:gd name="T21" fmla="*/ 5 h 52"/>
                <a:gd name="T22" fmla="*/ 0 w 77"/>
                <a:gd name="T23" fmla="*/ 2 h 52"/>
                <a:gd name="T24" fmla="*/ 0 w 77"/>
                <a:gd name="T25" fmla="*/ 2 h 52"/>
                <a:gd name="T26" fmla="*/ 1 w 77"/>
                <a:gd name="T27" fmla="*/ 1 h 52"/>
                <a:gd name="T28" fmla="*/ 4 w 77"/>
                <a:gd name="T29" fmla="*/ 0 h 52"/>
                <a:gd name="T30" fmla="*/ 6 w 77"/>
                <a:gd name="T31" fmla="*/ 0 h 52"/>
                <a:gd name="T32" fmla="*/ 8 w 77"/>
                <a:gd name="T33" fmla="*/ 1 h 52"/>
                <a:gd name="T34" fmla="*/ 74 w 77"/>
                <a:gd name="T35" fmla="*/ 42 h 52"/>
                <a:gd name="T36" fmla="*/ 74 w 77"/>
                <a:gd name="T37" fmla="*/ 42 h 52"/>
                <a:gd name="T38" fmla="*/ 75 w 77"/>
                <a:gd name="T39" fmla="*/ 43 h 52"/>
                <a:gd name="T40" fmla="*/ 77 w 77"/>
                <a:gd name="T41" fmla="*/ 46 h 52"/>
                <a:gd name="T42" fmla="*/ 77 w 77"/>
                <a:gd name="T43" fmla="*/ 47 h 52"/>
                <a:gd name="T44" fmla="*/ 75 w 77"/>
                <a:gd name="T45" fmla="*/ 50 h 52"/>
                <a:gd name="T46" fmla="*/ 75 w 77"/>
                <a:gd name="T47"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52">
                  <a:moveTo>
                    <a:pt x="75" y="50"/>
                  </a:moveTo>
                  <a:lnTo>
                    <a:pt x="75" y="50"/>
                  </a:lnTo>
                  <a:lnTo>
                    <a:pt x="74" y="51"/>
                  </a:lnTo>
                  <a:lnTo>
                    <a:pt x="71" y="52"/>
                  </a:lnTo>
                  <a:lnTo>
                    <a:pt x="69" y="52"/>
                  </a:lnTo>
                  <a:lnTo>
                    <a:pt x="67" y="51"/>
                  </a:lnTo>
                  <a:lnTo>
                    <a:pt x="2" y="12"/>
                  </a:lnTo>
                  <a:lnTo>
                    <a:pt x="2" y="12"/>
                  </a:lnTo>
                  <a:lnTo>
                    <a:pt x="0" y="9"/>
                  </a:lnTo>
                  <a:lnTo>
                    <a:pt x="0" y="8"/>
                  </a:lnTo>
                  <a:lnTo>
                    <a:pt x="0" y="5"/>
                  </a:lnTo>
                  <a:lnTo>
                    <a:pt x="0" y="2"/>
                  </a:lnTo>
                  <a:lnTo>
                    <a:pt x="0" y="2"/>
                  </a:lnTo>
                  <a:lnTo>
                    <a:pt x="1" y="1"/>
                  </a:lnTo>
                  <a:lnTo>
                    <a:pt x="4" y="0"/>
                  </a:lnTo>
                  <a:lnTo>
                    <a:pt x="6" y="0"/>
                  </a:lnTo>
                  <a:lnTo>
                    <a:pt x="8" y="1"/>
                  </a:lnTo>
                  <a:lnTo>
                    <a:pt x="74" y="42"/>
                  </a:lnTo>
                  <a:lnTo>
                    <a:pt x="74" y="42"/>
                  </a:lnTo>
                  <a:lnTo>
                    <a:pt x="75" y="43"/>
                  </a:lnTo>
                  <a:lnTo>
                    <a:pt x="77" y="46"/>
                  </a:lnTo>
                  <a:lnTo>
                    <a:pt x="77" y="47"/>
                  </a:lnTo>
                  <a:lnTo>
                    <a:pt x="75" y="50"/>
                  </a:lnTo>
                  <a:lnTo>
                    <a:pt x="75" y="50"/>
                  </a:lnTo>
                  <a:close/>
                </a:path>
              </a:pathLst>
            </a:custGeom>
            <a:solidFill>
              <a:srgbClr val="C160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88" name="Freeform 188"/>
            <p:cNvSpPr>
              <a:spLocks/>
            </p:cNvSpPr>
            <p:nvPr/>
          </p:nvSpPr>
          <p:spPr bwMode="auto">
            <a:xfrm>
              <a:off x="3708401" y="3168650"/>
              <a:ext cx="173038" cy="234950"/>
            </a:xfrm>
            <a:custGeom>
              <a:avLst/>
              <a:gdLst>
                <a:gd name="T0" fmla="*/ 109 w 109"/>
                <a:gd name="T1" fmla="*/ 5 h 148"/>
                <a:gd name="T2" fmla="*/ 99 w 109"/>
                <a:gd name="T3" fmla="*/ 0 h 148"/>
                <a:gd name="T4" fmla="*/ 15 w 109"/>
                <a:gd name="T5" fmla="*/ 137 h 148"/>
                <a:gd name="T6" fmla="*/ 15 w 109"/>
                <a:gd name="T7" fmla="*/ 137 h 148"/>
                <a:gd name="T8" fmla="*/ 12 w 109"/>
                <a:gd name="T9" fmla="*/ 139 h 148"/>
                <a:gd name="T10" fmla="*/ 8 w 109"/>
                <a:gd name="T11" fmla="*/ 142 h 148"/>
                <a:gd name="T12" fmla="*/ 4 w 109"/>
                <a:gd name="T13" fmla="*/ 143 h 148"/>
                <a:gd name="T14" fmla="*/ 0 w 109"/>
                <a:gd name="T15" fmla="*/ 143 h 148"/>
                <a:gd name="T16" fmla="*/ 0 w 109"/>
                <a:gd name="T17" fmla="*/ 143 h 148"/>
                <a:gd name="T18" fmla="*/ 0 w 109"/>
                <a:gd name="T19" fmla="*/ 145 h 148"/>
                <a:gd name="T20" fmla="*/ 0 w 109"/>
                <a:gd name="T21" fmla="*/ 145 h 148"/>
                <a:gd name="T22" fmla="*/ 7 w 109"/>
                <a:gd name="T23" fmla="*/ 148 h 148"/>
                <a:gd name="T24" fmla="*/ 14 w 109"/>
                <a:gd name="T25" fmla="*/ 148 h 148"/>
                <a:gd name="T26" fmla="*/ 21 w 109"/>
                <a:gd name="T27" fmla="*/ 145 h 148"/>
                <a:gd name="T28" fmla="*/ 25 w 109"/>
                <a:gd name="T29" fmla="*/ 141 h 148"/>
                <a:gd name="T30" fmla="*/ 109 w 109"/>
                <a:gd name="T31" fmla="*/ 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48">
                  <a:moveTo>
                    <a:pt x="109" y="5"/>
                  </a:moveTo>
                  <a:lnTo>
                    <a:pt x="99" y="0"/>
                  </a:lnTo>
                  <a:lnTo>
                    <a:pt x="15" y="137"/>
                  </a:lnTo>
                  <a:lnTo>
                    <a:pt x="15" y="137"/>
                  </a:lnTo>
                  <a:lnTo>
                    <a:pt x="12" y="139"/>
                  </a:lnTo>
                  <a:lnTo>
                    <a:pt x="8" y="142"/>
                  </a:lnTo>
                  <a:lnTo>
                    <a:pt x="4" y="143"/>
                  </a:lnTo>
                  <a:lnTo>
                    <a:pt x="0" y="143"/>
                  </a:lnTo>
                  <a:lnTo>
                    <a:pt x="0" y="143"/>
                  </a:lnTo>
                  <a:lnTo>
                    <a:pt x="0" y="145"/>
                  </a:lnTo>
                  <a:lnTo>
                    <a:pt x="0" y="145"/>
                  </a:lnTo>
                  <a:lnTo>
                    <a:pt x="7" y="148"/>
                  </a:lnTo>
                  <a:lnTo>
                    <a:pt x="14" y="148"/>
                  </a:lnTo>
                  <a:lnTo>
                    <a:pt x="21" y="145"/>
                  </a:lnTo>
                  <a:lnTo>
                    <a:pt x="25" y="141"/>
                  </a:lnTo>
                  <a:lnTo>
                    <a:pt x="109" y="5"/>
                  </a:lnTo>
                  <a:close/>
                </a:path>
              </a:pathLst>
            </a:custGeom>
            <a:solidFill>
              <a:srgbClr val="C160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189" name="Freeform 189"/>
          <p:cNvSpPr>
            <a:spLocks noEditPoints="1"/>
          </p:cNvSpPr>
          <p:nvPr/>
        </p:nvSpPr>
        <p:spPr bwMode="auto">
          <a:xfrm>
            <a:off x="2298478" y="3843620"/>
            <a:ext cx="217431" cy="233302"/>
          </a:xfrm>
          <a:custGeom>
            <a:avLst/>
            <a:gdLst>
              <a:gd name="T0" fmla="*/ 107 w 137"/>
              <a:gd name="T1" fmla="*/ 68 h 147"/>
              <a:gd name="T2" fmla="*/ 103 w 137"/>
              <a:gd name="T3" fmla="*/ 51 h 147"/>
              <a:gd name="T4" fmla="*/ 103 w 137"/>
              <a:gd name="T5" fmla="*/ 99 h 147"/>
              <a:gd name="T6" fmla="*/ 117 w 137"/>
              <a:gd name="T7" fmla="*/ 111 h 147"/>
              <a:gd name="T8" fmla="*/ 115 w 137"/>
              <a:gd name="T9" fmla="*/ 118 h 147"/>
              <a:gd name="T10" fmla="*/ 103 w 137"/>
              <a:gd name="T11" fmla="*/ 38 h 147"/>
              <a:gd name="T12" fmla="*/ 115 w 137"/>
              <a:gd name="T13" fmla="*/ 19 h 147"/>
              <a:gd name="T14" fmla="*/ 117 w 137"/>
              <a:gd name="T15" fmla="*/ 24 h 147"/>
              <a:gd name="T16" fmla="*/ 103 w 137"/>
              <a:gd name="T17" fmla="*/ 38 h 147"/>
              <a:gd name="T18" fmla="*/ 114 w 137"/>
              <a:gd name="T19" fmla="*/ 68 h 147"/>
              <a:gd name="T20" fmla="*/ 134 w 137"/>
              <a:gd name="T21" fmla="*/ 65 h 147"/>
              <a:gd name="T22" fmla="*/ 136 w 137"/>
              <a:gd name="T23" fmla="*/ 70 h 147"/>
              <a:gd name="T24" fmla="*/ 114 w 137"/>
              <a:gd name="T25" fmla="*/ 70 h 147"/>
              <a:gd name="T26" fmla="*/ 69 w 137"/>
              <a:gd name="T27" fmla="*/ 30 h 147"/>
              <a:gd name="T28" fmla="*/ 103 w 137"/>
              <a:gd name="T29" fmla="*/ 51 h 147"/>
              <a:gd name="T30" fmla="*/ 90 w 137"/>
              <a:gd name="T31" fmla="*/ 100 h 147"/>
              <a:gd name="T32" fmla="*/ 84 w 137"/>
              <a:gd name="T33" fmla="*/ 142 h 147"/>
              <a:gd name="T34" fmla="*/ 69 w 137"/>
              <a:gd name="T35" fmla="*/ 114 h 147"/>
              <a:gd name="T36" fmla="*/ 83 w 137"/>
              <a:gd name="T37" fmla="*/ 96 h 147"/>
              <a:gd name="T38" fmla="*/ 95 w 137"/>
              <a:gd name="T39" fmla="*/ 84 h 147"/>
              <a:gd name="T40" fmla="*/ 99 w 137"/>
              <a:gd name="T41" fmla="*/ 62 h 147"/>
              <a:gd name="T42" fmla="*/ 91 w 137"/>
              <a:gd name="T43" fmla="*/ 47 h 147"/>
              <a:gd name="T44" fmla="*/ 69 w 137"/>
              <a:gd name="T45" fmla="*/ 38 h 147"/>
              <a:gd name="T46" fmla="*/ 100 w 137"/>
              <a:gd name="T47" fmla="*/ 31 h 147"/>
              <a:gd name="T48" fmla="*/ 100 w 137"/>
              <a:gd name="T49" fmla="*/ 36 h 147"/>
              <a:gd name="T50" fmla="*/ 103 w 137"/>
              <a:gd name="T51" fmla="*/ 99 h 147"/>
              <a:gd name="T52" fmla="*/ 99 w 137"/>
              <a:gd name="T53" fmla="*/ 101 h 147"/>
              <a:gd name="T54" fmla="*/ 103 w 137"/>
              <a:gd name="T55" fmla="*/ 99 h 147"/>
              <a:gd name="T56" fmla="*/ 72 w 137"/>
              <a:gd name="T57" fmla="*/ 1 h 147"/>
              <a:gd name="T58" fmla="*/ 72 w 137"/>
              <a:gd name="T59" fmla="*/ 23 h 147"/>
              <a:gd name="T60" fmla="*/ 67 w 137"/>
              <a:gd name="T61" fmla="*/ 147 h 147"/>
              <a:gd name="T62" fmla="*/ 49 w 137"/>
              <a:gd name="T63" fmla="*/ 137 h 147"/>
              <a:gd name="T64" fmla="*/ 41 w 137"/>
              <a:gd name="T65" fmla="*/ 92 h 147"/>
              <a:gd name="T66" fmla="*/ 41 w 137"/>
              <a:gd name="T67" fmla="*/ 43 h 147"/>
              <a:gd name="T68" fmla="*/ 69 w 137"/>
              <a:gd name="T69" fmla="*/ 30 h 147"/>
              <a:gd name="T70" fmla="*/ 57 w 137"/>
              <a:gd name="T71" fmla="*/ 40 h 147"/>
              <a:gd name="T72" fmla="*/ 45 w 137"/>
              <a:gd name="T73" fmla="*/ 51 h 147"/>
              <a:gd name="T74" fmla="*/ 40 w 137"/>
              <a:gd name="T75" fmla="*/ 68 h 147"/>
              <a:gd name="T76" fmla="*/ 54 w 137"/>
              <a:gd name="T77" fmla="*/ 93 h 147"/>
              <a:gd name="T78" fmla="*/ 56 w 137"/>
              <a:gd name="T79" fmla="*/ 97 h 147"/>
              <a:gd name="T80" fmla="*/ 69 w 137"/>
              <a:gd name="T81" fmla="*/ 147 h 147"/>
              <a:gd name="T82" fmla="*/ 69 w 137"/>
              <a:gd name="T83" fmla="*/ 24 h 147"/>
              <a:gd name="T84" fmla="*/ 65 w 137"/>
              <a:gd name="T85" fmla="*/ 4 h 147"/>
              <a:gd name="T86" fmla="*/ 69 w 137"/>
              <a:gd name="T87" fmla="*/ 0 h 147"/>
              <a:gd name="T88" fmla="*/ 38 w 137"/>
              <a:gd name="T89" fmla="*/ 104 h 147"/>
              <a:gd name="T90" fmla="*/ 35 w 137"/>
              <a:gd name="T91" fmla="*/ 99 h 147"/>
              <a:gd name="T92" fmla="*/ 35 w 137"/>
              <a:gd name="T93" fmla="*/ 38 h 147"/>
              <a:gd name="T94" fmla="*/ 38 w 137"/>
              <a:gd name="T95" fmla="*/ 31 h 147"/>
              <a:gd name="T96" fmla="*/ 35 w 137"/>
              <a:gd name="T97" fmla="*/ 84 h 147"/>
              <a:gd name="T98" fmla="*/ 33 w 137"/>
              <a:gd name="T99" fmla="*/ 59 h 147"/>
              <a:gd name="T100" fmla="*/ 35 w 137"/>
              <a:gd name="T101" fmla="*/ 30 h 147"/>
              <a:gd name="T102" fmla="*/ 33 w 137"/>
              <a:gd name="T103" fmla="*/ 36 h 147"/>
              <a:gd name="T104" fmla="*/ 21 w 137"/>
              <a:gd name="T105" fmla="*/ 20 h 147"/>
              <a:gd name="T106" fmla="*/ 35 w 137"/>
              <a:gd name="T107" fmla="*/ 30 h 147"/>
              <a:gd name="T108" fmla="*/ 26 w 137"/>
              <a:gd name="T109" fmla="*/ 116 h 147"/>
              <a:gd name="T110" fmla="*/ 21 w 137"/>
              <a:gd name="T111" fmla="*/ 116 h 147"/>
              <a:gd name="T112" fmla="*/ 33 w 137"/>
              <a:gd name="T113" fmla="*/ 99 h 147"/>
              <a:gd name="T114" fmla="*/ 4 w 137"/>
              <a:gd name="T115" fmla="*/ 65 h 147"/>
              <a:gd name="T116" fmla="*/ 23 w 137"/>
              <a:gd name="T117" fmla="*/ 65 h 147"/>
              <a:gd name="T118" fmla="*/ 21 w 137"/>
              <a:gd name="T119" fmla="*/ 72 h 147"/>
              <a:gd name="T120" fmla="*/ 0 w 137"/>
              <a:gd name="T121" fmla="*/ 68 h 147"/>
              <a:gd name="T122" fmla="*/ 4 w 137"/>
              <a:gd name="T123" fmla="*/ 6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147">
                <a:moveTo>
                  <a:pt x="103" y="51"/>
                </a:moveTo>
                <a:lnTo>
                  <a:pt x="103" y="51"/>
                </a:lnTo>
                <a:lnTo>
                  <a:pt x="106" y="59"/>
                </a:lnTo>
                <a:lnTo>
                  <a:pt x="107" y="68"/>
                </a:lnTo>
                <a:lnTo>
                  <a:pt x="107" y="68"/>
                </a:lnTo>
                <a:lnTo>
                  <a:pt x="106" y="77"/>
                </a:lnTo>
                <a:lnTo>
                  <a:pt x="103" y="84"/>
                </a:lnTo>
                <a:lnTo>
                  <a:pt x="103" y="51"/>
                </a:lnTo>
                <a:lnTo>
                  <a:pt x="103" y="51"/>
                </a:lnTo>
                <a:close/>
                <a:moveTo>
                  <a:pt x="103" y="107"/>
                </a:moveTo>
                <a:lnTo>
                  <a:pt x="103" y="99"/>
                </a:lnTo>
                <a:lnTo>
                  <a:pt x="103" y="99"/>
                </a:lnTo>
                <a:lnTo>
                  <a:pt x="106" y="99"/>
                </a:lnTo>
                <a:lnTo>
                  <a:pt x="106" y="99"/>
                </a:lnTo>
                <a:lnTo>
                  <a:pt x="117" y="111"/>
                </a:lnTo>
                <a:lnTo>
                  <a:pt x="117" y="111"/>
                </a:lnTo>
                <a:lnTo>
                  <a:pt x="118" y="114"/>
                </a:lnTo>
                <a:lnTo>
                  <a:pt x="117" y="116"/>
                </a:lnTo>
                <a:lnTo>
                  <a:pt x="117" y="116"/>
                </a:lnTo>
                <a:lnTo>
                  <a:pt x="115" y="118"/>
                </a:lnTo>
                <a:lnTo>
                  <a:pt x="113" y="116"/>
                </a:lnTo>
                <a:lnTo>
                  <a:pt x="103" y="107"/>
                </a:lnTo>
                <a:lnTo>
                  <a:pt x="103" y="107"/>
                </a:lnTo>
                <a:close/>
                <a:moveTo>
                  <a:pt x="103" y="38"/>
                </a:moveTo>
                <a:lnTo>
                  <a:pt x="103" y="28"/>
                </a:lnTo>
                <a:lnTo>
                  <a:pt x="113" y="20"/>
                </a:lnTo>
                <a:lnTo>
                  <a:pt x="113" y="20"/>
                </a:lnTo>
                <a:lnTo>
                  <a:pt x="115" y="19"/>
                </a:lnTo>
                <a:lnTo>
                  <a:pt x="117" y="20"/>
                </a:lnTo>
                <a:lnTo>
                  <a:pt x="117" y="20"/>
                </a:lnTo>
                <a:lnTo>
                  <a:pt x="118" y="23"/>
                </a:lnTo>
                <a:lnTo>
                  <a:pt x="117" y="24"/>
                </a:lnTo>
                <a:lnTo>
                  <a:pt x="106" y="36"/>
                </a:lnTo>
                <a:lnTo>
                  <a:pt x="106" y="36"/>
                </a:lnTo>
                <a:lnTo>
                  <a:pt x="106" y="36"/>
                </a:lnTo>
                <a:lnTo>
                  <a:pt x="103" y="38"/>
                </a:lnTo>
                <a:lnTo>
                  <a:pt x="103" y="38"/>
                </a:lnTo>
                <a:close/>
                <a:moveTo>
                  <a:pt x="114" y="68"/>
                </a:moveTo>
                <a:lnTo>
                  <a:pt x="114" y="68"/>
                </a:lnTo>
                <a:lnTo>
                  <a:pt x="114" y="68"/>
                </a:lnTo>
                <a:lnTo>
                  <a:pt x="114" y="65"/>
                </a:lnTo>
                <a:lnTo>
                  <a:pt x="117" y="65"/>
                </a:lnTo>
                <a:lnTo>
                  <a:pt x="134" y="65"/>
                </a:lnTo>
                <a:lnTo>
                  <a:pt x="134" y="65"/>
                </a:lnTo>
                <a:lnTo>
                  <a:pt x="136" y="65"/>
                </a:lnTo>
                <a:lnTo>
                  <a:pt x="137" y="68"/>
                </a:lnTo>
                <a:lnTo>
                  <a:pt x="137" y="68"/>
                </a:lnTo>
                <a:lnTo>
                  <a:pt x="136" y="70"/>
                </a:lnTo>
                <a:lnTo>
                  <a:pt x="134" y="72"/>
                </a:lnTo>
                <a:lnTo>
                  <a:pt x="117" y="72"/>
                </a:lnTo>
                <a:lnTo>
                  <a:pt x="117" y="72"/>
                </a:lnTo>
                <a:lnTo>
                  <a:pt x="114" y="70"/>
                </a:lnTo>
                <a:lnTo>
                  <a:pt x="114" y="68"/>
                </a:lnTo>
                <a:lnTo>
                  <a:pt x="114" y="68"/>
                </a:lnTo>
                <a:close/>
                <a:moveTo>
                  <a:pt x="69" y="30"/>
                </a:moveTo>
                <a:lnTo>
                  <a:pt x="69" y="30"/>
                </a:lnTo>
                <a:lnTo>
                  <a:pt x="80" y="32"/>
                </a:lnTo>
                <a:lnTo>
                  <a:pt x="90" y="36"/>
                </a:lnTo>
                <a:lnTo>
                  <a:pt x="98" y="43"/>
                </a:lnTo>
                <a:lnTo>
                  <a:pt x="103" y="51"/>
                </a:lnTo>
                <a:lnTo>
                  <a:pt x="103" y="84"/>
                </a:lnTo>
                <a:lnTo>
                  <a:pt x="103" y="84"/>
                </a:lnTo>
                <a:lnTo>
                  <a:pt x="98" y="93"/>
                </a:lnTo>
                <a:lnTo>
                  <a:pt x="90" y="100"/>
                </a:lnTo>
                <a:lnTo>
                  <a:pt x="90" y="130"/>
                </a:lnTo>
                <a:lnTo>
                  <a:pt x="90" y="130"/>
                </a:lnTo>
                <a:lnTo>
                  <a:pt x="88" y="137"/>
                </a:lnTo>
                <a:lnTo>
                  <a:pt x="84" y="142"/>
                </a:lnTo>
                <a:lnTo>
                  <a:pt x="79" y="146"/>
                </a:lnTo>
                <a:lnTo>
                  <a:pt x="71" y="147"/>
                </a:lnTo>
                <a:lnTo>
                  <a:pt x="69" y="147"/>
                </a:lnTo>
                <a:lnTo>
                  <a:pt x="69" y="114"/>
                </a:lnTo>
                <a:lnTo>
                  <a:pt x="82" y="114"/>
                </a:lnTo>
                <a:lnTo>
                  <a:pt x="82" y="97"/>
                </a:lnTo>
                <a:lnTo>
                  <a:pt x="82" y="97"/>
                </a:lnTo>
                <a:lnTo>
                  <a:pt x="83" y="96"/>
                </a:lnTo>
                <a:lnTo>
                  <a:pt x="84" y="95"/>
                </a:lnTo>
                <a:lnTo>
                  <a:pt x="84" y="95"/>
                </a:lnTo>
                <a:lnTo>
                  <a:pt x="91" y="89"/>
                </a:lnTo>
                <a:lnTo>
                  <a:pt x="95" y="84"/>
                </a:lnTo>
                <a:lnTo>
                  <a:pt x="98" y="76"/>
                </a:lnTo>
                <a:lnTo>
                  <a:pt x="99" y="68"/>
                </a:lnTo>
                <a:lnTo>
                  <a:pt x="99" y="68"/>
                </a:lnTo>
                <a:lnTo>
                  <a:pt x="99" y="62"/>
                </a:lnTo>
                <a:lnTo>
                  <a:pt x="96" y="57"/>
                </a:lnTo>
                <a:lnTo>
                  <a:pt x="94" y="51"/>
                </a:lnTo>
                <a:lnTo>
                  <a:pt x="91" y="47"/>
                </a:lnTo>
                <a:lnTo>
                  <a:pt x="91" y="47"/>
                </a:lnTo>
                <a:lnTo>
                  <a:pt x="86" y="43"/>
                </a:lnTo>
                <a:lnTo>
                  <a:pt x="82" y="40"/>
                </a:lnTo>
                <a:lnTo>
                  <a:pt x="75" y="39"/>
                </a:lnTo>
                <a:lnTo>
                  <a:pt x="69" y="38"/>
                </a:lnTo>
                <a:lnTo>
                  <a:pt x="69" y="30"/>
                </a:lnTo>
                <a:lnTo>
                  <a:pt x="69" y="30"/>
                </a:lnTo>
                <a:close/>
                <a:moveTo>
                  <a:pt x="103" y="28"/>
                </a:moveTo>
                <a:lnTo>
                  <a:pt x="100" y="31"/>
                </a:lnTo>
                <a:lnTo>
                  <a:pt x="100" y="31"/>
                </a:lnTo>
                <a:lnTo>
                  <a:pt x="99" y="34"/>
                </a:lnTo>
                <a:lnTo>
                  <a:pt x="100" y="36"/>
                </a:lnTo>
                <a:lnTo>
                  <a:pt x="100" y="36"/>
                </a:lnTo>
                <a:lnTo>
                  <a:pt x="103" y="38"/>
                </a:lnTo>
                <a:lnTo>
                  <a:pt x="103" y="28"/>
                </a:lnTo>
                <a:lnTo>
                  <a:pt x="103" y="28"/>
                </a:lnTo>
                <a:close/>
                <a:moveTo>
                  <a:pt x="103" y="99"/>
                </a:moveTo>
                <a:lnTo>
                  <a:pt x="103" y="99"/>
                </a:lnTo>
                <a:lnTo>
                  <a:pt x="100" y="99"/>
                </a:lnTo>
                <a:lnTo>
                  <a:pt x="100" y="99"/>
                </a:lnTo>
                <a:lnTo>
                  <a:pt x="99" y="101"/>
                </a:lnTo>
                <a:lnTo>
                  <a:pt x="100" y="104"/>
                </a:lnTo>
                <a:lnTo>
                  <a:pt x="103" y="107"/>
                </a:lnTo>
                <a:lnTo>
                  <a:pt x="103" y="99"/>
                </a:lnTo>
                <a:lnTo>
                  <a:pt x="103" y="99"/>
                </a:lnTo>
                <a:close/>
                <a:moveTo>
                  <a:pt x="69" y="24"/>
                </a:moveTo>
                <a:lnTo>
                  <a:pt x="69" y="0"/>
                </a:lnTo>
                <a:lnTo>
                  <a:pt x="69" y="0"/>
                </a:lnTo>
                <a:lnTo>
                  <a:pt x="72" y="1"/>
                </a:lnTo>
                <a:lnTo>
                  <a:pt x="72" y="4"/>
                </a:lnTo>
                <a:lnTo>
                  <a:pt x="72" y="20"/>
                </a:lnTo>
                <a:lnTo>
                  <a:pt x="72" y="20"/>
                </a:lnTo>
                <a:lnTo>
                  <a:pt x="72" y="23"/>
                </a:lnTo>
                <a:lnTo>
                  <a:pt x="69" y="24"/>
                </a:lnTo>
                <a:lnTo>
                  <a:pt x="69" y="24"/>
                </a:lnTo>
                <a:close/>
                <a:moveTo>
                  <a:pt x="69" y="147"/>
                </a:moveTo>
                <a:lnTo>
                  <a:pt x="67" y="147"/>
                </a:lnTo>
                <a:lnTo>
                  <a:pt x="67" y="147"/>
                </a:lnTo>
                <a:lnTo>
                  <a:pt x="60" y="146"/>
                </a:lnTo>
                <a:lnTo>
                  <a:pt x="53" y="142"/>
                </a:lnTo>
                <a:lnTo>
                  <a:pt x="49" y="137"/>
                </a:lnTo>
                <a:lnTo>
                  <a:pt x="48" y="130"/>
                </a:lnTo>
                <a:lnTo>
                  <a:pt x="48" y="99"/>
                </a:lnTo>
                <a:lnTo>
                  <a:pt x="48" y="99"/>
                </a:lnTo>
                <a:lnTo>
                  <a:pt x="41" y="92"/>
                </a:lnTo>
                <a:lnTo>
                  <a:pt x="35" y="84"/>
                </a:lnTo>
                <a:lnTo>
                  <a:pt x="35" y="51"/>
                </a:lnTo>
                <a:lnTo>
                  <a:pt x="35" y="51"/>
                </a:lnTo>
                <a:lnTo>
                  <a:pt x="41" y="43"/>
                </a:lnTo>
                <a:lnTo>
                  <a:pt x="49" y="36"/>
                </a:lnTo>
                <a:lnTo>
                  <a:pt x="59" y="32"/>
                </a:lnTo>
                <a:lnTo>
                  <a:pt x="64" y="31"/>
                </a:lnTo>
                <a:lnTo>
                  <a:pt x="69" y="30"/>
                </a:lnTo>
                <a:lnTo>
                  <a:pt x="69" y="38"/>
                </a:lnTo>
                <a:lnTo>
                  <a:pt x="69" y="38"/>
                </a:lnTo>
                <a:lnTo>
                  <a:pt x="64" y="39"/>
                </a:lnTo>
                <a:lnTo>
                  <a:pt x="57" y="40"/>
                </a:lnTo>
                <a:lnTo>
                  <a:pt x="53" y="43"/>
                </a:lnTo>
                <a:lnTo>
                  <a:pt x="48" y="47"/>
                </a:lnTo>
                <a:lnTo>
                  <a:pt x="48" y="47"/>
                </a:lnTo>
                <a:lnTo>
                  <a:pt x="45" y="51"/>
                </a:lnTo>
                <a:lnTo>
                  <a:pt x="42" y="57"/>
                </a:lnTo>
                <a:lnTo>
                  <a:pt x="40" y="62"/>
                </a:lnTo>
                <a:lnTo>
                  <a:pt x="40" y="68"/>
                </a:lnTo>
                <a:lnTo>
                  <a:pt x="40" y="68"/>
                </a:lnTo>
                <a:lnTo>
                  <a:pt x="41" y="76"/>
                </a:lnTo>
                <a:lnTo>
                  <a:pt x="44" y="82"/>
                </a:lnTo>
                <a:lnTo>
                  <a:pt x="48" y="89"/>
                </a:lnTo>
                <a:lnTo>
                  <a:pt x="54" y="93"/>
                </a:lnTo>
                <a:lnTo>
                  <a:pt x="54" y="93"/>
                </a:lnTo>
                <a:lnTo>
                  <a:pt x="54" y="93"/>
                </a:lnTo>
                <a:lnTo>
                  <a:pt x="56" y="95"/>
                </a:lnTo>
                <a:lnTo>
                  <a:pt x="56" y="97"/>
                </a:lnTo>
                <a:lnTo>
                  <a:pt x="56" y="114"/>
                </a:lnTo>
                <a:lnTo>
                  <a:pt x="69" y="114"/>
                </a:lnTo>
                <a:lnTo>
                  <a:pt x="69" y="147"/>
                </a:lnTo>
                <a:lnTo>
                  <a:pt x="69" y="147"/>
                </a:lnTo>
                <a:close/>
                <a:moveTo>
                  <a:pt x="69" y="0"/>
                </a:moveTo>
                <a:lnTo>
                  <a:pt x="69" y="24"/>
                </a:lnTo>
                <a:lnTo>
                  <a:pt x="69" y="24"/>
                </a:lnTo>
                <a:lnTo>
                  <a:pt x="69" y="24"/>
                </a:lnTo>
                <a:lnTo>
                  <a:pt x="69" y="24"/>
                </a:lnTo>
                <a:lnTo>
                  <a:pt x="67" y="23"/>
                </a:lnTo>
                <a:lnTo>
                  <a:pt x="65" y="20"/>
                </a:lnTo>
                <a:lnTo>
                  <a:pt x="65" y="4"/>
                </a:lnTo>
                <a:lnTo>
                  <a:pt x="65" y="4"/>
                </a:lnTo>
                <a:lnTo>
                  <a:pt x="67" y="1"/>
                </a:lnTo>
                <a:lnTo>
                  <a:pt x="69" y="0"/>
                </a:lnTo>
                <a:lnTo>
                  <a:pt x="69" y="0"/>
                </a:lnTo>
                <a:lnTo>
                  <a:pt x="69" y="0"/>
                </a:lnTo>
                <a:close/>
                <a:moveTo>
                  <a:pt x="35" y="107"/>
                </a:moveTo>
                <a:lnTo>
                  <a:pt x="38" y="104"/>
                </a:lnTo>
                <a:lnTo>
                  <a:pt x="38" y="104"/>
                </a:lnTo>
                <a:lnTo>
                  <a:pt x="38" y="101"/>
                </a:lnTo>
                <a:lnTo>
                  <a:pt x="38" y="99"/>
                </a:lnTo>
                <a:lnTo>
                  <a:pt x="38" y="99"/>
                </a:lnTo>
                <a:lnTo>
                  <a:pt x="35" y="99"/>
                </a:lnTo>
                <a:lnTo>
                  <a:pt x="35" y="107"/>
                </a:lnTo>
                <a:lnTo>
                  <a:pt x="35" y="107"/>
                </a:lnTo>
                <a:close/>
                <a:moveTo>
                  <a:pt x="35" y="38"/>
                </a:moveTo>
                <a:lnTo>
                  <a:pt x="35" y="38"/>
                </a:lnTo>
                <a:lnTo>
                  <a:pt x="38" y="36"/>
                </a:lnTo>
                <a:lnTo>
                  <a:pt x="38" y="36"/>
                </a:lnTo>
                <a:lnTo>
                  <a:pt x="38" y="34"/>
                </a:lnTo>
                <a:lnTo>
                  <a:pt x="38" y="31"/>
                </a:lnTo>
                <a:lnTo>
                  <a:pt x="35" y="30"/>
                </a:lnTo>
                <a:lnTo>
                  <a:pt x="35" y="38"/>
                </a:lnTo>
                <a:close/>
                <a:moveTo>
                  <a:pt x="35" y="84"/>
                </a:moveTo>
                <a:lnTo>
                  <a:pt x="35" y="84"/>
                </a:lnTo>
                <a:lnTo>
                  <a:pt x="33" y="76"/>
                </a:lnTo>
                <a:lnTo>
                  <a:pt x="31" y="68"/>
                </a:lnTo>
                <a:lnTo>
                  <a:pt x="31" y="68"/>
                </a:lnTo>
                <a:lnTo>
                  <a:pt x="33" y="59"/>
                </a:lnTo>
                <a:lnTo>
                  <a:pt x="35" y="51"/>
                </a:lnTo>
                <a:lnTo>
                  <a:pt x="35" y="84"/>
                </a:lnTo>
                <a:lnTo>
                  <a:pt x="35" y="84"/>
                </a:lnTo>
                <a:close/>
                <a:moveTo>
                  <a:pt x="35" y="30"/>
                </a:moveTo>
                <a:lnTo>
                  <a:pt x="35" y="38"/>
                </a:lnTo>
                <a:lnTo>
                  <a:pt x="35" y="38"/>
                </a:lnTo>
                <a:lnTo>
                  <a:pt x="33" y="36"/>
                </a:lnTo>
                <a:lnTo>
                  <a:pt x="33" y="36"/>
                </a:lnTo>
                <a:lnTo>
                  <a:pt x="21" y="24"/>
                </a:lnTo>
                <a:lnTo>
                  <a:pt x="21" y="24"/>
                </a:lnTo>
                <a:lnTo>
                  <a:pt x="19" y="23"/>
                </a:lnTo>
                <a:lnTo>
                  <a:pt x="21" y="20"/>
                </a:lnTo>
                <a:lnTo>
                  <a:pt x="21" y="20"/>
                </a:lnTo>
                <a:lnTo>
                  <a:pt x="23" y="19"/>
                </a:lnTo>
                <a:lnTo>
                  <a:pt x="26" y="20"/>
                </a:lnTo>
                <a:lnTo>
                  <a:pt x="35" y="30"/>
                </a:lnTo>
                <a:lnTo>
                  <a:pt x="35" y="30"/>
                </a:lnTo>
                <a:close/>
                <a:moveTo>
                  <a:pt x="35" y="99"/>
                </a:moveTo>
                <a:lnTo>
                  <a:pt x="35" y="107"/>
                </a:lnTo>
                <a:lnTo>
                  <a:pt x="26" y="116"/>
                </a:lnTo>
                <a:lnTo>
                  <a:pt x="26" y="116"/>
                </a:lnTo>
                <a:lnTo>
                  <a:pt x="23" y="118"/>
                </a:lnTo>
                <a:lnTo>
                  <a:pt x="21" y="116"/>
                </a:lnTo>
                <a:lnTo>
                  <a:pt x="21" y="116"/>
                </a:lnTo>
                <a:lnTo>
                  <a:pt x="19" y="114"/>
                </a:lnTo>
                <a:lnTo>
                  <a:pt x="21" y="111"/>
                </a:lnTo>
                <a:lnTo>
                  <a:pt x="33" y="99"/>
                </a:lnTo>
                <a:lnTo>
                  <a:pt x="33" y="99"/>
                </a:lnTo>
                <a:lnTo>
                  <a:pt x="33" y="99"/>
                </a:lnTo>
                <a:lnTo>
                  <a:pt x="35" y="99"/>
                </a:lnTo>
                <a:lnTo>
                  <a:pt x="35" y="99"/>
                </a:lnTo>
                <a:close/>
                <a:moveTo>
                  <a:pt x="4" y="65"/>
                </a:moveTo>
                <a:lnTo>
                  <a:pt x="4" y="65"/>
                </a:lnTo>
                <a:lnTo>
                  <a:pt x="21" y="65"/>
                </a:lnTo>
                <a:lnTo>
                  <a:pt x="21" y="65"/>
                </a:lnTo>
                <a:lnTo>
                  <a:pt x="23" y="65"/>
                </a:lnTo>
                <a:lnTo>
                  <a:pt x="25" y="68"/>
                </a:lnTo>
                <a:lnTo>
                  <a:pt x="25" y="68"/>
                </a:lnTo>
                <a:lnTo>
                  <a:pt x="23" y="70"/>
                </a:lnTo>
                <a:lnTo>
                  <a:pt x="21" y="72"/>
                </a:lnTo>
                <a:lnTo>
                  <a:pt x="4" y="72"/>
                </a:lnTo>
                <a:lnTo>
                  <a:pt x="4" y="72"/>
                </a:lnTo>
                <a:lnTo>
                  <a:pt x="2" y="70"/>
                </a:lnTo>
                <a:lnTo>
                  <a:pt x="0" y="68"/>
                </a:lnTo>
                <a:lnTo>
                  <a:pt x="0" y="68"/>
                </a:lnTo>
                <a:lnTo>
                  <a:pt x="2" y="65"/>
                </a:lnTo>
                <a:lnTo>
                  <a:pt x="4" y="65"/>
                </a:lnTo>
                <a:lnTo>
                  <a:pt x="4" y="65"/>
                </a:lnTo>
                <a:close/>
              </a:path>
            </a:pathLst>
          </a:custGeom>
          <a:solidFill>
            <a:srgbClr val="C160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nvGrpSpPr>
          <p:cNvPr id="215" name="组合 214"/>
          <p:cNvGrpSpPr/>
          <p:nvPr/>
        </p:nvGrpSpPr>
        <p:grpSpPr>
          <a:xfrm>
            <a:off x="2611135" y="2051798"/>
            <a:ext cx="160295" cy="255521"/>
            <a:chOff x="2679701" y="2924175"/>
            <a:chExt cx="160337" cy="255588"/>
          </a:xfrm>
        </p:grpSpPr>
        <p:sp>
          <p:nvSpPr>
            <p:cNvPr id="190" name="Freeform 190"/>
            <p:cNvSpPr>
              <a:spLocks/>
            </p:cNvSpPr>
            <p:nvPr/>
          </p:nvSpPr>
          <p:spPr bwMode="auto">
            <a:xfrm>
              <a:off x="2770188" y="3103563"/>
              <a:ext cx="57150" cy="57150"/>
            </a:xfrm>
            <a:custGeom>
              <a:avLst/>
              <a:gdLst>
                <a:gd name="T0" fmla="*/ 0 w 36"/>
                <a:gd name="T1" fmla="*/ 22 h 36"/>
                <a:gd name="T2" fmla="*/ 0 w 36"/>
                <a:gd name="T3" fmla="*/ 22 h 36"/>
                <a:gd name="T4" fmla="*/ 2 w 36"/>
                <a:gd name="T5" fmla="*/ 27 h 36"/>
                <a:gd name="T6" fmla="*/ 8 w 36"/>
                <a:gd name="T7" fmla="*/ 33 h 36"/>
                <a:gd name="T8" fmla="*/ 13 w 36"/>
                <a:gd name="T9" fmla="*/ 36 h 36"/>
                <a:gd name="T10" fmla="*/ 21 w 36"/>
                <a:gd name="T11" fmla="*/ 36 h 36"/>
                <a:gd name="T12" fmla="*/ 21 w 36"/>
                <a:gd name="T13" fmla="*/ 36 h 36"/>
                <a:gd name="T14" fmla="*/ 28 w 36"/>
                <a:gd name="T15" fmla="*/ 33 h 36"/>
                <a:gd name="T16" fmla="*/ 32 w 36"/>
                <a:gd name="T17" fmla="*/ 29 h 36"/>
                <a:gd name="T18" fmla="*/ 35 w 36"/>
                <a:gd name="T19" fmla="*/ 22 h 36"/>
                <a:gd name="T20" fmla="*/ 36 w 36"/>
                <a:gd name="T21" fmla="*/ 15 h 36"/>
                <a:gd name="T22" fmla="*/ 36 w 36"/>
                <a:gd name="T23" fmla="*/ 15 h 36"/>
                <a:gd name="T24" fmla="*/ 33 w 36"/>
                <a:gd name="T25" fmla="*/ 8 h 36"/>
                <a:gd name="T26" fmla="*/ 28 w 36"/>
                <a:gd name="T27" fmla="*/ 3 h 36"/>
                <a:gd name="T28" fmla="*/ 21 w 36"/>
                <a:gd name="T29" fmla="*/ 0 h 36"/>
                <a:gd name="T30" fmla="*/ 14 w 36"/>
                <a:gd name="T31" fmla="*/ 0 h 36"/>
                <a:gd name="T32" fmla="*/ 14 w 36"/>
                <a:gd name="T33" fmla="*/ 0 h 36"/>
                <a:gd name="T34" fmla="*/ 8 w 36"/>
                <a:gd name="T35" fmla="*/ 3 h 36"/>
                <a:gd name="T36" fmla="*/ 4 w 36"/>
                <a:gd name="T37" fmla="*/ 8 h 36"/>
                <a:gd name="T38" fmla="*/ 1 w 36"/>
                <a:gd name="T39" fmla="*/ 14 h 36"/>
                <a:gd name="T40" fmla="*/ 0 w 36"/>
                <a:gd name="T41" fmla="*/ 22 h 36"/>
                <a:gd name="T42" fmla="*/ 0 w 36"/>
                <a:gd name="T43"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0" y="22"/>
                  </a:moveTo>
                  <a:lnTo>
                    <a:pt x="0" y="22"/>
                  </a:lnTo>
                  <a:lnTo>
                    <a:pt x="2" y="27"/>
                  </a:lnTo>
                  <a:lnTo>
                    <a:pt x="8" y="33"/>
                  </a:lnTo>
                  <a:lnTo>
                    <a:pt x="13" y="36"/>
                  </a:lnTo>
                  <a:lnTo>
                    <a:pt x="21" y="36"/>
                  </a:lnTo>
                  <a:lnTo>
                    <a:pt x="21" y="36"/>
                  </a:lnTo>
                  <a:lnTo>
                    <a:pt x="28" y="33"/>
                  </a:lnTo>
                  <a:lnTo>
                    <a:pt x="32" y="29"/>
                  </a:lnTo>
                  <a:lnTo>
                    <a:pt x="35" y="22"/>
                  </a:lnTo>
                  <a:lnTo>
                    <a:pt x="36" y="15"/>
                  </a:lnTo>
                  <a:lnTo>
                    <a:pt x="36" y="15"/>
                  </a:lnTo>
                  <a:lnTo>
                    <a:pt x="33" y="8"/>
                  </a:lnTo>
                  <a:lnTo>
                    <a:pt x="28" y="3"/>
                  </a:lnTo>
                  <a:lnTo>
                    <a:pt x="21" y="0"/>
                  </a:lnTo>
                  <a:lnTo>
                    <a:pt x="14" y="0"/>
                  </a:lnTo>
                  <a:lnTo>
                    <a:pt x="14" y="0"/>
                  </a:lnTo>
                  <a:lnTo>
                    <a:pt x="8" y="3"/>
                  </a:lnTo>
                  <a:lnTo>
                    <a:pt x="4" y="8"/>
                  </a:lnTo>
                  <a:lnTo>
                    <a:pt x="1" y="14"/>
                  </a:lnTo>
                  <a:lnTo>
                    <a:pt x="0" y="22"/>
                  </a:lnTo>
                  <a:lnTo>
                    <a:pt x="0" y="22"/>
                  </a:lnTo>
                  <a:close/>
                </a:path>
              </a:pathLst>
            </a:custGeom>
            <a:solidFill>
              <a:srgbClr val="C160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91" name="Freeform 191"/>
            <p:cNvSpPr>
              <a:spLocks/>
            </p:cNvSpPr>
            <p:nvPr/>
          </p:nvSpPr>
          <p:spPr bwMode="auto">
            <a:xfrm>
              <a:off x="2786063" y="2924175"/>
              <a:ext cx="53975" cy="192088"/>
            </a:xfrm>
            <a:custGeom>
              <a:avLst/>
              <a:gdLst>
                <a:gd name="T0" fmla="*/ 0 w 34"/>
                <a:gd name="T1" fmla="*/ 121 h 121"/>
                <a:gd name="T2" fmla="*/ 0 w 34"/>
                <a:gd name="T3" fmla="*/ 121 h 121"/>
                <a:gd name="T4" fmla="*/ 21 w 34"/>
                <a:gd name="T5" fmla="*/ 17 h 121"/>
                <a:gd name="T6" fmla="*/ 21 w 34"/>
                <a:gd name="T7" fmla="*/ 17 h 121"/>
                <a:gd name="T8" fmla="*/ 27 w 34"/>
                <a:gd name="T9" fmla="*/ 9 h 121"/>
                <a:gd name="T10" fmla="*/ 31 w 34"/>
                <a:gd name="T11" fmla="*/ 2 h 121"/>
                <a:gd name="T12" fmla="*/ 34 w 34"/>
                <a:gd name="T13" fmla="*/ 0 h 121"/>
                <a:gd name="T14" fmla="*/ 34 w 34"/>
                <a:gd name="T15" fmla="*/ 0 h 121"/>
                <a:gd name="T16" fmla="*/ 31 w 34"/>
                <a:gd name="T17" fmla="*/ 19 h 121"/>
                <a:gd name="T18" fmla="*/ 25 w 34"/>
                <a:gd name="T19" fmla="*/ 61 h 121"/>
                <a:gd name="T20" fmla="*/ 14 w 34"/>
                <a:gd name="T21" fmla="*/ 121 h 121"/>
                <a:gd name="T22" fmla="*/ 0 w 34"/>
                <a:gd name="T2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121">
                  <a:moveTo>
                    <a:pt x="0" y="121"/>
                  </a:moveTo>
                  <a:lnTo>
                    <a:pt x="0" y="121"/>
                  </a:lnTo>
                  <a:lnTo>
                    <a:pt x="21" y="17"/>
                  </a:lnTo>
                  <a:lnTo>
                    <a:pt x="21" y="17"/>
                  </a:lnTo>
                  <a:lnTo>
                    <a:pt x="27" y="9"/>
                  </a:lnTo>
                  <a:lnTo>
                    <a:pt x="31" y="2"/>
                  </a:lnTo>
                  <a:lnTo>
                    <a:pt x="34" y="0"/>
                  </a:lnTo>
                  <a:lnTo>
                    <a:pt x="34" y="0"/>
                  </a:lnTo>
                  <a:lnTo>
                    <a:pt x="31" y="19"/>
                  </a:lnTo>
                  <a:lnTo>
                    <a:pt x="25" y="61"/>
                  </a:lnTo>
                  <a:lnTo>
                    <a:pt x="14" y="121"/>
                  </a:lnTo>
                  <a:lnTo>
                    <a:pt x="0" y="121"/>
                  </a:lnTo>
                  <a:close/>
                </a:path>
              </a:pathLst>
            </a:custGeom>
            <a:solidFill>
              <a:srgbClr val="C160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92" name="Freeform 192"/>
            <p:cNvSpPr>
              <a:spLocks/>
            </p:cNvSpPr>
            <p:nvPr/>
          </p:nvSpPr>
          <p:spPr bwMode="auto">
            <a:xfrm>
              <a:off x="2679701" y="2954338"/>
              <a:ext cx="123825" cy="166688"/>
            </a:xfrm>
            <a:custGeom>
              <a:avLst/>
              <a:gdLst>
                <a:gd name="T0" fmla="*/ 77 w 78"/>
                <a:gd name="T1" fmla="*/ 98 h 105"/>
                <a:gd name="T2" fmla="*/ 19 w 78"/>
                <a:gd name="T3" fmla="*/ 13 h 105"/>
                <a:gd name="T4" fmla="*/ 0 w 78"/>
                <a:gd name="T5" fmla="*/ 0 h 105"/>
                <a:gd name="T6" fmla="*/ 8 w 78"/>
                <a:gd name="T7" fmla="*/ 20 h 105"/>
                <a:gd name="T8" fmla="*/ 66 w 78"/>
                <a:gd name="T9" fmla="*/ 105 h 105"/>
                <a:gd name="T10" fmla="*/ 78 w 78"/>
                <a:gd name="T11" fmla="*/ 98 h 105"/>
                <a:gd name="T12" fmla="*/ 77 w 78"/>
                <a:gd name="T13" fmla="*/ 98 h 105"/>
              </a:gdLst>
              <a:ahLst/>
              <a:cxnLst>
                <a:cxn ang="0">
                  <a:pos x="T0" y="T1"/>
                </a:cxn>
                <a:cxn ang="0">
                  <a:pos x="T2" y="T3"/>
                </a:cxn>
                <a:cxn ang="0">
                  <a:pos x="T4" y="T5"/>
                </a:cxn>
                <a:cxn ang="0">
                  <a:pos x="T6" y="T7"/>
                </a:cxn>
                <a:cxn ang="0">
                  <a:pos x="T8" y="T9"/>
                </a:cxn>
                <a:cxn ang="0">
                  <a:pos x="T10" y="T11"/>
                </a:cxn>
                <a:cxn ang="0">
                  <a:pos x="T12" y="T13"/>
                </a:cxn>
              </a:cxnLst>
              <a:rect l="0" t="0" r="r" b="b"/>
              <a:pathLst>
                <a:path w="78" h="105">
                  <a:moveTo>
                    <a:pt x="77" y="98"/>
                  </a:moveTo>
                  <a:lnTo>
                    <a:pt x="19" y="13"/>
                  </a:lnTo>
                  <a:lnTo>
                    <a:pt x="0" y="0"/>
                  </a:lnTo>
                  <a:lnTo>
                    <a:pt x="8" y="20"/>
                  </a:lnTo>
                  <a:lnTo>
                    <a:pt x="66" y="105"/>
                  </a:lnTo>
                  <a:lnTo>
                    <a:pt x="78" y="98"/>
                  </a:lnTo>
                  <a:lnTo>
                    <a:pt x="77" y="98"/>
                  </a:lnTo>
                  <a:close/>
                </a:path>
              </a:pathLst>
            </a:custGeom>
            <a:solidFill>
              <a:srgbClr val="C160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93" name="Freeform 193"/>
            <p:cNvSpPr>
              <a:spLocks/>
            </p:cNvSpPr>
            <p:nvPr/>
          </p:nvSpPr>
          <p:spPr bwMode="auto">
            <a:xfrm>
              <a:off x="2798763" y="3149600"/>
              <a:ext cx="14288" cy="30163"/>
            </a:xfrm>
            <a:custGeom>
              <a:avLst/>
              <a:gdLst>
                <a:gd name="T0" fmla="*/ 7 w 9"/>
                <a:gd name="T1" fmla="*/ 2 h 19"/>
                <a:gd name="T2" fmla="*/ 7 w 9"/>
                <a:gd name="T3" fmla="*/ 2 h 19"/>
                <a:gd name="T4" fmla="*/ 6 w 9"/>
                <a:gd name="T5" fmla="*/ 0 h 19"/>
                <a:gd name="T6" fmla="*/ 3 w 9"/>
                <a:gd name="T7" fmla="*/ 0 h 19"/>
                <a:gd name="T8" fmla="*/ 3 w 9"/>
                <a:gd name="T9" fmla="*/ 0 h 19"/>
                <a:gd name="T10" fmla="*/ 0 w 9"/>
                <a:gd name="T11" fmla="*/ 1 h 19"/>
                <a:gd name="T12" fmla="*/ 0 w 9"/>
                <a:gd name="T13" fmla="*/ 4 h 19"/>
                <a:gd name="T14" fmla="*/ 3 w 9"/>
                <a:gd name="T15" fmla="*/ 16 h 19"/>
                <a:gd name="T16" fmla="*/ 3 w 9"/>
                <a:gd name="T17" fmla="*/ 16 h 19"/>
                <a:gd name="T18" fmla="*/ 3 w 9"/>
                <a:gd name="T19" fmla="*/ 19 h 19"/>
                <a:gd name="T20" fmla="*/ 6 w 9"/>
                <a:gd name="T21" fmla="*/ 19 h 19"/>
                <a:gd name="T22" fmla="*/ 6 w 9"/>
                <a:gd name="T23" fmla="*/ 19 h 19"/>
                <a:gd name="T24" fmla="*/ 9 w 9"/>
                <a:gd name="T25" fmla="*/ 17 h 19"/>
                <a:gd name="T26" fmla="*/ 9 w 9"/>
                <a:gd name="T27" fmla="*/ 15 h 19"/>
                <a:gd name="T28" fmla="*/ 7 w 9"/>
                <a:gd name="T2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9">
                  <a:moveTo>
                    <a:pt x="7" y="2"/>
                  </a:moveTo>
                  <a:lnTo>
                    <a:pt x="7" y="2"/>
                  </a:lnTo>
                  <a:lnTo>
                    <a:pt x="6" y="0"/>
                  </a:lnTo>
                  <a:lnTo>
                    <a:pt x="3" y="0"/>
                  </a:lnTo>
                  <a:lnTo>
                    <a:pt x="3" y="0"/>
                  </a:lnTo>
                  <a:lnTo>
                    <a:pt x="0" y="1"/>
                  </a:lnTo>
                  <a:lnTo>
                    <a:pt x="0" y="4"/>
                  </a:lnTo>
                  <a:lnTo>
                    <a:pt x="3" y="16"/>
                  </a:lnTo>
                  <a:lnTo>
                    <a:pt x="3" y="16"/>
                  </a:lnTo>
                  <a:lnTo>
                    <a:pt x="3" y="19"/>
                  </a:lnTo>
                  <a:lnTo>
                    <a:pt x="6" y="19"/>
                  </a:lnTo>
                  <a:lnTo>
                    <a:pt x="6" y="19"/>
                  </a:lnTo>
                  <a:lnTo>
                    <a:pt x="9" y="17"/>
                  </a:lnTo>
                  <a:lnTo>
                    <a:pt x="9" y="15"/>
                  </a:lnTo>
                  <a:lnTo>
                    <a:pt x="7" y="2"/>
                  </a:lnTo>
                  <a:close/>
                </a:path>
              </a:pathLst>
            </a:custGeom>
            <a:solidFill>
              <a:srgbClr val="C160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194" name="Freeform 194"/>
          <p:cNvSpPr>
            <a:spLocks noEditPoints="1"/>
          </p:cNvSpPr>
          <p:nvPr/>
        </p:nvSpPr>
        <p:spPr bwMode="auto">
          <a:xfrm>
            <a:off x="2593676" y="742452"/>
            <a:ext cx="217431" cy="236476"/>
          </a:xfrm>
          <a:custGeom>
            <a:avLst/>
            <a:gdLst>
              <a:gd name="T0" fmla="*/ 105 w 137"/>
              <a:gd name="T1" fmla="*/ 69 h 149"/>
              <a:gd name="T2" fmla="*/ 103 w 137"/>
              <a:gd name="T3" fmla="*/ 51 h 149"/>
              <a:gd name="T4" fmla="*/ 103 w 137"/>
              <a:gd name="T5" fmla="*/ 99 h 149"/>
              <a:gd name="T6" fmla="*/ 116 w 137"/>
              <a:gd name="T7" fmla="*/ 112 h 149"/>
              <a:gd name="T8" fmla="*/ 114 w 137"/>
              <a:gd name="T9" fmla="*/ 118 h 149"/>
              <a:gd name="T10" fmla="*/ 103 w 137"/>
              <a:gd name="T11" fmla="*/ 38 h 149"/>
              <a:gd name="T12" fmla="*/ 114 w 137"/>
              <a:gd name="T13" fmla="*/ 19 h 149"/>
              <a:gd name="T14" fmla="*/ 116 w 137"/>
              <a:gd name="T15" fmla="*/ 26 h 149"/>
              <a:gd name="T16" fmla="*/ 103 w 137"/>
              <a:gd name="T17" fmla="*/ 38 h 149"/>
              <a:gd name="T18" fmla="*/ 112 w 137"/>
              <a:gd name="T19" fmla="*/ 69 h 149"/>
              <a:gd name="T20" fmla="*/ 133 w 137"/>
              <a:gd name="T21" fmla="*/ 65 h 149"/>
              <a:gd name="T22" fmla="*/ 135 w 137"/>
              <a:gd name="T23" fmla="*/ 72 h 149"/>
              <a:gd name="T24" fmla="*/ 114 w 137"/>
              <a:gd name="T25" fmla="*/ 72 h 149"/>
              <a:gd name="T26" fmla="*/ 69 w 137"/>
              <a:gd name="T27" fmla="*/ 31 h 149"/>
              <a:gd name="T28" fmla="*/ 103 w 137"/>
              <a:gd name="T29" fmla="*/ 51 h 149"/>
              <a:gd name="T30" fmla="*/ 89 w 137"/>
              <a:gd name="T31" fmla="*/ 100 h 149"/>
              <a:gd name="T32" fmla="*/ 84 w 137"/>
              <a:gd name="T33" fmla="*/ 144 h 149"/>
              <a:gd name="T34" fmla="*/ 69 w 137"/>
              <a:gd name="T35" fmla="*/ 115 h 149"/>
              <a:gd name="T36" fmla="*/ 81 w 137"/>
              <a:gd name="T37" fmla="*/ 96 h 149"/>
              <a:gd name="T38" fmla="*/ 95 w 137"/>
              <a:gd name="T39" fmla="*/ 84 h 149"/>
              <a:gd name="T40" fmla="*/ 97 w 137"/>
              <a:gd name="T41" fmla="*/ 62 h 149"/>
              <a:gd name="T42" fmla="*/ 89 w 137"/>
              <a:gd name="T43" fmla="*/ 47 h 149"/>
              <a:gd name="T44" fmla="*/ 69 w 137"/>
              <a:gd name="T45" fmla="*/ 39 h 149"/>
              <a:gd name="T46" fmla="*/ 100 w 137"/>
              <a:gd name="T47" fmla="*/ 33 h 149"/>
              <a:gd name="T48" fmla="*/ 100 w 137"/>
              <a:gd name="T49" fmla="*/ 38 h 149"/>
              <a:gd name="T50" fmla="*/ 103 w 137"/>
              <a:gd name="T51" fmla="*/ 99 h 149"/>
              <a:gd name="T52" fmla="*/ 99 w 137"/>
              <a:gd name="T53" fmla="*/ 103 h 149"/>
              <a:gd name="T54" fmla="*/ 103 w 137"/>
              <a:gd name="T55" fmla="*/ 99 h 149"/>
              <a:gd name="T56" fmla="*/ 70 w 137"/>
              <a:gd name="T57" fmla="*/ 1 h 149"/>
              <a:gd name="T58" fmla="*/ 70 w 137"/>
              <a:gd name="T59" fmla="*/ 23 h 149"/>
              <a:gd name="T60" fmla="*/ 66 w 137"/>
              <a:gd name="T61" fmla="*/ 149 h 149"/>
              <a:gd name="T62" fmla="*/ 49 w 137"/>
              <a:gd name="T63" fmla="*/ 137 h 149"/>
              <a:gd name="T64" fmla="*/ 39 w 137"/>
              <a:gd name="T65" fmla="*/ 93 h 149"/>
              <a:gd name="T66" fmla="*/ 40 w 137"/>
              <a:gd name="T67" fmla="*/ 43 h 149"/>
              <a:gd name="T68" fmla="*/ 69 w 137"/>
              <a:gd name="T69" fmla="*/ 31 h 149"/>
              <a:gd name="T70" fmla="*/ 57 w 137"/>
              <a:gd name="T71" fmla="*/ 41 h 149"/>
              <a:gd name="T72" fmla="*/ 43 w 137"/>
              <a:gd name="T73" fmla="*/ 51 h 149"/>
              <a:gd name="T74" fmla="*/ 38 w 137"/>
              <a:gd name="T75" fmla="*/ 69 h 149"/>
              <a:gd name="T76" fmla="*/ 53 w 137"/>
              <a:gd name="T77" fmla="*/ 95 h 149"/>
              <a:gd name="T78" fmla="*/ 55 w 137"/>
              <a:gd name="T79" fmla="*/ 98 h 149"/>
              <a:gd name="T80" fmla="*/ 69 w 137"/>
              <a:gd name="T81" fmla="*/ 149 h 149"/>
              <a:gd name="T82" fmla="*/ 68 w 137"/>
              <a:gd name="T83" fmla="*/ 24 h 149"/>
              <a:gd name="T84" fmla="*/ 65 w 137"/>
              <a:gd name="T85" fmla="*/ 4 h 149"/>
              <a:gd name="T86" fmla="*/ 69 w 137"/>
              <a:gd name="T87" fmla="*/ 0 h 149"/>
              <a:gd name="T88" fmla="*/ 36 w 137"/>
              <a:gd name="T89" fmla="*/ 106 h 149"/>
              <a:gd name="T90" fmla="*/ 34 w 137"/>
              <a:gd name="T91" fmla="*/ 99 h 149"/>
              <a:gd name="T92" fmla="*/ 34 w 137"/>
              <a:gd name="T93" fmla="*/ 38 h 149"/>
              <a:gd name="T94" fmla="*/ 36 w 137"/>
              <a:gd name="T95" fmla="*/ 33 h 149"/>
              <a:gd name="T96" fmla="*/ 34 w 137"/>
              <a:gd name="T97" fmla="*/ 85 h 149"/>
              <a:gd name="T98" fmla="*/ 31 w 137"/>
              <a:gd name="T99" fmla="*/ 61 h 149"/>
              <a:gd name="T100" fmla="*/ 34 w 137"/>
              <a:gd name="T101" fmla="*/ 30 h 149"/>
              <a:gd name="T102" fmla="*/ 31 w 137"/>
              <a:gd name="T103" fmla="*/ 38 h 149"/>
              <a:gd name="T104" fmla="*/ 20 w 137"/>
              <a:gd name="T105" fmla="*/ 20 h 149"/>
              <a:gd name="T106" fmla="*/ 34 w 137"/>
              <a:gd name="T107" fmla="*/ 30 h 149"/>
              <a:gd name="T108" fmla="*/ 24 w 137"/>
              <a:gd name="T109" fmla="*/ 116 h 149"/>
              <a:gd name="T110" fmla="*/ 20 w 137"/>
              <a:gd name="T111" fmla="*/ 116 h 149"/>
              <a:gd name="T112" fmla="*/ 31 w 137"/>
              <a:gd name="T113" fmla="*/ 100 h 149"/>
              <a:gd name="T114" fmla="*/ 4 w 137"/>
              <a:gd name="T115" fmla="*/ 65 h 149"/>
              <a:gd name="T116" fmla="*/ 23 w 137"/>
              <a:gd name="T117" fmla="*/ 66 h 149"/>
              <a:gd name="T118" fmla="*/ 20 w 137"/>
              <a:gd name="T119" fmla="*/ 72 h 149"/>
              <a:gd name="T120" fmla="*/ 0 w 137"/>
              <a:gd name="T121" fmla="*/ 69 h 149"/>
              <a:gd name="T122" fmla="*/ 4 w 137"/>
              <a:gd name="T123" fmla="*/ 6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149">
                <a:moveTo>
                  <a:pt x="103" y="51"/>
                </a:moveTo>
                <a:lnTo>
                  <a:pt x="103" y="51"/>
                </a:lnTo>
                <a:lnTo>
                  <a:pt x="105" y="60"/>
                </a:lnTo>
                <a:lnTo>
                  <a:pt x="105" y="69"/>
                </a:lnTo>
                <a:lnTo>
                  <a:pt x="105" y="69"/>
                </a:lnTo>
                <a:lnTo>
                  <a:pt x="105" y="77"/>
                </a:lnTo>
                <a:lnTo>
                  <a:pt x="103" y="85"/>
                </a:lnTo>
                <a:lnTo>
                  <a:pt x="103" y="51"/>
                </a:lnTo>
                <a:lnTo>
                  <a:pt x="103" y="51"/>
                </a:lnTo>
                <a:close/>
                <a:moveTo>
                  <a:pt x="103" y="108"/>
                </a:moveTo>
                <a:lnTo>
                  <a:pt x="103" y="99"/>
                </a:lnTo>
                <a:lnTo>
                  <a:pt x="103" y="99"/>
                </a:lnTo>
                <a:lnTo>
                  <a:pt x="104" y="100"/>
                </a:lnTo>
                <a:lnTo>
                  <a:pt x="104" y="100"/>
                </a:lnTo>
                <a:lnTo>
                  <a:pt x="116" y="112"/>
                </a:lnTo>
                <a:lnTo>
                  <a:pt x="116" y="112"/>
                </a:lnTo>
                <a:lnTo>
                  <a:pt x="118" y="115"/>
                </a:lnTo>
                <a:lnTo>
                  <a:pt x="116" y="116"/>
                </a:lnTo>
                <a:lnTo>
                  <a:pt x="116" y="116"/>
                </a:lnTo>
                <a:lnTo>
                  <a:pt x="114" y="118"/>
                </a:lnTo>
                <a:lnTo>
                  <a:pt x="111" y="116"/>
                </a:lnTo>
                <a:lnTo>
                  <a:pt x="103" y="108"/>
                </a:lnTo>
                <a:lnTo>
                  <a:pt x="103" y="108"/>
                </a:lnTo>
                <a:close/>
                <a:moveTo>
                  <a:pt x="103" y="38"/>
                </a:moveTo>
                <a:lnTo>
                  <a:pt x="103" y="30"/>
                </a:lnTo>
                <a:lnTo>
                  <a:pt x="111" y="20"/>
                </a:lnTo>
                <a:lnTo>
                  <a:pt x="111" y="20"/>
                </a:lnTo>
                <a:lnTo>
                  <a:pt x="114" y="19"/>
                </a:lnTo>
                <a:lnTo>
                  <a:pt x="116" y="20"/>
                </a:lnTo>
                <a:lnTo>
                  <a:pt x="116" y="20"/>
                </a:lnTo>
                <a:lnTo>
                  <a:pt x="118" y="23"/>
                </a:lnTo>
                <a:lnTo>
                  <a:pt x="116" y="26"/>
                </a:lnTo>
                <a:lnTo>
                  <a:pt x="104" y="38"/>
                </a:lnTo>
                <a:lnTo>
                  <a:pt x="104" y="38"/>
                </a:lnTo>
                <a:lnTo>
                  <a:pt x="104" y="38"/>
                </a:lnTo>
                <a:lnTo>
                  <a:pt x="103" y="38"/>
                </a:lnTo>
                <a:lnTo>
                  <a:pt x="103" y="38"/>
                </a:lnTo>
                <a:close/>
                <a:moveTo>
                  <a:pt x="112" y="69"/>
                </a:moveTo>
                <a:lnTo>
                  <a:pt x="112" y="69"/>
                </a:lnTo>
                <a:lnTo>
                  <a:pt x="112" y="69"/>
                </a:lnTo>
                <a:lnTo>
                  <a:pt x="114" y="66"/>
                </a:lnTo>
                <a:lnTo>
                  <a:pt x="116" y="65"/>
                </a:lnTo>
                <a:lnTo>
                  <a:pt x="133" y="65"/>
                </a:lnTo>
                <a:lnTo>
                  <a:pt x="133" y="65"/>
                </a:lnTo>
                <a:lnTo>
                  <a:pt x="135" y="66"/>
                </a:lnTo>
                <a:lnTo>
                  <a:pt x="137" y="69"/>
                </a:lnTo>
                <a:lnTo>
                  <a:pt x="137" y="69"/>
                </a:lnTo>
                <a:lnTo>
                  <a:pt x="135" y="72"/>
                </a:lnTo>
                <a:lnTo>
                  <a:pt x="133" y="72"/>
                </a:lnTo>
                <a:lnTo>
                  <a:pt x="116" y="72"/>
                </a:lnTo>
                <a:lnTo>
                  <a:pt x="116" y="72"/>
                </a:lnTo>
                <a:lnTo>
                  <a:pt x="114" y="72"/>
                </a:lnTo>
                <a:lnTo>
                  <a:pt x="112" y="69"/>
                </a:lnTo>
                <a:lnTo>
                  <a:pt x="112" y="69"/>
                </a:lnTo>
                <a:close/>
                <a:moveTo>
                  <a:pt x="69" y="31"/>
                </a:moveTo>
                <a:lnTo>
                  <a:pt x="69" y="31"/>
                </a:lnTo>
                <a:lnTo>
                  <a:pt x="78" y="33"/>
                </a:lnTo>
                <a:lnTo>
                  <a:pt x="88" y="37"/>
                </a:lnTo>
                <a:lnTo>
                  <a:pt x="96" y="43"/>
                </a:lnTo>
                <a:lnTo>
                  <a:pt x="103" y="51"/>
                </a:lnTo>
                <a:lnTo>
                  <a:pt x="103" y="85"/>
                </a:lnTo>
                <a:lnTo>
                  <a:pt x="103" y="85"/>
                </a:lnTo>
                <a:lnTo>
                  <a:pt x="96" y="93"/>
                </a:lnTo>
                <a:lnTo>
                  <a:pt x="89" y="100"/>
                </a:lnTo>
                <a:lnTo>
                  <a:pt x="89" y="130"/>
                </a:lnTo>
                <a:lnTo>
                  <a:pt x="89" y="130"/>
                </a:lnTo>
                <a:lnTo>
                  <a:pt x="88" y="137"/>
                </a:lnTo>
                <a:lnTo>
                  <a:pt x="84" y="144"/>
                </a:lnTo>
                <a:lnTo>
                  <a:pt x="77" y="148"/>
                </a:lnTo>
                <a:lnTo>
                  <a:pt x="70" y="149"/>
                </a:lnTo>
                <a:lnTo>
                  <a:pt x="69" y="149"/>
                </a:lnTo>
                <a:lnTo>
                  <a:pt x="69" y="115"/>
                </a:lnTo>
                <a:lnTo>
                  <a:pt x="81" y="115"/>
                </a:lnTo>
                <a:lnTo>
                  <a:pt x="81" y="98"/>
                </a:lnTo>
                <a:lnTo>
                  <a:pt x="81" y="98"/>
                </a:lnTo>
                <a:lnTo>
                  <a:pt x="81" y="96"/>
                </a:lnTo>
                <a:lnTo>
                  <a:pt x="82" y="95"/>
                </a:lnTo>
                <a:lnTo>
                  <a:pt x="82" y="95"/>
                </a:lnTo>
                <a:lnTo>
                  <a:pt x="89" y="89"/>
                </a:lnTo>
                <a:lnTo>
                  <a:pt x="95" y="84"/>
                </a:lnTo>
                <a:lnTo>
                  <a:pt x="97" y="77"/>
                </a:lnTo>
                <a:lnTo>
                  <a:pt x="99" y="69"/>
                </a:lnTo>
                <a:lnTo>
                  <a:pt x="99" y="69"/>
                </a:lnTo>
                <a:lnTo>
                  <a:pt x="97" y="62"/>
                </a:lnTo>
                <a:lnTo>
                  <a:pt x="96" y="57"/>
                </a:lnTo>
                <a:lnTo>
                  <a:pt x="93" y="51"/>
                </a:lnTo>
                <a:lnTo>
                  <a:pt x="89" y="47"/>
                </a:lnTo>
                <a:lnTo>
                  <a:pt x="89" y="47"/>
                </a:lnTo>
                <a:lnTo>
                  <a:pt x="85" y="43"/>
                </a:lnTo>
                <a:lnTo>
                  <a:pt x="80" y="41"/>
                </a:lnTo>
                <a:lnTo>
                  <a:pt x="74" y="39"/>
                </a:lnTo>
                <a:lnTo>
                  <a:pt x="69" y="39"/>
                </a:lnTo>
                <a:lnTo>
                  <a:pt x="69" y="31"/>
                </a:lnTo>
                <a:lnTo>
                  <a:pt x="69" y="31"/>
                </a:lnTo>
                <a:close/>
                <a:moveTo>
                  <a:pt x="103" y="30"/>
                </a:moveTo>
                <a:lnTo>
                  <a:pt x="100" y="33"/>
                </a:lnTo>
                <a:lnTo>
                  <a:pt x="100" y="33"/>
                </a:lnTo>
                <a:lnTo>
                  <a:pt x="99" y="35"/>
                </a:lnTo>
                <a:lnTo>
                  <a:pt x="100" y="38"/>
                </a:lnTo>
                <a:lnTo>
                  <a:pt x="100" y="38"/>
                </a:lnTo>
                <a:lnTo>
                  <a:pt x="103" y="38"/>
                </a:lnTo>
                <a:lnTo>
                  <a:pt x="103" y="30"/>
                </a:lnTo>
                <a:lnTo>
                  <a:pt x="103" y="30"/>
                </a:lnTo>
                <a:close/>
                <a:moveTo>
                  <a:pt x="103" y="99"/>
                </a:moveTo>
                <a:lnTo>
                  <a:pt x="103" y="99"/>
                </a:lnTo>
                <a:lnTo>
                  <a:pt x="100" y="100"/>
                </a:lnTo>
                <a:lnTo>
                  <a:pt x="100" y="100"/>
                </a:lnTo>
                <a:lnTo>
                  <a:pt x="99" y="103"/>
                </a:lnTo>
                <a:lnTo>
                  <a:pt x="100" y="106"/>
                </a:lnTo>
                <a:lnTo>
                  <a:pt x="103" y="108"/>
                </a:lnTo>
                <a:lnTo>
                  <a:pt x="103" y="99"/>
                </a:lnTo>
                <a:lnTo>
                  <a:pt x="103" y="99"/>
                </a:lnTo>
                <a:close/>
                <a:moveTo>
                  <a:pt x="69" y="24"/>
                </a:moveTo>
                <a:lnTo>
                  <a:pt x="69" y="0"/>
                </a:lnTo>
                <a:lnTo>
                  <a:pt x="69" y="0"/>
                </a:lnTo>
                <a:lnTo>
                  <a:pt x="70" y="1"/>
                </a:lnTo>
                <a:lnTo>
                  <a:pt x="72" y="4"/>
                </a:lnTo>
                <a:lnTo>
                  <a:pt x="72" y="20"/>
                </a:lnTo>
                <a:lnTo>
                  <a:pt x="72" y="20"/>
                </a:lnTo>
                <a:lnTo>
                  <a:pt x="70" y="23"/>
                </a:lnTo>
                <a:lnTo>
                  <a:pt x="69" y="24"/>
                </a:lnTo>
                <a:lnTo>
                  <a:pt x="69" y="24"/>
                </a:lnTo>
                <a:close/>
                <a:moveTo>
                  <a:pt x="69" y="149"/>
                </a:moveTo>
                <a:lnTo>
                  <a:pt x="66" y="149"/>
                </a:lnTo>
                <a:lnTo>
                  <a:pt x="66" y="149"/>
                </a:lnTo>
                <a:lnTo>
                  <a:pt x="58" y="148"/>
                </a:lnTo>
                <a:lnTo>
                  <a:pt x="53" y="144"/>
                </a:lnTo>
                <a:lnTo>
                  <a:pt x="49" y="137"/>
                </a:lnTo>
                <a:lnTo>
                  <a:pt x="47" y="130"/>
                </a:lnTo>
                <a:lnTo>
                  <a:pt x="47" y="100"/>
                </a:lnTo>
                <a:lnTo>
                  <a:pt x="47" y="100"/>
                </a:lnTo>
                <a:lnTo>
                  <a:pt x="39" y="93"/>
                </a:lnTo>
                <a:lnTo>
                  <a:pt x="34" y="85"/>
                </a:lnTo>
                <a:lnTo>
                  <a:pt x="34" y="53"/>
                </a:lnTo>
                <a:lnTo>
                  <a:pt x="34" y="53"/>
                </a:lnTo>
                <a:lnTo>
                  <a:pt x="40" y="43"/>
                </a:lnTo>
                <a:lnTo>
                  <a:pt x="47" y="37"/>
                </a:lnTo>
                <a:lnTo>
                  <a:pt x="58" y="33"/>
                </a:lnTo>
                <a:lnTo>
                  <a:pt x="62" y="31"/>
                </a:lnTo>
                <a:lnTo>
                  <a:pt x="69" y="31"/>
                </a:lnTo>
                <a:lnTo>
                  <a:pt x="69" y="39"/>
                </a:lnTo>
                <a:lnTo>
                  <a:pt x="69" y="39"/>
                </a:lnTo>
                <a:lnTo>
                  <a:pt x="62" y="39"/>
                </a:lnTo>
                <a:lnTo>
                  <a:pt x="57" y="41"/>
                </a:lnTo>
                <a:lnTo>
                  <a:pt x="51" y="43"/>
                </a:lnTo>
                <a:lnTo>
                  <a:pt x="47" y="47"/>
                </a:lnTo>
                <a:lnTo>
                  <a:pt x="47" y="47"/>
                </a:lnTo>
                <a:lnTo>
                  <a:pt x="43" y="51"/>
                </a:lnTo>
                <a:lnTo>
                  <a:pt x="40" y="57"/>
                </a:lnTo>
                <a:lnTo>
                  <a:pt x="39" y="62"/>
                </a:lnTo>
                <a:lnTo>
                  <a:pt x="38" y="69"/>
                </a:lnTo>
                <a:lnTo>
                  <a:pt x="38" y="69"/>
                </a:lnTo>
                <a:lnTo>
                  <a:pt x="39" y="77"/>
                </a:lnTo>
                <a:lnTo>
                  <a:pt x="42" y="84"/>
                </a:lnTo>
                <a:lnTo>
                  <a:pt x="47" y="89"/>
                </a:lnTo>
                <a:lnTo>
                  <a:pt x="53" y="95"/>
                </a:lnTo>
                <a:lnTo>
                  <a:pt x="53" y="95"/>
                </a:lnTo>
                <a:lnTo>
                  <a:pt x="53" y="95"/>
                </a:lnTo>
                <a:lnTo>
                  <a:pt x="54" y="96"/>
                </a:lnTo>
                <a:lnTo>
                  <a:pt x="55" y="98"/>
                </a:lnTo>
                <a:lnTo>
                  <a:pt x="55" y="115"/>
                </a:lnTo>
                <a:lnTo>
                  <a:pt x="69" y="115"/>
                </a:lnTo>
                <a:lnTo>
                  <a:pt x="69" y="149"/>
                </a:lnTo>
                <a:lnTo>
                  <a:pt x="69" y="149"/>
                </a:lnTo>
                <a:close/>
                <a:moveTo>
                  <a:pt x="69" y="0"/>
                </a:moveTo>
                <a:lnTo>
                  <a:pt x="69" y="24"/>
                </a:lnTo>
                <a:lnTo>
                  <a:pt x="68" y="24"/>
                </a:lnTo>
                <a:lnTo>
                  <a:pt x="68" y="24"/>
                </a:lnTo>
                <a:lnTo>
                  <a:pt x="68" y="24"/>
                </a:lnTo>
                <a:lnTo>
                  <a:pt x="66" y="23"/>
                </a:lnTo>
                <a:lnTo>
                  <a:pt x="65" y="20"/>
                </a:lnTo>
                <a:lnTo>
                  <a:pt x="65" y="4"/>
                </a:lnTo>
                <a:lnTo>
                  <a:pt x="65" y="4"/>
                </a:lnTo>
                <a:lnTo>
                  <a:pt x="66" y="1"/>
                </a:lnTo>
                <a:lnTo>
                  <a:pt x="68" y="0"/>
                </a:lnTo>
                <a:lnTo>
                  <a:pt x="69" y="0"/>
                </a:lnTo>
                <a:lnTo>
                  <a:pt x="69" y="0"/>
                </a:lnTo>
                <a:close/>
                <a:moveTo>
                  <a:pt x="34" y="107"/>
                </a:moveTo>
                <a:lnTo>
                  <a:pt x="36" y="106"/>
                </a:lnTo>
                <a:lnTo>
                  <a:pt x="36" y="106"/>
                </a:lnTo>
                <a:lnTo>
                  <a:pt x="38" y="103"/>
                </a:lnTo>
                <a:lnTo>
                  <a:pt x="36" y="100"/>
                </a:lnTo>
                <a:lnTo>
                  <a:pt x="36" y="100"/>
                </a:lnTo>
                <a:lnTo>
                  <a:pt x="34" y="99"/>
                </a:lnTo>
                <a:lnTo>
                  <a:pt x="34" y="107"/>
                </a:lnTo>
                <a:lnTo>
                  <a:pt x="34" y="107"/>
                </a:lnTo>
                <a:close/>
                <a:moveTo>
                  <a:pt x="34" y="38"/>
                </a:moveTo>
                <a:lnTo>
                  <a:pt x="34" y="38"/>
                </a:lnTo>
                <a:lnTo>
                  <a:pt x="36" y="38"/>
                </a:lnTo>
                <a:lnTo>
                  <a:pt x="36" y="38"/>
                </a:lnTo>
                <a:lnTo>
                  <a:pt x="38" y="35"/>
                </a:lnTo>
                <a:lnTo>
                  <a:pt x="36" y="33"/>
                </a:lnTo>
                <a:lnTo>
                  <a:pt x="34" y="30"/>
                </a:lnTo>
                <a:lnTo>
                  <a:pt x="34" y="38"/>
                </a:lnTo>
                <a:close/>
                <a:moveTo>
                  <a:pt x="34" y="85"/>
                </a:moveTo>
                <a:lnTo>
                  <a:pt x="34" y="85"/>
                </a:lnTo>
                <a:lnTo>
                  <a:pt x="31" y="77"/>
                </a:lnTo>
                <a:lnTo>
                  <a:pt x="31" y="69"/>
                </a:lnTo>
                <a:lnTo>
                  <a:pt x="31" y="69"/>
                </a:lnTo>
                <a:lnTo>
                  <a:pt x="31" y="61"/>
                </a:lnTo>
                <a:lnTo>
                  <a:pt x="34" y="53"/>
                </a:lnTo>
                <a:lnTo>
                  <a:pt x="34" y="85"/>
                </a:lnTo>
                <a:lnTo>
                  <a:pt x="34" y="85"/>
                </a:lnTo>
                <a:close/>
                <a:moveTo>
                  <a:pt x="34" y="30"/>
                </a:moveTo>
                <a:lnTo>
                  <a:pt x="34" y="38"/>
                </a:lnTo>
                <a:lnTo>
                  <a:pt x="34" y="38"/>
                </a:lnTo>
                <a:lnTo>
                  <a:pt x="31" y="38"/>
                </a:lnTo>
                <a:lnTo>
                  <a:pt x="31" y="38"/>
                </a:lnTo>
                <a:lnTo>
                  <a:pt x="20" y="26"/>
                </a:lnTo>
                <a:lnTo>
                  <a:pt x="20" y="26"/>
                </a:lnTo>
                <a:lnTo>
                  <a:pt x="19" y="23"/>
                </a:lnTo>
                <a:lnTo>
                  <a:pt x="20" y="20"/>
                </a:lnTo>
                <a:lnTo>
                  <a:pt x="20" y="20"/>
                </a:lnTo>
                <a:lnTo>
                  <a:pt x="23" y="19"/>
                </a:lnTo>
                <a:lnTo>
                  <a:pt x="24" y="20"/>
                </a:lnTo>
                <a:lnTo>
                  <a:pt x="34" y="30"/>
                </a:lnTo>
                <a:lnTo>
                  <a:pt x="34" y="30"/>
                </a:lnTo>
                <a:close/>
                <a:moveTo>
                  <a:pt x="34" y="99"/>
                </a:moveTo>
                <a:lnTo>
                  <a:pt x="34" y="107"/>
                </a:lnTo>
                <a:lnTo>
                  <a:pt x="24" y="116"/>
                </a:lnTo>
                <a:lnTo>
                  <a:pt x="24" y="116"/>
                </a:lnTo>
                <a:lnTo>
                  <a:pt x="23" y="118"/>
                </a:lnTo>
                <a:lnTo>
                  <a:pt x="20" y="116"/>
                </a:lnTo>
                <a:lnTo>
                  <a:pt x="20" y="116"/>
                </a:lnTo>
                <a:lnTo>
                  <a:pt x="19" y="115"/>
                </a:lnTo>
                <a:lnTo>
                  <a:pt x="20" y="112"/>
                </a:lnTo>
                <a:lnTo>
                  <a:pt x="31" y="100"/>
                </a:lnTo>
                <a:lnTo>
                  <a:pt x="31" y="100"/>
                </a:lnTo>
                <a:lnTo>
                  <a:pt x="31" y="100"/>
                </a:lnTo>
                <a:lnTo>
                  <a:pt x="34" y="99"/>
                </a:lnTo>
                <a:lnTo>
                  <a:pt x="34" y="99"/>
                </a:lnTo>
                <a:close/>
                <a:moveTo>
                  <a:pt x="4" y="65"/>
                </a:moveTo>
                <a:lnTo>
                  <a:pt x="4" y="65"/>
                </a:lnTo>
                <a:lnTo>
                  <a:pt x="20" y="65"/>
                </a:lnTo>
                <a:lnTo>
                  <a:pt x="20" y="65"/>
                </a:lnTo>
                <a:lnTo>
                  <a:pt x="23" y="66"/>
                </a:lnTo>
                <a:lnTo>
                  <a:pt x="24" y="69"/>
                </a:lnTo>
                <a:lnTo>
                  <a:pt x="24" y="69"/>
                </a:lnTo>
                <a:lnTo>
                  <a:pt x="23" y="72"/>
                </a:lnTo>
                <a:lnTo>
                  <a:pt x="20" y="72"/>
                </a:lnTo>
                <a:lnTo>
                  <a:pt x="4" y="72"/>
                </a:lnTo>
                <a:lnTo>
                  <a:pt x="4" y="72"/>
                </a:lnTo>
                <a:lnTo>
                  <a:pt x="1" y="72"/>
                </a:lnTo>
                <a:lnTo>
                  <a:pt x="0" y="69"/>
                </a:lnTo>
                <a:lnTo>
                  <a:pt x="0" y="69"/>
                </a:lnTo>
                <a:lnTo>
                  <a:pt x="1" y="66"/>
                </a:lnTo>
                <a:lnTo>
                  <a:pt x="4" y="65"/>
                </a:lnTo>
                <a:lnTo>
                  <a:pt x="4" y="65"/>
                </a:lnTo>
                <a:close/>
              </a:path>
            </a:pathLst>
          </a:custGeom>
          <a:solidFill>
            <a:srgbClr val="C160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217" name="文本框 216"/>
          <p:cNvSpPr txBox="1"/>
          <p:nvPr/>
        </p:nvSpPr>
        <p:spPr>
          <a:xfrm>
            <a:off x="4249008" y="2428205"/>
            <a:ext cx="7939818" cy="1015663"/>
          </a:xfrm>
          <a:prstGeom prst="rect">
            <a:avLst/>
          </a:prstGeom>
          <a:noFill/>
        </p:spPr>
        <p:txBody>
          <a:bodyPr wrap="square" rtlCol="0">
            <a:spAutoFit/>
          </a:bodyPr>
          <a:lstStyle/>
          <a:p>
            <a:r>
              <a:rPr lang="zh-TW" altLang="en-US" sz="6000" b="1" dirty="0" smtClean="0">
                <a:effectLst>
                  <a:glow rad="228600">
                    <a:schemeClr val="accent4">
                      <a:satMod val="175000"/>
                      <a:alpha val="40000"/>
                    </a:schemeClr>
                  </a:glow>
                </a:effectLst>
              </a:rPr>
              <a:t>創造能力資賦優異鑑定</a:t>
            </a:r>
            <a:endParaRPr lang="zh-CN" altLang="en-US" sz="6000" b="1" dirty="0">
              <a:effectLst>
                <a:glow rad="228600">
                  <a:schemeClr val="accent4">
                    <a:satMod val="175000"/>
                    <a:alpha val="40000"/>
                  </a:schemeClr>
                </a:glow>
              </a:effectLst>
            </a:endParaRPr>
          </a:p>
        </p:txBody>
      </p:sp>
      <p:sp>
        <p:nvSpPr>
          <p:cNvPr id="2" name="投影片編號版面配置區 1"/>
          <p:cNvSpPr>
            <a:spLocks noGrp="1"/>
          </p:cNvSpPr>
          <p:nvPr>
            <p:ph type="sldNum" sz="quarter" idx="12"/>
          </p:nvPr>
        </p:nvSpPr>
        <p:spPr/>
        <p:txBody>
          <a:bodyPr/>
          <a:lstStyle/>
          <a:p>
            <a:pPr rtl="0"/>
            <a:fld id="{CA8D9AD5-F248-4919-864A-CFD76CC027D6}" type="slidenum">
              <a:rPr lang="en-US" altLang="zh-TW" smtClean="0"/>
              <a:t>42</a:t>
            </a:fld>
            <a:endParaRPr lang="en-US" altLang="zh-TW" dirty="0"/>
          </a:p>
        </p:txBody>
      </p:sp>
      <p:sp>
        <p:nvSpPr>
          <p:cNvPr id="218" name="矩形 217"/>
          <p:cNvSpPr/>
          <p:nvPr/>
        </p:nvSpPr>
        <p:spPr>
          <a:xfrm>
            <a:off x="4402955" y="4059498"/>
            <a:ext cx="7373380" cy="1015663"/>
          </a:xfrm>
          <a:prstGeom prst="rect">
            <a:avLst/>
          </a:prstGeom>
          <a:solidFill>
            <a:schemeClr val="bg1"/>
          </a:solidFill>
          <a:ln>
            <a:solidFill>
              <a:srgbClr val="FF0000"/>
            </a:solidFill>
          </a:ln>
        </p:spPr>
        <p:txBody>
          <a:bodyPr wrap="square">
            <a:spAutoFit/>
          </a:bodyPr>
          <a:lstStyle/>
          <a:p>
            <a:pPr algn="just"/>
            <a:r>
              <a:rPr lang="en-US" altLang="zh-TW" sz="2000" b="1" dirty="0">
                <a:solidFill>
                  <a:srgbClr val="FF0000"/>
                </a:solidFill>
                <a:latin typeface="新細明體" panose="02020500000000000000" pitchFamily="18" charset="-120"/>
                <a:ea typeface="新細明體" panose="02020500000000000000" pitchFamily="18" charset="-120"/>
              </a:rPr>
              <a:t>※</a:t>
            </a:r>
            <a:r>
              <a:rPr lang="zh-TW" altLang="en-US" sz="2000" b="1" dirty="0">
                <a:solidFill>
                  <a:srgbClr val="FF0000"/>
                </a:solidFill>
                <a:latin typeface="+mj-ea"/>
              </a:rPr>
              <a:t>鑑定</a:t>
            </a:r>
            <a:r>
              <a:rPr lang="zh-TW" altLang="en-US" sz="2000" b="1" dirty="0">
                <a:solidFill>
                  <a:srgbClr val="FF0000"/>
                </a:solidFill>
                <a:latin typeface="微軟正黑體" panose="020B0604030504040204" pitchFamily="34" charset="-120"/>
              </a:rPr>
              <a:t>簡章公告於桃園市政府教育局網站（</a:t>
            </a:r>
            <a:r>
              <a:rPr lang="en-US" altLang="zh-TW" sz="2000" b="1" dirty="0">
                <a:solidFill>
                  <a:srgbClr val="FF0000"/>
                </a:solidFill>
                <a:latin typeface="微軟正黑體" panose="020B0604030504040204" pitchFamily="34" charset="-120"/>
              </a:rPr>
              <a:t>https://www.tyc.edu.tw</a:t>
            </a:r>
            <a:r>
              <a:rPr lang="zh-TW" altLang="en-US" sz="2000" b="1" dirty="0">
                <a:solidFill>
                  <a:srgbClr val="FF0000"/>
                </a:solidFill>
                <a:latin typeface="微軟正黑體" panose="020B0604030504040204" pitchFamily="34" charset="-120"/>
              </a:rPr>
              <a:t>）、本市資優中心網站及各承辦學校網站，請自行上網下載使用。</a:t>
            </a:r>
            <a:endParaRPr lang="zh-TW" altLang="en-US" sz="2000" b="1" dirty="0">
              <a:solidFill>
                <a:srgbClr val="FF0000"/>
              </a:solidFill>
              <a:latin typeface="微軟正黑體" panose="020B0604030504040204" pitchFamily="34" charset="-120"/>
            </a:endParaRPr>
          </a:p>
        </p:txBody>
      </p:sp>
    </p:spTree>
    <p:extLst>
      <p:ext uri="{BB962C8B-B14F-4D97-AF65-F5344CB8AC3E}">
        <p14:creationId xmlns:p14="http://schemas.microsoft.com/office/powerpoint/2010/main" val="53701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rtl="0"/>
            <a:fld id="{CA8D9AD5-F248-4919-864A-CFD76CC027D6}" type="slidenum">
              <a:rPr lang="en-US" altLang="zh-TW" smtClean="0"/>
              <a:t>43</a:t>
            </a:fld>
            <a:endParaRPr lang="en-US" altLang="zh-TW" dirty="0"/>
          </a:p>
        </p:txBody>
      </p:sp>
      <p:sp>
        <p:nvSpPr>
          <p:cNvPr id="4" name="內容版面配置區 3"/>
          <p:cNvSpPr>
            <a:spLocks noGrp="1"/>
          </p:cNvSpPr>
          <p:nvPr>
            <p:ph idx="4294967295"/>
          </p:nvPr>
        </p:nvSpPr>
        <p:spPr>
          <a:xfrm>
            <a:off x="549796" y="1484784"/>
            <a:ext cx="10945216" cy="4319003"/>
          </a:xfrm>
        </p:spPr>
        <p:txBody>
          <a:bodyPr>
            <a:normAutofit fontScale="92500"/>
          </a:bodyPr>
          <a:lstStyle/>
          <a:p>
            <a:pPr algn="just">
              <a:lnSpc>
                <a:spcPts val="2400"/>
              </a:lnSpc>
              <a:buFont typeface="Wingdings" panose="05000000000000000000" pitchFamily="2" charset="2"/>
              <a:buChar char="l"/>
            </a:pPr>
            <a:r>
              <a:rPr lang="zh-TW" altLang="en-US" sz="3599" dirty="0" smtClean="0">
                <a:latin typeface="微軟正黑體" panose="020B0604030504040204" pitchFamily="34" charset="-120"/>
                <a:ea typeface="微軟正黑體" panose="020B0604030504040204" pitchFamily="34" charset="-120"/>
              </a:rPr>
              <a:t>戶籍</a:t>
            </a:r>
            <a:r>
              <a:rPr lang="zh-TW" altLang="en-US" sz="3599" dirty="0">
                <a:latin typeface="微軟正黑體" panose="020B0604030504040204" pitchFamily="34" charset="-120"/>
                <a:ea typeface="微軟正黑體" panose="020B0604030504040204" pitchFamily="34" charset="-120"/>
              </a:rPr>
              <a:t>設於桃園市之 </a:t>
            </a:r>
            <a:r>
              <a:rPr lang="en-US" altLang="zh-TW" sz="3599" dirty="0">
                <a:latin typeface="微軟正黑體" panose="020B0604030504040204" pitchFamily="34" charset="-120"/>
                <a:ea typeface="微軟正黑體" panose="020B0604030504040204" pitchFamily="34" charset="-120"/>
              </a:rPr>
              <a:t>109</a:t>
            </a:r>
            <a:r>
              <a:rPr lang="zh-TW" altLang="en-US" sz="3599" dirty="0">
                <a:latin typeface="微軟正黑體" panose="020B0604030504040204" pitchFamily="34" charset="-120"/>
                <a:ea typeface="微軟正黑體" panose="020B0604030504040204" pitchFamily="34" charset="-120"/>
              </a:rPr>
              <a:t>學年度公、私立國民小學六</a:t>
            </a:r>
            <a:r>
              <a:rPr lang="zh-TW" altLang="en-US" sz="3599" dirty="0" smtClean="0">
                <a:latin typeface="微軟正黑體" panose="020B0604030504040204" pitchFamily="34" charset="-120"/>
                <a:ea typeface="微軟正黑體" panose="020B0604030504040204" pitchFamily="34" charset="-120"/>
              </a:rPr>
              <a:t>年級 </a:t>
            </a:r>
            <a:endParaRPr lang="en-US" altLang="zh-TW" sz="3599" dirty="0" smtClean="0">
              <a:latin typeface="微軟正黑體" panose="020B0604030504040204" pitchFamily="34" charset="-120"/>
              <a:ea typeface="微軟正黑體" panose="020B0604030504040204" pitchFamily="34" charset="-120"/>
            </a:endParaRPr>
          </a:p>
          <a:p>
            <a:pPr marL="45707" indent="0" algn="just">
              <a:lnSpc>
                <a:spcPts val="2400"/>
              </a:lnSpc>
              <a:buNone/>
            </a:pPr>
            <a:r>
              <a:rPr lang="zh-TW" altLang="en-US" sz="3599" dirty="0">
                <a:latin typeface="微軟正黑體" panose="020B0604030504040204" pitchFamily="34" charset="-120"/>
                <a:ea typeface="微軟正黑體" panose="020B0604030504040204" pitchFamily="34" charset="-120"/>
              </a:rPr>
              <a:t> </a:t>
            </a:r>
            <a:r>
              <a:rPr lang="zh-TW" altLang="en-US" sz="3599" dirty="0" smtClean="0">
                <a:latin typeface="微軟正黑體" panose="020B0604030504040204" pitchFamily="34" charset="-120"/>
                <a:ea typeface="微軟正黑體" panose="020B0604030504040204" pitchFamily="34" charset="-120"/>
              </a:rPr>
              <a:t>  學生。</a:t>
            </a:r>
            <a:endParaRPr lang="en-US" altLang="zh-TW" sz="3600" dirty="0">
              <a:solidFill>
                <a:srgbClr val="FF0000"/>
              </a:solidFill>
              <a:latin typeface="+mj-ea"/>
              <a:ea typeface="+mj-ea"/>
            </a:endParaRPr>
          </a:p>
          <a:p>
            <a:pPr marL="45707" indent="0" algn="just">
              <a:lnSpc>
                <a:spcPts val="2400"/>
              </a:lnSpc>
              <a:buNone/>
            </a:pPr>
            <a:r>
              <a:rPr lang="zh-TW" altLang="en-US" sz="3600" dirty="0" smtClean="0">
                <a:solidFill>
                  <a:srgbClr val="FF0000"/>
                </a:solidFill>
                <a:latin typeface="+mj-ea"/>
                <a:ea typeface="+mj-ea"/>
              </a:rPr>
              <a:t>   </a:t>
            </a:r>
            <a:r>
              <a:rPr lang="en-US" altLang="zh-TW" sz="3600" dirty="0" smtClean="0">
                <a:solidFill>
                  <a:srgbClr val="FF0000"/>
                </a:solidFill>
                <a:latin typeface="+mj-ea"/>
                <a:ea typeface="+mj-ea"/>
              </a:rPr>
              <a:t>(</a:t>
            </a:r>
            <a:r>
              <a:rPr lang="zh-TW" altLang="en-US" sz="3600" dirty="0">
                <a:solidFill>
                  <a:srgbClr val="FF0000"/>
                </a:solidFill>
                <a:latin typeface="+mj-ea"/>
                <a:ea typeface="+mj-ea"/>
              </a:rPr>
              <a:t>非桃園市國小畢業學生，戶籍設於桃園市，亦可</a:t>
            </a:r>
            <a:r>
              <a:rPr lang="zh-TW" altLang="en-US" sz="3600" dirty="0" smtClean="0">
                <a:solidFill>
                  <a:srgbClr val="FF0000"/>
                </a:solidFill>
                <a:latin typeface="+mj-ea"/>
                <a:ea typeface="+mj-ea"/>
              </a:rPr>
              <a:t>報名</a:t>
            </a:r>
            <a:r>
              <a:rPr lang="en-US" altLang="zh-TW" sz="3600" dirty="0" smtClean="0">
                <a:solidFill>
                  <a:srgbClr val="FF0000"/>
                </a:solidFill>
                <a:latin typeface="+mj-ea"/>
                <a:ea typeface="+mj-ea"/>
              </a:rPr>
              <a:t>)</a:t>
            </a:r>
          </a:p>
          <a:p>
            <a:pPr marL="0" indent="0">
              <a:lnSpc>
                <a:spcPts val="2400"/>
              </a:lnSpc>
              <a:buNone/>
            </a:pPr>
            <a:endParaRPr lang="en-US" altLang="zh-TW" sz="3600" dirty="0" smtClean="0">
              <a:latin typeface="+mj-ea"/>
              <a:ea typeface="+mj-ea"/>
            </a:endParaRPr>
          </a:p>
          <a:p>
            <a:pPr marL="571500" indent="-571500" algn="just">
              <a:spcBef>
                <a:spcPts val="600"/>
              </a:spcBef>
              <a:buFont typeface="Wingdings" panose="05000000000000000000" pitchFamily="2" charset="2"/>
              <a:buChar char="l"/>
              <a:defRPr/>
            </a:pPr>
            <a:r>
              <a:rPr lang="zh-TW" altLang="en-US" sz="3600" dirty="0" smtClean="0">
                <a:latin typeface="微軟正黑體" pitchFamily="34" charset="-120"/>
                <a:ea typeface="微軟正黑體" pitchFamily="34" charset="-120"/>
              </a:rPr>
              <a:t>具有</a:t>
            </a:r>
            <a:r>
              <a:rPr lang="zh-TW" altLang="en-US" sz="3600" dirty="0">
                <a:latin typeface="微軟正黑體" pitchFamily="34" charset="-120"/>
                <a:ea typeface="微軟正黑體" pitchFamily="34" charset="-120"/>
              </a:rPr>
              <a:t>創造能力資賦優異特質 （如：敏覺、流暢、變通、獨創</a:t>
            </a:r>
            <a:r>
              <a:rPr lang="zh-TW" altLang="en-US" sz="3600" dirty="0" smtClean="0">
                <a:latin typeface="微軟正黑體" pitchFamily="34" charset="-120"/>
                <a:ea typeface="微軟正黑體" pitchFamily="34" charset="-120"/>
              </a:rPr>
              <a:t>、精密</a:t>
            </a:r>
            <a:r>
              <a:rPr lang="zh-TW" altLang="en-US" sz="3600" dirty="0">
                <a:latin typeface="微軟正黑體" pitchFamily="34" charset="-120"/>
                <a:ea typeface="微軟正黑體" pitchFamily="34" charset="-120"/>
              </a:rPr>
              <a:t>、想像、挑戰、好奇、冒險等），經專家學者、指導教師</a:t>
            </a:r>
            <a:r>
              <a:rPr lang="zh-TW" altLang="en-US" sz="3600" dirty="0" smtClean="0">
                <a:latin typeface="微軟正黑體" pitchFamily="34" charset="-120"/>
                <a:ea typeface="微軟正黑體" pitchFamily="34" charset="-120"/>
              </a:rPr>
              <a:t>、學生</a:t>
            </a:r>
            <a:r>
              <a:rPr lang="zh-TW" altLang="en-US" sz="3600" dirty="0">
                <a:latin typeface="微軟正黑體" pitchFamily="34" charset="-120"/>
                <a:ea typeface="微軟正黑體" pitchFamily="34" charset="-120"/>
              </a:rPr>
              <a:t>家長長期觀察</a:t>
            </a:r>
            <a:r>
              <a:rPr lang="en-US" altLang="zh-TW" sz="3600" dirty="0">
                <a:latin typeface="微軟正黑體" pitchFamily="34" charset="-120"/>
                <a:ea typeface="微軟正黑體" pitchFamily="34" charset="-120"/>
              </a:rPr>
              <a:t>(</a:t>
            </a:r>
            <a:r>
              <a:rPr lang="zh-TW" altLang="en-US" sz="3600" dirty="0">
                <a:latin typeface="微軟正黑體" pitchFamily="34" charset="-120"/>
                <a:ea typeface="微軟正黑體" pitchFamily="34" charset="-120"/>
              </a:rPr>
              <a:t>觀察期間至少一學期</a:t>
            </a:r>
            <a:r>
              <a:rPr lang="en-US" altLang="zh-TW" sz="3600" dirty="0">
                <a:latin typeface="微軟正黑體" pitchFamily="34" charset="-120"/>
                <a:ea typeface="微軟正黑體" pitchFamily="34" charset="-120"/>
              </a:rPr>
              <a:t>)</a:t>
            </a:r>
            <a:r>
              <a:rPr lang="zh-TW" altLang="en-US" sz="3600" dirty="0">
                <a:latin typeface="微軟正黑體" pitchFamily="34" charset="-120"/>
                <a:ea typeface="微軟正黑體" pitchFamily="34" charset="-120"/>
              </a:rPr>
              <a:t>推薦，檢附創造</a:t>
            </a:r>
            <a:r>
              <a:rPr lang="zh-TW" altLang="en-US" sz="3600" dirty="0" smtClean="0">
                <a:latin typeface="微軟正黑體" pitchFamily="34" charset="-120"/>
                <a:ea typeface="微軟正黑體" pitchFamily="34" charset="-120"/>
              </a:rPr>
              <a:t>能力優異</a:t>
            </a:r>
            <a:r>
              <a:rPr lang="zh-TW" altLang="en-US" sz="3600" dirty="0">
                <a:latin typeface="微軟正黑體" pitchFamily="34" charset="-120"/>
                <a:ea typeface="微軟正黑體" pitchFamily="34" charset="-120"/>
              </a:rPr>
              <a:t>特質之具體資料。</a:t>
            </a:r>
          </a:p>
          <a:p>
            <a:endParaRPr lang="zh-TW" altLang="en-US" dirty="0"/>
          </a:p>
        </p:txBody>
      </p:sp>
      <p:sp>
        <p:nvSpPr>
          <p:cNvPr id="5" name="標題 1"/>
          <p:cNvSpPr txBox="1">
            <a:spLocks/>
          </p:cNvSpPr>
          <p:nvPr/>
        </p:nvSpPr>
        <p:spPr>
          <a:xfrm>
            <a:off x="1701924" y="404664"/>
            <a:ext cx="10157354" cy="1397000"/>
          </a:xfrm>
          <a:prstGeom prst="rect">
            <a:avLst/>
          </a:prstGeom>
        </p:spPr>
        <p:txBody>
          <a:bodyPr>
            <a:normAutofit/>
          </a:bodyPr>
          <a:lstStyle>
            <a:lvl1pPr marL="0" indent="0" algn="l" defTabSz="914126" rtl="0" eaLnBrk="1" latinLnBrk="0" hangingPunct="1">
              <a:lnSpc>
                <a:spcPct val="90000"/>
              </a:lnSpc>
              <a:spcBef>
                <a:spcPct val="0"/>
              </a:spcBef>
              <a:buFont typeface="Arial" pitchFamily="34" charset="0"/>
              <a:buNone/>
              <a:defRPr sz="3399" kern="1200">
                <a:solidFill>
                  <a:schemeClr val="tx1"/>
                </a:solidFill>
                <a:latin typeface="細明體" panose="02020509000000000000" pitchFamily="49" charset="-120"/>
                <a:ea typeface="細明體" panose="02020509000000000000" pitchFamily="49" charset="-120"/>
                <a:cs typeface="+mj-cs"/>
              </a:defRPr>
            </a:lvl1pPr>
          </a:lstStyle>
          <a:p>
            <a:r>
              <a:rPr lang="zh-TW" altLang="en-US" sz="5398" b="1" dirty="0" smtClean="0">
                <a:latin typeface="微軟正黑體" panose="020B0604030504040204" pitchFamily="34" charset="-120"/>
                <a:ea typeface="微軟正黑體" panose="020B0604030504040204" pitchFamily="34" charset="-120"/>
              </a:rPr>
              <a:t>申請資格</a:t>
            </a:r>
            <a:endParaRPr lang="zh-TW" altLang="en-US" sz="5398"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8264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10"/>
          <p:cNvCxnSpPr/>
          <p:nvPr/>
        </p:nvCxnSpPr>
        <p:spPr>
          <a:xfrm>
            <a:off x="7204691" y="917647"/>
            <a:ext cx="3409062" cy="0"/>
          </a:xfrm>
          <a:prstGeom prst="line">
            <a:avLst/>
          </a:prstGeom>
          <a:ln w="12700" cap="rnd">
            <a:solidFill>
              <a:srgbClr val="181715"/>
            </a:solidFill>
            <a:prstDash val="sysDot"/>
          </a:ln>
        </p:spPr>
        <p:style>
          <a:lnRef idx="1">
            <a:schemeClr val="accent1"/>
          </a:lnRef>
          <a:fillRef idx="0">
            <a:schemeClr val="accent1"/>
          </a:fillRef>
          <a:effectRef idx="0">
            <a:schemeClr val="accent1"/>
          </a:effectRef>
          <a:fontRef idx="minor">
            <a:schemeClr val="tx1"/>
          </a:fontRef>
        </p:style>
      </p:cxnSp>
      <p:cxnSp>
        <p:nvCxnSpPr>
          <p:cNvPr id="5" name="直接连接符 11"/>
          <p:cNvCxnSpPr/>
          <p:nvPr/>
        </p:nvCxnSpPr>
        <p:spPr>
          <a:xfrm>
            <a:off x="3343425" y="914701"/>
            <a:ext cx="3829989" cy="1"/>
          </a:xfrm>
          <a:prstGeom prst="line">
            <a:avLst/>
          </a:prstGeom>
          <a:ln w="12700" cap="rnd">
            <a:solidFill>
              <a:srgbClr val="181715"/>
            </a:solidFill>
            <a:prstDash val="sysDot"/>
          </a:ln>
        </p:spPr>
        <p:style>
          <a:lnRef idx="1">
            <a:schemeClr val="accent1"/>
          </a:lnRef>
          <a:fillRef idx="0">
            <a:schemeClr val="accent1"/>
          </a:fillRef>
          <a:effectRef idx="0">
            <a:schemeClr val="accent1"/>
          </a:effectRef>
          <a:fontRef idx="minor">
            <a:schemeClr val="tx1"/>
          </a:fontRef>
        </p:style>
      </p:cxnSp>
      <p:sp>
        <p:nvSpPr>
          <p:cNvPr id="6" name="椭圆 12"/>
          <p:cNvSpPr/>
          <p:nvPr/>
        </p:nvSpPr>
        <p:spPr>
          <a:xfrm>
            <a:off x="1822559" y="245266"/>
            <a:ext cx="1625721" cy="731646"/>
          </a:xfrm>
          <a:prstGeom prst="ellipse">
            <a:avLst/>
          </a:prstGeom>
          <a:solidFill>
            <a:srgbClr val="1817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99"/>
          </a:p>
        </p:txBody>
      </p:sp>
      <p:sp>
        <p:nvSpPr>
          <p:cNvPr id="7" name="TextBox 15"/>
          <p:cNvSpPr txBox="1">
            <a:spLocks noChangeArrowheads="1"/>
          </p:cNvSpPr>
          <p:nvPr/>
        </p:nvSpPr>
        <p:spPr bwMode="auto">
          <a:xfrm>
            <a:off x="3535304" y="224917"/>
            <a:ext cx="5402636" cy="83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TW" altLang="en-US" sz="4799" b="1" dirty="0">
                <a:effectLst>
                  <a:outerShdw blurRad="53975" dist="22860" dir="5400000" algn="tl" rotWithShape="0">
                    <a:srgbClr val="000000">
                      <a:alpha val="55000"/>
                    </a:srgbClr>
                  </a:outerShdw>
                </a:effectLst>
                <a:latin typeface="Verdana"/>
                <a:ea typeface="微軟正黑體"/>
              </a:rPr>
              <a:t>創造能力</a:t>
            </a:r>
            <a:r>
              <a:rPr lang="en-US" altLang="zh-TW" sz="4799" b="1" dirty="0">
                <a:effectLst>
                  <a:outerShdw blurRad="53975" dist="22860" dir="5400000" algn="tl" rotWithShape="0">
                    <a:srgbClr val="000000">
                      <a:alpha val="55000"/>
                    </a:srgbClr>
                  </a:outerShdw>
                </a:effectLst>
                <a:latin typeface="Verdana"/>
                <a:ea typeface="微軟正黑體"/>
              </a:rPr>
              <a:t>-</a:t>
            </a:r>
            <a:r>
              <a:rPr lang="zh-TW" altLang="en-US" sz="4799" b="1" dirty="0">
                <a:effectLst>
                  <a:outerShdw blurRad="53975" dist="22860" dir="5400000" algn="tl" rotWithShape="0">
                    <a:srgbClr val="000000">
                      <a:alpha val="55000"/>
                    </a:srgbClr>
                  </a:outerShdw>
                </a:effectLst>
                <a:latin typeface="Verdana"/>
                <a:ea typeface="微軟正黑體"/>
              </a:rPr>
              <a:t>五大層面</a:t>
            </a:r>
            <a:endParaRPr lang="zh-CN" altLang="en-US" sz="4799" b="1" i="1" dirty="0">
              <a:solidFill>
                <a:srgbClr val="181715"/>
              </a:solidFill>
              <a:latin typeface="Century Gothic" pitchFamily="34" charset="0"/>
            </a:endParaRPr>
          </a:p>
        </p:txBody>
      </p:sp>
      <p:sp>
        <p:nvSpPr>
          <p:cNvPr id="8" name="矩形 14"/>
          <p:cNvSpPr>
            <a:spLocks noChangeArrowheads="1"/>
          </p:cNvSpPr>
          <p:nvPr/>
        </p:nvSpPr>
        <p:spPr bwMode="auto">
          <a:xfrm>
            <a:off x="1968593" y="324789"/>
            <a:ext cx="1341685" cy="584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199" b="1" i="1" dirty="0">
                <a:solidFill>
                  <a:srgbClr val="EAE7D4"/>
                </a:solidFill>
                <a:latin typeface="Century Gothic" pitchFamily="34" charset="0"/>
              </a:rPr>
              <a:t>I CAN</a:t>
            </a:r>
            <a:endParaRPr lang="zh-CN" altLang="en-US" sz="3199" dirty="0"/>
          </a:p>
        </p:txBody>
      </p:sp>
      <p:sp>
        <p:nvSpPr>
          <p:cNvPr id="9" name="Oval 5"/>
          <p:cNvSpPr>
            <a:spLocks noChangeArrowheads="1"/>
          </p:cNvSpPr>
          <p:nvPr/>
        </p:nvSpPr>
        <p:spPr bwMode="auto">
          <a:xfrm>
            <a:off x="5258420" y="2686264"/>
            <a:ext cx="1979484" cy="1979484"/>
          </a:xfrm>
          <a:prstGeom prst="ellipse">
            <a:avLst/>
          </a:prstGeom>
          <a:solidFill>
            <a:srgbClr val="4FA3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99"/>
          </a:p>
        </p:txBody>
      </p:sp>
      <p:sp>
        <p:nvSpPr>
          <p:cNvPr id="10" name="Oval 10"/>
          <p:cNvSpPr>
            <a:spLocks noChangeArrowheads="1"/>
          </p:cNvSpPr>
          <p:nvPr/>
        </p:nvSpPr>
        <p:spPr bwMode="auto">
          <a:xfrm>
            <a:off x="2834467" y="2686264"/>
            <a:ext cx="1979484" cy="1979484"/>
          </a:xfrm>
          <a:prstGeom prst="ellipse">
            <a:avLst/>
          </a:prstGeom>
          <a:solidFill>
            <a:srgbClr val="DCC1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99"/>
          </a:p>
        </p:txBody>
      </p:sp>
      <p:sp>
        <p:nvSpPr>
          <p:cNvPr id="11" name="Oval 16"/>
          <p:cNvSpPr>
            <a:spLocks noChangeArrowheads="1"/>
          </p:cNvSpPr>
          <p:nvPr/>
        </p:nvSpPr>
        <p:spPr bwMode="auto">
          <a:xfrm>
            <a:off x="419317" y="2686264"/>
            <a:ext cx="1979273" cy="1979484"/>
          </a:xfrm>
          <a:prstGeom prst="ellipse">
            <a:avLst/>
          </a:prstGeom>
          <a:solidFill>
            <a:srgbClr val="DC3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99"/>
          </a:p>
        </p:txBody>
      </p:sp>
      <p:sp>
        <p:nvSpPr>
          <p:cNvPr id="12" name="Oval 16"/>
          <p:cNvSpPr>
            <a:spLocks noChangeArrowheads="1"/>
          </p:cNvSpPr>
          <p:nvPr/>
        </p:nvSpPr>
        <p:spPr bwMode="auto">
          <a:xfrm>
            <a:off x="7654417" y="2686264"/>
            <a:ext cx="1979484" cy="1979484"/>
          </a:xfrm>
          <a:prstGeom prst="ellipse">
            <a:avLst/>
          </a:prstGeom>
          <a:solidFill>
            <a:srgbClr val="309E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99"/>
          </a:p>
        </p:txBody>
      </p:sp>
      <p:grpSp>
        <p:nvGrpSpPr>
          <p:cNvPr id="17" name="组合 72"/>
          <p:cNvGrpSpPr>
            <a:grpSpLocks/>
          </p:cNvGrpSpPr>
          <p:nvPr/>
        </p:nvGrpSpPr>
        <p:grpSpPr bwMode="auto">
          <a:xfrm flipV="1">
            <a:off x="3062323" y="2532355"/>
            <a:ext cx="1518403" cy="145439"/>
            <a:chOff x="2643174" y="1786720"/>
            <a:chExt cx="1643074" cy="500860"/>
          </a:xfrm>
        </p:grpSpPr>
        <p:cxnSp>
          <p:nvCxnSpPr>
            <p:cNvPr id="18" name="直接连接符 39"/>
            <p:cNvCxnSpPr/>
            <p:nvPr/>
          </p:nvCxnSpPr>
          <p:spPr>
            <a:xfrm rot="5400000">
              <a:off x="3180614" y="2034664"/>
              <a:ext cx="498381" cy="2494"/>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40"/>
            <p:cNvCxnSpPr/>
            <p:nvPr/>
          </p:nvCxnSpPr>
          <p:spPr>
            <a:xfrm>
              <a:off x="2643174" y="2285101"/>
              <a:ext cx="1643074" cy="2479"/>
            </a:xfrm>
            <a:prstGeom prst="line">
              <a:avLst/>
            </a:prstGeom>
            <a:ln w="1905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0" name="组合 77"/>
          <p:cNvGrpSpPr>
            <a:grpSpLocks/>
          </p:cNvGrpSpPr>
          <p:nvPr/>
        </p:nvGrpSpPr>
        <p:grpSpPr bwMode="auto">
          <a:xfrm flipV="1">
            <a:off x="7884956" y="2532355"/>
            <a:ext cx="1518405" cy="118818"/>
            <a:chOff x="2643174" y="1786720"/>
            <a:chExt cx="1643074" cy="500860"/>
          </a:xfrm>
        </p:grpSpPr>
        <p:cxnSp>
          <p:nvCxnSpPr>
            <p:cNvPr id="21" name="直接连接符 46"/>
            <p:cNvCxnSpPr/>
            <p:nvPr/>
          </p:nvCxnSpPr>
          <p:spPr>
            <a:xfrm rot="5400000">
              <a:off x="3179376" y="2035905"/>
              <a:ext cx="500860" cy="2492"/>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47"/>
            <p:cNvCxnSpPr/>
            <p:nvPr/>
          </p:nvCxnSpPr>
          <p:spPr>
            <a:xfrm>
              <a:off x="2643174" y="2285076"/>
              <a:ext cx="1643074" cy="2504"/>
            </a:xfrm>
            <a:prstGeom prst="line">
              <a:avLst/>
            </a:prstGeom>
            <a:ln w="1905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35" name="Oval 5"/>
          <p:cNvSpPr>
            <a:spLocks noChangeArrowheads="1"/>
          </p:cNvSpPr>
          <p:nvPr/>
        </p:nvSpPr>
        <p:spPr bwMode="auto">
          <a:xfrm>
            <a:off x="10027824" y="2686264"/>
            <a:ext cx="1979484" cy="1979484"/>
          </a:xfrm>
          <a:prstGeom prst="ellipse">
            <a:avLst/>
          </a:prstGeom>
          <a:solidFill>
            <a:srgbClr val="8F46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99"/>
          </a:p>
        </p:txBody>
      </p:sp>
      <p:sp>
        <p:nvSpPr>
          <p:cNvPr id="40" name="TextBox 15"/>
          <p:cNvSpPr txBox="1">
            <a:spLocks noChangeArrowheads="1"/>
          </p:cNvSpPr>
          <p:nvPr/>
        </p:nvSpPr>
        <p:spPr bwMode="auto">
          <a:xfrm>
            <a:off x="909939" y="4973288"/>
            <a:ext cx="993867" cy="40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TW" altLang="en-US" sz="1999" b="1" dirty="0">
                <a:solidFill>
                  <a:srgbClr val="DC3D2A"/>
                </a:solidFill>
                <a:latin typeface="+mj-ea"/>
                <a:ea typeface="+mj-ea"/>
              </a:rPr>
              <a:t>敏覺力</a:t>
            </a:r>
            <a:endParaRPr lang="zh-CN" altLang="en-US" sz="1999" b="1" dirty="0">
              <a:solidFill>
                <a:srgbClr val="DC3D2A"/>
              </a:solidFill>
              <a:latin typeface="+mj-ea"/>
              <a:ea typeface="+mj-ea"/>
            </a:endParaRPr>
          </a:p>
        </p:txBody>
      </p:sp>
      <p:sp>
        <p:nvSpPr>
          <p:cNvPr id="41" name="矩形 40"/>
          <p:cNvSpPr/>
          <p:nvPr/>
        </p:nvSpPr>
        <p:spPr>
          <a:xfrm>
            <a:off x="-1" y="5311662"/>
            <a:ext cx="3287448" cy="1374377"/>
          </a:xfrm>
          <a:prstGeom prst="rect">
            <a:avLst/>
          </a:prstGeom>
          <a:solidFill>
            <a:schemeClr val="bg1"/>
          </a:solidFill>
        </p:spPr>
        <p:txBody>
          <a:bodyPr wrap="square">
            <a:spAutoFit/>
          </a:bodyPr>
          <a:lstStyle/>
          <a:p>
            <a:pPr>
              <a:lnSpc>
                <a:spcPts val="2499"/>
              </a:lnSpc>
              <a:defRPr/>
            </a:pPr>
            <a:r>
              <a:rPr lang="en-US" altLang="zh-TW" sz="1999" kern="0" dirty="0">
                <a:latin typeface="+mj-ea"/>
                <a:ea typeface="+mj-ea"/>
              </a:rPr>
              <a:t>1.</a:t>
            </a:r>
            <a:r>
              <a:rPr lang="zh-TW" altLang="en-US" sz="1999" kern="0" dirty="0">
                <a:latin typeface="+mj-ea"/>
                <a:ea typeface="+mj-ea"/>
              </a:rPr>
              <a:t>一個人能夠敏於覺察事物，具有發現缺漏、需求、不尋常及未完成部分的能力。</a:t>
            </a:r>
          </a:p>
          <a:p>
            <a:pPr>
              <a:lnSpc>
                <a:spcPts val="2499"/>
              </a:lnSpc>
              <a:defRPr/>
            </a:pPr>
            <a:r>
              <a:rPr lang="en-US" altLang="zh-TW" sz="1999" kern="0" dirty="0">
                <a:latin typeface="+mj-ea"/>
                <a:ea typeface="+mj-ea"/>
              </a:rPr>
              <a:t>2.</a:t>
            </a:r>
            <a:r>
              <a:rPr lang="zh-TW" altLang="en-US" sz="1999" kern="0" dirty="0">
                <a:latin typeface="+mj-ea"/>
                <a:ea typeface="+mj-ea"/>
              </a:rPr>
              <a:t>對問題或事務的敏感</a:t>
            </a:r>
          </a:p>
        </p:txBody>
      </p:sp>
      <p:grpSp>
        <p:nvGrpSpPr>
          <p:cNvPr id="42" name="组合 35"/>
          <p:cNvGrpSpPr>
            <a:grpSpLocks/>
          </p:cNvGrpSpPr>
          <p:nvPr/>
        </p:nvGrpSpPr>
        <p:grpSpPr bwMode="auto">
          <a:xfrm>
            <a:off x="647251" y="4708690"/>
            <a:ext cx="1518402" cy="240831"/>
            <a:chOff x="414338" y="4430713"/>
            <a:chExt cx="1643062" cy="500062"/>
          </a:xfrm>
        </p:grpSpPr>
        <p:cxnSp>
          <p:nvCxnSpPr>
            <p:cNvPr id="43" name="直接连接符 36"/>
            <p:cNvCxnSpPr/>
            <p:nvPr/>
          </p:nvCxnSpPr>
          <p:spPr>
            <a:xfrm rot="5400000">
              <a:off x="950932" y="4679497"/>
              <a:ext cx="500062" cy="2494"/>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37"/>
            <p:cNvCxnSpPr/>
            <p:nvPr/>
          </p:nvCxnSpPr>
          <p:spPr>
            <a:xfrm>
              <a:off x="414338" y="4928286"/>
              <a:ext cx="1643062" cy="2489"/>
            </a:xfrm>
            <a:prstGeom prst="line">
              <a:avLst/>
            </a:prstGeom>
            <a:ln w="1905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51" name="TextBox 15"/>
          <p:cNvSpPr txBox="1">
            <a:spLocks noChangeArrowheads="1"/>
          </p:cNvSpPr>
          <p:nvPr/>
        </p:nvSpPr>
        <p:spPr bwMode="auto">
          <a:xfrm>
            <a:off x="3349949" y="1331474"/>
            <a:ext cx="1055348" cy="40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TW" altLang="en-US" sz="1999" b="1" dirty="0">
                <a:solidFill>
                  <a:srgbClr val="DCC12A"/>
                </a:solidFill>
                <a:latin typeface="+mj-ea"/>
                <a:ea typeface="+mj-ea"/>
              </a:rPr>
              <a:t>流暢力</a:t>
            </a:r>
            <a:endParaRPr lang="zh-CN" altLang="en-US" sz="1999" b="1" dirty="0">
              <a:solidFill>
                <a:srgbClr val="DCC12A"/>
              </a:solidFill>
              <a:latin typeface="+mj-ea"/>
              <a:ea typeface="+mj-ea"/>
            </a:endParaRPr>
          </a:p>
        </p:txBody>
      </p:sp>
      <p:sp>
        <p:nvSpPr>
          <p:cNvPr id="53" name="TextBox 15"/>
          <p:cNvSpPr txBox="1">
            <a:spLocks noChangeArrowheads="1"/>
          </p:cNvSpPr>
          <p:nvPr/>
        </p:nvSpPr>
        <p:spPr bwMode="auto">
          <a:xfrm>
            <a:off x="5756835" y="4945073"/>
            <a:ext cx="959574" cy="40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TW" altLang="en-US" sz="1999" b="1" dirty="0">
                <a:solidFill>
                  <a:srgbClr val="4FA331"/>
                </a:solidFill>
                <a:latin typeface="+mj-ea"/>
                <a:ea typeface="+mj-ea"/>
              </a:rPr>
              <a:t>變通力</a:t>
            </a:r>
            <a:endParaRPr lang="zh-CN" altLang="en-US" sz="1999" b="1" dirty="0">
              <a:solidFill>
                <a:srgbClr val="4FA331"/>
              </a:solidFill>
              <a:latin typeface="+mj-ea"/>
              <a:ea typeface="+mj-ea"/>
            </a:endParaRPr>
          </a:p>
        </p:txBody>
      </p:sp>
      <p:sp>
        <p:nvSpPr>
          <p:cNvPr id="55" name="TextBox 15"/>
          <p:cNvSpPr txBox="1">
            <a:spLocks noChangeArrowheads="1"/>
          </p:cNvSpPr>
          <p:nvPr/>
        </p:nvSpPr>
        <p:spPr bwMode="auto">
          <a:xfrm>
            <a:off x="8136759" y="1349130"/>
            <a:ext cx="947981" cy="40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TW" altLang="en-US" sz="1999" b="1" dirty="0">
                <a:solidFill>
                  <a:srgbClr val="309EBA"/>
                </a:solidFill>
                <a:latin typeface="+mj-ea"/>
                <a:ea typeface="+mj-ea"/>
              </a:rPr>
              <a:t>獨創力</a:t>
            </a:r>
            <a:endParaRPr lang="zh-CN" altLang="en-US" sz="1999" b="1" dirty="0">
              <a:solidFill>
                <a:srgbClr val="309EBA"/>
              </a:solidFill>
              <a:latin typeface="+mj-ea"/>
              <a:ea typeface="+mj-ea"/>
            </a:endParaRPr>
          </a:p>
        </p:txBody>
      </p:sp>
      <p:sp>
        <p:nvSpPr>
          <p:cNvPr id="57" name="TextBox 15"/>
          <p:cNvSpPr txBox="1">
            <a:spLocks noChangeArrowheads="1"/>
          </p:cNvSpPr>
          <p:nvPr/>
        </p:nvSpPr>
        <p:spPr bwMode="auto">
          <a:xfrm>
            <a:off x="10558303" y="4935902"/>
            <a:ext cx="983530" cy="40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TW" altLang="en-US" sz="1999" b="1" dirty="0">
                <a:solidFill>
                  <a:srgbClr val="8F4695"/>
                </a:solidFill>
                <a:latin typeface="+mj-ea"/>
                <a:ea typeface="+mj-ea"/>
              </a:rPr>
              <a:t>精進力</a:t>
            </a:r>
            <a:endParaRPr lang="zh-CN" altLang="en-US" sz="1999" b="1" dirty="0">
              <a:solidFill>
                <a:srgbClr val="8F4695"/>
              </a:solidFill>
              <a:latin typeface="+mj-ea"/>
              <a:ea typeface="+mj-ea"/>
            </a:endParaRPr>
          </a:p>
        </p:txBody>
      </p:sp>
      <p:sp>
        <p:nvSpPr>
          <p:cNvPr id="59" name="TextBox 67"/>
          <p:cNvSpPr txBox="1">
            <a:spLocks noChangeArrowheads="1"/>
          </p:cNvSpPr>
          <p:nvPr/>
        </p:nvSpPr>
        <p:spPr bwMode="auto">
          <a:xfrm>
            <a:off x="480599" y="3332178"/>
            <a:ext cx="1972936" cy="76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TW" altLang="en-US" sz="4399" b="1" dirty="0">
                <a:solidFill>
                  <a:schemeClr val="bg1"/>
                </a:solidFill>
                <a:latin typeface="+mj-ea"/>
                <a:ea typeface="+mj-ea"/>
              </a:rPr>
              <a:t>敏覺力</a:t>
            </a:r>
            <a:endParaRPr lang="zh-CN" altLang="en-US" sz="2399" b="1" dirty="0">
              <a:solidFill>
                <a:srgbClr val="EAE7D4"/>
              </a:solidFill>
              <a:latin typeface="Century Gothic" pitchFamily="34" charset="0"/>
            </a:endParaRPr>
          </a:p>
        </p:txBody>
      </p:sp>
      <p:grpSp>
        <p:nvGrpSpPr>
          <p:cNvPr id="70" name="组合 54"/>
          <p:cNvGrpSpPr>
            <a:grpSpLocks/>
          </p:cNvGrpSpPr>
          <p:nvPr/>
        </p:nvGrpSpPr>
        <p:grpSpPr bwMode="auto">
          <a:xfrm>
            <a:off x="7212927" y="2635833"/>
            <a:ext cx="2860609" cy="1087794"/>
            <a:chOff x="2339976" y="2854325"/>
            <a:chExt cx="2247710" cy="854075"/>
          </a:xfrm>
        </p:grpSpPr>
        <p:sp>
          <p:nvSpPr>
            <p:cNvPr id="71" name="Arc 77"/>
            <p:cNvSpPr>
              <a:spLocks/>
            </p:cNvSpPr>
            <p:nvPr/>
          </p:nvSpPr>
          <p:spPr bwMode="gray">
            <a:xfrm rot="16200000" flipV="1">
              <a:off x="3025579" y="2485194"/>
              <a:ext cx="854075" cy="1592336"/>
            </a:xfrm>
            <a:custGeom>
              <a:avLst/>
              <a:gdLst>
                <a:gd name="G0" fmla="+- 1194 0 0"/>
                <a:gd name="G1" fmla="+- 21600 0 0"/>
                <a:gd name="G2" fmla="+- 21600 0 0"/>
                <a:gd name="T0" fmla="*/ 750 w 22794"/>
                <a:gd name="T1" fmla="*/ 5 h 43200"/>
                <a:gd name="T2" fmla="*/ 0 w 22794"/>
                <a:gd name="T3" fmla="*/ 43167 h 43200"/>
                <a:gd name="T4" fmla="*/ 1194 w 22794"/>
                <a:gd name="T5" fmla="*/ 21600 h 43200"/>
              </a:gdLst>
              <a:ahLst/>
              <a:cxnLst>
                <a:cxn ang="0">
                  <a:pos x="T0" y="T1"/>
                </a:cxn>
                <a:cxn ang="0">
                  <a:pos x="T2" y="T3"/>
                </a:cxn>
                <a:cxn ang="0">
                  <a:pos x="T4" y="T5"/>
                </a:cxn>
              </a:cxnLst>
              <a:rect l="0" t="0" r="r" b="b"/>
              <a:pathLst>
                <a:path w="22794" h="43200" fill="none"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stroke="0"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close/>
                </a:path>
              </a:pathLst>
            </a:custGeom>
            <a:noFill/>
            <a:ln w="38100">
              <a:solidFill>
                <a:schemeClr val="tx1">
                  <a:lumMod val="75000"/>
                  <a:lumOff val="25000"/>
                </a:schemeClr>
              </a:solidFill>
              <a:round/>
              <a:headEnd/>
              <a:tailEnd/>
            </a:ln>
            <a:effectLst/>
          </p:spPr>
          <p:txBody>
            <a:bodyPr wrap="none" anchor="ctr"/>
            <a:lstStyle/>
            <a:p>
              <a:pPr>
                <a:defRPr/>
              </a:pPr>
              <a:endParaRPr lang="zh-CN" altLang="en-US" sz="2399">
                <a:solidFill>
                  <a:srgbClr val="000000"/>
                </a:solidFill>
              </a:endParaRPr>
            </a:p>
          </p:txBody>
        </p:sp>
        <p:sp>
          <p:nvSpPr>
            <p:cNvPr id="72" name="Line 82"/>
            <p:cNvSpPr>
              <a:spLocks noChangeShapeType="1"/>
            </p:cNvSpPr>
            <p:nvPr/>
          </p:nvSpPr>
          <p:spPr bwMode="gray">
            <a:xfrm flipH="1" flipV="1">
              <a:off x="2339976" y="3683500"/>
              <a:ext cx="361327" cy="2489"/>
            </a:xfrm>
            <a:prstGeom prst="line">
              <a:avLst/>
            </a:prstGeom>
            <a:noFill/>
            <a:ln w="38100">
              <a:solidFill>
                <a:schemeClr val="tx1">
                  <a:lumMod val="75000"/>
                  <a:lumOff val="25000"/>
                </a:schemeClr>
              </a:solidFill>
              <a:round/>
              <a:headEnd/>
              <a:tailEnd/>
            </a:ln>
            <a:effectLst/>
          </p:spPr>
          <p:txBody>
            <a:bodyPr/>
            <a:lstStyle/>
            <a:p>
              <a:pPr>
                <a:defRPr/>
              </a:pPr>
              <a:endParaRPr lang="zh-CN" altLang="en-US" sz="2399">
                <a:solidFill>
                  <a:srgbClr val="000000"/>
                </a:solidFill>
              </a:endParaRPr>
            </a:p>
          </p:txBody>
        </p:sp>
        <p:sp>
          <p:nvSpPr>
            <p:cNvPr id="73" name="Line 82"/>
            <p:cNvSpPr>
              <a:spLocks noChangeShapeType="1"/>
            </p:cNvSpPr>
            <p:nvPr/>
          </p:nvSpPr>
          <p:spPr bwMode="gray">
            <a:xfrm flipH="1" flipV="1">
              <a:off x="4208914" y="3666069"/>
              <a:ext cx="378772" cy="2491"/>
            </a:xfrm>
            <a:prstGeom prst="line">
              <a:avLst/>
            </a:prstGeom>
            <a:noFill/>
            <a:ln w="38100">
              <a:solidFill>
                <a:schemeClr val="tx1">
                  <a:lumMod val="75000"/>
                  <a:lumOff val="25000"/>
                </a:schemeClr>
              </a:solidFill>
              <a:round/>
              <a:headEnd/>
              <a:tailEnd/>
            </a:ln>
            <a:effectLst/>
          </p:spPr>
          <p:txBody>
            <a:bodyPr/>
            <a:lstStyle/>
            <a:p>
              <a:pPr>
                <a:defRPr/>
              </a:pPr>
              <a:endParaRPr lang="zh-CN" altLang="en-US" sz="2399">
                <a:solidFill>
                  <a:srgbClr val="000000"/>
                </a:solidFill>
              </a:endParaRPr>
            </a:p>
          </p:txBody>
        </p:sp>
      </p:grpSp>
      <p:grpSp>
        <p:nvGrpSpPr>
          <p:cNvPr id="86" name="群組 85"/>
          <p:cNvGrpSpPr/>
          <p:nvPr/>
        </p:nvGrpSpPr>
        <p:grpSpPr>
          <a:xfrm>
            <a:off x="9591481" y="3654822"/>
            <a:ext cx="2860483" cy="1039754"/>
            <a:chOff x="6678188" y="4766797"/>
            <a:chExt cx="2861228" cy="1040025"/>
          </a:xfrm>
        </p:grpSpPr>
        <p:sp>
          <p:nvSpPr>
            <p:cNvPr id="75" name="Arc 80"/>
            <p:cNvSpPr>
              <a:spLocks/>
            </p:cNvSpPr>
            <p:nvPr/>
          </p:nvSpPr>
          <p:spPr bwMode="gray">
            <a:xfrm rot="5400000">
              <a:off x="7583512" y="4287509"/>
              <a:ext cx="1040025" cy="1998601"/>
            </a:xfrm>
            <a:custGeom>
              <a:avLst/>
              <a:gdLst>
                <a:gd name="G0" fmla="+- 1194 0 0"/>
                <a:gd name="G1" fmla="+- 21600 0 0"/>
                <a:gd name="G2" fmla="+- 21600 0 0"/>
                <a:gd name="T0" fmla="*/ 750 w 22794"/>
                <a:gd name="T1" fmla="*/ 5 h 43200"/>
                <a:gd name="T2" fmla="*/ 0 w 22794"/>
                <a:gd name="T3" fmla="*/ 43167 h 43200"/>
                <a:gd name="T4" fmla="*/ 1194 w 22794"/>
                <a:gd name="T5" fmla="*/ 21600 h 43200"/>
              </a:gdLst>
              <a:ahLst/>
              <a:cxnLst>
                <a:cxn ang="0">
                  <a:pos x="T0" y="T1"/>
                </a:cxn>
                <a:cxn ang="0">
                  <a:pos x="T2" y="T3"/>
                </a:cxn>
                <a:cxn ang="0">
                  <a:pos x="T4" y="T5"/>
                </a:cxn>
              </a:cxnLst>
              <a:rect l="0" t="0" r="r" b="b"/>
              <a:pathLst>
                <a:path w="22794" h="43200" fill="none"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stroke="0"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close/>
                </a:path>
              </a:pathLst>
            </a:custGeom>
            <a:noFill/>
            <a:ln w="38100">
              <a:solidFill>
                <a:schemeClr val="tx1">
                  <a:lumMod val="75000"/>
                  <a:lumOff val="25000"/>
                </a:schemeClr>
              </a:solidFill>
              <a:round/>
              <a:headEnd/>
              <a:tailEnd/>
            </a:ln>
            <a:effectLst>
              <a:outerShdw dist="35921" dir="2700000" algn="ctr" rotWithShape="0">
                <a:schemeClr val="bg2">
                  <a:alpha val="50000"/>
                </a:schemeClr>
              </a:outerShdw>
            </a:effectLst>
          </p:spPr>
          <p:txBody>
            <a:bodyPr wrap="none" anchor="ctr"/>
            <a:lstStyle/>
            <a:p>
              <a:pPr>
                <a:defRPr/>
              </a:pPr>
              <a:endParaRPr lang="zh-CN" altLang="en-US" sz="2399">
                <a:solidFill>
                  <a:srgbClr val="000000"/>
                </a:solidFill>
              </a:endParaRPr>
            </a:p>
          </p:txBody>
        </p:sp>
        <p:sp>
          <p:nvSpPr>
            <p:cNvPr id="76" name="Line 82"/>
            <p:cNvSpPr>
              <a:spLocks noChangeShapeType="1"/>
            </p:cNvSpPr>
            <p:nvPr/>
          </p:nvSpPr>
          <p:spPr bwMode="gray">
            <a:xfrm flipH="1">
              <a:off x="9088321" y="4787449"/>
              <a:ext cx="451095" cy="0"/>
            </a:xfrm>
            <a:prstGeom prst="line">
              <a:avLst/>
            </a:prstGeom>
            <a:noFill/>
            <a:ln w="38100">
              <a:solidFill>
                <a:schemeClr val="tx1">
                  <a:lumMod val="75000"/>
                  <a:lumOff val="25000"/>
                </a:schemeClr>
              </a:solidFill>
              <a:round/>
              <a:headEnd/>
              <a:tailEnd/>
            </a:ln>
            <a:effectLst/>
          </p:spPr>
          <p:txBody>
            <a:bodyPr/>
            <a:lstStyle/>
            <a:p>
              <a:pPr>
                <a:defRPr/>
              </a:pPr>
              <a:endParaRPr lang="zh-CN" altLang="en-US" sz="2399">
                <a:solidFill>
                  <a:srgbClr val="000000"/>
                </a:solidFill>
              </a:endParaRPr>
            </a:p>
          </p:txBody>
        </p:sp>
        <p:sp>
          <p:nvSpPr>
            <p:cNvPr id="77" name="Line 82"/>
            <p:cNvSpPr>
              <a:spLocks noChangeShapeType="1"/>
            </p:cNvSpPr>
            <p:nvPr/>
          </p:nvSpPr>
          <p:spPr bwMode="gray">
            <a:xfrm flipH="1" flipV="1">
              <a:off x="6678188" y="4807524"/>
              <a:ext cx="473024" cy="0"/>
            </a:xfrm>
            <a:prstGeom prst="line">
              <a:avLst/>
            </a:prstGeom>
            <a:noFill/>
            <a:ln w="38100">
              <a:solidFill>
                <a:schemeClr val="tx1">
                  <a:lumMod val="75000"/>
                  <a:lumOff val="25000"/>
                </a:schemeClr>
              </a:solidFill>
              <a:round/>
              <a:headEnd/>
              <a:tailEnd/>
            </a:ln>
            <a:effectLst/>
          </p:spPr>
          <p:txBody>
            <a:bodyPr/>
            <a:lstStyle/>
            <a:p>
              <a:pPr>
                <a:defRPr/>
              </a:pPr>
              <a:endParaRPr lang="zh-CN" altLang="en-US" sz="2399">
                <a:solidFill>
                  <a:srgbClr val="000000"/>
                </a:solidFill>
              </a:endParaRPr>
            </a:p>
          </p:txBody>
        </p:sp>
      </p:grpSp>
      <p:grpSp>
        <p:nvGrpSpPr>
          <p:cNvPr id="91" name="群組 90"/>
          <p:cNvGrpSpPr/>
          <p:nvPr/>
        </p:nvGrpSpPr>
        <p:grpSpPr>
          <a:xfrm>
            <a:off x="4811657" y="3648951"/>
            <a:ext cx="2860483" cy="1039754"/>
            <a:chOff x="6678188" y="4766797"/>
            <a:chExt cx="2861228" cy="1040025"/>
          </a:xfrm>
        </p:grpSpPr>
        <p:sp>
          <p:nvSpPr>
            <p:cNvPr id="92" name="Arc 80"/>
            <p:cNvSpPr>
              <a:spLocks/>
            </p:cNvSpPr>
            <p:nvPr/>
          </p:nvSpPr>
          <p:spPr bwMode="gray">
            <a:xfrm rot="5400000">
              <a:off x="7583512" y="4287509"/>
              <a:ext cx="1040025" cy="1998601"/>
            </a:xfrm>
            <a:custGeom>
              <a:avLst/>
              <a:gdLst>
                <a:gd name="G0" fmla="+- 1194 0 0"/>
                <a:gd name="G1" fmla="+- 21600 0 0"/>
                <a:gd name="G2" fmla="+- 21600 0 0"/>
                <a:gd name="T0" fmla="*/ 750 w 22794"/>
                <a:gd name="T1" fmla="*/ 5 h 43200"/>
                <a:gd name="T2" fmla="*/ 0 w 22794"/>
                <a:gd name="T3" fmla="*/ 43167 h 43200"/>
                <a:gd name="T4" fmla="*/ 1194 w 22794"/>
                <a:gd name="T5" fmla="*/ 21600 h 43200"/>
              </a:gdLst>
              <a:ahLst/>
              <a:cxnLst>
                <a:cxn ang="0">
                  <a:pos x="T0" y="T1"/>
                </a:cxn>
                <a:cxn ang="0">
                  <a:pos x="T2" y="T3"/>
                </a:cxn>
                <a:cxn ang="0">
                  <a:pos x="T4" y="T5"/>
                </a:cxn>
              </a:cxnLst>
              <a:rect l="0" t="0" r="r" b="b"/>
              <a:pathLst>
                <a:path w="22794" h="43200" fill="none"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stroke="0"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close/>
                </a:path>
              </a:pathLst>
            </a:custGeom>
            <a:noFill/>
            <a:ln w="38100">
              <a:solidFill>
                <a:schemeClr val="tx1">
                  <a:lumMod val="75000"/>
                  <a:lumOff val="25000"/>
                </a:schemeClr>
              </a:solidFill>
              <a:round/>
              <a:headEnd/>
              <a:tailEnd/>
            </a:ln>
            <a:effectLst>
              <a:outerShdw dist="35921" dir="2700000" algn="ctr" rotWithShape="0">
                <a:schemeClr val="bg2">
                  <a:alpha val="50000"/>
                </a:schemeClr>
              </a:outerShdw>
            </a:effectLst>
          </p:spPr>
          <p:txBody>
            <a:bodyPr wrap="none" anchor="ctr"/>
            <a:lstStyle/>
            <a:p>
              <a:pPr>
                <a:defRPr/>
              </a:pPr>
              <a:endParaRPr lang="zh-CN" altLang="en-US" sz="2399">
                <a:solidFill>
                  <a:srgbClr val="000000"/>
                </a:solidFill>
              </a:endParaRPr>
            </a:p>
          </p:txBody>
        </p:sp>
        <p:sp>
          <p:nvSpPr>
            <p:cNvPr id="93" name="Line 82"/>
            <p:cNvSpPr>
              <a:spLocks noChangeShapeType="1"/>
            </p:cNvSpPr>
            <p:nvPr/>
          </p:nvSpPr>
          <p:spPr bwMode="gray">
            <a:xfrm flipH="1">
              <a:off x="9088321" y="4787449"/>
              <a:ext cx="451095" cy="0"/>
            </a:xfrm>
            <a:prstGeom prst="line">
              <a:avLst/>
            </a:prstGeom>
            <a:noFill/>
            <a:ln w="38100">
              <a:solidFill>
                <a:schemeClr val="tx1">
                  <a:lumMod val="75000"/>
                  <a:lumOff val="25000"/>
                </a:schemeClr>
              </a:solidFill>
              <a:round/>
              <a:headEnd/>
              <a:tailEnd/>
            </a:ln>
            <a:effectLst/>
          </p:spPr>
          <p:txBody>
            <a:bodyPr/>
            <a:lstStyle/>
            <a:p>
              <a:pPr>
                <a:defRPr/>
              </a:pPr>
              <a:endParaRPr lang="zh-CN" altLang="en-US" sz="2399">
                <a:solidFill>
                  <a:srgbClr val="000000"/>
                </a:solidFill>
              </a:endParaRPr>
            </a:p>
          </p:txBody>
        </p:sp>
        <p:sp>
          <p:nvSpPr>
            <p:cNvPr id="94" name="Line 82"/>
            <p:cNvSpPr>
              <a:spLocks noChangeShapeType="1"/>
            </p:cNvSpPr>
            <p:nvPr/>
          </p:nvSpPr>
          <p:spPr bwMode="gray">
            <a:xfrm flipH="1" flipV="1">
              <a:off x="6678188" y="4807524"/>
              <a:ext cx="473024" cy="0"/>
            </a:xfrm>
            <a:prstGeom prst="line">
              <a:avLst/>
            </a:prstGeom>
            <a:noFill/>
            <a:ln w="38100">
              <a:solidFill>
                <a:schemeClr val="tx1">
                  <a:lumMod val="75000"/>
                  <a:lumOff val="25000"/>
                </a:schemeClr>
              </a:solidFill>
              <a:round/>
              <a:headEnd/>
              <a:tailEnd/>
            </a:ln>
            <a:effectLst/>
          </p:spPr>
          <p:txBody>
            <a:bodyPr/>
            <a:lstStyle/>
            <a:p>
              <a:pPr>
                <a:defRPr/>
              </a:pPr>
              <a:endParaRPr lang="zh-CN" altLang="en-US" sz="2399">
                <a:solidFill>
                  <a:srgbClr val="000000"/>
                </a:solidFill>
              </a:endParaRPr>
            </a:p>
          </p:txBody>
        </p:sp>
      </p:grpSp>
      <p:grpSp>
        <p:nvGrpSpPr>
          <p:cNvPr id="95" name="群組 94"/>
          <p:cNvGrpSpPr/>
          <p:nvPr/>
        </p:nvGrpSpPr>
        <p:grpSpPr>
          <a:xfrm>
            <a:off x="-18513" y="3664119"/>
            <a:ext cx="2860483" cy="1039754"/>
            <a:chOff x="6678188" y="4766797"/>
            <a:chExt cx="2861228" cy="1040025"/>
          </a:xfrm>
        </p:grpSpPr>
        <p:sp>
          <p:nvSpPr>
            <p:cNvPr id="96" name="Arc 80"/>
            <p:cNvSpPr>
              <a:spLocks/>
            </p:cNvSpPr>
            <p:nvPr/>
          </p:nvSpPr>
          <p:spPr bwMode="gray">
            <a:xfrm rot="5400000">
              <a:off x="7583512" y="4287509"/>
              <a:ext cx="1040025" cy="1998601"/>
            </a:xfrm>
            <a:custGeom>
              <a:avLst/>
              <a:gdLst>
                <a:gd name="G0" fmla="+- 1194 0 0"/>
                <a:gd name="G1" fmla="+- 21600 0 0"/>
                <a:gd name="G2" fmla="+- 21600 0 0"/>
                <a:gd name="T0" fmla="*/ 750 w 22794"/>
                <a:gd name="T1" fmla="*/ 5 h 43200"/>
                <a:gd name="T2" fmla="*/ 0 w 22794"/>
                <a:gd name="T3" fmla="*/ 43167 h 43200"/>
                <a:gd name="T4" fmla="*/ 1194 w 22794"/>
                <a:gd name="T5" fmla="*/ 21600 h 43200"/>
              </a:gdLst>
              <a:ahLst/>
              <a:cxnLst>
                <a:cxn ang="0">
                  <a:pos x="T0" y="T1"/>
                </a:cxn>
                <a:cxn ang="0">
                  <a:pos x="T2" y="T3"/>
                </a:cxn>
                <a:cxn ang="0">
                  <a:pos x="T4" y="T5"/>
                </a:cxn>
              </a:cxnLst>
              <a:rect l="0" t="0" r="r" b="b"/>
              <a:pathLst>
                <a:path w="22794" h="43200" fill="none"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stroke="0"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close/>
                </a:path>
              </a:pathLst>
            </a:custGeom>
            <a:noFill/>
            <a:ln w="38100">
              <a:solidFill>
                <a:schemeClr val="tx1">
                  <a:lumMod val="75000"/>
                  <a:lumOff val="25000"/>
                </a:schemeClr>
              </a:solidFill>
              <a:round/>
              <a:headEnd/>
              <a:tailEnd/>
            </a:ln>
            <a:effectLst>
              <a:outerShdw dist="35921" dir="2700000" algn="ctr" rotWithShape="0">
                <a:schemeClr val="bg2">
                  <a:alpha val="50000"/>
                </a:schemeClr>
              </a:outerShdw>
            </a:effectLst>
          </p:spPr>
          <p:txBody>
            <a:bodyPr wrap="none" anchor="ctr"/>
            <a:lstStyle/>
            <a:p>
              <a:pPr>
                <a:defRPr/>
              </a:pPr>
              <a:endParaRPr lang="zh-CN" altLang="en-US" sz="2399">
                <a:solidFill>
                  <a:srgbClr val="000000"/>
                </a:solidFill>
              </a:endParaRPr>
            </a:p>
          </p:txBody>
        </p:sp>
        <p:sp>
          <p:nvSpPr>
            <p:cNvPr id="97" name="Line 82"/>
            <p:cNvSpPr>
              <a:spLocks noChangeShapeType="1"/>
            </p:cNvSpPr>
            <p:nvPr/>
          </p:nvSpPr>
          <p:spPr bwMode="gray">
            <a:xfrm flipH="1">
              <a:off x="9088321" y="4787449"/>
              <a:ext cx="451095" cy="0"/>
            </a:xfrm>
            <a:prstGeom prst="line">
              <a:avLst/>
            </a:prstGeom>
            <a:noFill/>
            <a:ln w="38100">
              <a:solidFill>
                <a:schemeClr val="tx1">
                  <a:lumMod val="75000"/>
                  <a:lumOff val="25000"/>
                </a:schemeClr>
              </a:solidFill>
              <a:round/>
              <a:headEnd/>
              <a:tailEnd/>
            </a:ln>
            <a:effectLst/>
          </p:spPr>
          <p:txBody>
            <a:bodyPr/>
            <a:lstStyle/>
            <a:p>
              <a:pPr>
                <a:defRPr/>
              </a:pPr>
              <a:endParaRPr lang="zh-CN" altLang="en-US" sz="2399">
                <a:solidFill>
                  <a:srgbClr val="000000"/>
                </a:solidFill>
              </a:endParaRPr>
            </a:p>
          </p:txBody>
        </p:sp>
        <p:sp>
          <p:nvSpPr>
            <p:cNvPr id="98" name="Line 82"/>
            <p:cNvSpPr>
              <a:spLocks noChangeShapeType="1"/>
            </p:cNvSpPr>
            <p:nvPr/>
          </p:nvSpPr>
          <p:spPr bwMode="gray">
            <a:xfrm flipH="1" flipV="1">
              <a:off x="6678188" y="4807524"/>
              <a:ext cx="473024" cy="0"/>
            </a:xfrm>
            <a:prstGeom prst="line">
              <a:avLst/>
            </a:prstGeom>
            <a:noFill/>
            <a:ln w="38100">
              <a:solidFill>
                <a:schemeClr val="tx1">
                  <a:lumMod val="75000"/>
                  <a:lumOff val="25000"/>
                </a:schemeClr>
              </a:solidFill>
              <a:round/>
              <a:headEnd/>
              <a:tailEnd/>
            </a:ln>
            <a:effectLst/>
          </p:spPr>
          <p:txBody>
            <a:bodyPr/>
            <a:lstStyle/>
            <a:p>
              <a:pPr>
                <a:defRPr/>
              </a:pPr>
              <a:endParaRPr lang="zh-CN" altLang="en-US" sz="2399">
                <a:solidFill>
                  <a:srgbClr val="000000"/>
                </a:solidFill>
              </a:endParaRPr>
            </a:p>
          </p:txBody>
        </p:sp>
      </p:grpSp>
      <p:grpSp>
        <p:nvGrpSpPr>
          <p:cNvPr id="99" name="组合 54"/>
          <p:cNvGrpSpPr>
            <a:grpSpLocks/>
          </p:cNvGrpSpPr>
          <p:nvPr/>
        </p:nvGrpSpPr>
        <p:grpSpPr bwMode="auto">
          <a:xfrm>
            <a:off x="2405493" y="2633521"/>
            <a:ext cx="2860609" cy="1087794"/>
            <a:chOff x="2339976" y="2854325"/>
            <a:chExt cx="2247710" cy="854075"/>
          </a:xfrm>
        </p:grpSpPr>
        <p:sp>
          <p:nvSpPr>
            <p:cNvPr id="100" name="Arc 77"/>
            <p:cNvSpPr>
              <a:spLocks/>
            </p:cNvSpPr>
            <p:nvPr/>
          </p:nvSpPr>
          <p:spPr bwMode="gray">
            <a:xfrm rot="16200000" flipV="1">
              <a:off x="3025579" y="2485194"/>
              <a:ext cx="854075" cy="1592336"/>
            </a:xfrm>
            <a:custGeom>
              <a:avLst/>
              <a:gdLst>
                <a:gd name="G0" fmla="+- 1194 0 0"/>
                <a:gd name="G1" fmla="+- 21600 0 0"/>
                <a:gd name="G2" fmla="+- 21600 0 0"/>
                <a:gd name="T0" fmla="*/ 750 w 22794"/>
                <a:gd name="T1" fmla="*/ 5 h 43200"/>
                <a:gd name="T2" fmla="*/ 0 w 22794"/>
                <a:gd name="T3" fmla="*/ 43167 h 43200"/>
                <a:gd name="T4" fmla="*/ 1194 w 22794"/>
                <a:gd name="T5" fmla="*/ 21600 h 43200"/>
              </a:gdLst>
              <a:ahLst/>
              <a:cxnLst>
                <a:cxn ang="0">
                  <a:pos x="T0" y="T1"/>
                </a:cxn>
                <a:cxn ang="0">
                  <a:pos x="T2" y="T3"/>
                </a:cxn>
                <a:cxn ang="0">
                  <a:pos x="T4" y="T5"/>
                </a:cxn>
              </a:cxnLst>
              <a:rect l="0" t="0" r="r" b="b"/>
              <a:pathLst>
                <a:path w="22794" h="43200" fill="none"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stroke="0"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close/>
                </a:path>
              </a:pathLst>
            </a:custGeom>
            <a:noFill/>
            <a:ln w="38100">
              <a:solidFill>
                <a:schemeClr val="tx1">
                  <a:lumMod val="75000"/>
                  <a:lumOff val="25000"/>
                </a:schemeClr>
              </a:solidFill>
              <a:round/>
              <a:headEnd/>
              <a:tailEnd/>
            </a:ln>
            <a:effectLst/>
          </p:spPr>
          <p:txBody>
            <a:bodyPr wrap="none" anchor="ctr"/>
            <a:lstStyle/>
            <a:p>
              <a:pPr>
                <a:defRPr/>
              </a:pPr>
              <a:endParaRPr lang="zh-CN" altLang="en-US" sz="2399">
                <a:solidFill>
                  <a:srgbClr val="000000"/>
                </a:solidFill>
              </a:endParaRPr>
            </a:p>
          </p:txBody>
        </p:sp>
        <p:sp>
          <p:nvSpPr>
            <p:cNvPr id="101" name="Line 82"/>
            <p:cNvSpPr>
              <a:spLocks noChangeShapeType="1"/>
            </p:cNvSpPr>
            <p:nvPr/>
          </p:nvSpPr>
          <p:spPr bwMode="gray">
            <a:xfrm flipH="1" flipV="1">
              <a:off x="2339976" y="3683500"/>
              <a:ext cx="361327" cy="2489"/>
            </a:xfrm>
            <a:prstGeom prst="line">
              <a:avLst/>
            </a:prstGeom>
            <a:noFill/>
            <a:ln w="38100">
              <a:solidFill>
                <a:schemeClr val="tx1">
                  <a:lumMod val="75000"/>
                  <a:lumOff val="25000"/>
                </a:schemeClr>
              </a:solidFill>
              <a:round/>
              <a:headEnd/>
              <a:tailEnd/>
            </a:ln>
            <a:effectLst/>
          </p:spPr>
          <p:txBody>
            <a:bodyPr/>
            <a:lstStyle/>
            <a:p>
              <a:pPr>
                <a:defRPr/>
              </a:pPr>
              <a:endParaRPr lang="zh-CN" altLang="en-US" sz="2399">
                <a:solidFill>
                  <a:srgbClr val="000000"/>
                </a:solidFill>
              </a:endParaRPr>
            </a:p>
          </p:txBody>
        </p:sp>
        <p:sp>
          <p:nvSpPr>
            <p:cNvPr id="102" name="Line 82"/>
            <p:cNvSpPr>
              <a:spLocks noChangeShapeType="1"/>
            </p:cNvSpPr>
            <p:nvPr/>
          </p:nvSpPr>
          <p:spPr bwMode="gray">
            <a:xfrm flipH="1" flipV="1">
              <a:off x="4208914" y="3666069"/>
              <a:ext cx="378772" cy="2491"/>
            </a:xfrm>
            <a:prstGeom prst="line">
              <a:avLst/>
            </a:prstGeom>
            <a:noFill/>
            <a:ln w="38100">
              <a:solidFill>
                <a:schemeClr val="tx1">
                  <a:lumMod val="75000"/>
                  <a:lumOff val="25000"/>
                </a:schemeClr>
              </a:solidFill>
              <a:round/>
              <a:headEnd/>
              <a:tailEnd/>
            </a:ln>
            <a:effectLst/>
          </p:spPr>
          <p:txBody>
            <a:bodyPr/>
            <a:lstStyle/>
            <a:p>
              <a:pPr>
                <a:defRPr/>
              </a:pPr>
              <a:endParaRPr lang="zh-CN" altLang="en-US" sz="2399">
                <a:solidFill>
                  <a:srgbClr val="000000"/>
                </a:solidFill>
              </a:endParaRPr>
            </a:p>
          </p:txBody>
        </p:sp>
      </p:grpSp>
      <p:sp>
        <p:nvSpPr>
          <p:cNvPr id="103" name="TextBox 67"/>
          <p:cNvSpPr txBox="1">
            <a:spLocks noChangeArrowheads="1"/>
          </p:cNvSpPr>
          <p:nvPr/>
        </p:nvSpPr>
        <p:spPr bwMode="auto">
          <a:xfrm>
            <a:off x="2910046" y="3332178"/>
            <a:ext cx="1972936" cy="76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TW" altLang="en-US" sz="4399" b="1" dirty="0">
                <a:solidFill>
                  <a:schemeClr val="bg1"/>
                </a:solidFill>
                <a:latin typeface="+mj-ea"/>
                <a:ea typeface="+mj-ea"/>
              </a:rPr>
              <a:t>流暢力</a:t>
            </a:r>
            <a:endParaRPr lang="zh-CN" altLang="en-US" sz="2399" b="1" dirty="0">
              <a:solidFill>
                <a:srgbClr val="EAE7D4"/>
              </a:solidFill>
              <a:latin typeface="Century Gothic" pitchFamily="34" charset="0"/>
            </a:endParaRPr>
          </a:p>
        </p:txBody>
      </p:sp>
      <p:sp>
        <p:nvSpPr>
          <p:cNvPr id="104" name="TextBox 67"/>
          <p:cNvSpPr txBox="1">
            <a:spLocks noChangeArrowheads="1"/>
          </p:cNvSpPr>
          <p:nvPr/>
        </p:nvSpPr>
        <p:spPr bwMode="auto">
          <a:xfrm>
            <a:off x="5300251" y="3332178"/>
            <a:ext cx="1972936" cy="76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TW" altLang="en-US" sz="4399" b="1" dirty="0">
                <a:solidFill>
                  <a:schemeClr val="bg1"/>
                </a:solidFill>
                <a:latin typeface="+mj-ea"/>
                <a:ea typeface="+mj-ea"/>
              </a:rPr>
              <a:t>變通力</a:t>
            </a:r>
            <a:endParaRPr lang="zh-CN" altLang="en-US" sz="2399" b="1" dirty="0">
              <a:solidFill>
                <a:srgbClr val="EAE7D4"/>
              </a:solidFill>
              <a:latin typeface="Century Gothic" pitchFamily="34" charset="0"/>
            </a:endParaRPr>
          </a:p>
        </p:txBody>
      </p:sp>
      <p:sp>
        <p:nvSpPr>
          <p:cNvPr id="105" name="TextBox 67"/>
          <p:cNvSpPr txBox="1">
            <a:spLocks noChangeArrowheads="1"/>
          </p:cNvSpPr>
          <p:nvPr/>
        </p:nvSpPr>
        <p:spPr bwMode="auto">
          <a:xfrm>
            <a:off x="7708010" y="3332178"/>
            <a:ext cx="1972936" cy="76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TW" altLang="en-US" sz="4399" b="1" dirty="0">
                <a:solidFill>
                  <a:schemeClr val="bg1"/>
                </a:solidFill>
                <a:latin typeface="+mj-ea"/>
                <a:ea typeface="+mj-ea"/>
              </a:rPr>
              <a:t>獨創力</a:t>
            </a:r>
            <a:endParaRPr lang="zh-CN" altLang="en-US" sz="2399" b="1" dirty="0">
              <a:solidFill>
                <a:srgbClr val="EAE7D4"/>
              </a:solidFill>
              <a:latin typeface="Century Gothic" pitchFamily="34" charset="0"/>
            </a:endParaRPr>
          </a:p>
        </p:txBody>
      </p:sp>
      <p:sp>
        <p:nvSpPr>
          <p:cNvPr id="106" name="TextBox 67"/>
          <p:cNvSpPr txBox="1">
            <a:spLocks noChangeArrowheads="1"/>
          </p:cNvSpPr>
          <p:nvPr/>
        </p:nvSpPr>
        <p:spPr bwMode="auto">
          <a:xfrm>
            <a:off x="10038462" y="3332178"/>
            <a:ext cx="1972936" cy="76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TW" altLang="en-US" sz="4399" b="1" dirty="0">
                <a:solidFill>
                  <a:schemeClr val="bg1"/>
                </a:solidFill>
                <a:latin typeface="+mj-ea"/>
                <a:ea typeface="+mj-ea"/>
              </a:rPr>
              <a:t>精進力</a:t>
            </a:r>
            <a:endParaRPr lang="zh-CN" altLang="en-US" sz="2399" b="1" dirty="0">
              <a:solidFill>
                <a:srgbClr val="EAE7D4"/>
              </a:solidFill>
              <a:latin typeface="Century Gothic" pitchFamily="34" charset="0"/>
            </a:endParaRPr>
          </a:p>
        </p:txBody>
      </p:sp>
      <p:sp>
        <p:nvSpPr>
          <p:cNvPr id="108" name="矩形 107"/>
          <p:cNvSpPr/>
          <p:nvPr/>
        </p:nvSpPr>
        <p:spPr>
          <a:xfrm>
            <a:off x="2004635" y="1714695"/>
            <a:ext cx="3783757" cy="746164"/>
          </a:xfrm>
          <a:prstGeom prst="rect">
            <a:avLst/>
          </a:prstGeom>
          <a:solidFill>
            <a:schemeClr val="bg1"/>
          </a:solidFill>
        </p:spPr>
        <p:txBody>
          <a:bodyPr wrap="square">
            <a:spAutoFit/>
          </a:bodyPr>
          <a:lstStyle/>
          <a:p>
            <a:pPr>
              <a:spcBef>
                <a:spcPts val="250"/>
              </a:spcBef>
              <a:buClr>
                <a:srgbClr val="F07F09"/>
              </a:buClr>
              <a:buSzPct val="80000"/>
              <a:defRPr/>
            </a:pPr>
            <a:r>
              <a:rPr lang="en-US" altLang="zh-TW" sz="1999" dirty="0">
                <a:solidFill>
                  <a:prstClr val="black"/>
                </a:solidFill>
                <a:latin typeface="Verdana"/>
                <a:ea typeface="微軟正黑體"/>
              </a:rPr>
              <a:t>1.</a:t>
            </a:r>
            <a:r>
              <a:rPr lang="zh-TW" altLang="zh-TW" sz="1999" dirty="0">
                <a:solidFill>
                  <a:prstClr val="black"/>
                </a:solidFill>
                <a:latin typeface="Verdana"/>
                <a:ea typeface="微軟正黑體"/>
              </a:rPr>
              <a:t>能想出很多可能性答案的能力</a:t>
            </a:r>
          </a:p>
          <a:p>
            <a:pPr>
              <a:spcBef>
                <a:spcPts val="250"/>
              </a:spcBef>
              <a:buClr>
                <a:srgbClr val="F07F09"/>
              </a:buClr>
              <a:buSzPct val="80000"/>
              <a:defRPr/>
            </a:pPr>
            <a:r>
              <a:rPr lang="en-US" altLang="zh-TW" sz="1999" dirty="0">
                <a:solidFill>
                  <a:prstClr val="black"/>
                </a:solidFill>
                <a:latin typeface="Verdana"/>
                <a:ea typeface="微軟正黑體"/>
              </a:rPr>
              <a:t>2.</a:t>
            </a:r>
            <a:r>
              <a:rPr lang="zh-TW" altLang="zh-TW" sz="1999" dirty="0">
                <a:solidFill>
                  <a:prstClr val="black"/>
                </a:solidFill>
                <a:latin typeface="Verdana"/>
                <a:ea typeface="微軟正黑體"/>
              </a:rPr>
              <a:t>點子的源源不斷</a:t>
            </a:r>
          </a:p>
        </p:txBody>
      </p:sp>
      <p:grpSp>
        <p:nvGrpSpPr>
          <p:cNvPr id="109" name="组合 35"/>
          <p:cNvGrpSpPr>
            <a:grpSpLocks/>
          </p:cNvGrpSpPr>
          <p:nvPr/>
        </p:nvGrpSpPr>
        <p:grpSpPr bwMode="auto">
          <a:xfrm>
            <a:off x="5527518" y="4700705"/>
            <a:ext cx="1518402" cy="240831"/>
            <a:chOff x="414338" y="4430713"/>
            <a:chExt cx="1643062" cy="500062"/>
          </a:xfrm>
        </p:grpSpPr>
        <p:cxnSp>
          <p:nvCxnSpPr>
            <p:cNvPr id="110" name="直接连接符 36"/>
            <p:cNvCxnSpPr/>
            <p:nvPr/>
          </p:nvCxnSpPr>
          <p:spPr>
            <a:xfrm rot="5400000">
              <a:off x="950932" y="4679497"/>
              <a:ext cx="500062" cy="2494"/>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37"/>
            <p:cNvCxnSpPr/>
            <p:nvPr/>
          </p:nvCxnSpPr>
          <p:spPr>
            <a:xfrm>
              <a:off x="414338" y="4928286"/>
              <a:ext cx="1643062" cy="2489"/>
            </a:xfrm>
            <a:prstGeom prst="line">
              <a:avLst/>
            </a:prstGeom>
            <a:ln w="1905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12" name="组合 35"/>
          <p:cNvGrpSpPr>
            <a:grpSpLocks/>
          </p:cNvGrpSpPr>
          <p:nvPr/>
        </p:nvGrpSpPr>
        <p:grpSpPr bwMode="auto">
          <a:xfrm>
            <a:off x="10324277" y="4708690"/>
            <a:ext cx="1518402" cy="240831"/>
            <a:chOff x="414338" y="4430713"/>
            <a:chExt cx="1643062" cy="500062"/>
          </a:xfrm>
        </p:grpSpPr>
        <p:cxnSp>
          <p:nvCxnSpPr>
            <p:cNvPr id="113" name="直接连接符 36"/>
            <p:cNvCxnSpPr/>
            <p:nvPr/>
          </p:nvCxnSpPr>
          <p:spPr>
            <a:xfrm rot="5400000">
              <a:off x="950932" y="4679497"/>
              <a:ext cx="500062" cy="2494"/>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37"/>
            <p:cNvCxnSpPr/>
            <p:nvPr/>
          </p:nvCxnSpPr>
          <p:spPr>
            <a:xfrm>
              <a:off x="414338" y="4928286"/>
              <a:ext cx="1643062" cy="2489"/>
            </a:xfrm>
            <a:prstGeom prst="line">
              <a:avLst/>
            </a:prstGeom>
            <a:ln w="1905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115" name="矩形 114"/>
          <p:cNvSpPr/>
          <p:nvPr/>
        </p:nvSpPr>
        <p:spPr>
          <a:xfrm>
            <a:off x="4987052" y="5307957"/>
            <a:ext cx="2740558" cy="707702"/>
          </a:xfrm>
          <a:prstGeom prst="rect">
            <a:avLst/>
          </a:prstGeom>
          <a:solidFill>
            <a:schemeClr val="bg1"/>
          </a:solidFill>
        </p:spPr>
        <p:txBody>
          <a:bodyPr wrap="square">
            <a:spAutoFit/>
          </a:bodyPr>
          <a:lstStyle/>
          <a:p>
            <a:pPr marL="265033" indent="-265033">
              <a:spcBef>
                <a:spcPts val="250"/>
              </a:spcBef>
              <a:buClr>
                <a:srgbClr val="F07F09"/>
              </a:buClr>
              <a:buSzPct val="80000"/>
              <a:defRPr/>
            </a:pPr>
            <a:r>
              <a:rPr lang="en-US" altLang="zh-TW" sz="1999" dirty="0">
                <a:solidFill>
                  <a:prstClr val="black"/>
                </a:solidFill>
                <a:latin typeface="Verdana"/>
                <a:ea typeface="微軟正黑體"/>
              </a:rPr>
              <a:t>1.</a:t>
            </a:r>
            <a:r>
              <a:rPr lang="zh-TW" altLang="zh-TW" sz="1999" dirty="0">
                <a:solidFill>
                  <a:prstClr val="black"/>
                </a:solidFill>
                <a:latin typeface="Verdana"/>
                <a:ea typeface="微軟正黑體"/>
              </a:rPr>
              <a:t>擴大思考類別，突破思考限制的能</a:t>
            </a:r>
            <a:r>
              <a:rPr lang="zh-TW" altLang="en-US" sz="1999" dirty="0">
                <a:solidFill>
                  <a:prstClr val="black"/>
                </a:solidFill>
                <a:latin typeface="Verdana"/>
                <a:ea typeface="微軟正黑體"/>
              </a:rPr>
              <a:t>力</a:t>
            </a:r>
            <a:endParaRPr lang="en-US" altLang="zh-TW" sz="1999" dirty="0">
              <a:solidFill>
                <a:prstClr val="black"/>
              </a:solidFill>
              <a:latin typeface="Verdana"/>
              <a:ea typeface="微軟正黑體"/>
            </a:endParaRPr>
          </a:p>
        </p:txBody>
      </p:sp>
      <p:sp>
        <p:nvSpPr>
          <p:cNvPr id="116" name="矩形 115"/>
          <p:cNvSpPr/>
          <p:nvPr/>
        </p:nvSpPr>
        <p:spPr>
          <a:xfrm>
            <a:off x="6605565" y="1699387"/>
            <a:ext cx="4506953" cy="746164"/>
          </a:xfrm>
          <a:prstGeom prst="rect">
            <a:avLst/>
          </a:prstGeom>
          <a:solidFill>
            <a:schemeClr val="bg1"/>
          </a:solidFill>
        </p:spPr>
        <p:txBody>
          <a:bodyPr wrap="square">
            <a:spAutoFit/>
          </a:bodyPr>
          <a:lstStyle/>
          <a:p>
            <a:pPr>
              <a:spcBef>
                <a:spcPts val="250"/>
              </a:spcBef>
              <a:buClr>
                <a:srgbClr val="F07F09"/>
              </a:buClr>
              <a:buSzPct val="80000"/>
              <a:defRPr/>
            </a:pPr>
            <a:r>
              <a:rPr lang="en-US" altLang="zh-TW" sz="1999" dirty="0">
                <a:solidFill>
                  <a:prstClr val="black"/>
                </a:solidFill>
                <a:latin typeface="Verdana"/>
                <a:ea typeface="微軟正黑體"/>
              </a:rPr>
              <a:t>1.</a:t>
            </a:r>
            <a:r>
              <a:rPr lang="zh-TW" altLang="zh-TW" sz="1999" dirty="0">
                <a:solidFill>
                  <a:prstClr val="black"/>
                </a:solidFill>
                <a:latin typeface="Verdana"/>
                <a:ea typeface="微軟正黑體"/>
              </a:rPr>
              <a:t>能想出與眾不同、新穎、獨特的能力</a:t>
            </a:r>
          </a:p>
          <a:p>
            <a:pPr>
              <a:spcBef>
                <a:spcPts val="250"/>
              </a:spcBef>
              <a:buClr>
                <a:srgbClr val="F07F09"/>
              </a:buClr>
              <a:buSzPct val="80000"/>
              <a:defRPr/>
            </a:pPr>
            <a:r>
              <a:rPr lang="en-US" altLang="zh-TW" sz="1999" dirty="0">
                <a:solidFill>
                  <a:prstClr val="black"/>
                </a:solidFill>
                <a:latin typeface="Verdana"/>
                <a:ea typeface="微軟正黑體"/>
              </a:rPr>
              <a:t>2.</a:t>
            </a:r>
            <a:r>
              <a:rPr lang="zh-TW" altLang="zh-TW" sz="1999" dirty="0">
                <a:solidFill>
                  <a:prstClr val="black"/>
                </a:solidFill>
                <a:latin typeface="Verdana"/>
                <a:ea typeface="微軟正黑體"/>
              </a:rPr>
              <a:t>能想出不尋常的答案</a:t>
            </a:r>
          </a:p>
        </p:txBody>
      </p:sp>
      <p:sp>
        <p:nvSpPr>
          <p:cNvPr id="117" name="矩形 116"/>
          <p:cNvSpPr/>
          <p:nvPr/>
        </p:nvSpPr>
        <p:spPr>
          <a:xfrm>
            <a:off x="9680945" y="5291148"/>
            <a:ext cx="2428686" cy="1322581"/>
          </a:xfrm>
          <a:prstGeom prst="rect">
            <a:avLst/>
          </a:prstGeom>
          <a:solidFill>
            <a:schemeClr val="bg1"/>
          </a:solidFill>
        </p:spPr>
        <p:txBody>
          <a:bodyPr wrap="square">
            <a:spAutoFit/>
          </a:bodyPr>
          <a:lstStyle/>
          <a:p>
            <a:pPr>
              <a:spcBef>
                <a:spcPts val="250"/>
              </a:spcBef>
              <a:buClr>
                <a:srgbClr val="F07F09"/>
              </a:buClr>
              <a:buSzPct val="80000"/>
              <a:defRPr/>
            </a:pPr>
            <a:r>
              <a:rPr lang="en-US" altLang="zh-TW" sz="1999" dirty="0">
                <a:solidFill>
                  <a:prstClr val="black"/>
                </a:solidFill>
                <a:latin typeface="Verdana"/>
                <a:ea typeface="微軟正黑體"/>
              </a:rPr>
              <a:t>1.</a:t>
            </a:r>
            <a:r>
              <a:rPr lang="zh-TW" altLang="zh-TW" sz="1999" dirty="0">
                <a:solidFill>
                  <a:prstClr val="black"/>
                </a:solidFill>
                <a:latin typeface="Verdana"/>
                <a:ea typeface="微軟正黑體"/>
              </a:rPr>
              <a:t>在原來的構想中，增加新觀念和組成相關概</a:t>
            </a:r>
            <a:r>
              <a:rPr lang="en-US" altLang="zh-TW" sz="1999" dirty="0">
                <a:solidFill>
                  <a:prstClr val="black"/>
                </a:solidFill>
                <a:latin typeface="Verdana"/>
                <a:ea typeface="微軟正黑體"/>
              </a:rPr>
              <a:t>	</a:t>
            </a:r>
            <a:r>
              <a:rPr lang="zh-TW" altLang="zh-TW" sz="1999" dirty="0">
                <a:solidFill>
                  <a:prstClr val="black"/>
                </a:solidFill>
                <a:latin typeface="Verdana"/>
                <a:ea typeface="微軟正黑體"/>
              </a:rPr>
              <a:t>念群的能力。</a:t>
            </a:r>
          </a:p>
        </p:txBody>
      </p:sp>
    </p:spTree>
    <p:extLst>
      <p:ext uri="{BB962C8B-B14F-4D97-AF65-F5344CB8AC3E}">
        <p14:creationId xmlns:p14="http://schemas.microsoft.com/office/powerpoint/2010/main" val="215635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10"/>
          <p:cNvCxnSpPr/>
          <p:nvPr/>
        </p:nvCxnSpPr>
        <p:spPr>
          <a:xfrm>
            <a:off x="7204691" y="917647"/>
            <a:ext cx="3409062" cy="0"/>
          </a:xfrm>
          <a:prstGeom prst="line">
            <a:avLst/>
          </a:prstGeom>
          <a:ln w="12700" cap="rnd">
            <a:solidFill>
              <a:srgbClr val="181715"/>
            </a:solidFill>
            <a:prstDash val="sysDot"/>
          </a:ln>
        </p:spPr>
        <p:style>
          <a:lnRef idx="1">
            <a:schemeClr val="accent1"/>
          </a:lnRef>
          <a:fillRef idx="0">
            <a:schemeClr val="accent1"/>
          </a:fillRef>
          <a:effectRef idx="0">
            <a:schemeClr val="accent1"/>
          </a:effectRef>
          <a:fontRef idx="minor">
            <a:schemeClr val="tx1"/>
          </a:fontRef>
        </p:style>
      </p:cxnSp>
      <p:cxnSp>
        <p:nvCxnSpPr>
          <p:cNvPr id="5" name="直接连接符 11"/>
          <p:cNvCxnSpPr/>
          <p:nvPr/>
        </p:nvCxnSpPr>
        <p:spPr>
          <a:xfrm>
            <a:off x="3343425" y="914701"/>
            <a:ext cx="3829989" cy="1"/>
          </a:xfrm>
          <a:prstGeom prst="line">
            <a:avLst/>
          </a:prstGeom>
          <a:ln w="12700" cap="rnd">
            <a:solidFill>
              <a:srgbClr val="181715"/>
            </a:solidFill>
            <a:prstDash val="sysDot"/>
          </a:ln>
        </p:spPr>
        <p:style>
          <a:lnRef idx="1">
            <a:schemeClr val="accent1"/>
          </a:lnRef>
          <a:fillRef idx="0">
            <a:schemeClr val="accent1"/>
          </a:fillRef>
          <a:effectRef idx="0">
            <a:schemeClr val="accent1"/>
          </a:effectRef>
          <a:fontRef idx="minor">
            <a:schemeClr val="tx1"/>
          </a:fontRef>
        </p:style>
      </p:cxnSp>
      <p:sp>
        <p:nvSpPr>
          <p:cNvPr id="6" name="椭圆 12"/>
          <p:cNvSpPr/>
          <p:nvPr/>
        </p:nvSpPr>
        <p:spPr>
          <a:xfrm>
            <a:off x="1822559" y="245266"/>
            <a:ext cx="1625721" cy="731646"/>
          </a:xfrm>
          <a:prstGeom prst="ellipse">
            <a:avLst/>
          </a:prstGeom>
          <a:solidFill>
            <a:srgbClr val="1817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99"/>
          </a:p>
        </p:txBody>
      </p:sp>
      <p:sp>
        <p:nvSpPr>
          <p:cNvPr id="7" name="TextBox 15"/>
          <p:cNvSpPr txBox="1">
            <a:spLocks noChangeArrowheads="1"/>
          </p:cNvSpPr>
          <p:nvPr/>
        </p:nvSpPr>
        <p:spPr bwMode="auto">
          <a:xfrm>
            <a:off x="3535304" y="224917"/>
            <a:ext cx="5402636" cy="83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TW" altLang="en-US" sz="4799" b="1" dirty="0">
                <a:effectLst>
                  <a:outerShdw blurRad="53975" dist="22860" dir="5400000" algn="tl" rotWithShape="0">
                    <a:srgbClr val="000000">
                      <a:alpha val="55000"/>
                    </a:srgbClr>
                  </a:outerShdw>
                </a:effectLst>
                <a:latin typeface="Verdana"/>
                <a:ea typeface="微軟正黑體"/>
              </a:rPr>
              <a:t>創造能力</a:t>
            </a:r>
            <a:r>
              <a:rPr lang="en-US" altLang="zh-TW" sz="4799" b="1" dirty="0">
                <a:effectLst>
                  <a:outerShdw blurRad="53975" dist="22860" dir="5400000" algn="tl" rotWithShape="0">
                    <a:srgbClr val="000000">
                      <a:alpha val="55000"/>
                    </a:srgbClr>
                  </a:outerShdw>
                </a:effectLst>
                <a:latin typeface="Verdana"/>
                <a:ea typeface="微軟正黑體"/>
              </a:rPr>
              <a:t>-</a:t>
            </a:r>
            <a:r>
              <a:rPr lang="zh-TW" altLang="en-US" sz="4799" b="1" dirty="0">
                <a:effectLst>
                  <a:outerShdw blurRad="53975" dist="22860" dir="5400000" algn="tl" rotWithShape="0">
                    <a:srgbClr val="000000">
                      <a:alpha val="55000"/>
                    </a:srgbClr>
                  </a:outerShdw>
                </a:effectLst>
                <a:latin typeface="Verdana"/>
                <a:ea typeface="微軟正黑體"/>
              </a:rPr>
              <a:t>四大特質</a:t>
            </a:r>
            <a:endParaRPr lang="zh-CN" altLang="en-US" sz="4799" b="1" i="1" dirty="0">
              <a:solidFill>
                <a:srgbClr val="181715"/>
              </a:solidFill>
              <a:latin typeface="Century Gothic" pitchFamily="34" charset="0"/>
            </a:endParaRPr>
          </a:p>
        </p:txBody>
      </p:sp>
      <p:sp>
        <p:nvSpPr>
          <p:cNvPr id="8" name="矩形 14"/>
          <p:cNvSpPr>
            <a:spLocks noChangeArrowheads="1"/>
          </p:cNvSpPr>
          <p:nvPr/>
        </p:nvSpPr>
        <p:spPr bwMode="auto">
          <a:xfrm>
            <a:off x="1853292" y="324789"/>
            <a:ext cx="1562841" cy="584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199" b="1" i="1" dirty="0">
                <a:solidFill>
                  <a:srgbClr val="EAE7D4"/>
                </a:solidFill>
                <a:latin typeface="Century Gothic" pitchFamily="34" charset="0"/>
              </a:rPr>
              <a:t>I WANT</a:t>
            </a:r>
            <a:endParaRPr lang="zh-CN" altLang="en-US" sz="3199" dirty="0"/>
          </a:p>
        </p:txBody>
      </p:sp>
      <p:sp>
        <p:nvSpPr>
          <p:cNvPr id="9" name="Oval 5"/>
          <p:cNvSpPr>
            <a:spLocks noChangeArrowheads="1"/>
          </p:cNvSpPr>
          <p:nvPr/>
        </p:nvSpPr>
        <p:spPr bwMode="auto">
          <a:xfrm>
            <a:off x="6279641" y="2735672"/>
            <a:ext cx="1979484" cy="1979484"/>
          </a:xfrm>
          <a:prstGeom prst="ellipse">
            <a:avLst/>
          </a:prstGeom>
          <a:solidFill>
            <a:srgbClr val="4FA3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99"/>
          </a:p>
        </p:txBody>
      </p:sp>
      <p:sp>
        <p:nvSpPr>
          <p:cNvPr id="10" name="Oval 10"/>
          <p:cNvSpPr>
            <a:spLocks noChangeArrowheads="1"/>
          </p:cNvSpPr>
          <p:nvPr/>
        </p:nvSpPr>
        <p:spPr bwMode="auto">
          <a:xfrm>
            <a:off x="3855688" y="2735672"/>
            <a:ext cx="1979484" cy="1979484"/>
          </a:xfrm>
          <a:prstGeom prst="ellipse">
            <a:avLst/>
          </a:prstGeom>
          <a:solidFill>
            <a:srgbClr val="DCC1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99"/>
          </a:p>
        </p:txBody>
      </p:sp>
      <p:sp>
        <p:nvSpPr>
          <p:cNvPr id="11" name="Oval 16"/>
          <p:cNvSpPr>
            <a:spLocks noChangeArrowheads="1"/>
          </p:cNvSpPr>
          <p:nvPr/>
        </p:nvSpPr>
        <p:spPr bwMode="auto">
          <a:xfrm>
            <a:off x="1440538" y="2735672"/>
            <a:ext cx="1979273" cy="1979484"/>
          </a:xfrm>
          <a:prstGeom prst="ellipse">
            <a:avLst/>
          </a:prstGeom>
          <a:solidFill>
            <a:srgbClr val="DC3D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99"/>
          </a:p>
        </p:txBody>
      </p:sp>
      <p:sp>
        <p:nvSpPr>
          <p:cNvPr id="12" name="Oval 16"/>
          <p:cNvSpPr>
            <a:spLocks noChangeArrowheads="1"/>
          </p:cNvSpPr>
          <p:nvPr/>
        </p:nvSpPr>
        <p:spPr bwMode="auto">
          <a:xfrm>
            <a:off x="8675638" y="2735672"/>
            <a:ext cx="1979484" cy="1979484"/>
          </a:xfrm>
          <a:prstGeom prst="ellipse">
            <a:avLst/>
          </a:prstGeom>
          <a:solidFill>
            <a:srgbClr val="309E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399"/>
          </a:p>
        </p:txBody>
      </p:sp>
      <p:grpSp>
        <p:nvGrpSpPr>
          <p:cNvPr id="17" name="组合 72"/>
          <p:cNvGrpSpPr>
            <a:grpSpLocks/>
          </p:cNvGrpSpPr>
          <p:nvPr/>
        </p:nvGrpSpPr>
        <p:grpSpPr bwMode="auto">
          <a:xfrm flipV="1">
            <a:off x="4083544" y="2581763"/>
            <a:ext cx="1518403" cy="145439"/>
            <a:chOff x="2643174" y="1786720"/>
            <a:chExt cx="1643074" cy="500860"/>
          </a:xfrm>
        </p:grpSpPr>
        <p:cxnSp>
          <p:nvCxnSpPr>
            <p:cNvPr id="18" name="直接连接符 39"/>
            <p:cNvCxnSpPr/>
            <p:nvPr/>
          </p:nvCxnSpPr>
          <p:spPr>
            <a:xfrm rot="5400000">
              <a:off x="3180614" y="2034664"/>
              <a:ext cx="498381" cy="2494"/>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40"/>
            <p:cNvCxnSpPr/>
            <p:nvPr/>
          </p:nvCxnSpPr>
          <p:spPr>
            <a:xfrm>
              <a:off x="2643174" y="2285101"/>
              <a:ext cx="1643074" cy="2479"/>
            </a:xfrm>
            <a:prstGeom prst="line">
              <a:avLst/>
            </a:prstGeom>
            <a:ln w="1905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0" name="组合 77"/>
          <p:cNvGrpSpPr>
            <a:grpSpLocks/>
          </p:cNvGrpSpPr>
          <p:nvPr/>
        </p:nvGrpSpPr>
        <p:grpSpPr bwMode="auto">
          <a:xfrm flipV="1">
            <a:off x="8906177" y="2581763"/>
            <a:ext cx="1518405" cy="118818"/>
            <a:chOff x="2643174" y="1786720"/>
            <a:chExt cx="1643074" cy="500860"/>
          </a:xfrm>
        </p:grpSpPr>
        <p:cxnSp>
          <p:nvCxnSpPr>
            <p:cNvPr id="21" name="直接连接符 46"/>
            <p:cNvCxnSpPr/>
            <p:nvPr/>
          </p:nvCxnSpPr>
          <p:spPr>
            <a:xfrm rot="5400000">
              <a:off x="3179376" y="2035905"/>
              <a:ext cx="500860" cy="2492"/>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47"/>
            <p:cNvCxnSpPr/>
            <p:nvPr/>
          </p:nvCxnSpPr>
          <p:spPr>
            <a:xfrm>
              <a:off x="2643174" y="2285076"/>
              <a:ext cx="1643074" cy="2504"/>
            </a:xfrm>
            <a:prstGeom prst="line">
              <a:avLst/>
            </a:prstGeom>
            <a:ln w="1905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0" name="TextBox 15"/>
          <p:cNvSpPr txBox="1">
            <a:spLocks noChangeArrowheads="1"/>
          </p:cNvSpPr>
          <p:nvPr/>
        </p:nvSpPr>
        <p:spPr bwMode="auto">
          <a:xfrm>
            <a:off x="1931160" y="5022696"/>
            <a:ext cx="993867" cy="40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TW" altLang="en-US" sz="1999" b="1" dirty="0">
                <a:solidFill>
                  <a:srgbClr val="DC3D2A"/>
                </a:solidFill>
                <a:latin typeface="+mj-ea"/>
                <a:ea typeface="+mj-ea"/>
              </a:rPr>
              <a:t>想像力</a:t>
            </a:r>
            <a:endParaRPr lang="zh-CN" altLang="en-US" sz="1999" b="1" dirty="0">
              <a:solidFill>
                <a:srgbClr val="DC3D2A"/>
              </a:solidFill>
              <a:latin typeface="+mj-ea"/>
              <a:ea typeface="+mj-ea"/>
            </a:endParaRPr>
          </a:p>
        </p:txBody>
      </p:sp>
      <p:sp>
        <p:nvSpPr>
          <p:cNvPr id="41" name="矩形 40"/>
          <p:cNvSpPr/>
          <p:nvPr/>
        </p:nvSpPr>
        <p:spPr>
          <a:xfrm>
            <a:off x="1021220" y="5361070"/>
            <a:ext cx="3287448" cy="1323094"/>
          </a:xfrm>
          <a:prstGeom prst="rect">
            <a:avLst/>
          </a:prstGeom>
          <a:solidFill>
            <a:schemeClr val="bg1"/>
          </a:solidFill>
        </p:spPr>
        <p:txBody>
          <a:bodyPr wrap="square">
            <a:spAutoFit/>
          </a:bodyPr>
          <a:lstStyle/>
          <a:p>
            <a:pPr>
              <a:defRPr/>
            </a:pPr>
            <a:r>
              <a:rPr lang="zh-TW" altLang="zh-TW" sz="1999" dirty="0">
                <a:latin typeface="微軟正黑體" pitchFamily="34" charset="-120"/>
              </a:rPr>
              <a:t>指善用直覺推測，能夠在腦中將各種意象構思出來，並加以具體化，便具有超越感官及現實的能力。</a:t>
            </a:r>
            <a:endParaRPr lang="en-US" altLang="zh-TW" sz="1999" dirty="0">
              <a:latin typeface="微軟正黑體" pitchFamily="34" charset="-120"/>
            </a:endParaRPr>
          </a:p>
        </p:txBody>
      </p:sp>
      <p:grpSp>
        <p:nvGrpSpPr>
          <p:cNvPr id="42" name="组合 35"/>
          <p:cNvGrpSpPr>
            <a:grpSpLocks/>
          </p:cNvGrpSpPr>
          <p:nvPr/>
        </p:nvGrpSpPr>
        <p:grpSpPr bwMode="auto">
          <a:xfrm>
            <a:off x="1668472" y="4758098"/>
            <a:ext cx="1518402" cy="240831"/>
            <a:chOff x="414338" y="4430713"/>
            <a:chExt cx="1643062" cy="500062"/>
          </a:xfrm>
        </p:grpSpPr>
        <p:cxnSp>
          <p:nvCxnSpPr>
            <p:cNvPr id="43" name="直接连接符 36"/>
            <p:cNvCxnSpPr/>
            <p:nvPr/>
          </p:nvCxnSpPr>
          <p:spPr>
            <a:xfrm rot="5400000">
              <a:off x="950932" y="4679497"/>
              <a:ext cx="500062" cy="2494"/>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37"/>
            <p:cNvCxnSpPr/>
            <p:nvPr/>
          </p:nvCxnSpPr>
          <p:spPr>
            <a:xfrm>
              <a:off x="414338" y="4928286"/>
              <a:ext cx="1643062" cy="2489"/>
            </a:xfrm>
            <a:prstGeom prst="line">
              <a:avLst/>
            </a:prstGeom>
            <a:ln w="1905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51" name="TextBox 15"/>
          <p:cNvSpPr txBox="1">
            <a:spLocks noChangeArrowheads="1"/>
          </p:cNvSpPr>
          <p:nvPr/>
        </p:nvSpPr>
        <p:spPr bwMode="auto">
          <a:xfrm>
            <a:off x="4281661" y="1160610"/>
            <a:ext cx="1055348" cy="40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TW" altLang="en-US" sz="1999" b="1" dirty="0">
                <a:solidFill>
                  <a:srgbClr val="DCC12A"/>
                </a:solidFill>
                <a:latin typeface="+mj-ea"/>
                <a:ea typeface="+mj-ea"/>
              </a:rPr>
              <a:t>挑戰心</a:t>
            </a:r>
            <a:endParaRPr lang="zh-CN" altLang="en-US" sz="1999" b="1" dirty="0">
              <a:solidFill>
                <a:srgbClr val="DCC12A"/>
              </a:solidFill>
              <a:latin typeface="+mj-ea"/>
              <a:ea typeface="+mj-ea"/>
            </a:endParaRPr>
          </a:p>
        </p:txBody>
      </p:sp>
      <p:sp>
        <p:nvSpPr>
          <p:cNvPr id="53" name="TextBox 15"/>
          <p:cNvSpPr txBox="1">
            <a:spLocks noChangeArrowheads="1"/>
          </p:cNvSpPr>
          <p:nvPr/>
        </p:nvSpPr>
        <p:spPr bwMode="auto">
          <a:xfrm>
            <a:off x="6778056" y="4994481"/>
            <a:ext cx="959574" cy="40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TW" altLang="en-US" sz="1999" b="1" dirty="0">
                <a:solidFill>
                  <a:srgbClr val="4FA331"/>
                </a:solidFill>
                <a:latin typeface="+mj-ea"/>
                <a:ea typeface="+mj-ea"/>
              </a:rPr>
              <a:t>好奇心</a:t>
            </a:r>
            <a:endParaRPr lang="zh-CN" altLang="en-US" sz="1999" b="1" dirty="0">
              <a:solidFill>
                <a:srgbClr val="4FA331"/>
              </a:solidFill>
              <a:latin typeface="+mj-ea"/>
              <a:ea typeface="+mj-ea"/>
            </a:endParaRPr>
          </a:p>
        </p:txBody>
      </p:sp>
      <p:sp>
        <p:nvSpPr>
          <p:cNvPr id="55" name="TextBox 15"/>
          <p:cNvSpPr txBox="1">
            <a:spLocks noChangeArrowheads="1"/>
          </p:cNvSpPr>
          <p:nvPr/>
        </p:nvSpPr>
        <p:spPr bwMode="auto">
          <a:xfrm>
            <a:off x="9157980" y="1183101"/>
            <a:ext cx="947981" cy="40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TW" altLang="en-US" sz="1999" b="1" dirty="0">
                <a:solidFill>
                  <a:srgbClr val="309EBA"/>
                </a:solidFill>
                <a:latin typeface="+mj-ea"/>
                <a:ea typeface="+mj-ea"/>
              </a:rPr>
              <a:t>冒險心</a:t>
            </a:r>
            <a:endParaRPr lang="zh-CN" altLang="en-US" sz="1999" b="1" dirty="0">
              <a:solidFill>
                <a:srgbClr val="309EBA"/>
              </a:solidFill>
              <a:latin typeface="+mj-ea"/>
              <a:ea typeface="+mj-ea"/>
            </a:endParaRPr>
          </a:p>
        </p:txBody>
      </p:sp>
      <p:sp>
        <p:nvSpPr>
          <p:cNvPr id="59" name="TextBox 67"/>
          <p:cNvSpPr txBox="1">
            <a:spLocks noChangeArrowheads="1"/>
          </p:cNvSpPr>
          <p:nvPr/>
        </p:nvSpPr>
        <p:spPr bwMode="auto">
          <a:xfrm>
            <a:off x="1501820" y="3381586"/>
            <a:ext cx="1972936" cy="76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TW" altLang="en-US" sz="4399" b="1" dirty="0">
                <a:solidFill>
                  <a:schemeClr val="bg1"/>
                </a:solidFill>
                <a:latin typeface="+mj-ea"/>
                <a:ea typeface="+mj-ea"/>
              </a:rPr>
              <a:t>想像力</a:t>
            </a:r>
            <a:endParaRPr lang="zh-CN" altLang="en-US" sz="2399" b="1" dirty="0">
              <a:solidFill>
                <a:srgbClr val="EAE7D4"/>
              </a:solidFill>
              <a:latin typeface="Century Gothic" pitchFamily="34" charset="0"/>
            </a:endParaRPr>
          </a:p>
        </p:txBody>
      </p:sp>
      <p:grpSp>
        <p:nvGrpSpPr>
          <p:cNvPr id="70" name="组合 54"/>
          <p:cNvGrpSpPr>
            <a:grpSpLocks/>
          </p:cNvGrpSpPr>
          <p:nvPr/>
        </p:nvGrpSpPr>
        <p:grpSpPr bwMode="auto">
          <a:xfrm>
            <a:off x="8234148" y="2685241"/>
            <a:ext cx="2860609" cy="1087794"/>
            <a:chOff x="2339976" y="2854325"/>
            <a:chExt cx="2247710" cy="854075"/>
          </a:xfrm>
        </p:grpSpPr>
        <p:sp>
          <p:nvSpPr>
            <p:cNvPr id="71" name="Arc 77"/>
            <p:cNvSpPr>
              <a:spLocks/>
            </p:cNvSpPr>
            <p:nvPr/>
          </p:nvSpPr>
          <p:spPr bwMode="gray">
            <a:xfrm rot="16200000" flipV="1">
              <a:off x="3025579" y="2485194"/>
              <a:ext cx="854075" cy="1592336"/>
            </a:xfrm>
            <a:custGeom>
              <a:avLst/>
              <a:gdLst>
                <a:gd name="G0" fmla="+- 1194 0 0"/>
                <a:gd name="G1" fmla="+- 21600 0 0"/>
                <a:gd name="G2" fmla="+- 21600 0 0"/>
                <a:gd name="T0" fmla="*/ 750 w 22794"/>
                <a:gd name="T1" fmla="*/ 5 h 43200"/>
                <a:gd name="T2" fmla="*/ 0 w 22794"/>
                <a:gd name="T3" fmla="*/ 43167 h 43200"/>
                <a:gd name="T4" fmla="*/ 1194 w 22794"/>
                <a:gd name="T5" fmla="*/ 21600 h 43200"/>
              </a:gdLst>
              <a:ahLst/>
              <a:cxnLst>
                <a:cxn ang="0">
                  <a:pos x="T0" y="T1"/>
                </a:cxn>
                <a:cxn ang="0">
                  <a:pos x="T2" y="T3"/>
                </a:cxn>
                <a:cxn ang="0">
                  <a:pos x="T4" y="T5"/>
                </a:cxn>
              </a:cxnLst>
              <a:rect l="0" t="0" r="r" b="b"/>
              <a:pathLst>
                <a:path w="22794" h="43200" fill="none"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stroke="0"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close/>
                </a:path>
              </a:pathLst>
            </a:custGeom>
            <a:noFill/>
            <a:ln w="38100">
              <a:solidFill>
                <a:schemeClr val="tx1">
                  <a:lumMod val="75000"/>
                  <a:lumOff val="25000"/>
                </a:schemeClr>
              </a:solidFill>
              <a:round/>
              <a:headEnd/>
              <a:tailEnd/>
            </a:ln>
            <a:effectLst/>
          </p:spPr>
          <p:txBody>
            <a:bodyPr wrap="none" anchor="ctr"/>
            <a:lstStyle/>
            <a:p>
              <a:pPr>
                <a:defRPr/>
              </a:pPr>
              <a:endParaRPr lang="zh-CN" altLang="en-US" sz="2399">
                <a:solidFill>
                  <a:srgbClr val="000000"/>
                </a:solidFill>
              </a:endParaRPr>
            </a:p>
          </p:txBody>
        </p:sp>
        <p:sp>
          <p:nvSpPr>
            <p:cNvPr id="72" name="Line 82"/>
            <p:cNvSpPr>
              <a:spLocks noChangeShapeType="1"/>
            </p:cNvSpPr>
            <p:nvPr/>
          </p:nvSpPr>
          <p:spPr bwMode="gray">
            <a:xfrm flipH="1" flipV="1">
              <a:off x="2339976" y="3683500"/>
              <a:ext cx="361327" cy="2489"/>
            </a:xfrm>
            <a:prstGeom prst="line">
              <a:avLst/>
            </a:prstGeom>
            <a:noFill/>
            <a:ln w="38100">
              <a:solidFill>
                <a:schemeClr val="tx1">
                  <a:lumMod val="75000"/>
                  <a:lumOff val="25000"/>
                </a:schemeClr>
              </a:solidFill>
              <a:round/>
              <a:headEnd/>
              <a:tailEnd/>
            </a:ln>
            <a:effectLst/>
          </p:spPr>
          <p:txBody>
            <a:bodyPr/>
            <a:lstStyle/>
            <a:p>
              <a:pPr>
                <a:defRPr/>
              </a:pPr>
              <a:endParaRPr lang="zh-CN" altLang="en-US" sz="2399">
                <a:solidFill>
                  <a:srgbClr val="000000"/>
                </a:solidFill>
              </a:endParaRPr>
            </a:p>
          </p:txBody>
        </p:sp>
        <p:sp>
          <p:nvSpPr>
            <p:cNvPr id="73" name="Line 82"/>
            <p:cNvSpPr>
              <a:spLocks noChangeShapeType="1"/>
            </p:cNvSpPr>
            <p:nvPr/>
          </p:nvSpPr>
          <p:spPr bwMode="gray">
            <a:xfrm flipH="1" flipV="1">
              <a:off x="4208914" y="3666069"/>
              <a:ext cx="378772" cy="2491"/>
            </a:xfrm>
            <a:prstGeom prst="line">
              <a:avLst/>
            </a:prstGeom>
            <a:noFill/>
            <a:ln w="38100">
              <a:solidFill>
                <a:schemeClr val="tx1">
                  <a:lumMod val="75000"/>
                  <a:lumOff val="25000"/>
                </a:schemeClr>
              </a:solidFill>
              <a:round/>
              <a:headEnd/>
              <a:tailEnd/>
            </a:ln>
            <a:effectLst/>
          </p:spPr>
          <p:txBody>
            <a:bodyPr/>
            <a:lstStyle/>
            <a:p>
              <a:pPr>
                <a:defRPr/>
              </a:pPr>
              <a:endParaRPr lang="zh-CN" altLang="en-US" sz="2399">
                <a:solidFill>
                  <a:srgbClr val="000000"/>
                </a:solidFill>
              </a:endParaRPr>
            </a:p>
          </p:txBody>
        </p:sp>
      </p:grpSp>
      <p:grpSp>
        <p:nvGrpSpPr>
          <p:cNvPr id="91" name="群組 90"/>
          <p:cNvGrpSpPr/>
          <p:nvPr/>
        </p:nvGrpSpPr>
        <p:grpSpPr>
          <a:xfrm>
            <a:off x="5832878" y="3698359"/>
            <a:ext cx="2860483" cy="1039754"/>
            <a:chOff x="6678188" y="4766797"/>
            <a:chExt cx="2861228" cy="1040025"/>
          </a:xfrm>
        </p:grpSpPr>
        <p:sp>
          <p:nvSpPr>
            <p:cNvPr id="92" name="Arc 80"/>
            <p:cNvSpPr>
              <a:spLocks/>
            </p:cNvSpPr>
            <p:nvPr/>
          </p:nvSpPr>
          <p:spPr bwMode="gray">
            <a:xfrm rot="5400000">
              <a:off x="7583512" y="4287509"/>
              <a:ext cx="1040025" cy="1998601"/>
            </a:xfrm>
            <a:custGeom>
              <a:avLst/>
              <a:gdLst>
                <a:gd name="G0" fmla="+- 1194 0 0"/>
                <a:gd name="G1" fmla="+- 21600 0 0"/>
                <a:gd name="G2" fmla="+- 21600 0 0"/>
                <a:gd name="T0" fmla="*/ 750 w 22794"/>
                <a:gd name="T1" fmla="*/ 5 h 43200"/>
                <a:gd name="T2" fmla="*/ 0 w 22794"/>
                <a:gd name="T3" fmla="*/ 43167 h 43200"/>
                <a:gd name="T4" fmla="*/ 1194 w 22794"/>
                <a:gd name="T5" fmla="*/ 21600 h 43200"/>
              </a:gdLst>
              <a:ahLst/>
              <a:cxnLst>
                <a:cxn ang="0">
                  <a:pos x="T0" y="T1"/>
                </a:cxn>
                <a:cxn ang="0">
                  <a:pos x="T2" y="T3"/>
                </a:cxn>
                <a:cxn ang="0">
                  <a:pos x="T4" y="T5"/>
                </a:cxn>
              </a:cxnLst>
              <a:rect l="0" t="0" r="r" b="b"/>
              <a:pathLst>
                <a:path w="22794" h="43200" fill="none"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stroke="0"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close/>
                </a:path>
              </a:pathLst>
            </a:custGeom>
            <a:noFill/>
            <a:ln w="38100">
              <a:solidFill>
                <a:schemeClr val="tx1">
                  <a:lumMod val="75000"/>
                  <a:lumOff val="25000"/>
                </a:schemeClr>
              </a:solidFill>
              <a:round/>
              <a:headEnd/>
              <a:tailEnd/>
            </a:ln>
            <a:effectLst>
              <a:outerShdw dist="35921" dir="2700000" algn="ctr" rotWithShape="0">
                <a:schemeClr val="bg2">
                  <a:alpha val="50000"/>
                </a:schemeClr>
              </a:outerShdw>
            </a:effectLst>
          </p:spPr>
          <p:txBody>
            <a:bodyPr wrap="none" anchor="ctr"/>
            <a:lstStyle/>
            <a:p>
              <a:pPr>
                <a:defRPr/>
              </a:pPr>
              <a:endParaRPr lang="zh-CN" altLang="en-US" sz="2399">
                <a:solidFill>
                  <a:srgbClr val="000000"/>
                </a:solidFill>
              </a:endParaRPr>
            </a:p>
          </p:txBody>
        </p:sp>
        <p:sp>
          <p:nvSpPr>
            <p:cNvPr id="93" name="Line 82"/>
            <p:cNvSpPr>
              <a:spLocks noChangeShapeType="1"/>
            </p:cNvSpPr>
            <p:nvPr/>
          </p:nvSpPr>
          <p:spPr bwMode="gray">
            <a:xfrm flipH="1">
              <a:off x="9088321" y="4787449"/>
              <a:ext cx="451095" cy="0"/>
            </a:xfrm>
            <a:prstGeom prst="line">
              <a:avLst/>
            </a:prstGeom>
            <a:noFill/>
            <a:ln w="38100">
              <a:solidFill>
                <a:schemeClr val="tx1">
                  <a:lumMod val="75000"/>
                  <a:lumOff val="25000"/>
                </a:schemeClr>
              </a:solidFill>
              <a:round/>
              <a:headEnd/>
              <a:tailEnd/>
            </a:ln>
            <a:effectLst/>
          </p:spPr>
          <p:txBody>
            <a:bodyPr/>
            <a:lstStyle/>
            <a:p>
              <a:pPr>
                <a:defRPr/>
              </a:pPr>
              <a:endParaRPr lang="zh-CN" altLang="en-US" sz="2399">
                <a:solidFill>
                  <a:srgbClr val="000000"/>
                </a:solidFill>
              </a:endParaRPr>
            </a:p>
          </p:txBody>
        </p:sp>
        <p:sp>
          <p:nvSpPr>
            <p:cNvPr id="94" name="Line 82"/>
            <p:cNvSpPr>
              <a:spLocks noChangeShapeType="1"/>
            </p:cNvSpPr>
            <p:nvPr/>
          </p:nvSpPr>
          <p:spPr bwMode="gray">
            <a:xfrm flipH="1" flipV="1">
              <a:off x="6678188" y="4807524"/>
              <a:ext cx="473024" cy="0"/>
            </a:xfrm>
            <a:prstGeom prst="line">
              <a:avLst/>
            </a:prstGeom>
            <a:noFill/>
            <a:ln w="38100">
              <a:solidFill>
                <a:schemeClr val="tx1">
                  <a:lumMod val="75000"/>
                  <a:lumOff val="25000"/>
                </a:schemeClr>
              </a:solidFill>
              <a:round/>
              <a:headEnd/>
              <a:tailEnd/>
            </a:ln>
            <a:effectLst/>
          </p:spPr>
          <p:txBody>
            <a:bodyPr/>
            <a:lstStyle/>
            <a:p>
              <a:pPr>
                <a:defRPr/>
              </a:pPr>
              <a:endParaRPr lang="zh-CN" altLang="en-US" sz="2399">
                <a:solidFill>
                  <a:srgbClr val="000000"/>
                </a:solidFill>
              </a:endParaRPr>
            </a:p>
          </p:txBody>
        </p:sp>
      </p:grpSp>
      <p:grpSp>
        <p:nvGrpSpPr>
          <p:cNvPr id="95" name="群組 94"/>
          <p:cNvGrpSpPr/>
          <p:nvPr/>
        </p:nvGrpSpPr>
        <p:grpSpPr>
          <a:xfrm>
            <a:off x="1002708" y="3713527"/>
            <a:ext cx="2860483" cy="1039754"/>
            <a:chOff x="6678188" y="4766797"/>
            <a:chExt cx="2861228" cy="1040025"/>
          </a:xfrm>
        </p:grpSpPr>
        <p:sp>
          <p:nvSpPr>
            <p:cNvPr id="96" name="Arc 80"/>
            <p:cNvSpPr>
              <a:spLocks/>
            </p:cNvSpPr>
            <p:nvPr/>
          </p:nvSpPr>
          <p:spPr bwMode="gray">
            <a:xfrm rot="5400000">
              <a:off x="7583512" y="4287509"/>
              <a:ext cx="1040025" cy="1998601"/>
            </a:xfrm>
            <a:custGeom>
              <a:avLst/>
              <a:gdLst>
                <a:gd name="G0" fmla="+- 1194 0 0"/>
                <a:gd name="G1" fmla="+- 21600 0 0"/>
                <a:gd name="G2" fmla="+- 21600 0 0"/>
                <a:gd name="T0" fmla="*/ 750 w 22794"/>
                <a:gd name="T1" fmla="*/ 5 h 43200"/>
                <a:gd name="T2" fmla="*/ 0 w 22794"/>
                <a:gd name="T3" fmla="*/ 43167 h 43200"/>
                <a:gd name="T4" fmla="*/ 1194 w 22794"/>
                <a:gd name="T5" fmla="*/ 21600 h 43200"/>
              </a:gdLst>
              <a:ahLst/>
              <a:cxnLst>
                <a:cxn ang="0">
                  <a:pos x="T0" y="T1"/>
                </a:cxn>
                <a:cxn ang="0">
                  <a:pos x="T2" y="T3"/>
                </a:cxn>
                <a:cxn ang="0">
                  <a:pos x="T4" y="T5"/>
                </a:cxn>
              </a:cxnLst>
              <a:rect l="0" t="0" r="r" b="b"/>
              <a:pathLst>
                <a:path w="22794" h="43200" fill="none"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stroke="0"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close/>
                </a:path>
              </a:pathLst>
            </a:custGeom>
            <a:noFill/>
            <a:ln w="38100">
              <a:solidFill>
                <a:schemeClr val="tx1">
                  <a:lumMod val="75000"/>
                  <a:lumOff val="25000"/>
                </a:schemeClr>
              </a:solidFill>
              <a:round/>
              <a:headEnd/>
              <a:tailEnd/>
            </a:ln>
            <a:effectLst>
              <a:outerShdw dist="35921" dir="2700000" algn="ctr" rotWithShape="0">
                <a:schemeClr val="bg2">
                  <a:alpha val="50000"/>
                </a:schemeClr>
              </a:outerShdw>
            </a:effectLst>
          </p:spPr>
          <p:txBody>
            <a:bodyPr wrap="none" anchor="ctr"/>
            <a:lstStyle/>
            <a:p>
              <a:pPr>
                <a:defRPr/>
              </a:pPr>
              <a:endParaRPr lang="zh-CN" altLang="en-US" sz="2399">
                <a:solidFill>
                  <a:srgbClr val="000000"/>
                </a:solidFill>
              </a:endParaRPr>
            </a:p>
          </p:txBody>
        </p:sp>
        <p:sp>
          <p:nvSpPr>
            <p:cNvPr id="97" name="Line 82"/>
            <p:cNvSpPr>
              <a:spLocks noChangeShapeType="1"/>
            </p:cNvSpPr>
            <p:nvPr/>
          </p:nvSpPr>
          <p:spPr bwMode="gray">
            <a:xfrm flipH="1">
              <a:off x="9088321" y="4787449"/>
              <a:ext cx="451095" cy="0"/>
            </a:xfrm>
            <a:prstGeom prst="line">
              <a:avLst/>
            </a:prstGeom>
            <a:noFill/>
            <a:ln w="38100">
              <a:solidFill>
                <a:schemeClr val="tx1">
                  <a:lumMod val="75000"/>
                  <a:lumOff val="25000"/>
                </a:schemeClr>
              </a:solidFill>
              <a:round/>
              <a:headEnd/>
              <a:tailEnd/>
            </a:ln>
            <a:effectLst/>
          </p:spPr>
          <p:txBody>
            <a:bodyPr/>
            <a:lstStyle/>
            <a:p>
              <a:pPr>
                <a:defRPr/>
              </a:pPr>
              <a:endParaRPr lang="zh-CN" altLang="en-US" sz="2399">
                <a:solidFill>
                  <a:srgbClr val="000000"/>
                </a:solidFill>
              </a:endParaRPr>
            </a:p>
          </p:txBody>
        </p:sp>
        <p:sp>
          <p:nvSpPr>
            <p:cNvPr id="98" name="Line 82"/>
            <p:cNvSpPr>
              <a:spLocks noChangeShapeType="1"/>
            </p:cNvSpPr>
            <p:nvPr/>
          </p:nvSpPr>
          <p:spPr bwMode="gray">
            <a:xfrm flipH="1" flipV="1">
              <a:off x="6678188" y="4807524"/>
              <a:ext cx="473024" cy="0"/>
            </a:xfrm>
            <a:prstGeom prst="line">
              <a:avLst/>
            </a:prstGeom>
            <a:noFill/>
            <a:ln w="38100">
              <a:solidFill>
                <a:schemeClr val="tx1">
                  <a:lumMod val="75000"/>
                  <a:lumOff val="25000"/>
                </a:schemeClr>
              </a:solidFill>
              <a:round/>
              <a:headEnd/>
              <a:tailEnd/>
            </a:ln>
            <a:effectLst/>
          </p:spPr>
          <p:txBody>
            <a:bodyPr/>
            <a:lstStyle/>
            <a:p>
              <a:pPr>
                <a:defRPr/>
              </a:pPr>
              <a:endParaRPr lang="zh-CN" altLang="en-US" sz="2399">
                <a:solidFill>
                  <a:srgbClr val="000000"/>
                </a:solidFill>
              </a:endParaRPr>
            </a:p>
          </p:txBody>
        </p:sp>
      </p:grpSp>
      <p:grpSp>
        <p:nvGrpSpPr>
          <p:cNvPr id="99" name="组合 54"/>
          <p:cNvGrpSpPr>
            <a:grpSpLocks/>
          </p:cNvGrpSpPr>
          <p:nvPr/>
        </p:nvGrpSpPr>
        <p:grpSpPr bwMode="auto">
          <a:xfrm>
            <a:off x="3426714" y="2682929"/>
            <a:ext cx="2860609" cy="1087794"/>
            <a:chOff x="2339976" y="2854325"/>
            <a:chExt cx="2247710" cy="854075"/>
          </a:xfrm>
        </p:grpSpPr>
        <p:sp>
          <p:nvSpPr>
            <p:cNvPr id="100" name="Arc 77"/>
            <p:cNvSpPr>
              <a:spLocks/>
            </p:cNvSpPr>
            <p:nvPr/>
          </p:nvSpPr>
          <p:spPr bwMode="gray">
            <a:xfrm rot="16200000" flipV="1">
              <a:off x="3025579" y="2485194"/>
              <a:ext cx="854075" cy="1592336"/>
            </a:xfrm>
            <a:custGeom>
              <a:avLst/>
              <a:gdLst>
                <a:gd name="G0" fmla="+- 1194 0 0"/>
                <a:gd name="G1" fmla="+- 21600 0 0"/>
                <a:gd name="G2" fmla="+- 21600 0 0"/>
                <a:gd name="T0" fmla="*/ 750 w 22794"/>
                <a:gd name="T1" fmla="*/ 5 h 43200"/>
                <a:gd name="T2" fmla="*/ 0 w 22794"/>
                <a:gd name="T3" fmla="*/ 43167 h 43200"/>
                <a:gd name="T4" fmla="*/ 1194 w 22794"/>
                <a:gd name="T5" fmla="*/ 21600 h 43200"/>
              </a:gdLst>
              <a:ahLst/>
              <a:cxnLst>
                <a:cxn ang="0">
                  <a:pos x="T0" y="T1"/>
                </a:cxn>
                <a:cxn ang="0">
                  <a:pos x="T2" y="T3"/>
                </a:cxn>
                <a:cxn ang="0">
                  <a:pos x="T4" y="T5"/>
                </a:cxn>
              </a:cxnLst>
              <a:rect l="0" t="0" r="r" b="b"/>
              <a:pathLst>
                <a:path w="22794" h="43200" fill="none"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stroke="0"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close/>
                </a:path>
              </a:pathLst>
            </a:custGeom>
            <a:noFill/>
            <a:ln w="38100">
              <a:solidFill>
                <a:schemeClr val="tx1">
                  <a:lumMod val="75000"/>
                  <a:lumOff val="25000"/>
                </a:schemeClr>
              </a:solidFill>
              <a:round/>
              <a:headEnd/>
              <a:tailEnd/>
            </a:ln>
            <a:effectLst/>
          </p:spPr>
          <p:txBody>
            <a:bodyPr wrap="none" anchor="ctr"/>
            <a:lstStyle/>
            <a:p>
              <a:pPr>
                <a:defRPr/>
              </a:pPr>
              <a:endParaRPr lang="zh-CN" altLang="en-US" sz="2399">
                <a:solidFill>
                  <a:srgbClr val="000000"/>
                </a:solidFill>
              </a:endParaRPr>
            </a:p>
          </p:txBody>
        </p:sp>
        <p:sp>
          <p:nvSpPr>
            <p:cNvPr id="101" name="Line 82"/>
            <p:cNvSpPr>
              <a:spLocks noChangeShapeType="1"/>
            </p:cNvSpPr>
            <p:nvPr/>
          </p:nvSpPr>
          <p:spPr bwMode="gray">
            <a:xfrm flipH="1" flipV="1">
              <a:off x="2339976" y="3683500"/>
              <a:ext cx="361327" cy="2489"/>
            </a:xfrm>
            <a:prstGeom prst="line">
              <a:avLst/>
            </a:prstGeom>
            <a:noFill/>
            <a:ln w="38100">
              <a:solidFill>
                <a:schemeClr val="tx1">
                  <a:lumMod val="75000"/>
                  <a:lumOff val="25000"/>
                </a:schemeClr>
              </a:solidFill>
              <a:round/>
              <a:headEnd/>
              <a:tailEnd/>
            </a:ln>
            <a:effectLst/>
          </p:spPr>
          <p:txBody>
            <a:bodyPr/>
            <a:lstStyle/>
            <a:p>
              <a:pPr>
                <a:defRPr/>
              </a:pPr>
              <a:endParaRPr lang="zh-CN" altLang="en-US" sz="2399">
                <a:solidFill>
                  <a:srgbClr val="000000"/>
                </a:solidFill>
              </a:endParaRPr>
            </a:p>
          </p:txBody>
        </p:sp>
        <p:sp>
          <p:nvSpPr>
            <p:cNvPr id="102" name="Line 82"/>
            <p:cNvSpPr>
              <a:spLocks noChangeShapeType="1"/>
            </p:cNvSpPr>
            <p:nvPr/>
          </p:nvSpPr>
          <p:spPr bwMode="gray">
            <a:xfrm flipH="1" flipV="1">
              <a:off x="4208914" y="3666069"/>
              <a:ext cx="378772" cy="2491"/>
            </a:xfrm>
            <a:prstGeom prst="line">
              <a:avLst/>
            </a:prstGeom>
            <a:noFill/>
            <a:ln w="38100">
              <a:solidFill>
                <a:schemeClr val="tx1">
                  <a:lumMod val="75000"/>
                  <a:lumOff val="25000"/>
                </a:schemeClr>
              </a:solidFill>
              <a:round/>
              <a:headEnd/>
              <a:tailEnd/>
            </a:ln>
            <a:effectLst/>
          </p:spPr>
          <p:txBody>
            <a:bodyPr/>
            <a:lstStyle/>
            <a:p>
              <a:pPr>
                <a:defRPr/>
              </a:pPr>
              <a:endParaRPr lang="zh-CN" altLang="en-US" sz="2399">
                <a:solidFill>
                  <a:srgbClr val="000000"/>
                </a:solidFill>
              </a:endParaRPr>
            </a:p>
          </p:txBody>
        </p:sp>
      </p:grpSp>
      <p:sp>
        <p:nvSpPr>
          <p:cNvPr id="103" name="TextBox 67"/>
          <p:cNvSpPr txBox="1">
            <a:spLocks noChangeArrowheads="1"/>
          </p:cNvSpPr>
          <p:nvPr/>
        </p:nvSpPr>
        <p:spPr bwMode="auto">
          <a:xfrm>
            <a:off x="3931267" y="3381586"/>
            <a:ext cx="1972936" cy="76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TW" altLang="en-US" sz="4399" b="1" dirty="0">
                <a:solidFill>
                  <a:schemeClr val="bg1"/>
                </a:solidFill>
                <a:latin typeface="+mj-ea"/>
                <a:ea typeface="+mj-ea"/>
              </a:rPr>
              <a:t>挑戰心</a:t>
            </a:r>
            <a:endParaRPr lang="zh-CN" altLang="en-US" sz="2399" b="1" dirty="0">
              <a:solidFill>
                <a:srgbClr val="EAE7D4"/>
              </a:solidFill>
              <a:latin typeface="Century Gothic" pitchFamily="34" charset="0"/>
            </a:endParaRPr>
          </a:p>
        </p:txBody>
      </p:sp>
      <p:sp>
        <p:nvSpPr>
          <p:cNvPr id="104" name="TextBox 67"/>
          <p:cNvSpPr txBox="1">
            <a:spLocks noChangeArrowheads="1"/>
          </p:cNvSpPr>
          <p:nvPr/>
        </p:nvSpPr>
        <p:spPr bwMode="auto">
          <a:xfrm>
            <a:off x="6321472" y="3381586"/>
            <a:ext cx="1972936" cy="76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TW" altLang="en-US" sz="4399" b="1" dirty="0">
                <a:solidFill>
                  <a:schemeClr val="bg1"/>
                </a:solidFill>
                <a:latin typeface="+mj-ea"/>
                <a:ea typeface="+mj-ea"/>
              </a:rPr>
              <a:t>好奇心</a:t>
            </a:r>
            <a:endParaRPr lang="zh-CN" altLang="en-US" sz="2399" b="1" dirty="0">
              <a:solidFill>
                <a:srgbClr val="EAE7D4"/>
              </a:solidFill>
              <a:latin typeface="Century Gothic" pitchFamily="34" charset="0"/>
            </a:endParaRPr>
          </a:p>
        </p:txBody>
      </p:sp>
      <p:sp>
        <p:nvSpPr>
          <p:cNvPr id="105" name="TextBox 67"/>
          <p:cNvSpPr txBox="1">
            <a:spLocks noChangeArrowheads="1"/>
          </p:cNvSpPr>
          <p:nvPr/>
        </p:nvSpPr>
        <p:spPr bwMode="auto">
          <a:xfrm>
            <a:off x="8729231" y="3381586"/>
            <a:ext cx="1972936" cy="76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TW" altLang="en-US" sz="4399" b="1" dirty="0">
                <a:solidFill>
                  <a:schemeClr val="bg1"/>
                </a:solidFill>
                <a:latin typeface="+mj-ea"/>
                <a:ea typeface="+mj-ea"/>
              </a:rPr>
              <a:t>冒險心</a:t>
            </a:r>
            <a:endParaRPr lang="zh-CN" altLang="en-US" sz="2399" b="1" dirty="0">
              <a:solidFill>
                <a:srgbClr val="EAE7D4"/>
              </a:solidFill>
              <a:latin typeface="Century Gothic" pitchFamily="34" charset="0"/>
            </a:endParaRPr>
          </a:p>
        </p:txBody>
      </p:sp>
      <p:sp>
        <p:nvSpPr>
          <p:cNvPr id="108" name="矩形 107"/>
          <p:cNvSpPr/>
          <p:nvPr/>
        </p:nvSpPr>
        <p:spPr>
          <a:xfrm>
            <a:off x="3168800" y="1491235"/>
            <a:ext cx="3281067" cy="1015399"/>
          </a:xfrm>
          <a:prstGeom prst="rect">
            <a:avLst/>
          </a:prstGeom>
          <a:solidFill>
            <a:schemeClr val="bg1"/>
          </a:solidFill>
        </p:spPr>
        <p:txBody>
          <a:bodyPr wrap="square">
            <a:spAutoFit/>
          </a:bodyPr>
          <a:lstStyle/>
          <a:p>
            <a:pPr>
              <a:defRPr/>
            </a:pPr>
            <a:r>
              <a:rPr lang="zh-TW" altLang="zh-TW" sz="1999" dirty="0">
                <a:latin typeface="微軟正黑體" pitchFamily="34" charset="-120"/>
              </a:rPr>
              <a:t>從混亂中理出頭緒，在複雜混亂的情境中，尋求各種可能性，找出問題的頭緒</a:t>
            </a:r>
            <a:r>
              <a:rPr lang="zh-TW" altLang="en-US" sz="1999" dirty="0">
                <a:latin typeface="微軟正黑體" pitchFamily="34" charset="-120"/>
              </a:rPr>
              <a:t>。</a:t>
            </a:r>
            <a:endParaRPr lang="en-US" altLang="zh-TW" sz="1999" dirty="0">
              <a:latin typeface="微軟正黑體" pitchFamily="34" charset="-120"/>
            </a:endParaRPr>
          </a:p>
        </p:txBody>
      </p:sp>
      <p:grpSp>
        <p:nvGrpSpPr>
          <p:cNvPr id="109" name="组合 35"/>
          <p:cNvGrpSpPr>
            <a:grpSpLocks/>
          </p:cNvGrpSpPr>
          <p:nvPr/>
        </p:nvGrpSpPr>
        <p:grpSpPr bwMode="auto">
          <a:xfrm>
            <a:off x="6548739" y="4750113"/>
            <a:ext cx="1518402" cy="240831"/>
            <a:chOff x="414338" y="4430713"/>
            <a:chExt cx="1643062" cy="500062"/>
          </a:xfrm>
        </p:grpSpPr>
        <p:cxnSp>
          <p:nvCxnSpPr>
            <p:cNvPr id="110" name="直接连接符 36"/>
            <p:cNvCxnSpPr/>
            <p:nvPr/>
          </p:nvCxnSpPr>
          <p:spPr>
            <a:xfrm rot="5400000">
              <a:off x="950932" y="4679497"/>
              <a:ext cx="500062" cy="2494"/>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37"/>
            <p:cNvCxnSpPr/>
            <p:nvPr/>
          </p:nvCxnSpPr>
          <p:spPr>
            <a:xfrm>
              <a:off x="414338" y="4928286"/>
              <a:ext cx="1643062" cy="2489"/>
            </a:xfrm>
            <a:prstGeom prst="line">
              <a:avLst/>
            </a:prstGeom>
            <a:ln w="1905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115" name="矩形 114"/>
          <p:cNvSpPr/>
          <p:nvPr/>
        </p:nvSpPr>
        <p:spPr>
          <a:xfrm>
            <a:off x="6008273" y="5357366"/>
            <a:ext cx="2740558" cy="1323094"/>
          </a:xfrm>
          <a:prstGeom prst="rect">
            <a:avLst/>
          </a:prstGeom>
          <a:solidFill>
            <a:schemeClr val="bg1"/>
          </a:solidFill>
        </p:spPr>
        <p:txBody>
          <a:bodyPr wrap="square">
            <a:spAutoFit/>
          </a:bodyPr>
          <a:lstStyle/>
          <a:p>
            <a:pPr>
              <a:defRPr/>
            </a:pPr>
            <a:r>
              <a:rPr lang="zh-TW" altLang="zh-TW" sz="1999" dirty="0">
                <a:latin typeface="微軟正黑體" pitchFamily="34" charset="-120"/>
              </a:rPr>
              <a:t>面對問題樂於追根究底，把握特徵以求徹底了解其結果。好奇心就是對事物感到懷疑</a:t>
            </a:r>
            <a:r>
              <a:rPr lang="zh-TW" altLang="en-US" sz="1999" dirty="0">
                <a:latin typeface="微軟正黑體" pitchFamily="34" charset="-120"/>
              </a:rPr>
              <a:t>。</a:t>
            </a:r>
            <a:endParaRPr lang="en-US" altLang="zh-TW" sz="1999" dirty="0">
              <a:latin typeface="微軟正黑體" pitchFamily="34" charset="-120"/>
            </a:endParaRPr>
          </a:p>
        </p:txBody>
      </p:sp>
      <p:sp>
        <p:nvSpPr>
          <p:cNvPr id="116" name="矩形 115"/>
          <p:cNvSpPr/>
          <p:nvPr/>
        </p:nvSpPr>
        <p:spPr>
          <a:xfrm>
            <a:off x="7737631" y="1526473"/>
            <a:ext cx="3721993" cy="1015399"/>
          </a:xfrm>
          <a:prstGeom prst="rect">
            <a:avLst/>
          </a:prstGeom>
          <a:solidFill>
            <a:schemeClr val="bg1"/>
          </a:solidFill>
        </p:spPr>
        <p:txBody>
          <a:bodyPr wrap="square">
            <a:spAutoFit/>
          </a:bodyPr>
          <a:lstStyle/>
          <a:p>
            <a:pPr>
              <a:defRPr/>
            </a:pPr>
            <a:r>
              <a:rPr lang="zh-TW" altLang="zh-TW" sz="1999" dirty="0">
                <a:latin typeface="微軟正黑體" pitchFamily="34" charset="-120"/>
              </a:rPr>
              <a:t>指面對失敗及批評，還能鼓起勇氣，再接再勵，全力以赴，堅持己見以應付未知的情況</a:t>
            </a:r>
            <a:r>
              <a:rPr lang="zh-TW" altLang="en-US" sz="1999" dirty="0">
                <a:latin typeface="微軟正黑體" pitchFamily="34" charset="-120"/>
              </a:rPr>
              <a:t>。</a:t>
            </a:r>
          </a:p>
        </p:txBody>
      </p:sp>
    </p:spTree>
    <p:extLst>
      <p:ext uri="{BB962C8B-B14F-4D97-AF65-F5344CB8AC3E}">
        <p14:creationId xmlns:p14="http://schemas.microsoft.com/office/powerpoint/2010/main" val="30613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Line 2"/>
          <p:cNvSpPr>
            <a:spLocks noChangeShapeType="1"/>
          </p:cNvSpPr>
          <p:nvPr/>
        </p:nvSpPr>
        <p:spPr bwMode="auto">
          <a:xfrm>
            <a:off x="2905912" y="2233116"/>
            <a:ext cx="0" cy="19880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1800"/>
          </a:p>
        </p:txBody>
      </p:sp>
      <p:sp>
        <p:nvSpPr>
          <p:cNvPr id="32" name="Line 27"/>
          <p:cNvSpPr>
            <a:spLocks noChangeShapeType="1"/>
          </p:cNvSpPr>
          <p:nvPr/>
        </p:nvSpPr>
        <p:spPr bwMode="auto">
          <a:xfrm flipH="1">
            <a:off x="2905912" y="1771912"/>
            <a:ext cx="0" cy="185168"/>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1800"/>
          </a:p>
        </p:txBody>
      </p:sp>
      <p:sp>
        <p:nvSpPr>
          <p:cNvPr id="31" name="Line 22"/>
          <p:cNvSpPr>
            <a:spLocks noChangeShapeType="1"/>
          </p:cNvSpPr>
          <p:nvPr/>
        </p:nvSpPr>
        <p:spPr bwMode="auto">
          <a:xfrm flipH="1">
            <a:off x="5683084" y="1149630"/>
            <a:ext cx="0" cy="228101"/>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1800"/>
          </a:p>
        </p:txBody>
      </p:sp>
      <p:sp>
        <p:nvSpPr>
          <p:cNvPr id="2" name="標題 1"/>
          <p:cNvSpPr>
            <a:spLocks noGrp="1"/>
          </p:cNvSpPr>
          <p:nvPr>
            <p:ph type="title"/>
          </p:nvPr>
        </p:nvSpPr>
        <p:spPr>
          <a:xfrm>
            <a:off x="1523603" y="79783"/>
            <a:ext cx="9131351" cy="769387"/>
          </a:xfrm>
        </p:spPr>
        <p:txBody>
          <a:bodyPr>
            <a:normAutofit/>
          </a:bodyPr>
          <a:lstStyle/>
          <a:p>
            <a:r>
              <a:rPr lang="zh-TW" altLang="en-US" sz="3999"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創造能力資賦優異學生鑑定申請流程圖</a:t>
            </a:r>
            <a:endParaRPr lang="zh-TW" altLang="en-US" sz="3599" dirty="0">
              <a:effectLst>
                <a:outerShdw blurRad="38100" dist="38100" dir="2700000" algn="tl">
                  <a:srgbClr val="000000">
                    <a:alpha val="43137"/>
                  </a:srgbClr>
                </a:outerShdw>
              </a:effectLst>
            </a:endParaRPr>
          </a:p>
        </p:txBody>
      </p:sp>
      <p:sp>
        <p:nvSpPr>
          <p:cNvPr id="5" name="Line 4"/>
          <p:cNvSpPr>
            <a:spLocks noChangeShapeType="1"/>
          </p:cNvSpPr>
          <p:nvPr/>
        </p:nvSpPr>
        <p:spPr bwMode="auto">
          <a:xfrm flipH="1">
            <a:off x="2087914" y="2842100"/>
            <a:ext cx="0" cy="2952799"/>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1800"/>
          </a:p>
        </p:txBody>
      </p:sp>
      <p:sp>
        <p:nvSpPr>
          <p:cNvPr id="6" name="Line 5"/>
          <p:cNvSpPr>
            <a:spLocks noChangeShapeType="1"/>
          </p:cNvSpPr>
          <p:nvPr/>
        </p:nvSpPr>
        <p:spPr bwMode="auto">
          <a:xfrm>
            <a:off x="8684279" y="2736293"/>
            <a:ext cx="0" cy="1195389"/>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1800"/>
          </a:p>
        </p:txBody>
      </p:sp>
      <p:sp>
        <p:nvSpPr>
          <p:cNvPr id="7" name="Line 6"/>
          <p:cNvSpPr>
            <a:spLocks noChangeShapeType="1"/>
          </p:cNvSpPr>
          <p:nvPr/>
        </p:nvSpPr>
        <p:spPr bwMode="auto">
          <a:xfrm>
            <a:off x="3735400" y="2842099"/>
            <a:ext cx="0" cy="1012899"/>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1800"/>
          </a:p>
        </p:txBody>
      </p:sp>
      <p:sp>
        <p:nvSpPr>
          <p:cNvPr id="8" name="Text Box 8"/>
          <p:cNvSpPr txBox="1">
            <a:spLocks noChangeArrowheads="1"/>
          </p:cNvSpPr>
          <p:nvPr/>
        </p:nvSpPr>
        <p:spPr bwMode="auto">
          <a:xfrm>
            <a:off x="157583" y="5892799"/>
            <a:ext cx="11603660" cy="87792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algn="ctr" eaLnBrk="1" hangingPunct="1">
              <a:defRPr/>
            </a:pPr>
            <a:r>
              <a:rPr lang="en-US" altLang="zh-TW" sz="2399" b="1" dirty="0">
                <a:solidFill>
                  <a:srgbClr val="FF0000"/>
                </a:solidFill>
                <a:latin typeface="+mj-ea"/>
                <a:ea typeface="+mj-ea"/>
                <a:cs typeface="新細明體" pitchFamily="18" charset="-120"/>
              </a:rPr>
              <a:t>111</a:t>
            </a:r>
            <a:r>
              <a:rPr lang="zh-TW" altLang="en-US" sz="2399" b="1" dirty="0">
                <a:solidFill>
                  <a:srgbClr val="FF0000"/>
                </a:solidFill>
                <a:latin typeface="+mj-ea"/>
                <a:ea typeface="+mj-ea"/>
                <a:cs typeface="新細明體" pitchFamily="18" charset="-120"/>
              </a:rPr>
              <a:t>年</a:t>
            </a:r>
            <a:r>
              <a:rPr lang="en-US" altLang="zh-TW" sz="2399" b="1" dirty="0">
                <a:solidFill>
                  <a:srgbClr val="FF0000"/>
                </a:solidFill>
                <a:latin typeface="+mj-ea"/>
                <a:ea typeface="+mj-ea"/>
                <a:cs typeface="新細明體" pitchFamily="18" charset="-120"/>
              </a:rPr>
              <a:t>5</a:t>
            </a:r>
            <a:r>
              <a:rPr lang="zh-TW" altLang="en-US" sz="2399" b="1" dirty="0">
                <a:solidFill>
                  <a:srgbClr val="FF0000"/>
                </a:solidFill>
                <a:latin typeface="+mj-ea"/>
                <a:ea typeface="+mj-ea"/>
                <a:cs typeface="新細明體" pitchFamily="18" charset="-120"/>
              </a:rPr>
              <a:t>月</a:t>
            </a:r>
            <a:r>
              <a:rPr lang="en-US" altLang="zh-TW" sz="2399" b="1" dirty="0">
                <a:solidFill>
                  <a:srgbClr val="FF0000"/>
                </a:solidFill>
                <a:latin typeface="+mj-ea"/>
                <a:ea typeface="+mj-ea"/>
                <a:cs typeface="新細明體" pitchFamily="18" charset="-120"/>
              </a:rPr>
              <a:t>18</a:t>
            </a:r>
            <a:r>
              <a:rPr lang="zh-TW" altLang="en-US" sz="2399" b="1" dirty="0">
                <a:solidFill>
                  <a:srgbClr val="FF0000"/>
                </a:solidFill>
                <a:latin typeface="+mj-ea"/>
                <a:ea typeface="+mj-ea"/>
                <a:cs typeface="新細明體" pitchFamily="18" charset="-120"/>
              </a:rPr>
              <a:t>日（三）</a:t>
            </a:r>
            <a:r>
              <a:rPr lang="zh-TW" altLang="en-US" sz="2399" b="1" dirty="0">
                <a:solidFill>
                  <a:schemeClr val="tx1"/>
                </a:solidFill>
                <a:latin typeface="+mj-ea"/>
                <a:ea typeface="+mj-ea"/>
                <a:cs typeface="新細明體" pitchFamily="18" charset="-120"/>
              </a:rPr>
              <a:t>公布通過鑑定名單</a:t>
            </a:r>
          </a:p>
          <a:p>
            <a:pPr algn="ctr">
              <a:defRPr/>
            </a:pPr>
            <a:r>
              <a:rPr lang="zh-TW" altLang="en-US" sz="1600" dirty="0">
                <a:solidFill>
                  <a:schemeClr val="tx1"/>
                </a:solidFill>
                <a:latin typeface="+mj-ea"/>
                <a:ea typeface="+mj-ea"/>
                <a:cs typeface="新細明體" pitchFamily="18" charset="-120"/>
              </a:rPr>
              <a:t>通過鑑定學生於本市公立國民中學普通班就讀者，於</a:t>
            </a:r>
            <a:r>
              <a:rPr lang="en-US" altLang="zh-TW" sz="1600" b="1" dirty="0">
                <a:solidFill>
                  <a:srgbClr val="FF0000"/>
                </a:solidFill>
                <a:latin typeface="+mj-ea"/>
                <a:cs typeface="新細明體" pitchFamily="18" charset="-120"/>
              </a:rPr>
              <a:t>111</a:t>
            </a:r>
            <a:r>
              <a:rPr lang="zh-TW" altLang="en-US" sz="1600" b="1" dirty="0">
                <a:solidFill>
                  <a:srgbClr val="FF0000"/>
                </a:solidFill>
                <a:latin typeface="+mj-ea"/>
                <a:cs typeface="新細明體" pitchFamily="18" charset="-120"/>
              </a:rPr>
              <a:t>年</a:t>
            </a:r>
            <a:r>
              <a:rPr lang="en-US" altLang="zh-TW" sz="1600" b="1" dirty="0">
                <a:solidFill>
                  <a:srgbClr val="FF0000"/>
                </a:solidFill>
                <a:latin typeface="+mj-ea"/>
                <a:cs typeface="新細明體" pitchFamily="18" charset="-120"/>
              </a:rPr>
              <a:t>6</a:t>
            </a:r>
            <a:r>
              <a:rPr lang="zh-TW" altLang="en-US" sz="1600" b="1" dirty="0">
                <a:solidFill>
                  <a:srgbClr val="FF0000"/>
                </a:solidFill>
                <a:latin typeface="+mj-ea"/>
                <a:cs typeface="新細明體" pitchFamily="18" charset="-120"/>
              </a:rPr>
              <a:t>月</a:t>
            </a:r>
            <a:r>
              <a:rPr lang="en-US" altLang="zh-TW" sz="1600" b="1" dirty="0">
                <a:solidFill>
                  <a:srgbClr val="FF0000"/>
                </a:solidFill>
                <a:latin typeface="+mj-ea"/>
                <a:cs typeface="新細明體" pitchFamily="18" charset="-120"/>
              </a:rPr>
              <a:t>20</a:t>
            </a:r>
            <a:r>
              <a:rPr lang="zh-TW" altLang="en-US" sz="1600" b="1" dirty="0">
                <a:solidFill>
                  <a:srgbClr val="FF0000"/>
                </a:solidFill>
                <a:latin typeface="+mj-ea"/>
                <a:cs typeface="新細明體" pitchFamily="18" charset="-120"/>
              </a:rPr>
              <a:t>日（一）</a:t>
            </a:r>
            <a:r>
              <a:rPr lang="zh-TW" altLang="en-US" sz="1600" dirty="0">
                <a:solidFill>
                  <a:schemeClr val="tx1"/>
                </a:solidFill>
                <a:latin typeface="+mj-ea"/>
                <a:cs typeface="新細明體" pitchFamily="18" charset="-120"/>
              </a:rPr>
              <a:t>前</a:t>
            </a:r>
            <a:r>
              <a:rPr lang="zh-TW" altLang="en-US" sz="1600" dirty="0">
                <a:solidFill>
                  <a:schemeClr val="tx1"/>
                </a:solidFill>
                <a:latin typeface="+mj-ea"/>
                <a:ea typeface="+mj-ea"/>
                <a:cs typeface="新細明體" pitchFamily="18" charset="-120"/>
              </a:rPr>
              <a:t>繳驗鑑定結果通知單正本，由學校依既有之資源給予創造能力資優資源班或桃園市政府教育局</a:t>
            </a:r>
            <a:r>
              <a:rPr lang="zh-TW" altLang="en-US" sz="1600" dirty="0">
                <a:solidFill>
                  <a:srgbClr val="000000"/>
                </a:solidFill>
                <a:latin typeface="+mj-ea"/>
                <a:ea typeface="+mj-ea"/>
                <a:cs typeface="新細明體" pitchFamily="18" charset="-120"/>
              </a:rPr>
              <a:t>核定之區域性創造能力資優教育方案等之特殊教育服務。</a:t>
            </a:r>
            <a:endParaRPr lang="zh-TW" altLang="en-US" sz="1600" dirty="0">
              <a:solidFill>
                <a:schemeClr val="tx1"/>
              </a:solidFill>
              <a:latin typeface="+mj-ea"/>
              <a:ea typeface="+mj-ea"/>
              <a:cs typeface="新細明體" pitchFamily="18" charset="-120"/>
            </a:endParaRPr>
          </a:p>
        </p:txBody>
      </p:sp>
      <p:sp>
        <p:nvSpPr>
          <p:cNvPr id="9" name="Line 9"/>
          <p:cNvSpPr>
            <a:spLocks noChangeShapeType="1"/>
          </p:cNvSpPr>
          <p:nvPr/>
        </p:nvSpPr>
        <p:spPr bwMode="auto">
          <a:xfrm>
            <a:off x="4062413" y="5372757"/>
            <a:ext cx="0" cy="51483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1800"/>
          </a:p>
        </p:txBody>
      </p:sp>
      <p:sp>
        <p:nvSpPr>
          <p:cNvPr id="10" name="Text Box 10"/>
          <p:cNvSpPr txBox="1">
            <a:spLocks noChangeArrowheads="1"/>
          </p:cNvSpPr>
          <p:nvPr/>
        </p:nvSpPr>
        <p:spPr bwMode="auto">
          <a:xfrm>
            <a:off x="1217059" y="3999188"/>
            <a:ext cx="780847" cy="360268"/>
          </a:xfrm>
          <a:prstGeom prst="rect">
            <a:avLst/>
          </a:prstGeom>
          <a:noFill/>
          <a:ln>
            <a:noFill/>
            <a:headEnd/>
            <a:tailEnd/>
          </a:ln>
        </p:spPr>
        <p:style>
          <a:lnRef idx="1">
            <a:schemeClr val="accent5"/>
          </a:lnRef>
          <a:fillRef idx="2">
            <a:schemeClr val="accent5"/>
          </a:fillRef>
          <a:effectRef idx="1">
            <a:schemeClr val="accent5"/>
          </a:effectRef>
          <a:fontRef idx="minor">
            <a:schemeClr val="dk1"/>
          </a:fontRef>
        </p:style>
        <p:txBody>
          <a:bodyPr lIns="53986" tIns="10797" rIns="53986" bIns="10797"/>
          <a:lstStyle/>
          <a:p>
            <a:pPr algn="ctr" eaLnBrk="1" hangingPunct="1">
              <a:defRPr/>
            </a:pPr>
            <a:r>
              <a:rPr lang="zh-TW" altLang="en-US" sz="1800" b="1" dirty="0">
                <a:solidFill>
                  <a:schemeClr val="tx1"/>
                </a:solidFill>
                <a:ea typeface="標楷體" pitchFamily="65" charset="-120"/>
                <a:cs typeface="新細明體" pitchFamily="18" charset="-120"/>
              </a:rPr>
              <a:t>通過</a:t>
            </a:r>
            <a:endParaRPr lang="zh-TW" altLang="en-US" sz="1800" dirty="0">
              <a:solidFill>
                <a:schemeClr val="tx1"/>
              </a:solidFill>
              <a:latin typeface="Arial" charset="0"/>
              <a:ea typeface="標楷體" pitchFamily="65" charset="-120"/>
              <a:cs typeface="新細明體" pitchFamily="18" charset="-120"/>
            </a:endParaRPr>
          </a:p>
        </p:txBody>
      </p:sp>
      <p:sp>
        <p:nvSpPr>
          <p:cNvPr id="11" name="Line 12"/>
          <p:cNvSpPr>
            <a:spLocks noChangeShapeType="1"/>
          </p:cNvSpPr>
          <p:nvPr/>
        </p:nvSpPr>
        <p:spPr bwMode="auto">
          <a:xfrm flipH="1">
            <a:off x="7890049" y="1771912"/>
            <a:ext cx="0" cy="185168"/>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1800"/>
          </a:p>
        </p:txBody>
      </p:sp>
      <p:sp>
        <p:nvSpPr>
          <p:cNvPr id="14" name="Text Box 16"/>
          <p:cNvSpPr txBox="1">
            <a:spLocks noChangeArrowheads="1"/>
          </p:cNvSpPr>
          <p:nvPr/>
        </p:nvSpPr>
        <p:spPr bwMode="auto">
          <a:xfrm>
            <a:off x="7764376" y="3146007"/>
            <a:ext cx="815742" cy="339637"/>
          </a:xfrm>
          <a:prstGeom prst="rect">
            <a:avLst/>
          </a:prstGeom>
          <a:noFill/>
          <a:ln>
            <a:noFill/>
            <a:headEnd/>
            <a:tailEnd/>
          </a:ln>
        </p:spPr>
        <p:style>
          <a:lnRef idx="1">
            <a:schemeClr val="accent3"/>
          </a:lnRef>
          <a:fillRef idx="2">
            <a:schemeClr val="accent3"/>
          </a:fillRef>
          <a:effectRef idx="1">
            <a:schemeClr val="accent3"/>
          </a:effectRef>
          <a:fontRef idx="minor">
            <a:schemeClr val="dk1"/>
          </a:fontRef>
        </p:style>
        <p:txBody>
          <a:bodyPr lIns="53986" tIns="10797" rIns="53986" bIns="10797"/>
          <a:lstStyle/>
          <a:p>
            <a:pPr algn="ctr" eaLnBrk="1" hangingPunct="1">
              <a:defRPr/>
            </a:pPr>
            <a:r>
              <a:rPr lang="zh-TW" altLang="en-US" sz="1800" b="1" dirty="0">
                <a:solidFill>
                  <a:schemeClr val="tx1"/>
                </a:solidFill>
                <a:ea typeface="標楷體" pitchFamily="65" charset="-120"/>
                <a:cs typeface="新細明體" pitchFamily="18" charset="-120"/>
              </a:rPr>
              <a:t>通過</a:t>
            </a:r>
            <a:endParaRPr lang="zh-TW" altLang="en-US" sz="1800" dirty="0">
              <a:solidFill>
                <a:schemeClr val="tx1"/>
              </a:solidFill>
              <a:latin typeface="Arial" charset="0"/>
              <a:ea typeface="標楷體" pitchFamily="65" charset="-120"/>
              <a:cs typeface="新細明體" pitchFamily="18" charset="-120"/>
            </a:endParaRPr>
          </a:p>
        </p:txBody>
      </p:sp>
      <p:sp>
        <p:nvSpPr>
          <p:cNvPr id="15" name="Line 17"/>
          <p:cNvSpPr>
            <a:spLocks noChangeShapeType="1"/>
          </p:cNvSpPr>
          <p:nvPr/>
        </p:nvSpPr>
        <p:spPr bwMode="auto">
          <a:xfrm>
            <a:off x="5764298" y="4136416"/>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sz="1800"/>
          </a:p>
        </p:txBody>
      </p:sp>
      <p:sp>
        <p:nvSpPr>
          <p:cNvPr id="16" name="Line 19"/>
          <p:cNvSpPr>
            <a:spLocks noChangeShapeType="1"/>
          </p:cNvSpPr>
          <p:nvPr/>
        </p:nvSpPr>
        <p:spPr bwMode="auto">
          <a:xfrm>
            <a:off x="10247775" y="2224188"/>
            <a:ext cx="0" cy="3261622"/>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1800"/>
          </a:p>
        </p:txBody>
      </p:sp>
      <p:sp>
        <p:nvSpPr>
          <p:cNvPr id="17" name="Text Box 20"/>
          <p:cNvSpPr txBox="1">
            <a:spLocks noChangeArrowheads="1"/>
          </p:cNvSpPr>
          <p:nvPr/>
        </p:nvSpPr>
        <p:spPr bwMode="auto">
          <a:xfrm>
            <a:off x="8326015" y="5195008"/>
            <a:ext cx="1333153" cy="357095"/>
          </a:xfrm>
          <a:prstGeom prst="rect">
            <a:avLst/>
          </a:prstGeom>
          <a:noFill/>
          <a:ln>
            <a:noFill/>
            <a:headEnd/>
            <a:tailEnd/>
          </a:ln>
        </p:spPr>
        <p:style>
          <a:lnRef idx="1">
            <a:schemeClr val="accent2"/>
          </a:lnRef>
          <a:fillRef idx="2">
            <a:schemeClr val="accent2"/>
          </a:fillRef>
          <a:effectRef idx="1">
            <a:schemeClr val="accent2"/>
          </a:effectRef>
          <a:fontRef idx="minor">
            <a:schemeClr val="dk1"/>
          </a:fontRef>
        </p:style>
        <p:txBody>
          <a:bodyPr/>
          <a:lstStyle/>
          <a:p>
            <a:pPr algn="ctr" eaLnBrk="1" hangingPunct="1">
              <a:defRPr/>
            </a:pPr>
            <a:r>
              <a:rPr lang="zh-TW" altLang="en-US" sz="1800" b="1" dirty="0">
                <a:solidFill>
                  <a:schemeClr val="tx1"/>
                </a:solidFill>
                <a:latin typeface="標楷體" pitchFamily="65" charset="-120"/>
                <a:ea typeface="標楷體" pitchFamily="65" charset="-120"/>
                <a:cs typeface="新細明體" pitchFamily="18" charset="-120"/>
              </a:rPr>
              <a:t>未通過</a:t>
            </a:r>
            <a:endParaRPr lang="zh-TW" altLang="en-US" sz="1800" b="1" dirty="0">
              <a:solidFill>
                <a:schemeClr val="tx1"/>
              </a:solidFill>
              <a:latin typeface="Arial" charset="0"/>
              <a:ea typeface="標楷體" pitchFamily="65" charset="-120"/>
              <a:cs typeface="新細明體" pitchFamily="18" charset="-120"/>
            </a:endParaRPr>
          </a:p>
        </p:txBody>
      </p:sp>
      <p:sp>
        <p:nvSpPr>
          <p:cNvPr id="18" name="Text Box 23"/>
          <p:cNvSpPr txBox="1">
            <a:spLocks noChangeArrowheads="1"/>
          </p:cNvSpPr>
          <p:nvPr/>
        </p:nvSpPr>
        <p:spPr bwMode="auto">
          <a:xfrm>
            <a:off x="2562855" y="3076195"/>
            <a:ext cx="1172546" cy="564246"/>
          </a:xfrm>
          <a:prstGeom prst="rect">
            <a:avLst/>
          </a:prstGeom>
          <a:noFill/>
          <a:ln>
            <a:noFill/>
            <a:headEnd/>
            <a:tailEnd/>
          </a:ln>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zh-TW" altLang="en-US" sz="1800" b="1" dirty="0">
                <a:solidFill>
                  <a:schemeClr val="tx1"/>
                </a:solidFill>
                <a:latin typeface="標楷體" pitchFamily="65" charset="-120"/>
                <a:ea typeface="標楷體" pitchFamily="65" charset="-120"/>
                <a:cs typeface="新細明體" pitchFamily="18" charset="-120"/>
              </a:rPr>
              <a:t>需經進一步評估</a:t>
            </a:r>
            <a:endParaRPr lang="zh-TW" altLang="en-US" sz="1800" dirty="0">
              <a:solidFill>
                <a:schemeClr val="tx1"/>
              </a:solidFill>
              <a:latin typeface="Arial" charset="0"/>
              <a:ea typeface="標楷體" pitchFamily="65" charset="-120"/>
              <a:cs typeface="新細明體" pitchFamily="18" charset="-120"/>
            </a:endParaRPr>
          </a:p>
        </p:txBody>
      </p:sp>
      <p:sp>
        <p:nvSpPr>
          <p:cNvPr id="19" name="Text Box 24"/>
          <p:cNvSpPr txBox="1">
            <a:spLocks noChangeArrowheads="1"/>
          </p:cNvSpPr>
          <p:nvPr/>
        </p:nvSpPr>
        <p:spPr bwMode="auto">
          <a:xfrm>
            <a:off x="157584" y="2436223"/>
            <a:ext cx="5358003" cy="395185"/>
          </a:xfrm>
          <a:prstGeom prst="rect">
            <a:avLst/>
          </a:prstGeom>
          <a:solidFill>
            <a:schemeClr val="accent2">
              <a:lumMod val="40000"/>
              <a:lumOff val="60000"/>
            </a:schemeClr>
          </a:solidFill>
          <a:ln>
            <a:headEnd/>
            <a:tailEnd/>
          </a:ln>
        </p:spPr>
        <p:style>
          <a:lnRef idx="1">
            <a:schemeClr val="accent5"/>
          </a:lnRef>
          <a:fillRef idx="2">
            <a:schemeClr val="accent5"/>
          </a:fillRef>
          <a:effectRef idx="1">
            <a:schemeClr val="accent5"/>
          </a:effectRef>
          <a:fontRef idx="minor">
            <a:schemeClr val="dk1"/>
          </a:fontRef>
        </p:style>
        <p:txBody>
          <a:bodyPr lIns="71981" tIns="10797" rIns="71981" bIns="10797" anchor="ctr"/>
          <a:lstStyle/>
          <a:p>
            <a:pPr algn="ctr" eaLnBrk="1" hangingPunct="1">
              <a:lnSpc>
                <a:spcPct val="144000"/>
              </a:lnSpc>
              <a:defRPr/>
            </a:pPr>
            <a:r>
              <a:rPr lang="zh-TW" altLang="en-US" sz="1800" dirty="0">
                <a:solidFill>
                  <a:schemeClr val="tx1"/>
                </a:solidFill>
                <a:latin typeface="+mj-ea"/>
                <a:ea typeface="+mj-ea"/>
                <a:cs typeface="新細明體" pitchFamily="18" charset="-120"/>
              </a:rPr>
              <a:t>公告</a:t>
            </a:r>
            <a:r>
              <a:rPr lang="en-US" altLang="zh-TW" sz="1800" dirty="0">
                <a:solidFill>
                  <a:schemeClr val="tx1"/>
                </a:solidFill>
                <a:latin typeface="+mj-ea"/>
                <a:ea typeface="+mj-ea"/>
                <a:cs typeface="新細明體" pitchFamily="18" charset="-120"/>
              </a:rPr>
              <a:t>【</a:t>
            </a:r>
            <a:r>
              <a:rPr lang="zh-TW" altLang="en-US" sz="1800" dirty="0">
                <a:solidFill>
                  <a:schemeClr val="tx1"/>
                </a:solidFill>
                <a:latin typeface="+mj-ea"/>
                <a:ea typeface="+mj-ea"/>
                <a:cs typeface="新細明體" pitchFamily="18" charset="-120"/>
              </a:rPr>
              <a:t>管道一</a:t>
            </a:r>
            <a:r>
              <a:rPr lang="en-US" altLang="zh-TW" sz="1800" dirty="0">
                <a:solidFill>
                  <a:schemeClr val="tx1"/>
                </a:solidFill>
                <a:latin typeface="+mj-ea"/>
                <a:ea typeface="+mj-ea"/>
                <a:cs typeface="新細明體" pitchFamily="18" charset="-120"/>
              </a:rPr>
              <a:t>】</a:t>
            </a:r>
            <a:r>
              <a:rPr lang="zh-TW" altLang="en-US" sz="1800" dirty="0">
                <a:solidFill>
                  <a:schemeClr val="tx1"/>
                </a:solidFill>
                <a:latin typeface="+mj-ea"/>
                <a:ea typeface="+mj-ea"/>
                <a:cs typeface="新細明體" pitchFamily="18" charset="-120"/>
              </a:rPr>
              <a:t>審查結果日期</a:t>
            </a:r>
            <a:r>
              <a:rPr lang="zh-TW" altLang="en-US" sz="1800" b="1" dirty="0">
                <a:solidFill>
                  <a:schemeClr val="tx1"/>
                </a:solidFill>
                <a:latin typeface="+mj-ea"/>
                <a:ea typeface="+mj-ea"/>
                <a:cs typeface="新細明體" pitchFamily="18" charset="-120"/>
              </a:rPr>
              <a:t>：</a:t>
            </a:r>
            <a:r>
              <a:rPr lang="en-US" altLang="zh-TW" sz="1800" b="1" dirty="0">
                <a:solidFill>
                  <a:srgbClr val="FF0000"/>
                </a:solidFill>
                <a:latin typeface="+mj-ea"/>
                <a:ea typeface="+mj-ea"/>
                <a:cs typeface="新細明體" pitchFamily="18" charset="-120"/>
              </a:rPr>
              <a:t>2</a:t>
            </a:r>
            <a:r>
              <a:rPr lang="zh-TW" altLang="en-US" sz="1800" b="1" dirty="0">
                <a:solidFill>
                  <a:srgbClr val="FF0000"/>
                </a:solidFill>
                <a:latin typeface="+mj-ea"/>
                <a:ea typeface="+mj-ea"/>
                <a:cs typeface="新細明體" pitchFamily="18" charset="-120"/>
              </a:rPr>
              <a:t>月</a:t>
            </a:r>
            <a:r>
              <a:rPr lang="en-US" altLang="zh-TW" sz="1800" b="1" dirty="0">
                <a:solidFill>
                  <a:srgbClr val="FF0000"/>
                </a:solidFill>
                <a:latin typeface="+mj-ea"/>
                <a:ea typeface="+mj-ea"/>
                <a:cs typeface="新細明體" pitchFamily="18" charset="-120"/>
              </a:rPr>
              <a:t>25</a:t>
            </a:r>
            <a:r>
              <a:rPr lang="zh-TW" altLang="en-US" sz="1800" b="1" dirty="0">
                <a:solidFill>
                  <a:srgbClr val="FF0000"/>
                </a:solidFill>
                <a:latin typeface="+mj-ea"/>
                <a:ea typeface="+mj-ea"/>
                <a:cs typeface="新細明體" pitchFamily="18" charset="-120"/>
              </a:rPr>
              <a:t>日</a:t>
            </a:r>
            <a:r>
              <a:rPr lang="en-US" altLang="zh-TW" sz="1800" b="1" dirty="0">
                <a:solidFill>
                  <a:srgbClr val="FF0000"/>
                </a:solidFill>
                <a:latin typeface="+mj-ea"/>
                <a:ea typeface="+mj-ea"/>
                <a:cs typeface="新細明體" pitchFamily="18" charset="-120"/>
              </a:rPr>
              <a:t>(</a:t>
            </a:r>
            <a:r>
              <a:rPr lang="zh-TW" altLang="en-US" sz="1800" b="1" dirty="0">
                <a:solidFill>
                  <a:srgbClr val="FF0000"/>
                </a:solidFill>
                <a:latin typeface="+mj-ea"/>
                <a:ea typeface="+mj-ea"/>
                <a:cs typeface="新細明體" pitchFamily="18" charset="-120"/>
              </a:rPr>
              <a:t>五</a:t>
            </a:r>
            <a:r>
              <a:rPr lang="en-US" altLang="zh-TW" sz="1800" b="1" dirty="0">
                <a:solidFill>
                  <a:srgbClr val="FF0000"/>
                </a:solidFill>
                <a:latin typeface="+mj-ea"/>
                <a:ea typeface="+mj-ea"/>
                <a:cs typeface="新細明體" pitchFamily="18" charset="-120"/>
              </a:rPr>
              <a:t>) </a:t>
            </a:r>
            <a:endParaRPr lang="zh-TW" altLang="zh-TW" sz="1800" b="1" dirty="0">
              <a:solidFill>
                <a:srgbClr val="FF0000"/>
              </a:solidFill>
              <a:latin typeface="+mj-ea"/>
              <a:ea typeface="+mj-ea"/>
              <a:cs typeface="新細明體" pitchFamily="18" charset="-120"/>
            </a:endParaRPr>
          </a:p>
        </p:txBody>
      </p:sp>
      <p:sp>
        <p:nvSpPr>
          <p:cNvPr id="20" name="Text Box 25"/>
          <p:cNvSpPr txBox="1">
            <a:spLocks noChangeArrowheads="1"/>
          </p:cNvSpPr>
          <p:nvPr/>
        </p:nvSpPr>
        <p:spPr bwMode="auto">
          <a:xfrm>
            <a:off x="2742485" y="5016273"/>
            <a:ext cx="5404368" cy="322625"/>
          </a:xfrm>
          <a:prstGeom prst="rect">
            <a:avLst/>
          </a:prstGeom>
          <a:solidFill>
            <a:schemeClr val="bg1">
              <a:lumMod val="95000"/>
            </a:schemeClr>
          </a:solidFill>
          <a:ln>
            <a:headEnd/>
            <a:tailEnd/>
          </a:ln>
        </p:spPr>
        <p:style>
          <a:lnRef idx="1">
            <a:schemeClr val="accent3"/>
          </a:lnRef>
          <a:fillRef idx="2">
            <a:schemeClr val="accent3"/>
          </a:fillRef>
          <a:effectRef idx="1">
            <a:schemeClr val="accent3"/>
          </a:effectRef>
          <a:fontRef idx="minor">
            <a:schemeClr val="dk1"/>
          </a:fontRef>
        </p:style>
        <p:txBody>
          <a:bodyPr tIns="10797" bIns="10797"/>
          <a:lstStyle/>
          <a:p>
            <a:pPr algn="ctr" eaLnBrk="1" hangingPunct="1">
              <a:defRPr/>
            </a:pPr>
            <a:r>
              <a:rPr lang="zh-TW" altLang="en-US" sz="1800" dirty="0">
                <a:solidFill>
                  <a:schemeClr val="tx1"/>
                </a:solidFill>
                <a:latin typeface="+mj-ea"/>
                <a:ea typeface="+mj-ea"/>
                <a:cs typeface="新細明體" pitchFamily="18" charset="-120"/>
              </a:rPr>
              <a:t>鑑定小組綜合</a:t>
            </a:r>
            <a:r>
              <a:rPr lang="zh-TW" altLang="en-US" sz="1800" dirty="0">
                <a:solidFill>
                  <a:srgbClr val="000000"/>
                </a:solidFill>
                <a:latin typeface="+mj-ea"/>
                <a:ea typeface="+mj-ea"/>
                <a:cs typeface="新細明體" pitchFamily="18" charset="-120"/>
              </a:rPr>
              <a:t>研判</a:t>
            </a:r>
            <a:endParaRPr lang="zh-TW" altLang="en-US" sz="2000" dirty="0">
              <a:solidFill>
                <a:schemeClr val="tx1"/>
              </a:solidFill>
              <a:latin typeface="+mj-ea"/>
              <a:ea typeface="+mj-ea"/>
              <a:cs typeface="新細明體" pitchFamily="18" charset="-120"/>
            </a:endParaRPr>
          </a:p>
        </p:txBody>
      </p:sp>
      <p:sp>
        <p:nvSpPr>
          <p:cNvPr id="21" name="Text Box 26"/>
          <p:cNvSpPr txBox="1">
            <a:spLocks noChangeArrowheads="1"/>
          </p:cNvSpPr>
          <p:nvPr/>
        </p:nvSpPr>
        <p:spPr bwMode="auto">
          <a:xfrm>
            <a:off x="549796" y="817241"/>
            <a:ext cx="11211447" cy="367929"/>
          </a:xfrm>
          <a:prstGeom prst="rect">
            <a:avLst/>
          </a:prstGeom>
          <a:solidFill>
            <a:schemeClr val="accent5">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a:lstStyle/>
          <a:p>
            <a:pPr algn="ctr" eaLnBrk="1" hangingPunct="1">
              <a:defRPr/>
            </a:pPr>
            <a:r>
              <a:rPr lang="zh-TW" altLang="en-US" sz="1800" dirty="0">
                <a:solidFill>
                  <a:srgbClr val="000000"/>
                </a:solidFill>
                <a:latin typeface="+mj-ea"/>
                <a:ea typeface="+mj-ea"/>
                <a:cs typeface="新細明體" pitchFamily="18" charset="-120"/>
              </a:rPr>
              <a:t>本市</a:t>
            </a:r>
            <a:r>
              <a:rPr lang="zh-TW" altLang="en-US" sz="1800" dirty="0">
                <a:solidFill>
                  <a:schemeClr val="tx1"/>
                </a:solidFill>
                <a:latin typeface="+mj-ea"/>
                <a:ea typeface="+mj-ea"/>
                <a:cs typeface="新細明體" pitchFamily="18" charset="-120"/>
              </a:rPr>
              <a:t>公私立</a:t>
            </a:r>
            <a:r>
              <a:rPr lang="zh-TW" altLang="en-US" sz="1800" dirty="0">
                <a:solidFill>
                  <a:srgbClr val="000000"/>
                </a:solidFill>
                <a:latin typeface="+mj-ea"/>
                <a:ea typeface="+mj-ea"/>
                <a:cs typeface="新細明體" pitchFamily="18" charset="-120"/>
              </a:rPr>
              <a:t>國民小學六年級學生，經專家學者、指導教師或學生家長推薦具有創造能力資賦優異特質之學生</a:t>
            </a:r>
            <a:endParaRPr lang="zh-TW" altLang="en-US" sz="2000" dirty="0">
              <a:solidFill>
                <a:schemeClr val="tx1"/>
              </a:solidFill>
              <a:latin typeface="+mj-ea"/>
              <a:ea typeface="+mj-ea"/>
              <a:cs typeface="新細明體" pitchFamily="18" charset="-120"/>
            </a:endParaRPr>
          </a:p>
        </p:txBody>
      </p:sp>
      <p:sp>
        <p:nvSpPr>
          <p:cNvPr id="22" name="Text Box 28"/>
          <p:cNvSpPr txBox="1">
            <a:spLocks noChangeArrowheads="1"/>
          </p:cNvSpPr>
          <p:nvPr/>
        </p:nvSpPr>
        <p:spPr bwMode="auto">
          <a:xfrm>
            <a:off x="630994" y="1386194"/>
            <a:ext cx="11418320" cy="404797"/>
          </a:xfrm>
          <a:prstGeom prst="rect">
            <a:avLst/>
          </a:prstGeom>
          <a:solidFill>
            <a:schemeClr val="accent4">
              <a:lumMod val="20000"/>
              <a:lumOff val="80000"/>
            </a:schemeClr>
          </a:solidFill>
          <a:ln>
            <a:headEnd/>
            <a:tailEnd/>
          </a:ln>
        </p:spPr>
        <p:style>
          <a:lnRef idx="1">
            <a:schemeClr val="accent3"/>
          </a:lnRef>
          <a:fillRef idx="2">
            <a:schemeClr val="accent3"/>
          </a:fillRef>
          <a:effectRef idx="1">
            <a:schemeClr val="accent3"/>
          </a:effectRef>
          <a:fontRef idx="minor">
            <a:schemeClr val="dk1"/>
          </a:fontRef>
        </p:style>
        <p:txBody>
          <a:bodyPr lIns="35991" tIns="10797" rIns="35991" bIns="10797"/>
          <a:lstStyle/>
          <a:p>
            <a:pPr algn="ctr">
              <a:lnSpc>
                <a:spcPct val="150000"/>
              </a:lnSpc>
              <a:spcBef>
                <a:spcPts val="600"/>
              </a:spcBef>
              <a:defRPr/>
            </a:pPr>
            <a:r>
              <a:rPr lang="zh-TW" altLang="en-US" sz="1800" dirty="0">
                <a:solidFill>
                  <a:schemeClr val="tx1"/>
                </a:solidFill>
                <a:latin typeface="+mj-ea"/>
                <a:ea typeface="+mj-ea"/>
                <a:cs typeface="新細明體" pitchFamily="18" charset="-120"/>
              </a:rPr>
              <a:t>報名時間：</a:t>
            </a:r>
            <a:r>
              <a:rPr lang="en-US" altLang="zh-TW" sz="1800" b="1" dirty="0">
                <a:solidFill>
                  <a:srgbClr val="FF0000"/>
                </a:solidFill>
                <a:latin typeface="+mj-ea"/>
                <a:ea typeface="+mj-ea"/>
                <a:cs typeface="新細明體" pitchFamily="18" charset="-120"/>
              </a:rPr>
              <a:t>111</a:t>
            </a:r>
            <a:r>
              <a:rPr lang="zh-TW" altLang="en-US" sz="1800" b="1" dirty="0">
                <a:solidFill>
                  <a:srgbClr val="FF0000"/>
                </a:solidFill>
                <a:latin typeface="+mj-ea"/>
                <a:ea typeface="+mj-ea"/>
                <a:cs typeface="新細明體" pitchFamily="18" charset="-120"/>
              </a:rPr>
              <a:t>年</a:t>
            </a:r>
            <a:r>
              <a:rPr lang="en-US" altLang="zh-TW" sz="1800" b="1" dirty="0">
                <a:solidFill>
                  <a:srgbClr val="FF0000"/>
                </a:solidFill>
                <a:latin typeface="+mj-ea"/>
                <a:ea typeface="+mj-ea"/>
                <a:cs typeface="新細明體" pitchFamily="18" charset="-120"/>
              </a:rPr>
              <a:t>2</a:t>
            </a:r>
            <a:r>
              <a:rPr lang="zh-TW" altLang="en-US" sz="1800" b="1" dirty="0">
                <a:solidFill>
                  <a:srgbClr val="FF0000"/>
                </a:solidFill>
                <a:latin typeface="+mj-ea"/>
                <a:ea typeface="+mj-ea"/>
                <a:cs typeface="新細明體" pitchFamily="18" charset="-120"/>
              </a:rPr>
              <a:t>月</a:t>
            </a:r>
            <a:r>
              <a:rPr lang="en-US" altLang="zh-TW" sz="1800" b="1" dirty="0">
                <a:solidFill>
                  <a:srgbClr val="FF0000"/>
                </a:solidFill>
                <a:latin typeface="+mj-ea"/>
                <a:ea typeface="+mj-ea"/>
                <a:cs typeface="新細明體" pitchFamily="18" charset="-120"/>
              </a:rPr>
              <a:t>7</a:t>
            </a:r>
            <a:r>
              <a:rPr lang="zh-TW" altLang="en-US" sz="1800" b="1" dirty="0">
                <a:solidFill>
                  <a:srgbClr val="FF0000"/>
                </a:solidFill>
                <a:latin typeface="+mj-ea"/>
                <a:ea typeface="+mj-ea"/>
                <a:cs typeface="新細明體" pitchFamily="18" charset="-120"/>
              </a:rPr>
              <a:t>日</a:t>
            </a:r>
            <a:r>
              <a:rPr lang="en-US" altLang="zh-TW" sz="1800" b="1" dirty="0">
                <a:solidFill>
                  <a:srgbClr val="FF0000"/>
                </a:solidFill>
                <a:latin typeface="+mj-ea"/>
                <a:ea typeface="+mj-ea"/>
                <a:cs typeface="新細明體" pitchFamily="18" charset="-120"/>
              </a:rPr>
              <a:t>(</a:t>
            </a:r>
            <a:r>
              <a:rPr lang="zh-TW" altLang="en-US" sz="1800" b="1" dirty="0">
                <a:solidFill>
                  <a:srgbClr val="FF0000"/>
                </a:solidFill>
                <a:latin typeface="+mj-ea"/>
                <a:ea typeface="+mj-ea"/>
                <a:cs typeface="新細明體" pitchFamily="18" charset="-120"/>
              </a:rPr>
              <a:t>一</a:t>
            </a:r>
            <a:r>
              <a:rPr lang="en-US" altLang="zh-TW" sz="1800" b="1" dirty="0">
                <a:solidFill>
                  <a:srgbClr val="FF0000"/>
                </a:solidFill>
                <a:latin typeface="+mj-ea"/>
                <a:ea typeface="+mj-ea"/>
                <a:cs typeface="新細明體" pitchFamily="18" charset="-120"/>
              </a:rPr>
              <a:t>)8:00~2</a:t>
            </a:r>
            <a:r>
              <a:rPr lang="zh-TW" altLang="en-US" sz="1800" b="1" dirty="0">
                <a:solidFill>
                  <a:srgbClr val="FF0000"/>
                </a:solidFill>
                <a:latin typeface="+mj-ea"/>
                <a:ea typeface="+mj-ea"/>
                <a:cs typeface="新細明體" pitchFamily="18" charset="-120"/>
              </a:rPr>
              <a:t>月</a:t>
            </a:r>
            <a:r>
              <a:rPr lang="en-US" altLang="zh-TW" sz="1800" b="1" dirty="0">
                <a:solidFill>
                  <a:srgbClr val="FF0000"/>
                </a:solidFill>
                <a:latin typeface="+mj-ea"/>
                <a:ea typeface="+mj-ea"/>
                <a:cs typeface="新細明體" pitchFamily="18" charset="-120"/>
              </a:rPr>
              <a:t>16</a:t>
            </a:r>
            <a:r>
              <a:rPr lang="zh-TW" altLang="en-US" sz="1800" b="1" dirty="0">
                <a:solidFill>
                  <a:srgbClr val="FF0000"/>
                </a:solidFill>
                <a:latin typeface="+mj-ea"/>
                <a:ea typeface="+mj-ea"/>
                <a:cs typeface="新細明體" pitchFamily="18" charset="-120"/>
              </a:rPr>
              <a:t>日</a:t>
            </a:r>
            <a:r>
              <a:rPr lang="en-US" altLang="zh-TW" sz="1800" b="1" dirty="0">
                <a:solidFill>
                  <a:srgbClr val="FF0000"/>
                </a:solidFill>
                <a:latin typeface="+mj-ea"/>
                <a:ea typeface="+mj-ea"/>
                <a:cs typeface="新細明體" pitchFamily="18" charset="-120"/>
              </a:rPr>
              <a:t>(</a:t>
            </a:r>
            <a:r>
              <a:rPr lang="zh-TW" altLang="en-US" sz="1800" b="1" dirty="0">
                <a:solidFill>
                  <a:srgbClr val="FF0000"/>
                </a:solidFill>
                <a:latin typeface="+mj-ea"/>
                <a:ea typeface="+mj-ea"/>
                <a:cs typeface="新細明體" pitchFamily="18" charset="-120"/>
              </a:rPr>
              <a:t>三</a:t>
            </a:r>
            <a:r>
              <a:rPr lang="en-US" altLang="zh-TW" sz="1800" b="1" dirty="0">
                <a:solidFill>
                  <a:srgbClr val="FF0000"/>
                </a:solidFill>
                <a:latin typeface="+mj-ea"/>
                <a:ea typeface="+mj-ea"/>
                <a:cs typeface="新細明體" pitchFamily="18" charset="-120"/>
              </a:rPr>
              <a:t>)</a:t>
            </a:r>
            <a:r>
              <a:rPr lang="zh-TW" altLang="en-US" sz="1800" b="1" dirty="0">
                <a:solidFill>
                  <a:srgbClr val="FF0000"/>
                </a:solidFill>
                <a:latin typeface="+mj-ea"/>
                <a:ea typeface="+mj-ea"/>
                <a:cs typeface="新細明體" pitchFamily="18" charset="-120"/>
              </a:rPr>
              <a:t>中午</a:t>
            </a:r>
            <a:r>
              <a:rPr lang="en-US" altLang="zh-TW" sz="1800" b="1" dirty="0">
                <a:solidFill>
                  <a:srgbClr val="FF0000"/>
                </a:solidFill>
                <a:latin typeface="+mj-ea"/>
                <a:ea typeface="+mj-ea"/>
                <a:cs typeface="新細明體" pitchFamily="18" charset="-120"/>
              </a:rPr>
              <a:t>12:00</a:t>
            </a:r>
            <a:r>
              <a:rPr lang="zh-TW" altLang="en-US" sz="1800" b="1" dirty="0">
                <a:solidFill>
                  <a:schemeClr val="tx1"/>
                </a:solidFill>
                <a:latin typeface="+mj-ea"/>
                <a:ea typeface="+mj-ea"/>
                <a:cs typeface="新細明體" pitchFamily="18" charset="-120"/>
              </a:rPr>
              <a:t>，線上</a:t>
            </a:r>
            <a:r>
              <a:rPr lang="zh-TW" altLang="en-US" sz="1800" b="1" dirty="0">
                <a:solidFill>
                  <a:srgbClr val="000000"/>
                </a:solidFill>
                <a:latin typeface="+mj-ea"/>
                <a:ea typeface="+mj-ea"/>
                <a:cs typeface="新細明體" pitchFamily="18" charset="-120"/>
              </a:rPr>
              <a:t>報名：</a:t>
            </a:r>
            <a:r>
              <a:rPr lang="en-US" altLang="zh-TW" sz="1800" b="1" dirty="0">
                <a:solidFill>
                  <a:srgbClr val="000000"/>
                </a:solidFill>
                <a:latin typeface="+mj-ea"/>
                <a:ea typeface="+mj-ea"/>
                <a:cs typeface="新細明體" pitchFamily="18" charset="-120"/>
              </a:rPr>
              <a:t>https://</a:t>
            </a:r>
            <a:r>
              <a:rPr lang="en-US" altLang="zh-TW" sz="1800" b="1" dirty="0" err="1">
                <a:solidFill>
                  <a:srgbClr val="000000"/>
                </a:solidFill>
                <a:latin typeface="+mj-ea"/>
                <a:ea typeface="+mj-ea"/>
                <a:cs typeface="新細明體" pitchFamily="18" charset="-120"/>
              </a:rPr>
              <a:t>www.giftedness.tyc.edu.tw</a:t>
            </a:r>
            <a:endParaRPr lang="zh-TW" altLang="en-US" sz="1800" b="1" dirty="0">
              <a:solidFill>
                <a:schemeClr val="tx1"/>
              </a:solidFill>
              <a:latin typeface="+mj-ea"/>
              <a:ea typeface="+mj-ea"/>
              <a:cs typeface="新細明體" pitchFamily="18" charset="-120"/>
            </a:endParaRPr>
          </a:p>
        </p:txBody>
      </p:sp>
      <p:sp>
        <p:nvSpPr>
          <p:cNvPr id="23" name="Line 30"/>
          <p:cNvSpPr>
            <a:spLocks noChangeShapeType="1"/>
          </p:cNvSpPr>
          <p:nvPr/>
        </p:nvSpPr>
        <p:spPr bwMode="auto">
          <a:xfrm rot="16183290" flipV="1">
            <a:off x="6003973" y="2724194"/>
            <a:ext cx="8420" cy="173202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sz="1800"/>
          </a:p>
        </p:txBody>
      </p:sp>
      <p:sp>
        <p:nvSpPr>
          <p:cNvPr id="24" name="Text Box 31"/>
          <p:cNvSpPr txBox="1">
            <a:spLocks noChangeArrowheads="1"/>
          </p:cNvSpPr>
          <p:nvPr/>
        </p:nvSpPr>
        <p:spPr bwMode="auto">
          <a:xfrm>
            <a:off x="5607315" y="1967304"/>
            <a:ext cx="6153929" cy="717824"/>
          </a:xfrm>
          <a:prstGeom prst="rect">
            <a:avLst/>
          </a:prstGeom>
          <a:solidFill>
            <a:schemeClr val="bg2">
              <a:lumMod val="90000"/>
            </a:schemeClr>
          </a:solidFill>
          <a:ln>
            <a:headEnd/>
            <a:tailEnd/>
          </a:ln>
        </p:spPr>
        <p:style>
          <a:lnRef idx="1">
            <a:schemeClr val="accent3"/>
          </a:lnRef>
          <a:fillRef idx="2">
            <a:schemeClr val="accent3"/>
          </a:fillRef>
          <a:effectRef idx="1">
            <a:schemeClr val="accent3"/>
          </a:effectRef>
          <a:fontRef idx="minor">
            <a:schemeClr val="dk1"/>
          </a:fontRef>
        </p:style>
        <p:txBody>
          <a:bodyPr tIns="71981" bIns="71981"/>
          <a:lstStyle/>
          <a:p>
            <a:pPr algn="ctr" eaLnBrk="1" hangingPunct="1">
              <a:defRPr/>
            </a:pPr>
            <a:r>
              <a:rPr lang="en-US" altLang="zh-TW" sz="1800" dirty="0">
                <a:solidFill>
                  <a:schemeClr val="tx1"/>
                </a:solidFill>
                <a:latin typeface="+mj-ea"/>
                <a:ea typeface="+mj-ea"/>
                <a:cs typeface="新細明體" pitchFamily="18" charset="-120"/>
              </a:rPr>
              <a:t>【</a:t>
            </a:r>
            <a:r>
              <a:rPr lang="zh-TW" altLang="en-US" sz="1800" dirty="0">
                <a:solidFill>
                  <a:schemeClr val="tx1"/>
                </a:solidFill>
                <a:latin typeface="+mj-ea"/>
                <a:ea typeface="+mj-ea"/>
                <a:cs typeface="新細明體" pitchFamily="18" charset="-120"/>
              </a:rPr>
              <a:t>管道二</a:t>
            </a:r>
            <a:r>
              <a:rPr lang="en-US" altLang="zh-TW" sz="1800" dirty="0">
                <a:solidFill>
                  <a:schemeClr val="tx1"/>
                </a:solidFill>
                <a:latin typeface="+mj-ea"/>
                <a:ea typeface="+mj-ea"/>
                <a:cs typeface="新細明體" pitchFamily="18" charset="-120"/>
              </a:rPr>
              <a:t>】</a:t>
            </a:r>
            <a:r>
              <a:rPr lang="zh-TW" altLang="en-US" sz="1800" u="sng" dirty="0">
                <a:solidFill>
                  <a:schemeClr val="tx1"/>
                </a:solidFill>
                <a:latin typeface="+mj-ea"/>
                <a:ea typeface="+mj-ea"/>
                <a:cs typeface="新細明體" pitchFamily="18" charset="-120"/>
              </a:rPr>
              <a:t>初選</a:t>
            </a:r>
            <a:r>
              <a:rPr lang="zh-TW" altLang="en-US" sz="1800" dirty="0">
                <a:solidFill>
                  <a:schemeClr val="tx1"/>
                </a:solidFill>
                <a:latin typeface="+mj-ea"/>
                <a:ea typeface="+mj-ea"/>
                <a:cs typeface="新細明體" pitchFamily="18" charset="-120"/>
              </a:rPr>
              <a:t>（創造能力評量</a:t>
            </a:r>
            <a:r>
              <a:rPr lang="en-US" altLang="zh-TW" sz="1800" dirty="0">
                <a:solidFill>
                  <a:schemeClr val="tx1"/>
                </a:solidFill>
                <a:latin typeface="+mj-ea"/>
                <a:ea typeface="+mj-ea"/>
                <a:cs typeface="新細明體" pitchFamily="18" charset="-120"/>
              </a:rPr>
              <a:t>1</a:t>
            </a:r>
            <a:r>
              <a:rPr lang="zh-TW" altLang="en-US" sz="1800" dirty="0">
                <a:solidFill>
                  <a:schemeClr val="tx1"/>
                </a:solidFill>
                <a:latin typeface="+mj-ea"/>
                <a:ea typeface="+mj-ea"/>
                <a:cs typeface="新細明體" pitchFamily="18" charset="-120"/>
              </a:rPr>
              <a:t>）</a:t>
            </a:r>
            <a:endParaRPr lang="en-US" altLang="zh-TW" sz="1800" dirty="0">
              <a:solidFill>
                <a:schemeClr val="tx1"/>
              </a:solidFill>
              <a:latin typeface="+mj-ea"/>
              <a:ea typeface="+mj-ea"/>
              <a:cs typeface="新細明體" pitchFamily="18" charset="-120"/>
            </a:endParaRPr>
          </a:p>
          <a:p>
            <a:pPr algn="ctr" eaLnBrk="1" hangingPunct="1">
              <a:defRPr/>
            </a:pPr>
            <a:r>
              <a:rPr lang="zh-TW" altLang="en-US" sz="1800" dirty="0">
                <a:solidFill>
                  <a:schemeClr val="tx1"/>
                </a:solidFill>
                <a:latin typeface="+mj-ea"/>
                <a:ea typeface="+mj-ea"/>
                <a:cs typeface="新細明體" pitchFamily="18" charset="-120"/>
              </a:rPr>
              <a:t>初選評量日期：</a:t>
            </a:r>
            <a:r>
              <a:rPr lang="en-US" altLang="zh-TW" sz="1800" b="1" dirty="0">
                <a:solidFill>
                  <a:srgbClr val="FF0000"/>
                </a:solidFill>
                <a:latin typeface="+mj-ea"/>
                <a:ea typeface="+mj-ea"/>
                <a:cs typeface="新細明體" pitchFamily="18" charset="-120"/>
              </a:rPr>
              <a:t>3</a:t>
            </a:r>
            <a:r>
              <a:rPr lang="zh-TW" altLang="en-US" sz="1800" b="1" dirty="0">
                <a:solidFill>
                  <a:srgbClr val="FF0000"/>
                </a:solidFill>
                <a:latin typeface="+mj-ea"/>
                <a:ea typeface="+mj-ea"/>
                <a:cs typeface="新細明體" pitchFamily="18" charset="-120"/>
              </a:rPr>
              <a:t>月</a:t>
            </a:r>
            <a:r>
              <a:rPr lang="en-US" altLang="zh-TW" sz="1800" b="1" dirty="0">
                <a:solidFill>
                  <a:srgbClr val="FF0000"/>
                </a:solidFill>
                <a:latin typeface="+mj-ea"/>
                <a:ea typeface="+mj-ea"/>
                <a:cs typeface="新細明體" pitchFamily="18" charset="-120"/>
              </a:rPr>
              <a:t>6</a:t>
            </a:r>
            <a:r>
              <a:rPr lang="zh-TW" altLang="en-US" sz="1800" b="1" dirty="0">
                <a:solidFill>
                  <a:srgbClr val="FF0000"/>
                </a:solidFill>
                <a:latin typeface="+mj-ea"/>
                <a:ea typeface="+mj-ea"/>
                <a:cs typeface="新細明體" pitchFamily="18" charset="-120"/>
              </a:rPr>
              <a:t>日</a:t>
            </a:r>
            <a:r>
              <a:rPr lang="en-US" altLang="zh-TW" sz="1800" b="1" dirty="0">
                <a:solidFill>
                  <a:srgbClr val="FF0000"/>
                </a:solidFill>
                <a:latin typeface="+mj-ea"/>
                <a:ea typeface="+mj-ea"/>
                <a:cs typeface="新細明體" pitchFamily="18" charset="-120"/>
              </a:rPr>
              <a:t>(</a:t>
            </a:r>
            <a:r>
              <a:rPr lang="zh-TW" altLang="en-US" sz="1800" b="1" dirty="0">
                <a:solidFill>
                  <a:srgbClr val="FF0000"/>
                </a:solidFill>
                <a:latin typeface="+mj-ea"/>
                <a:ea typeface="+mj-ea"/>
                <a:cs typeface="新細明體" pitchFamily="18" charset="-120"/>
              </a:rPr>
              <a:t>日</a:t>
            </a:r>
            <a:r>
              <a:rPr lang="en-US" altLang="zh-TW" sz="1800" b="1" dirty="0">
                <a:solidFill>
                  <a:srgbClr val="FF0000"/>
                </a:solidFill>
                <a:latin typeface="+mj-ea"/>
                <a:ea typeface="+mj-ea"/>
                <a:cs typeface="新細明體" pitchFamily="18" charset="-120"/>
              </a:rPr>
              <a:t>)</a:t>
            </a:r>
            <a:r>
              <a:rPr lang="zh-TW" altLang="en-US" sz="1800" dirty="0">
                <a:solidFill>
                  <a:srgbClr val="FF0000"/>
                </a:solidFill>
                <a:latin typeface="+mj-ea"/>
                <a:ea typeface="+mj-ea"/>
                <a:cs typeface="新細明體" pitchFamily="18" charset="-120"/>
              </a:rPr>
              <a:t>；</a:t>
            </a:r>
            <a:r>
              <a:rPr lang="zh-TW" altLang="en-US" sz="1800" dirty="0">
                <a:solidFill>
                  <a:schemeClr val="tx1"/>
                </a:solidFill>
                <a:latin typeface="+mj-ea"/>
                <a:ea typeface="+mj-ea"/>
                <a:cs typeface="新細明體" pitchFamily="18" charset="-120"/>
              </a:rPr>
              <a:t>通過名單公告</a:t>
            </a:r>
            <a:r>
              <a:rPr lang="zh-TW" altLang="en-US" sz="1800" dirty="0">
                <a:solidFill>
                  <a:srgbClr val="FF0000"/>
                </a:solidFill>
                <a:latin typeface="+mj-ea"/>
                <a:ea typeface="+mj-ea"/>
                <a:cs typeface="新細明體" pitchFamily="18" charset="-120"/>
              </a:rPr>
              <a:t>：</a:t>
            </a:r>
            <a:r>
              <a:rPr lang="en-US" altLang="zh-TW" sz="1800" b="1" dirty="0">
                <a:solidFill>
                  <a:srgbClr val="FF0000"/>
                </a:solidFill>
                <a:latin typeface="+mj-ea"/>
                <a:ea typeface="+mj-ea"/>
                <a:cs typeface="新細明體" pitchFamily="18" charset="-120"/>
              </a:rPr>
              <a:t>3</a:t>
            </a:r>
            <a:r>
              <a:rPr lang="zh-TW" altLang="en-US" sz="1800" b="1" dirty="0">
                <a:solidFill>
                  <a:srgbClr val="FF0000"/>
                </a:solidFill>
                <a:latin typeface="+mj-ea"/>
                <a:ea typeface="+mj-ea"/>
                <a:cs typeface="新細明體" pitchFamily="18" charset="-120"/>
              </a:rPr>
              <a:t>月</a:t>
            </a:r>
            <a:r>
              <a:rPr lang="en-US" altLang="zh-TW" sz="1800" b="1" dirty="0">
                <a:solidFill>
                  <a:srgbClr val="FF0000"/>
                </a:solidFill>
                <a:latin typeface="+mj-ea"/>
                <a:ea typeface="+mj-ea"/>
                <a:cs typeface="新細明體" pitchFamily="18" charset="-120"/>
              </a:rPr>
              <a:t>17</a:t>
            </a:r>
            <a:r>
              <a:rPr lang="zh-TW" altLang="en-US" sz="1800" b="1" dirty="0">
                <a:solidFill>
                  <a:srgbClr val="FF0000"/>
                </a:solidFill>
                <a:latin typeface="+mj-ea"/>
                <a:ea typeface="+mj-ea"/>
                <a:cs typeface="新細明體" pitchFamily="18" charset="-120"/>
              </a:rPr>
              <a:t>日</a:t>
            </a:r>
            <a:r>
              <a:rPr lang="en-US" altLang="zh-TW" sz="1800" b="1" dirty="0">
                <a:solidFill>
                  <a:srgbClr val="FF0000"/>
                </a:solidFill>
                <a:latin typeface="+mj-ea"/>
                <a:ea typeface="+mj-ea"/>
                <a:cs typeface="新細明體" pitchFamily="18" charset="-120"/>
              </a:rPr>
              <a:t>(</a:t>
            </a:r>
            <a:r>
              <a:rPr lang="zh-TW" altLang="en-US" sz="1800" b="1" dirty="0">
                <a:solidFill>
                  <a:srgbClr val="FF0000"/>
                </a:solidFill>
                <a:latin typeface="+mj-ea"/>
                <a:ea typeface="+mj-ea"/>
                <a:cs typeface="新細明體" pitchFamily="18" charset="-120"/>
              </a:rPr>
              <a:t>四</a:t>
            </a:r>
            <a:r>
              <a:rPr lang="en-US" altLang="zh-TW" sz="1800" b="1" dirty="0">
                <a:solidFill>
                  <a:srgbClr val="FF0000"/>
                </a:solidFill>
                <a:latin typeface="+mj-ea"/>
                <a:ea typeface="+mj-ea"/>
                <a:cs typeface="新細明體" pitchFamily="18" charset="-120"/>
              </a:rPr>
              <a:t>)</a:t>
            </a:r>
            <a:endParaRPr lang="zh-TW" altLang="en-US" sz="1800" b="1" dirty="0">
              <a:solidFill>
                <a:srgbClr val="FF0000"/>
              </a:solidFill>
              <a:latin typeface="+mj-ea"/>
              <a:ea typeface="+mj-ea"/>
              <a:cs typeface="新細明體" pitchFamily="18" charset="-120"/>
            </a:endParaRPr>
          </a:p>
        </p:txBody>
      </p:sp>
      <p:sp>
        <p:nvSpPr>
          <p:cNvPr id="25" name="Text Box 32"/>
          <p:cNvSpPr txBox="1">
            <a:spLocks noChangeArrowheads="1"/>
          </p:cNvSpPr>
          <p:nvPr/>
        </p:nvSpPr>
        <p:spPr bwMode="auto">
          <a:xfrm>
            <a:off x="2620559" y="3931682"/>
            <a:ext cx="7166982" cy="851919"/>
          </a:xfrm>
          <a:prstGeom prst="rect">
            <a:avLst/>
          </a:prstGeom>
          <a:solidFill>
            <a:schemeClr val="accent4">
              <a:lumMod val="20000"/>
              <a:lumOff val="80000"/>
            </a:schemeClr>
          </a:solidFill>
          <a:ln>
            <a:headEnd/>
            <a:tailEnd/>
          </a:ln>
        </p:spPr>
        <p:style>
          <a:lnRef idx="1">
            <a:schemeClr val="accent3"/>
          </a:lnRef>
          <a:fillRef idx="2">
            <a:schemeClr val="accent3"/>
          </a:fillRef>
          <a:effectRef idx="1">
            <a:schemeClr val="accent3"/>
          </a:effectRef>
          <a:fontRef idx="minor">
            <a:schemeClr val="dk1"/>
          </a:fontRef>
        </p:style>
        <p:txBody>
          <a:bodyPr lIns="53986" tIns="46788" rIns="53986" bIns="10797"/>
          <a:lstStyle/>
          <a:p>
            <a:pPr algn="ctr" eaLnBrk="1" hangingPunct="1">
              <a:defRPr/>
            </a:pPr>
            <a:r>
              <a:rPr lang="en-US" altLang="zh-TW" sz="1800" b="1" dirty="0">
                <a:solidFill>
                  <a:schemeClr val="tx1"/>
                </a:solidFill>
                <a:latin typeface="+mj-ea"/>
                <a:ea typeface="+mj-ea"/>
                <a:cs typeface="新細明體" pitchFamily="18" charset="-120"/>
              </a:rPr>
              <a:t>【</a:t>
            </a:r>
            <a:r>
              <a:rPr lang="zh-TW" altLang="en-US" sz="1800" b="1" dirty="0">
                <a:solidFill>
                  <a:schemeClr val="tx1"/>
                </a:solidFill>
                <a:latin typeface="+mj-ea"/>
                <a:ea typeface="+mj-ea"/>
                <a:cs typeface="新細明體" pitchFamily="18" charset="-120"/>
              </a:rPr>
              <a:t>管道二</a:t>
            </a:r>
            <a:r>
              <a:rPr lang="en-US" altLang="zh-TW" sz="1800" b="1" dirty="0">
                <a:solidFill>
                  <a:schemeClr val="tx1"/>
                </a:solidFill>
                <a:latin typeface="+mj-ea"/>
                <a:ea typeface="+mj-ea"/>
                <a:cs typeface="新細明體" pitchFamily="18" charset="-120"/>
              </a:rPr>
              <a:t>】</a:t>
            </a:r>
            <a:r>
              <a:rPr lang="zh-TW" altLang="en-US" sz="1800" b="1" u="sng" dirty="0">
                <a:solidFill>
                  <a:schemeClr val="tx1"/>
                </a:solidFill>
                <a:latin typeface="+mj-ea"/>
                <a:ea typeface="+mj-ea"/>
                <a:cs typeface="新細明體" pitchFamily="18" charset="-120"/>
              </a:rPr>
              <a:t>複選</a:t>
            </a:r>
            <a:r>
              <a:rPr lang="zh-TW" altLang="en-US" sz="1800" b="1" dirty="0">
                <a:solidFill>
                  <a:schemeClr val="tx1"/>
                </a:solidFill>
                <a:latin typeface="+mj-ea"/>
                <a:ea typeface="+mj-ea"/>
                <a:cs typeface="新細明體" pitchFamily="18" charset="-120"/>
              </a:rPr>
              <a:t>（創造能力評量</a:t>
            </a:r>
            <a:r>
              <a:rPr lang="en-US" altLang="zh-TW" sz="1800" b="1" dirty="0">
                <a:solidFill>
                  <a:schemeClr val="tx1"/>
                </a:solidFill>
                <a:latin typeface="+mj-ea"/>
                <a:ea typeface="+mj-ea"/>
                <a:cs typeface="新細明體" pitchFamily="18" charset="-120"/>
              </a:rPr>
              <a:t>2</a:t>
            </a:r>
            <a:r>
              <a:rPr lang="zh-TW" altLang="en-US" sz="1800" b="1" dirty="0">
                <a:solidFill>
                  <a:schemeClr val="tx1"/>
                </a:solidFill>
                <a:latin typeface="+mj-ea"/>
                <a:ea typeface="+mj-ea"/>
                <a:cs typeface="新細明體" pitchFamily="18" charset="-120"/>
              </a:rPr>
              <a:t>）</a:t>
            </a:r>
            <a:endParaRPr lang="en-US" altLang="zh-TW" sz="1800" b="1" dirty="0">
              <a:solidFill>
                <a:srgbClr val="000000"/>
              </a:solidFill>
              <a:latin typeface="+mj-ea"/>
              <a:ea typeface="+mj-ea"/>
              <a:cs typeface="新細明體" pitchFamily="18" charset="-120"/>
            </a:endParaRPr>
          </a:p>
          <a:p>
            <a:pPr algn="ctr" eaLnBrk="1" hangingPunct="1">
              <a:defRPr/>
            </a:pPr>
            <a:r>
              <a:rPr lang="zh-TW" altLang="en-US" sz="1800" b="1" dirty="0">
                <a:solidFill>
                  <a:schemeClr val="tx1"/>
                </a:solidFill>
                <a:latin typeface="+mj-ea"/>
                <a:ea typeface="+mj-ea"/>
                <a:cs typeface="新細明體" pitchFamily="18" charset="-120"/>
              </a:rPr>
              <a:t>報名時間：</a:t>
            </a:r>
            <a:r>
              <a:rPr lang="en-US" altLang="zh-TW" sz="1800" b="1" dirty="0">
                <a:solidFill>
                  <a:srgbClr val="FF0000"/>
                </a:solidFill>
                <a:latin typeface="+mj-ea"/>
                <a:ea typeface="+mj-ea"/>
                <a:cs typeface="新細明體" pitchFamily="18" charset="-120"/>
              </a:rPr>
              <a:t>3</a:t>
            </a:r>
            <a:r>
              <a:rPr lang="zh-TW" altLang="en-US" sz="1800" b="1" dirty="0">
                <a:solidFill>
                  <a:srgbClr val="FF0000"/>
                </a:solidFill>
                <a:latin typeface="+mj-ea"/>
                <a:ea typeface="+mj-ea"/>
                <a:cs typeface="新細明體" pitchFamily="18" charset="-120"/>
              </a:rPr>
              <a:t>月</a:t>
            </a:r>
            <a:r>
              <a:rPr lang="en-US" altLang="zh-TW" sz="1800" b="1" dirty="0">
                <a:solidFill>
                  <a:srgbClr val="FF0000"/>
                </a:solidFill>
                <a:latin typeface="+mj-ea"/>
                <a:ea typeface="+mj-ea"/>
                <a:cs typeface="新細明體" pitchFamily="18" charset="-120"/>
              </a:rPr>
              <a:t>24</a:t>
            </a:r>
            <a:r>
              <a:rPr lang="zh-TW" altLang="en-US" sz="1800" b="1" dirty="0">
                <a:solidFill>
                  <a:srgbClr val="FF0000"/>
                </a:solidFill>
                <a:latin typeface="+mj-ea"/>
                <a:ea typeface="+mj-ea"/>
                <a:cs typeface="新細明體" pitchFamily="18" charset="-120"/>
              </a:rPr>
              <a:t>日</a:t>
            </a:r>
            <a:r>
              <a:rPr lang="en-US" altLang="zh-TW" sz="1800" b="1" dirty="0">
                <a:solidFill>
                  <a:srgbClr val="FF0000"/>
                </a:solidFill>
                <a:latin typeface="+mj-ea"/>
                <a:ea typeface="+mj-ea"/>
                <a:cs typeface="新細明體" pitchFamily="18" charset="-120"/>
              </a:rPr>
              <a:t>(</a:t>
            </a:r>
            <a:r>
              <a:rPr lang="zh-TW" altLang="en-US" sz="1800" b="1" dirty="0">
                <a:solidFill>
                  <a:srgbClr val="FF0000"/>
                </a:solidFill>
                <a:latin typeface="+mj-ea"/>
                <a:ea typeface="+mj-ea"/>
                <a:cs typeface="新細明體" pitchFamily="18" charset="-120"/>
              </a:rPr>
              <a:t>四</a:t>
            </a:r>
            <a:r>
              <a:rPr lang="en-US" altLang="zh-TW" sz="1800" b="1" dirty="0">
                <a:solidFill>
                  <a:srgbClr val="FF0000"/>
                </a:solidFill>
                <a:latin typeface="+mj-ea"/>
                <a:ea typeface="+mj-ea"/>
                <a:cs typeface="新細明體" pitchFamily="18" charset="-120"/>
              </a:rPr>
              <a:t>)8:00</a:t>
            </a:r>
            <a:r>
              <a:rPr lang="zh-TW" altLang="en-US" sz="1800" b="1" dirty="0">
                <a:solidFill>
                  <a:srgbClr val="FF0000"/>
                </a:solidFill>
                <a:latin typeface="+mj-ea"/>
                <a:ea typeface="+mj-ea"/>
                <a:cs typeface="新細明體" pitchFamily="18" charset="-120"/>
              </a:rPr>
              <a:t>～</a:t>
            </a:r>
            <a:r>
              <a:rPr lang="en-US" altLang="zh-TW" sz="1800" b="1" dirty="0">
                <a:solidFill>
                  <a:srgbClr val="FF0000"/>
                </a:solidFill>
                <a:latin typeface="+mj-ea"/>
                <a:ea typeface="+mj-ea"/>
                <a:cs typeface="新細明體" pitchFamily="18" charset="-120"/>
              </a:rPr>
              <a:t>3</a:t>
            </a:r>
            <a:r>
              <a:rPr lang="zh-TW" altLang="en-US" sz="1800" b="1" dirty="0">
                <a:solidFill>
                  <a:srgbClr val="FF0000"/>
                </a:solidFill>
                <a:latin typeface="+mj-ea"/>
                <a:ea typeface="+mj-ea"/>
                <a:cs typeface="新細明體" pitchFamily="18" charset="-120"/>
              </a:rPr>
              <a:t>月</a:t>
            </a:r>
            <a:r>
              <a:rPr lang="en-US" altLang="zh-TW" sz="1800" b="1" dirty="0">
                <a:solidFill>
                  <a:srgbClr val="FF0000"/>
                </a:solidFill>
                <a:latin typeface="+mj-ea"/>
                <a:ea typeface="+mj-ea"/>
                <a:cs typeface="新細明體" pitchFamily="18" charset="-120"/>
              </a:rPr>
              <a:t>29</a:t>
            </a:r>
            <a:r>
              <a:rPr lang="zh-TW" altLang="en-US" sz="1800" b="1" dirty="0">
                <a:solidFill>
                  <a:srgbClr val="FF0000"/>
                </a:solidFill>
                <a:latin typeface="+mj-ea"/>
                <a:ea typeface="+mj-ea"/>
                <a:cs typeface="新細明體" pitchFamily="18" charset="-120"/>
              </a:rPr>
              <a:t>日</a:t>
            </a:r>
            <a:r>
              <a:rPr lang="en-US" altLang="zh-TW" sz="1800" b="1" dirty="0">
                <a:solidFill>
                  <a:srgbClr val="FF0000"/>
                </a:solidFill>
                <a:latin typeface="+mj-ea"/>
                <a:ea typeface="+mj-ea"/>
                <a:cs typeface="新細明體" pitchFamily="18" charset="-120"/>
              </a:rPr>
              <a:t>(</a:t>
            </a:r>
            <a:r>
              <a:rPr lang="zh-TW" altLang="en-US" sz="1800" b="1" dirty="0">
                <a:solidFill>
                  <a:srgbClr val="FF0000"/>
                </a:solidFill>
                <a:latin typeface="+mj-ea"/>
                <a:ea typeface="+mj-ea"/>
                <a:cs typeface="新細明體" pitchFamily="18" charset="-120"/>
              </a:rPr>
              <a:t>二</a:t>
            </a:r>
            <a:r>
              <a:rPr lang="en-US" altLang="zh-TW" sz="1800" b="1" dirty="0">
                <a:solidFill>
                  <a:srgbClr val="FF0000"/>
                </a:solidFill>
                <a:latin typeface="+mj-ea"/>
                <a:ea typeface="+mj-ea"/>
                <a:cs typeface="新細明體" pitchFamily="18" charset="-120"/>
              </a:rPr>
              <a:t>)</a:t>
            </a:r>
            <a:r>
              <a:rPr lang="zh-TW" altLang="en-US" sz="1800" b="1" dirty="0">
                <a:solidFill>
                  <a:srgbClr val="FF0000"/>
                </a:solidFill>
                <a:latin typeface="+mj-ea"/>
                <a:ea typeface="+mj-ea"/>
                <a:cs typeface="新細明體" pitchFamily="18" charset="-120"/>
              </a:rPr>
              <a:t>中午</a:t>
            </a:r>
            <a:r>
              <a:rPr lang="en-US" altLang="zh-TW" sz="1800" b="1" dirty="0">
                <a:solidFill>
                  <a:srgbClr val="FF0000"/>
                </a:solidFill>
                <a:latin typeface="+mj-ea"/>
                <a:ea typeface="+mj-ea"/>
                <a:cs typeface="新細明體" pitchFamily="18" charset="-120"/>
              </a:rPr>
              <a:t>12:00</a:t>
            </a:r>
          </a:p>
          <a:p>
            <a:pPr algn="ctr">
              <a:defRPr/>
            </a:pPr>
            <a:r>
              <a:rPr lang="zh-TW" altLang="en-US" sz="1800" b="1" dirty="0">
                <a:solidFill>
                  <a:schemeClr val="tx1"/>
                </a:solidFill>
                <a:latin typeface="+mj-ea"/>
                <a:ea typeface="+mj-ea"/>
                <a:cs typeface="新細明體" pitchFamily="18" charset="-120"/>
              </a:rPr>
              <a:t>複選評量日期：</a:t>
            </a:r>
            <a:r>
              <a:rPr lang="en-US" altLang="zh-TW" sz="1800" b="1" dirty="0">
                <a:solidFill>
                  <a:srgbClr val="FF0000"/>
                </a:solidFill>
                <a:latin typeface="+mj-ea"/>
                <a:ea typeface="+mj-ea"/>
                <a:cs typeface="新細明體" pitchFamily="18" charset="-120"/>
              </a:rPr>
              <a:t>5</a:t>
            </a:r>
            <a:r>
              <a:rPr lang="zh-TW" altLang="en-US" sz="1800" b="1" dirty="0">
                <a:solidFill>
                  <a:srgbClr val="FF0000"/>
                </a:solidFill>
                <a:latin typeface="+mj-ea"/>
                <a:ea typeface="+mj-ea"/>
                <a:cs typeface="新細明體" pitchFamily="18" charset="-120"/>
              </a:rPr>
              <a:t>月</a:t>
            </a:r>
            <a:r>
              <a:rPr lang="en-US" altLang="zh-TW" sz="1800" b="1" dirty="0">
                <a:solidFill>
                  <a:srgbClr val="FF0000"/>
                </a:solidFill>
                <a:latin typeface="+mj-ea"/>
                <a:ea typeface="+mj-ea"/>
                <a:cs typeface="新細明體" pitchFamily="18" charset="-120"/>
              </a:rPr>
              <a:t>8</a:t>
            </a:r>
            <a:r>
              <a:rPr lang="zh-TW" altLang="en-US" sz="1800" b="1" dirty="0">
                <a:solidFill>
                  <a:srgbClr val="FF0000"/>
                </a:solidFill>
                <a:latin typeface="+mj-ea"/>
                <a:ea typeface="+mj-ea"/>
                <a:cs typeface="新細明體" pitchFamily="18" charset="-120"/>
              </a:rPr>
              <a:t>日</a:t>
            </a:r>
            <a:r>
              <a:rPr lang="en-US" altLang="zh-TW" sz="1800" b="1" dirty="0">
                <a:solidFill>
                  <a:srgbClr val="FF0000"/>
                </a:solidFill>
                <a:latin typeface="+mj-ea"/>
                <a:ea typeface="+mj-ea"/>
                <a:cs typeface="新細明體" pitchFamily="18" charset="-120"/>
              </a:rPr>
              <a:t>(</a:t>
            </a:r>
            <a:r>
              <a:rPr lang="zh-TW" altLang="en-US" sz="1800" b="1" dirty="0">
                <a:solidFill>
                  <a:srgbClr val="FF0000"/>
                </a:solidFill>
                <a:latin typeface="+mj-ea"/>
                <a:ea typeface="+mj-ea"/>
                <a:cs typeface="新細明體" pitchFamily="18" charset="-120"/>
              </a:rPr>
              <a:t>日</a:t>
            </a:r>
            <a:r>
              <a:rPr lang="en-US" altLang="zh-TW" sz="1800" b="1" dirty="0">
                <a:solidFill>
                  <a:srgbClr val="FF0000"/>
                </a:solidFill>
                <a:latin typeface="+mj-ea"/>
                <a:ea typeface="+mj-ea"/>
                <a:cs typeface="新細明體" pitchFamily="18" charset="-120"/>
              </a:rPr>
              <a:t>)</a:t>
            </a:r>
            <a:r>
              <a:rPr lang="zh-TW" altLang="en-US" sz="1800" b="1" dirty="0">
                <a:solidFill>
                  <a:srgbClr val="FF0000"/>
                </a:solidFill>
                <a:latin typeface="+mj-ea"/>
                <a:cs typeface="新細明體" pitchFamily="18" charset="-120"/>
              </a:rPr>
              <a:t> ；</a:t>
            </a:r>
            <a:r>
              <a:rPr lang="zh-TW" altLang="en-US" sz="1800" b="1" dirty="0">
                <a:solidFill>
                  <a:schemeClr val="tx1"/>
                </a:solidFill>
                <a:latin typeface="+mj-ea"/>
                <a:cs typeface="新細明體" pitchFamily="18" charset="-120"/>
              </a:rPr>
              <a:t>通過名單公告</a:t>
            </a:r>
            <a:r>
              <a:rPr lang="zh-TW" altLang="en-US" sz="1800" b="1" dirty="0">
                <a:solidFill>
                  <a:srgbClr val="FF0000"/>
                </a:solidFill>
                <a:latin typeface="+mj-ea"/>
                <a:cs typeface="新細明體" pitchFamily="18" charset="-120"/>
              </a:rPr>
              <a:t>：</a:t>
            </a:r>
            <a:r>
              <a:rPr lang="en-US" altLang="zh-TW" sz="1800" b="1" dirty="0">
                <a:solidFill>
                  <a:srgbClr val="FF0000"/>
                </a:solidFill>
                <a:latin typeface="+mj-ea"/>
                <a:cs typeface="新細明體" pitchFamily="18" charset="-120"/>
              </a:rPr>
              <a:t>5</a:t>
            </a:r>
            <a:r>
              <a:rPr lang="zh-TW" altLang="en-US" sz="1800" b="1" dirty="0">
                <a:solidFill>
                  <a:srgbClr val="FF0000"/>
                </a:solidFill>
                <a:latin typeface="+mj-ea"/>
                <a:cs typeface="新細明體" pitchFamily="18" charset="-120"/>
              </a:rPr>
              <a:t>月</a:t>
            </a:r>
            <a:r>
              <a:rPr lang="en-US" altLang="zh-TW" sz="1800" b="1" dirty="0">
                <a:solidFill>
                  <a:srgbClr val="FF0000"/>
                </a:solidFill>
                <a:latin typeface="+mj-ea"/>
                <a:cs typeface="新細明體" pitchFamily="18" charset="-120"/>
              </a:rPr>
              <a:t>18</a:t>
            </a:r>
            <a:r>
              <a:rPr lang="zh-TW" altLang="en-US" sz="1800" b="1" dirty="0">
                <a:solidFill>
                  <a:srgbClr val="FF0000"/>
                </a:solidFill>
                <a:latin typeface="+mj-ea"/>
                <a:cs typeface="新細明體" pitchFamily="18" charset="-120"/>
              </a:rPr>
              <a:t>日</a:t>
            </a:r>
            <a:r>
              <a:rPr lang="en-US" altLang="zh-TW" sz="1800" b="1" dirty="0">
                <a:solidFill>
                  <a:srgbClr val="FF0000"/>
                </a:solidFill>
                <a:latin typeface="+mj-ea"/>
                <a:cs typeface="新細明體" pitchFamily="18" charset="-120"/>
              </a:rPr>
              <a:t>(</a:t>
            </a:r>
            <a:r>
              <a:rPr lang="zh-TW" altLang="en-US" sz="1800" b="1" dirty="0">
                <a:solidFill>
                  <a:srgbClr val="FF0000"/>
                </a:solidFill>
                <a:latin typeface="+mj-ea"/>
                <a:cs typeface="新細明體" pitchFamily="18" charset="-120"/>
              </a:rPr>
              <a:t>三</a:t>
            </a:r>
            <a:r>
              <a:rPr lang="en-US" altLang="zh-TW" sz="1800" b="1" dirty="0">
                <a:solidFill>
                  <a:srgbClr val="FF0000"/>
                </a:solidFill>
                <a:latin typeface="+mj-ea"/>
                <a:cs typeface="新細明體" pitchFamily="18" charset="-120"/>
              </a:rPr>
              <a:t>)</a:t>
            </a:r>
            <a:endParaRPr lang="zh-TW" altLang="zh-TW" sz="1800" b="1" dirty="0">
              <a:solidFill>
                <a:srgbClr val="FF0000"/>
              </a:solidFill>
              <a:latin typeface="+mj-ea"/>
              <a:cs typeface="新細明體" pitchFamily="18" charset="-120"/>
            </a:endParaRPr>
          </a:p>
        </p:txBody>
      </p:sp>
      <p:sp>
        <p:nvSpPr>
          <p:cNvPr id="26" name="Text Box 33"/>
          <p:cNvSpPr txBox="1">
            <a:spLocks noChangeArrowheads="1"/>
          </p:cNvSpPr>
          <p:nvPr/>
        </p:nvSpPr>
        <p:spPr bwMode="auto">
          <a:xfrm>
            <a:off x="1607483" y="1947440"/>
            <a:ext cx="2698003" cy="285676"/>
          </a:xfrm>
          <a:prstGeom prst="rect">
            <a:avLst/>
          </a:prstGeom>
          <a:solidFill>
            <a:schemeClr val="accent2">
              <a:lumMod val="40000"/>
              <a:lumOff val="60000"/>
            </a:schemeClr>
          </a:solidFill>
          <a:ln>
            <a:headEnd/>
            <a:tailEnd/>
          </a:ln>
        </p:spPr>
        <p:style>
          <a:lnRef idx="1">
            <a:schemeClr val="accent5"/>
          </a:lnRef>
          <a:fillRef idx="2">
            <a:schemeClr val="accent5"/>
          </a:fillRef>
          <a:effectRef idx="1">
            <a:schemeClr val="accent5"/>
          </a:effectRef>
          <a:fontRef idx="minor">
            <a:schemeClr val="dk1"/>
          </a:fontRef>
        </p:style>
        <p:txBody>
          <a:bodyPr lIns="71981" tIns="0" rIns="71981" bIns="0" anchor="ctr"/>
          <a:lstStyle/>
          <a:p>
            <a:pPr algn="ctr" eaLnBrk="1" hangingPunct="1">
              <a:defRPr/>
            </a:pPr>
            <a:r>
              <a:rPr lang="en-US" altLang="zh-TW" sz="1800" dirty="0">
                <a:solidFill>
                  <a:schemeClr val="tx1"/>
                </a:solidFill>
                <a:latin typeface="+mj-ea"/>
                <a:ea typeface="+mj-ea"/>
                <a:cs typeface="新細明體" pitchFamily="18" charset="-120"/>
              </a:rPr>
              <a:t>【</a:t>
            </a:r>
            <a:r>
              <a:rPr lang="zh-TW" altLang="en-US" sz="1800" dirty="0">
                <a:solidFill>
                  <a:schemeClr val="tx1"/>
                </a:solidFill>
                <a:latin typeface="+mj-ea"/>
                <a:ea typeface="+mj-ea"/>
                <a:cs typeface="新細明體" pitchFamily="18" charset="-120"/>
              </a:rPr>
              <a:t>管道一</a:t>
            </a:r>
            <a:r>
              <a:rPr lang="en-US" altLang="zh-TW" sz="1800" dirty="0">
                <a:solidFill>
                  <a:schemeClr val="tx1"/>
                </a:solidFill>
                <a:latin typeface="+mj-ea"/>
                <a:ea typeface="+mj-ea"/>
                <a:cs typeface="新細明體" pitchFamily="18" charset="-120"/>
              </a:rPr>
              <a:t>】</a:t>
            </a:r>
            <a:r>
              <a:rPr lang="zh-TW" altLang="en-US" sz="1800" dirty="0">
                <a:solidFill>
                  <a:schemeClr val="tx1"/>
                </a:solidFill>
                <a:latin typeface="+mj-ea"/>
                <a:ea typeface="+mj-ea"/>
                <a:cs typeface="新細明體" pitchFamily="18" charset="-120"/>
              </a:rPr>
              <a:t>書面資料審查</a:t>
            </a:r>
            <a:endParaRPr lang="zh-TW" altLang="en-US" sz="2000" dirty="0">
              <a:solidFill>
                <a:schemeClr val="tx1"/>
              </a:solidFill>
              <a:latin typeface="+mj-ea"/>
              <a:ea typeface="+mj-ea"/>
              <a:cs typeface="新細明體" pitchFamily="18" charset="-120"/>
            </a:endParaRPr>
          </a:p>
        </p:txBody>
      </p:sp>
      <p:sp>
        <p:nvSpPr>
          <p:cNvPr id="27" name="Line 34"/>
          <p:cNvSpPr>
            <a:spLocks noChangeShapeType="1"/>
          </p:cNvSpPr>
          <p:nvPr/>
        </p:nvSpPr>
        <p:spPr bwMode="auto">
          <a:xfrm rot="16183290" flipV="1">
            <a:off x="8992591" y="4325913"/>
            <a:ext cx="0" cy="164070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sz="1800"/>
          </a:p>
        </p:txBody>
      </p:sp>
      <p:sp>
        <p:nvSpPr>
          <p:cNvPr id="28" name="Line 35"/>
          <p:cNvSpPr>
            <a:spLocks noChangeShapeType="1"/>
          </p:cNvSpPr>
          <p:nvPr/>
        </p:nvSpPr>
        <p:spPr bwMode="auto">
          <a:xfrm flipH="1">
            <a:off x="9815787" y="5133690"/>
            <a:ext cx="0" cy="352121"/>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1800"/>
          </a:p>
        </p:txBody>
      </p:sp>
      <p:sp>
        <p:nvSpPr>
          <p:cNvPr id="29" name="Text Box 36"/>
          <p:cNvSpPr txBox="1">
            <a:spLocks noChangeArrowheads="1"/>
          </p:cNvSpPr>
          <p:nvPr/>
        </p:nvSpPr>
        <p:spPr bwMode="auto">
          <a:xfrm>
            <a:off x="4199495" y="5452088"/>
            <a:ext cx="685621" cy="342811"/>
          </a:xfrm>
          <a:prstGeom prst="rect">
            <a:avLst/>
          </a:prstGeom>
          <a:noFill/>
          <a:ln>
            <a:noFill/>
            <a:headEnd/>
            <a:tailEnd/>
          </a:ln>
        </p:spPr>
        <p:style>
          <a:lnRef idx="1">
            <a:schemeClr val="accent3"/>
          </a:lnRef>
          <a:fillRef idx="2">
            <a:schemeClr val="accent3"/>
          </a:fillRef>
          <a:effectRef idx="1">
            <a:schemeClr val="accent3"/>
          </a:effectRef>
          <a:fontRef idx="minor">
            <a:schemeClr val="dk1"/>
          </a:fontRef>
        </p:style>
        <p:txBody>
          <a:bodyPr lIns="53986" tIns="10797" rIns="53986" bIns="10797"/>
          <a:lstStyle/>
          <a:p>
            <a:pPr algn="ctr" eaLnBrk="1" hangingPunct="1">
              <a:defRPr/>
            </a:pPr>
            <a:r>
              <a:rPr lang="zh-TW" altLang="en-US" sz="1800" b="1" dirty="0">
                <a:solidFill>
                  <a:schemeClr val="tx1"/>
                </a:solidFill>
                <a:ea typeface="標楷體" pitchFamily="65" charset="-120"/>
                <a:cs typeface="新細明體" pitchFamily="18" charset="-120"/>
              </a:rPr>
              <a:t>通過</a:t>
            </a:r>
            <a:endParaRPr lang="zh-TW" altLang="en-US" sz="1800" dirty="0">
              <a:solidFill>
                <a:schemeClr val="tx1"/>
              </a:solidFill>
              <a:latin typeface="Arial" charset="0"/>
              <a:ea typeface="標楷體" pitchFamily="65" charset="-120"/>
              <a:cs typeface="新細明體" pitchFamily="18" charset="-120"/>
            </a:endParaRPr>
          </a:p>
        </p:txBody>
      </p:sp>
      <p:sp>
        <p:nvSpPr>
          <p:cNvPr id="34" name="Line 7"/>
          <p:cNvSpPr>
            <a:spLocks noChangeShapeType="1"/>
          </p:cNvSpPr>
          <p:nvPr/>
        </p:nvSpPr>
        <p:spPr bwMode="auto">
          <a:xfrm>
            <a:off x="5142160" y="4794456"/>
            <a:ext cx="0" cy="221816"/>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1800"/>
          </a:p>
        </p:txBody>
      </p:sp>
      <p:sp>
        <p:nvSpPr>
          <p:cNvPr id="39" name="Line 6"/>
          <p:cNvSpPr>
            <a:spLocks noChangeShapeType="1"/>
          </p:cNvSpPr>
          <p:nvPr/>
        </p:nvSpPr>
        <p:spPr bwMode="auto">
          <a:xfrm flipV="1">
            <a:off x="6849651" y="2736293"/>
            <a:ext cx="0" cy="82532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1800"/>
          </a:p>
        </p:txBody>
      </p:sp>
      <p:sp>
        <p:nvSpPr>
          <p:cNvPr id="41" name="Text Box 20"/>
          <p:cNvSpPr txBox="1">
            <a:spLocks noChangeArrowheads="1"/>
          </p:cNvSpPr>
          <p:nvPr/>
        </p:nvSpPr>
        <p:spPr bwMode="auto">
          <a:xfrm>
            <a:off x="10313946" y="3999187"/>
            <a:ext cx="1333153" cy="357095"/>
          </a:xfrm>
          <a:prstGeom prst="rect">
            <a:avLst/>
          </a:prstGeom>
          <a:noFill/>
          <a:ln>
            <a:noFill/>
            <a:headEnd/>
            <a:tailEnd/>
          </a:ln>
        </p:spPr>
        <p:style>
          <a:lnRef idx="1">
            <a:schemeClr val="accent2"/>
          </a:lnRef>
          <a:fillRef idx="2">
            <a:schemeClr val="accent2"/>
          </a:fillRef>
          <a:effectRef idx="1">
            <a:schemeClr val="accent2"/>
          </a:effectRef>
          <a:fontRef idx="minor">
            <a:schemeClr val="dk1"/>
          </a:fontRef>
        </p:style>
        <p:txBody>
          <a:bodyPr/>
          <a:lstStyle/>
          <a:p>
            <a:pPr algn="ctr" eaLnBrk="1" hangingPunct="1">
              <a:defRPr/>
            </a:pPr>
            <a:r>
              <a:rPr lang="zh-TW" altLang="en-US" sz="1800" b="1" dirty="0">
                <a:solidFill>
                  <a:schemeClr val="tx1"/>
                </a:solidFill>
                <a:latin typeface="標楷體" pitchFamily="65" charset="-120"/>
                <a:ea typeface="標楷體" pitchFamily="65" charset="-120"/>
                <a:cs typeface="新細明體" pitchFamily="18" charset="-120"/>
              </a:rPr>
              <a:t>未通過</a:t>
            </a:r>
            <a:endParaRPr lang="zh-TW" altLang="en-US" sz="1800" b="1" dirty="0">
              <a:solidFill>
                <a:schemeClr val="tx1"/>
              </a:solidFill>
              <a:latin typeface="Arial" charset="0"/>
              <a:ea typeface="標楷體" pitchFamily="65" charset="-120"/>
              <a:cs typeface="新細明體" pitchFamily="18" charset="-120"/>
            </a:endParaRPr>
          </a:p>
        </p:txBody>
      </p:sp>
      <p:sp>
        <p:nvSpPr>
          <p:cNvPr id="42" name="Text Box 20"/>
          <p:cNvSpPr txBox="1">
            <a:spLocks noChangeArrowheads="1"/>
          </p:cNvSpPr>
          <p:nvPr/>
        </p:nvSpPr>
        <p:spPr bwMode="auto">
          <a:xfrm>
            <a:off x="9400831" y="5504578"/>
            <a:ext cx="1333153" cy="357095"/>
          </a:xfrm>
          <a:prstGeom prst="rect">
            <a:avLst/>
          </a:prstGeom>
          <a:solidFill>
            <a:schemeClr val="bg1"/>
          </a:solidFill>
          <a:ln>
            <a:headEnd/>
            <a:tailEnd/>
          </a:ln>
        </p:spPr>
        <p:style>
          <a:lnRef idx="1">
            <a:schemeClr val="accent2"/>
          </a:lnRef>
          <a:fillRef idx="2">
            <a:schemeClr val="accent2"/>
          </a:fillRef>
          <a:effectRef idx="1">
            <a:schemeClr val="accent2"/>
          </a:effectRef>
          <a:fontRef idx="minor">
            <a:schemeClr val="dk1"/>
          </a:fontRef>
        </p:style>
        <p:txBody>
          <a:bodyPr/>
          <a:lstStyle/>
          <a:p>
            <a:pPr algn="ctr" eaLnBrk="1" hangingPunct="1">
              <a:defRPr/>
            </a:pPr>
            <a:r>
              <a:rPr lang="zh-TW" altLang="en-US" sz="1800" b="1" dirty="0">
                <a:solidFill>
                  <a:schemeClr val="tx1"/>
                </a:solidFill>
                <a:latin typeface="標楷體" pitchFamily="65" charset="-120"/>
                <a:ea typeface="標楷體" pitchFamily="65" charset="-120"/>
                <a:cs typeface="新細明體" pitchFamily="18" charset="-120"/>
              </a:rPr>
              <a:t>無需安置</a:t>
            </a:r>
            <a:endParaRPr lang="zh-TW" altLang="en-US" sz="1800" b="1" dirty="0">
              <a:solidFill>
                <a:schemeClr val="tx1"/>
              </a:solidFill>
              <a:latin typeface="Arial" charset="0"/>
              <a:ea typeface="標楷體" pitchFamily="65" charset="-120"/>
              <a:cs typeface="新細明體" pitchFamily="18" charset="-120"/>
            </a:endParaRPr>
          </a:p>
        </p:txBody>
      </p:sp>
      <p:sp>
        <p:nvSpPr>
          <p:cNvPr id="43" name="Line 30"/>
          <p:cNvSpPr>
            <a:spLocks noChangeShapeType="1"/>
          </p:cNvSpPr>
          <p:nvPr/>
        </p:nvSpPr>
        <p:spPr bwMode="auto">
          <a:xfrm rot="16183290">
            <a:off x="4744183" y="3212578"/>
            <a:ext cx="766057" cy="372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sz="1800"/>
          </a:p>
        </p:txBody>
      </p:sp>
      <p:sp>
        <p:nvSpPr>
          <p:cNvPr id="44" name="Text Box 20"/>
          <p:cNvSpPr txBox="1">
            <a:spLocks noChangeArrowheads="1"/>
          </p:cNvSpPr>
          <p:nvPr/>
        </p:nvSpPr>
        <p:spPr bwMode="auto">
          <a:xfrm>
            <a:off x="5341607" y="3148956"/>
            <a:ext cx="1333153" cy="357095"/>
          </a:xfrm>
          <a:prstGeom prst="rect">
            <a:avLst/>
          </a:prstGeom>
          <a:noFill/>
          <a:ln>
            <a:noFill/>
            <a:headEnd/>
            <a:tailEnd/>
          </a:ln>
        </p:spPr>
        <p:style>
          <a:lnRef idx="1">
            <a:schemeClr val="accent2"/>
          </a:lnRef>
          <a:fillRef idx="2">
            <a:schemeClr val="accent2"/>
          </a:fillRef>
          <a:effectRef idx="1">
            <a:schemeClr val="accent2"/>
          </a:effectRef>
          <a:fontRef idx="minor">
            <a:schemeClr val="dk1"/>
          </a:fontRef>
        </p:style>
        <p:txBody>
          <a:bodyPr/>
          <a:lstStyle/>
          <a:p>
            <a:pPr algn="ctr" eaLnBrk="1" hangingPunct="1">
              <a:defRPr/>
            </a:pPr>
            <a:r>
              <a:rPr lang="zh-TW" altLang="en-US" sz="1800" b="1" dirty="0">
                <a:solidFill>
                  <a:schemeClr val="tx1"/>
                </a:solidFill>
                <a:latin typeface="標楷體" pitchFamily="65" charset="-120"/>
                <a:ea typeface="標楷體" pitchFamily="65" charset="-120"/>
                <a:cs typeface="新細明體" pitchFamily="18" charset="-120"/>
              </a:rPr>
              <a:t>未通過</a:t>
            </a:r>
            <a:endParaRPr lang="zh-TW" altLang="en-US" sz="1800" b="1" dirty="0">
              <a:solidFill>
                <a:schemeClr val="tx1"/>
              </a:solidFill>
              <a:latin typeface="Arial" charset="0"/>
              <a:ea typeface="標楷體" pitchFamily="65" charset="-120"/>
              <a:cs typeface="新細明體" pitchFamily="18" charset="-120"/>
            </a:endParaRPr>
          </a:p>
        </p:txBody>
      </p:sp>
    </p:spTree>
    <p:extLst>
      <p:ext uri="{BB962C8B-B14F-4D97-AF65-F5344CB8AC3E}">
        <p14:creationId xmlns:p14="http://schemas.microsoft.com/office/powerpoint/2010/main" val="87189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rtl="0"/>
            <a:fld id="{CA8D9AD5-F248-4919-864A-CFD76CC027D6}" type="slidenum">
              <a:rPr lang="en-US" altLang="zh-TW" smtClean="0"/>
              <a:t>47</a:t>
            </a:fld>
            <a:endParaRPr lang="en-US" altLang="zh-TW" dirty="0"/>
          </a:p>
        </p:txBody>
      </p:sp>
      <p:sp>
        <p:nvSpPr>
          <p:cNvPr id="4" name="文本框 216"/>
          <p:cNvSpPr txBox="1"/>
          <p:nvPr/>
        </p:nvSpPr>
        <p:spPr>
          <a:xfrm>
            <a:off x="2126091" y="2767280"/>
            <a:ext cx="7939818" cy="1323439"/>
          </a:xfrm>
          <a:prstGeom prst="rect">
            <a:avLst/>
          </a:prstGeom>
          <a:noFill/>
        </p:spPr>
        <p:txBody>
          <a:bodyPr wrap="square" rtlCol="0">
            <a:spAutoFit/>
          </a:bodyPr>
          <a:lstStyle/>
          <a:p>
            <a:pPr algn="dist"/>
            <a:r>
              <a:rPr lang="zh-TW" altLang="en-US" sz="8000" b="1" dirty="0">
                <a:effectLst>
                  <a:glow rad="228600">
                    <a:schemeClr val="accent4">
                      <a:satMod val="175000"/>
                      <a:alpha val="40000"/>
                    </a:schemeClr>
                  </a:glow>
                </a:effectLst>
              </a:rPr>
              <a:t>報名相關事項</a:t>
            </a:r>
          </a:p>
        </p:txBody>
      </p:sp>
    </p:spTree>
    <p:extLst>
      <p:ext uri="{BB962C8B-B14F-4D97-AF65-F5344CB8AC3E}">
        <p14:creationId xmlns:p14="http://schemas.microsoft.com/office/powerpoint/2010/main" val="124587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a:xfrm>
            <a:off x="3214092" y="-137862"/>
            <a:ext cx="7937897" cy="914400"/>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050" b="1" dirty="0" smtClean="0">
                <a:solidFill>
                  <a:srgbClr val="002060"/>
                </a:solidFill>
              </a:rPr>
              <a:t>創造能力資</a:t>
            </a:r>
            <a:r>
              <a:rPr lang="zh-TW" altLang="en-US" sz="4050" b="1" dirty="0" smtClean="0">
                <a:solidFill>
                  <a:srgbClr val="002060"/>
                </a:solidFill>
              </a:rPr>
              <a:t>優鑑定報名準備 </a:t>
            </a:r>
            <a:endParaRPr lang="zh-TW" altLang="en-US" sz="4050" b="1" dirty="0">
              <a:solidFill>
                <a:srgbClr val="002060"/>
              </a:solidFill>
            </a:endParaRPr>
          </a:p>
        </p:txBody>
      </p:sp>
      <p:sp>
        <p:nvSpPr>
          <p:cNvPr id="3" name="手繪多邊形 2"/>
          <p:cNvSpPr/>
          <p:nvPr/>
        </p:nvSpPr>
        <p:spPr>
          <a:xfrm>
            <a:off x="443070" y="812457"/>
            <a:ext cx="5279733" cy="509432"/>
          </a:xfrm>
          <a:custGeom>
            <a:avLst/>
            <a:gdLst>
              <a:gd name="connsiteX0" fmla="*/ 0 w 4337015"/>
              <a:gd name="connsiteY0" fmla="*/ 0 h 310985"/>
              <a:gd name="connsiteX1" fmla="*/ 4337015 w 4337015"/>
              <a:gd name="connsiteY1" fmla="*/ 0 h 310985"/>
              <a:gd name="connsiteX2" fmla="*/ 4337015 w 4337015"/>
              <a:gd name="connsiteY2" fmla="*/ 310985 h 310985"/>
              <a:gd name="connsiteX3" fmla="*/ 0 w 4337015"/>
              <a:gd name="connsiteY3" fmla="*/ 310985 h 310985"/>
              <a:gd name="connsiteX4" fmla="*/ 0 w 4337015"/>
              <a:gd name="connsiteY4" fmla="*/ 0 h 310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7015" h="310985">
                <a:moveTo>
                  <a:pt x="0" y="0"/>
                </a:moveTo>
                <a:lnTo>
                  <a:pt x="4337015" y="0"/>
                </a:lnTo>
                <a:lnTo>
                  <a:pt x="4337015" y="310985"/>
                </a:lnTo>
                <a:lnTo>
                  <a:pt x="0" y="310985"/>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algn="ctr" defTabSz="1422400">
              <a:lnSpc>
                <a:spcPct val="90000"/>
              </a:lnSpc>
              <a:spcBef>
                <a:spcPct val="0"/>
              </a:spcBef>
              <a:spcAft>
                <a:spcPct val="35000"/>
              </a:spcAft>
            </a:pPr>
            <a:r>
              <a:rPr lang="zh-TW" altLang="en-US" sz="3200" b="1" dirty="0">
                <a:solidFill>
                  <a:srgbClr val="FF0000"/>
                </a:solidFill>
                <a:latin typeface="微軟正黑體" panose="020B0604030504040204" pitchFamily="34" charset="-120"/>
                <a:ea typeface="微軟正黑體" panose="020B0604030504040204" pitchFamily="34" charset="-120"/>
              </a:rPr>
              <a:t>必備</a:t>
            </a:r>
          </a:p>
        </p:txBody>
      </p:sp>
      <p:sp>
        <p:nvSpPr>
          <p:cNvPr id="4" name="手繪多邊形 3"/>
          <p:cNvSpPr/>
          <p:nvPr/>
        </p:nvSpPr>
        <p:spPr>
          <a:xfrm>
            <a:off x="432039" y="1428833"/>
            <a:ext cx="5279733" cy="4676655"/>
          </a:xfrm>
          <a:custGeom>
            <a:avLst/>
            <a:gdLst>
              <a:gd name="connsiteX0" fmla="*/ 0 w 4215963"/>
              <a:gd name="connsiteY0" fmla="*/ 0 h 3061168"/>
              <a:gd name="connsiteX1" fmla="*/ 4215963 w 4215963"/>
              <a:gd name="connsiteY1" fmla="*/ 0 h 3061168"/>
              <a:gd name="connsiteX2" fmla="*/ 4215963 w 4215963"/>
              <a:gd name="connsiteY2" fmla="*/ 3061168 h 3061168"/>
              <a:gd name="connsiteX3" fmla="*/ 0 w 4215963"/>
              <a:gd name="connsiteY3" fmla="*/ 3061168 h 3061168"/>
              <a:gd name="connsiteX4" fmla="*/ 0 w 4215963"/>
              <a:gd name="connsiteY4" fmla="*/ 0 h 3061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5963" h="3061168">
                <a:moveTo>
                  <a:pt x="0" y="0"/>
                </a:moveTo>
                <a:lnTo>
                  <a:pt x="4215963" y="0"/>
                </a:lnTo>
                <a:lnTo>
                  <a:pt x="4215963" y="3061168"/>
                </a:lnTo>
                <a:lnTo>
                  <a:pt x="0" y="3061168"/>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defTabSz="1066800">
              <a:lnSpc>
                <a:spcPct val="150000"/>
              </a:lnSpc>
              <a:spcBef>
                <a:spcPct val="0"/>
              </a:spcBef>
              <a:spcAft>
                <a:spcPct val="15000"/>
              </a:spcAft>
              <a:buChar char="••"/>
            </a:pPr>
            <a:r>
              <a:rPr lang="zh-TW" altLang="en-US" b="1" dirty="0" smtClean="0">
                <a:solidFill>
                  <a:srgbClr val="FF0000"/>
                </a:solidFill>
                <a:latin typeface="微軟正黑體" panose="020B0604030504040204" pitchFamily="34" charset="-120"/>
                <a:ea typeface="微軟正黑體" panose="020B0604030504040204" pitchFamily="34" charset="-120"/>
              </a:rPr>
              <a:t>務必要有</a:t>
            </a:r>
            <a:r>
              <a:rPr lang="en-US" altLang="zh-TW" b="1" dirty="0">
                <a:solidFill>
                  <a:srgbClr val="FF0000"/>
                </a:solidFill>
                <a:latin typeface="微軟正黑體" panose="020B0604030504040204" pitchFamily="34" charset="-120"/>
                <a:ea typeface="微軟正黑體" panose="020B0604030504040204" pitchFamily="34" charset="-120"/>
              </a:rPr>
              <a:t>e</a:t>
            </a:r>
            <a:r>
              <a:rPr lang="en-US" altLang="zh-TW" b="1" dirty="0" smtClean="0">
                <a:solidFill>
                  <a:srgbClr val="FF0000"/>
                </a:solidFill>
                <a:latin typeface="微軟正黑體" panose="020B0604030504040204" pitchFamily="34" charset="-120"/>
                <a:ea typeface="微軟正黑體" panose="020B0604030504040204" pitchFamily="34" charset="-120"/>
              </a:rPr>
              <a:t>-mail</a:t>
            </a:r>
            <a:r>
              <a:rPr lang="zh-TW" altLang="en-US" b="1" dirty="0" smtClean="0">
                <a:solidFill>
                  <a:srgbClr val="FF0000"/>
                </a:solidFill>
                <a:latin typeface="微軟正黑體" panose="020B0604030504040204" pitchFamily="34" charset="-120"/>
                <a:ea typeface="微軟正黑體" panose="020B0604030504040204" pitchFamily="34" charset="-120"/>
              </a:rPr>
              <a:t> </a:t>
            </a:r>
            <a:r>
              <a:rPr lang="zh-TW" altLang="en-US" b="1" dirty="0">
                <a:solidFill>
                  <a:srgbClr val="FF0000"/>
                </a:solidFill>
                <a:latin typeface="微軟正黑體" panose="020B0604030504040204" pitchFamily="34" charset="-120"/>
                <a:ea typeface="微軟正黑體" panose="020B0604030504040204" pitchFamily="34" charset="-120"/>
              </a:rPr>
              <a:t>帳號 </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註冊系統用</a:t>
            </a:r>
            <a:r>
              <a:rPr lang="en-US" altLang="zh-TW" b="1" dirty="0">
                <a:solidFill>
                  <a:srgbClr val="FF0000"/>
                </a:solidFill>
                <a:latin typeface="微軟正黑體" panose="020B0604030504040204" pitchFamily="34" charset="-120"/>
                <a:ea typeface="微軟正黑體" panose="020B0604030504040204" pitchFamily="34" charset="-120"/>
              </a:rPr>
              <a:t>)</a:t>
            </a:r>
          </a:p>
          <a:p>
            <a:pPr marL="228600" lvl="1" indent="-228600" defTabSz="1066800">
              <a:lnSpc>
                <a:spcPct val="150000"/>
              </a:lnSpc>
              <a:spcBef>
                <a:spcPct val="0"/>
              </a:spcBef>
              <a:spcAft>
                <a:spcPct val="15000"/>
              </a:spcAft>
              <a:buChar char="••"/>
            </a:pPr>
            <a:r>
              <a:rPr lang="zh-TW" altLang="en-US" b="1" dirty="0">
                <a:solidFill>
                  <a:srgbClr val="0070C0"/>
                </a:solidFill>
                <a:latin typeface="微軟正黑體" panose="020B0604030504040204" pitchFamily="34" charset="-120"/>
              </a:rPr>
              <a:t>線上填寫初選、複選報名表</a:t>
            </a:r>
            <a:r>
              <a:rPr lang="en-US" altLang="zh-TW" b="1" dirty="0">
                <a:solidFill>
                  <a:srgbClr val="FF0000"/>
                </a:solidFill>
                <a:latin typeface="微軟正黑體" panose="020B0604030504040204" pitchFamily="34" charset="-120"/>
                <a:ea typeface="微軟正黑體" panose="020B0604030504040204" pitchFamily="34" charset="-120"/>
              </a:rPr>
              <a:t/>
            </a:r>
            <a:br>
              <a:rPr lang="en-US" altLang="zh-TW" b="1" dirty="0">
                <a:solidFill>
                  <a:srgbClr val="FF0000"/>
                </a:solidFill>
                <a:latin typeface="微軟正黑體" panose="020B0604030504040204" pitchFamily="34" charset="-120"/>
                <a:ea typeface="微軟正黑體" panose="020B0604030504040204" pitchFamily="34" charset="-120"/>
              </a:rPr>
            </a:br>
            <a:r>
              <a:rPr lang="en-US" altLang="zh-TW" sz="1800" b="1" dirty="0">
                <a:solidFill>
                  <a:srgbClr val="FF0000"/>
                </a:solidFill>
                <a:latin typeface="微軟正黑體" panose="020B0604030504040204" pitchFamily="34" charset="-120"/>
                <a:ea typeface="微軟正黑體" panose="020B0604030504040204" pitchFamily="34" charset="-120"/>
              </a:rPr>
              <a:t>(</a:t>
            </a:r>
            <a:r>
              <a:rPr lang="zh-TW" altLang="en-US" sz="1800" b="1" dirty="0">
                <a:solidFill>
                  <a:srgbClr val="FF0000"/>
                </a:solidFill>
                <a:latin typeface="微軟正黑體" panose="020B0604030504040204" pitchFamily="34" charset="-120"/>
                <a:ea typeface="微軟正黑體" panose="020B0604030504040204" pitchFamily="34" charset="-120"/>
              </a:rPr>
              <a:t>貼妥</a:t>
            </a:r>
            <a:r>
              <a:rPr lang="en-US" altLang="zh-TW" sz="1800" b="1" dirty="0">
                <a:solidFill>
                  <a:srgbClr val="FF0000"/>
                </a:solidFill>
                <a:latin typeface="微軟正黑體" panose="020B0604030504040204" pitchFamily="34" charset="-120"/>
                <a:ea typeface="微軟正黑體" panose="020B0604030504040204" pitchFamily="34" charset="-120"/>
              </a:rPr>
              <a:t>2</a:t>
            </a:r>
            <a:r>
              <a:rPr lang="zh-TW" altLang="en-US" sz="1800" b="1" dirty="0">
                <a:solidFill>
                  <a:srgbClr val="FF0000"/>
                </a:solidFill>
                <a:latin typeface="微軟正黑體" panose="020B0604030504040204" pitchFamily="34" charset="-120"/>
                <a:ea typeface="微軟正黑體" panose="020B0604030504040204" pitchFamily="34" charset="-120"/>
              </a:rPr>
              <a:t>吋照片電子檔，供上報名傳用</a:t>
            </a:r>
            <a:r>
              <a:rPr lang="en-US" altLang="zh-TW" sz="1800" b="1" dirty="0">
                <a:solidFill>
                  <a:srgbClr val="FF0000"/>
                </a:solidFill>
                <a:latin typeface="微軟正黑體" panose="020B0604030504040204" pitchFamily="34" charset="-120"/>
                <a:ea typeface="微軟正黑體" panose="020B0604030504040204" pitchFamily="34" charset="-120"/>
              </a:rPr>
              <a:t>)</a:t>
            </a:r>
            <a:endParaRPr lang="zh-TW" altLang="en-US" b="1" dirty="0">
              <a:solidFill>
                <a:srgbClr val="FF0000"/>
              </a:solidFill>
              <a:latin typeface="微軟正黑體" panose="020B0604030504040204" pitchFamily="34" charset="-120"/>
              <a:ea typeface="微軟正黑體" panose="020B0604030504040204" pitchFamily="34" charset="-120"/>
            </a:endParaRPr>
          </a:p>
          <a:p>
            <a:pPr marL="228600" lvl="1" indent="-228600" defTabSz="1066800">
              <a:lnSpc>
                <a:spcPct val="150000"/>
              </a:lnSpc>
              <a:spcBef>
                <a:spcPct val="0"/>
              </a:spcBef>
              <a:spcAft>
                <a:spcPct val="15000"/>
              </a:spcAft>
              <a:buChar char="••"/>
            </a:pPr>
            <a:r>
              <a:rPr lang="zh-TW" altLang="en-US" b="1" dirty="0">
                <a:solidFill>
                  <a:srgbClr val="0070C0"/>
                </a:solidFill>
                <a:latin typeface="微軟正黑體" panose="020B0604030504040204" pitchFamily="34" charset="-120"/>
              </a:rPr>
              <a:t>線上填寫特殊需求學生特質檢核表</a:t>
            </a:r>
          </a:p>
          <a:p>
            <a:pPr marL="228600" lvl="1" indent="-228600" defTabSz="1066800">
              <a:lnSpc>
                <a:spcPct val="150000"/>
              </a:lnSpc>
              <a:spcBef>
                <a:spcPct val="0"/>
              </a:spcBef>
              <a:spcAft>
                <a:spcPct val="15000"/>
              </a:spcAft>
              <a:buChar char="••"/>
            </a:pPr>
            <a:r>
              <a:rPr lang="zh-TW" altLang="en-US" b="1" dirty="0">
                <a:solidFill>
                  <a:srgbClr val="0070C0"/>
                </a:solidFill>
                <a:latin typeface="微軟正黑體" panose="020B0604030504040204" pitchFamily="34" charset="-120"/>
              </a:rPr>
              <a:t>報名費</a:t>
            </a:r>
            <a:r>
              <a:rPr lang="en-US" altLang="zh-TW" b="1" dirty="0">
                <a:solidFill>
                  <a:srgbClr val="0070C0"/>
                </a:solidFill>
                <a:latin typeface="微軟正黑體" panose="020B0604030504040204" pitchFamily="34" charset="-120"/>
              </a:rPr>
              <a:t>(</a:t>
            </a:r>
            <a:r>
              <a:rPr lang="zh-TW" altLang="en-US" b="1" dirty="0">
                <a:solidFill>
                  <a:srgbClr val="0070C0"/>
                </a:solidFill>
                <a:latin typeface="微軟正黑體" panose="020B0604030504040204" pitchFamily="34" charset="-120"/>
              </a:rPr>
              <a:t>線上或超商代收</a:t>
            </a:r>
            <a:r>
              <a:rPr lang="en-US" altLang="zh-TW" b="1" dirty="0">
                <a:solidFill>
                  <a:srgbClr val="0070C0"/>
                </a:solidFill>
                <a:latin typeface="微軟正黑體" panose="020B0604030504040204" pitchFamily="34" charset="-120"/>
              </a:rPr>
              <a:t>)</a:t>
            </a:r>
          </a:p>
          <a:p>
            <a:pPr marL="228600" lvl="1" indent="-228600" defTabSz="1066800">
              <a:lnSpc>
                <a:spcPct val="150000"/>
              </a:lnSpc>
              <a:spcBef>
                <a:spcPct val="0"/>
              </a:spcBef>
              <a:spcAft>
                <a:spcPct val="15000"/>
              </a:spcAft>
              <a:buChar char="••"/>
            </a:pPr>
            <a:r>
              <a:rPr lang="zh-TW" altLang="en-US" b="1" dirty="0" smtClean="0">
                <a:solidFill>
                  <a:srgbClr val="FF0000"/>
                </a:solidFill>
                <a:latin typeface="微軟正黑體" panose="020B0604030504040204" pitchFamily="34" charset="-120"/>
                <a:ea typeface="微軟正黑體" panose="020B0604030504040204" pitchFamily="34" charset="-120"/>
              </a:rPr>
              <a:t>初選管道</a:t>
            </a:r>
            <a:r>
              <a:rPr lang="zh-TW" altLang="en-US" b="1" dirty="0">
                <a:solidFill>
                  <a:srgbClr val="FF0000"/>
                </a:solidFill>
                <a:latin typeface="微軟正黑體" panose="020B0604030504040204" pitchFamily="34" charset="-120"/>
                <a:ea typeface="微軟正黑體" panose="020B0604030504040204" pitchFamily="34" charset="-120"/>
              </a:rPr>
              <a:t>一</a:t>
            </a:r>
            <a:r>
              <a:rPr lang="en-US"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含管道二</a:t>
            </a:r>
            <a:r>
              <a:rPr lang="en-US" b="1" dirty="0">
                <a:solidFill>
                  <a:srgbClr val="FF0000"/>
                </a:solidFill>
                <a:latin typeface="微軟正黑體" panose="020B0604030504040204" pitchFamily="34" charset="-120"/>
                <a:ea typeface="微軟正黑體" panose="020B0604030504040204" pitchFamily="34" charset="-120"/>
              </a:rPr>
              <a:t>)</a:t>
            </a:r>
            <a:r>
              <a:rPr lang="en-US" altLang="zh-TW" b="1" dirty="0">
                <a:solidFill>
                  <a:srgbClr val="FF0000"/>
                </a:solidFill>
                <a:latin typeface="微軟正黑體" panose="020B0604030504040204" pitchFamily="34" charset="-120"/>
                <a:ea typeface="微軟正黑體" panose="020B0604030504040204" pitchFamily="34" charset="-120"/>
              </a:rPr>
              <a:t> $</a:t>
            </a:r>
            <a:r>
              <a:rPr lang="en-US" b="1" dirty="0" smtClean="0">
                <a:solidFill>
                  <a:srgbClr val="FF0000"/>
                </a:solidFill>
                <a:latin typeface="微軟正黑體" panose="020B0604030504040204" pitchFamily="34" charset="-120"/>
                <a:ea typeface="微軟正黑體" panose="020B0604030504040204" pitchFamily="34" charset="-120"/>
              </a:rPr>
              <a:t>1,</a:t>
            </a:r>
            <a:r>
              <a:rPr lang="en-US" altLang="zh-TW" b="1" dirty="0" smtClean="0">
                <a:solidFill>
                  <a:srgbClr val="FF0000"/>
                </a:solidFill>
                <a:latin typeface="微軟正黑體" panose="020B0604030504040204" pitchFamily="34" charset="-120"/>
                <a:ea typeface="微軟正黑體" panose="020B0604030504040204" pitchFamily="34" charset="-120"/>
              </a:rPr>
              <a:t>4</a:t>
            </a:r>
            <a:r>
              <a:rPr lang="en-US" b="1" dirty="0" smtClean="0">
                <a:solidFill>
                  <a:srgbClr val="FF0000"/>
                </a:solidFill>
                <a:latin typeface="微軟正黑體" panose="020B0604030504040204" pitchFamily="34" charset="-120"/>
                <a:ea typeface="微軟正黑體" panose="020B0604030504040204" pitchFamily="34" charset="-120"/>
              </a:rPr>
              <a:t>00</a:t>
            </a:r>
            <a:r>
              <a:rPr lang="zh-TW" altLang="en-US" b="1" dirty="0">
                <a:solidFill>
                  <a:srgbClr val="FF0000"/>
                </a:solidFill>
                <a:latin typeface="微軟正黑體" panose="020B0604030504040204" pitchFamily="34" charset="-120"/>
                <a:ea typeface="微軟正黑體" panose="020B0604030504040204" pitchFamily="34" charset="-120"/>
              </a:rPr>
              <a:t>元</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228600" lvl="1" indent="-228600" defTabSz="1066800">
              <a:lnSpc>
                <a:spcPct val="150000"/>
              </a:lnSpc>
              <a:spcBef>
                <a:spcPct val="0"/>
              </a:spcBef>
              <a:spcAft>
                <a:spcPct val="15000"/>
              </a:spcAft>
              <a:buChar char="••"/>
            </a:pPr>
            <a:r>
              <a:rPr lang="zh-TW" altLang="en-US" b="1" dirty="0" smtClean="0">
                <a:solidFill>
                  <a:srgbClr val="FF0000"/>
                </a:solidFill>
                <a:latin typeface="微軟正黑體" panose="020B0604030504040204" pitchFamily="34" charset="-120"/>
                <a:ea typeface="微軟正黑體" panose="020B0604030504040204" pitchFamily="34" charset="-120"/>
              </a:rPr>
              <a:t>初選管道</a:t>
            </a:r>
            <a:r>
              <a:rPr lang="zh-TW" altLang="en-US" b="1" dirty="0">
                <a:solidFill>
                  <a:srgbClr val="FF0000"/>
                </a:solidFill>
                <a:latin typeface="微軟正黑體" panose="020B0604030504040204" pitchFamily="34" charset="-120"/>
                <a:ea typeface="微軟正黑體" panose="020B0604030504040204" pitchFamily="34" charset="-120"/>
              </a:rPr>
              <a:t>二</a:t>
            </a:r>
            <a:r>
              <a:rPr lang="en-US" altLang="zh-TW" b="1" dirty="0">
                <a:solidFill>
                  <a:srgbClr val="FF0000"/>
                </a:solidFill>
                <a:latin typeface="微軟正黑體" panose="020B0604030504040204" pitchFamily="34" charset="-120"/>
                <a:ea typeface="微軟正黑體" panose="020B0604030504040204" pitchFamily="34" charset="-120"/>
              </a:rPr>
              <a:t> </a:t>
            </a:r>
            <a:r>
              <a:rPr lang="en-US" altLang="zh-TW" b="1" dirty="0" smtClean="0">
                <a:solidFill>
                  <a:srgbClr val="FF0000"/>
                </a:solidFill>
                <a:latin typeface="微軟正黑體" panose="020B0604030504040204" pitchFamily="34" charset="-120"/>
                <a:ea typeface="微軟正黑體" panose="020B0604030504040204" pitchFamily="34" charset="-120"/>
              </a:rPr>
              <a:t>$8</a:t>
            </a:r>
            <a:r>
              <a:rPr lang="en-US" b="1" dirty="0" smtClean="0">
                <a:solidFill>
                  <a:srgbClr val="FF0000"/>
                </a:solidFill>
                <a:latin typeface="微軟正黑體" panose="020B0604030504040204" pitchFamily="34" charset="-120"/>
                <a:ea typeface="微軟正黑體" panose="020B0604030504040204" pitchFamily="34" charset="-120"/>
              </a:rPr>
              <a:t>00</a:t>
            </a:r>
            <a:r>
              <a:rPr lang="zh-TW" altLang="en-US" b="1" dirty="0" smtClean="0">
                <a:solidFill>
                  <a:srgbClr val="FF0000"/>
                </a:solidFill>
                <a:latin typeface="微軟正黑體" panose="020B0604030504040204" pitchFamily="34" charset="-120"/>
                <a:ea typeface="微軟正黑體" panose="020B0604030504040204" pitchFamily="34" charset="-120"/>
              </a:rPr>
              <a:t>元</a:t>
            </a:r>
            <a:endParaRPr lang="en-US" altLang="zh-TW" b="1" dirty="0" smtClean="0">
              <a:solidFill>
                <a:srgbClr val="FF0000"/>
              </a:solidFill>
              <a:latin typeface="微軟正黑體" panose="020B0604030504040204" pitchFamily="34" charset="-120"/>
              <a:ea typeface="微軟正黑體" panose="020B0604030504040204" pitchFamily="34" charset="-120"/>
            </a:endParaRPr>
          </a:p>
          <a:p>
            <a:pPr marL="228600" lvl="1" indent="-228600" defTabSz="1066800">
              <a:lnSpc>
                <a:spcPct val="150000"/>
              </a:lnSpc>
              <a:spcBef>
                <a:spcPct val="0"/>
              </a:spcBef>
              <a:spcAft>
                <a:spcPct val="15000"/>
              </a:spcAft>
              <a:buChar char="••"/>
            </a:pPr>
            <a:r>
              <a:rPr lang="zh-TW" altLang="en-US" b="1" dirty="0" smtClean="0">
                <a:solidFill>
                  <a:srgbClr val="FF0000"/>
                </a:solidFill>
                <a:latin typeface="微軟正黑體" panose="020B0604030504040204" pitchFamily="34" charset="-120"/>
                <a:ea typeface="微軟正黑體" panose="020B0604030504040204" pitchFamily="34" charset="-120"/>
              </a:rPr>
              <a:t>複選報名</a:t>
            </a:r>
            <a:r>
              <a:rPr lang="en-US" altLang="zh-TW" b="1" dirty="0" smtClean="0">
                <a:solidFill>
                  <a:srgbClr val="FF0000"/>
                </a:solidFill>
                <a:latin typeface="微軟正黑體" panose="020B0604030504040204" pitchFamily="34" charset="-120"/>
              </a:rPr>
              <a:t>$</a:t>
            </a:r>
            <a:r>
              <a:rPr lang="en-US" altLang="zh-TW" b="1" dirty="0" smtClean="0">
                <a:solidFill>
                  <a:srgbClr val="FF0000"/>
                </a:solidFill>
                <a:latin typeface="微軟正黑體" panose="020B0604030504040204" pitchFamily="34" charset="-120"/>
              </a:rPr>
              <a:t>1</a:t>
            </a:r>
            <a:r>
              <a:rPr lang="en-US" altLang="zh-TW" b="1" dirty="0" smtClean="0">
                <a:solidFill>
                  <a:srgbClr val="FF0000"/>
                </a:solidFill>
                <a:latin typeface="微軟正黑體" panose="020B0604030504040204" pitchFamily="34" charset="-120"/>
                <a:ea typeface="微軟正黑體" panose="020B0604030504040204" pitchFamily="34" charset="-120"/>
              </a:rPr>
              <a:t>,</a:t>
            </a:r>
            <a:r>
              <a:rPr lang="en-US" altLang="zh-TW" b="1" dirty="0">
                <a:solidFill>
                  <a:srgbClr val="FF0000"/>
                </a:solidFill>
                <a:latin typeface="微軟正黑體" panose="020B0604030504040204" pitchFamily="34" charset="-120"/>
              </a:rPr>
              <a:t>2</a:t>
            </a:r>
            <a:r>
              <a:rPr lang="en-US" altLang="zh-TW" b="1" dirty="0" smtClean="0">
                <a:solidFill>
                  <a:srgbClr val="FF0000"/>
                </a:solidFill>
                <a:latin typeface="微軟正黑體" panose="020B0604030504040204" pitchFamily="34" charset="-120"/>
              </a:rPr>
              <a:t>00</a:t>
            </a:r>
            <a:r>
              <a:rPr lang="zh-TW" altLang="en-US" b="1" dirty="0" smtClean="0">
                <a:solidFill>
                  <a:srgbClr val="FF0000"/>
                </a:solidFill>
                <a:latin typeface="微軟正黑體" panose="020B0604030504040204" pitchFamily="34" charset="-120"/>
              </a:rPr>
              <a:t>元</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7" name="手繪多邊形 6"/>
          <p:cNvSpPr/>
          <p:nvPr/>
        </p:nvSpPr>
        <p:spPr>
          <a:xfrm>
            <a:off x="5950396" y="812457"/>
            <a:ext cx="5760640" cy="5387216"/>
          </a:xfrm>
          <a:custGeom>
            <a:avLst/>
            <a:gdLst>
              <a:gd name="connsiteX0" fmla="*/ 0 w 3614571"/>
              <a:gd name="connsiteY0" fmla="*/ 0 h 3450992"/>
              <a:gd name="connsiteX1" fmla="*/ 3614571 w 3614571"/>
              <a:gd name="connsiteY1" fmla="*/ 0 h 3450992"/>
              <a:gd name="connsiteX2" fmla="*/ 3614571 w 3614571"/>
              <a:gd name="connsiteY2" fmla="*/ 3450992 h 3450992"/>
              <a:gd name="connsiteX3" fmla="*/ 0 w 3614571"/>
              <a:gd name="connsiteY3" fmla="*/ 3450992 h 3450992"/>
              <a:gd name="connsiteX4" fmla="*/ 0 w 3614571"/>
              <a:gd name="connsiteY4" fmla="*/ 0 h 3450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4571" h="3450992">
                <a:moveTo>
                  <a:pt x="0" y="0"/>
                </a:moveTo>
                <a:lnTo>
                  <a:pt x="3614571" y="0"/>
                </a:lnTo>
                <a:lnTo>
                  <a:pt x="3614571" y="3450992"/>
                </a:lnTo>
                <a:lnTo>
                  <a:pt x="0" y="3450992"/>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defTabSz="1066800">
              <a:lnSpc>
                <a:spcPts val="3000"/>
              </a:lnSpc>
              <a:spcBef>
                <a:spcPct val="0"/>
              </a:spcBef>
              <a:spcAft>
                <a:spcPct val="15000"/>
              </a:spcAft>
              <a:buChar char="••"/>
            </a:pPr>
            <a:r>
              <a:rPr lang="zh-TW" altLang="en-US" b="1" dirty="0">
                <a:solidFill>
                  <a:srgbClr val="0070C0"/>
                </a:solidFill>
                <a:latin typeface="微軟正黑體" panose="020B0604030504040204" pitchFamily="34" charset="-120"/>
              </a:rPr>
              <a:t>申請免繳報名費用者</a:t>
            </a:r>
            <a:r>
              <a:rPr lang="zh-TW" altLang="en-US" b="1" dirty="0">
                <a:solidFill>
                  <a:srgbClr val="0070C0"/>
                </a:solidFill>
                <a:latin typeface="新細明體" panose="02020500000000000000" pitchFamily="18" charset="-120"/>
                <a:ea typeface="新細明體" panose="02020500000000000000" pitchFamily="18" charset="-120"/>
              </a:rPr>
              <a:t>：</a:t>
            </a:r>
            <a:endParaRPr lang="en-US" altLang="zh-TW" b="1" dirty="0">
              <a:solidFill>
                <a:srgbClr val="0070C0"/>
              </a:solidFill>
              <a:latin typeface="新細明體" panose="02020500000000000000" pitchFamily="18" charset="-120"/>
              <a:ea typeface="新細明體" panose="02020500000000000000" pitchFamily="18" charset="-120"/>
            </a:endParaRPr>
          </a:p>
          <a:p>
            <a:pPr marL="228600" lvl="1" defTabSz="1066800">
              <a:lnSpc>
                <a:spcPts val="3000"/>
              </a:lnSpc>
              <a:spcBef>
                <a:spcPct val="0"/>
              </a:spcBef>
              <a:spcAft>
                <a:spcPct val="15000"/>
              </a:spcAft>
            </a:pPr>
            <a:r>
              <a:rPr lang="zh-TW" altLang="en-US" sz="2000" b="1" dirty="0">
                <a:solidFill>
                  <a:schemeClr val="tx2"/>
                </a:solidFill>
                <a:latin typeface="微軟正黑體" panose="020B0604030504040204" pitchFamily="34" charset="-120"/>
              </a:rPr>
              <a:t>有效</a:t>
            </a:r>
            <a:r>
              <a:rPr lang="zh-TW" altLang="en-US" sz="2000" b="1" dirty="0" smtClean="0">
                <a:solidFill>
                  <a:schemeClr val="tx2"/>
                </a:solidFill>
                <a:latin typeface="微軟正黑體" panose="020B0604030504040204" pitchFamily="34" charset="-120"/>
              </a:rPr>
              <a:t>期間</a:t>
            </a:r>
            <a:r>
              <a:rPr lang="zh-TW" altLang="en-US" sz="2000" b="1" dirty="0" smtClean="0">
                <a:solidFill>
                  <a:srgbClr val="FF0000"/>
                </a:solidFill>
                <a:latin typeface="微軟正黑體" panose="020B0604030504040204" pitchFamily="34" charset="-120"/>
              </a:rPr>
              <a:t>區公所</a:t>
            </a:r>
            <a:r>
              <a:rPr lang="zh-TW" altLang="en-US" sz="2000" b="1" dirty="0" smtClean="0">
                <a:solidFill>
                  <a:schemeClr val="tx2"/>
                </a:solidFill>
                <a:latin typeface="微軟正黑體" panose="020B0604030504040204" pitchFamily="34" charset="-120"/>
              </a:rPr>
              <a:t>核定</a:t>
            </a:r>
            <a:r>
              <a:rPr lang="zh-TW" altLang="en-US" sz="2000" b="1" dirty="0" smtClean="0">
                <a:solidFill>
                  <a:schemeClr val="tx2"/>
                </a:solidFill>
                <a:latin typeface="微軟正黑體" panose="020B0604030504040204" pitchFamily="34" charset="-120"/>
                <a:ea typeface="微軟正黑體" panose="020B0604030504040204" pitchFamily="34" charset="-120"/>
              </a:rPr>
              <a:t>低</a:t>
            </a:r>
            <a:r>
              <a:rPr lang="zh-TW" altLang="en-US" sz="2000" b="1" dirty="0">
                <a:solidFill>
                  <a:schemeClr val="tx2"/>
                </a:solidFill>
                <a:latin typeface="微軟正黑體" panose="020B0604030504040204" pitchFamily="34" charset="-120"/>
                <a:ea typeface="微軟正黑體" panose="020B0604030504040204" pitchFamily="34" charset="-120"/>
              </a:rPr>
              <a:t>收入戶或中低收入戶證明文件影本及</a:t>
            </a:r>
            <a:r>
              <a:rPr lang="zh-TW" altLang="en-US" sz="2000" b="1" dirty="0" smtClean="0">
                <a:solidFill>
                  <a:schemeClr val="tx2"/>
                </a:solidFill>
                <a:latin typeface="微軟正黑體" panose="020B0604030504040204" pitchFamily="34" charset="-120"/>
                <a:ea typeface="微軟正黑體" panose="020B0604030504040204" pitchFamily="34" charset="-120"/>
              </a:rPr>
              <a:t>戶口名簿</a:t>
            </a:r>
            <a:r>
              <a:rPr lang="en-US" altLang="zh-TW" sz="2000" b="1" dirty="0" smtClean="0">
                <a:solidFill>
                  <a:srgbClr val="FF0000"/>
                </a:solidFill>
                <a:latin typeface="微軟正黑體" panose="020B0604030504040204" pitchFamily="34" charset="-120"/>
                <a:ea typeface="微軟正黑體" panose="020B0604030504040204" pitchFamily="34" charset="-120"/>
              </a:rPr>
              <a:t>(</a:t>
            </a:r>
            <a:r>
              <a:rPr lang="zh-TW" altLang="en-US" sz="2000" b="1" dirty="0" smtClean="0">
                <a:solidFill>
                  <a:srgbClr val="FF0000"/>
                </a:solidFill>
                <a:latin typeface="微軟正黑體" panose="020B0604030504040204" pitchFamily="34" charset="-120"/>
                <a:ea typeface="微軟正黑體" panose="020B0604030504040204" pitchFamily="34" charset="-120"/>
              </a:rPr>
              <a:t>拍照或掃描電子檔上傳</a:t>
            </a:r>
            <a:r>
              <a:rPr lang="en-US" altLang="zh-TW" sz="2000" b="1" dirty="0" smtClean="0">
                <a:solidFill>
                  <a:srgbClr val="FF0000"/>
                </a:solidFill>
                <a:latin typeface="微軟正黑體" panose="020B0604030504040204" pitchFamily="34" charset="-120"/>
                <a:ea typeface="微軟正黑體" panose="020B0604030504040204" pitchFamily="34" charset="-120"/>
              </a:rPr>
              <a:t>)</a:t>
            </a:r>
            <a:endParaRPr lang="en-US" altLang="zh-TW" b="1" dirty="0" smtClean="0">
              <a:solidFill>
                <a:srgbClr val="0070C0"/>
              </a:solidFill>
              <a:latin typeface="微軟正黑體" panose="020B0604030504040204" pitchFamily="34" charset="-120"/>
              <a:ea typeface="微軟正黑體" panose="020B0604030504040204" pitchFamily="34" charset="-120"/>
            </a:endParaRPr>
          </a:p>
          <a:p>
            <a:pPr marL="228600" lvl="1" indent="-228600" defTabSz="1066800">
              <a:lnSpc>
                <a:spcPts val="3000"/>
              </a:lnSpc>
              <a:spcBef>
                <a:spcPct val="0"/>
              </a:spcBef>
              <a:spcAft>
                <a:spcPct val="15000"/>
              </a:spcAft>
              <a:buChar char="••"/>
            </a:pPr>
            <a:r>
              <a:rPr lang="zh-TW" altLang="en-US" b="1" dirty="0" smtClean="0">
                <a:solidFill>
                  <a:srgbClr val="0070C0"/>
                </a:solidFill>
                <a:latin typeface="微軟正黑體" panose="020B0604030504040204" pitchFamily="34" charset="-120"/>
                <a:ea typeface="微軟正黑體" panose="020B0604030504040204" pitchFamily="34" charset="-120"/>
              </a:rPr>
              <a:t>申請</a:t>
            </a:r>
            <a:r>
              <a:rPr lang="zh-TW" altLang="en-US" b="1" dirty="0">
                <a:solidFill>
                  <a:srgbClr val="0070C0"/>
                </a:solidFill>
                <a:latin typeface="微軟正黑體" panose="020B0604030504040204" pitchFamily="34" charset="-120"/>
                <a:ea typeface="微軟正黑體" panose="020B0604030504040204" pitchFamily="34" charset="-120"/>
              </a:rPr>
              <a:t>特殊鑑定場服務者</a:t>
            </a:r>
            <a:r>
              <a:rPr lang="zh-TW" altLang="en-US" b="1" dirty="0">
                <a:solidFill>
                  <a:srgbClr val="0070C0"/>
                </a:solidFill>
                <a:latin typeface="新細明體" panose="02020500000000000000" pitchFamily="18" charset="-120"/>
                <a:ea typeface="新細明體" panose="02020500000000000000" pitchFamily="18" charset="-120"/>
              </a:rPr>
              <a:t>：</a:t>
            </a:r>
            <a:endParaRPr lang="en-US" altLang="zh-TW" b="1" dirty="0">
              <a:solidFill>
                <a:srgbClr val="0070C0"/>
              </a:solidFill>
              <a:latin typeface="新細明體" panose="02020500000000000000" pitchFamily="18" charset="-120"/>
              <a:ea typeface="新細明體" panose="02020500000000000000" pitchFamily="18" charset="-120"/>
            </a:endParaRPr>
          </a:p>
          <a:p>
            <a:pPr marL="0" lvl="1" indent="266700" defTabSz="1066800">
              <a:lnSpc>
                <a:spcPts val="3000"/>
              </a:lnSpc>
              <a:spcBef>
                <a:spcPct val="0"/>
              </a:spcBef>
              <a:spcAft>
                <a:spcPct val="15000"/>
              </a:spcAft>
            </a:pPr>
            <a:r>
              <a:rPr lang="zh-TW" altLang="en-US" sz="2000" b="1" dirty="0" smtClean="0">
                <a:solidFill>
                  <a:schemeClr val="tx2"/>
                </a:solidFill>
                <a:latin typeface="微軟正黑體" panose="020B0604030504040204" pitchFamily="34" charset="-120"/>
              </a:rPr>
              <a:t>特殊</a:t>
            </a:r>
            <a:r>
              <a:rPr lang="zh-TW" altLang="en-US" sz="2000" b="1" dirty="0">
                <a:solidFill>
                  <a:schemeClr val="tx2"/>
                </a:solidFill>
                <a:latin typeface="微軟正黑體" panose="020B0604030504040204" pitchFamily="34" charset="-120"/>
              </a:rPr>
              <a:t>鑑定場服務者需求</a:t>
            </a:r>
            <a:r>
              <a:rPr lang="zh-TW" altLang="en-US" sz="2000" b="1" dirty="0">
                <a:solidFill>
                  <a:schemeClr val="tx2"/>
                </a:solidFill>
                <a:latin typeface="微軟正黑體" panose="020B0604030504040204" pitchFamily="34" charset="-120"/>
                <a:ea typeface="微軟正黑體" panose="020B0604030504040204" pitchFamily="34" charset="-120"/>
              </a:rPr>
              <a:t>申請表</a:t>
            </a:r>
            <a:r>
              <a:rPr lang="en-US" altLang="zh-TW" sz="2000" b="1" dirty="0">
                <a:solidFill>
                  <a:srgbClr val="002060"/>
                </a:solidFill>
                <a:latin typeface="微軟正黑體" panose="020B0604030504040204" pitchFamily="34" charset="-120"/>
                <a:ea typeface="微軟正黑體" panose="020B0604030504040204" pitchFamily="34" charset="-120"/>
              </a:rPr>
              <a:t>(</a:t>
            </a:r>
            <a:r>
              <a:rPr lang="zh-TW" altLang="en-US" sz="2000" b="1" dirty="0" smtClean="0">
                <a:solidFill>
                  <a:srgbClr val="002060"/>
                </a:solidFill>
                <a:latin typeface="微軟正黑體" panose="020B0604030504040204" pitchFamily="34" charset="-120"/>
                <a:ea typeface="微軟正黑體" panose="020B0604030504040204" pitchFamily="34" charset="-120"/>
              </a:rPr>
              <a:t>簡章</a:t>
            </a:r>
            <a:r>
              <a:rPr lang="zh-TW" altLang="en-US" sz="2000" b="1" dirty="0" smtClean="0">
                <a:solidFill>
                  <a:schemeClr val="tx1"/>
                </a:solidFill>
                <a:latin typeface="微軟正黑體" panose="020B0604030504040204" pitchFamily="34" charset="-120"/>
                <a:ea typeface="微軟正黑體" panose="020B0604030504040204" pitchFamily="34" charset="-120"/>
              </a:rPr>
              <a:t>附件</a:t>
            </a:r>
            <a:r>
              <a:rPr lang="zh-TW" altLang="en-US" sz="2000" b="1" dirty="0">
                <a:solidFill>
                  <a:schemeClr val="tx1"/>
                </a:solidFill>
                <a:latin typeface="微軟正黑體" panose="020B0604030504040204" pitchFamily="34" charset="-120"/>
                <a:ea typeface="微軟正黑體" panose="020B0604030504040204" pitchFamily="34" charset="-120"/>
              </a:rPr>
              <a:t>八</a:t>
            </a:r>
            <a:r>
              <a:rPr lang="en-US" altLang="zh-TW" sz="2000" b="1" dirty="0" smtClean="0">
                <a:solidFill>
                  <a:schemeClr val="tx1"/>
                </a:solidFill>
                <a:latin typeface="微軟正黑體" panose="020B0604030504040204" pitchFamily="34" charset="-120"/>
                <a:ea typeface="微軟正黑體" panose="020B0604030504040204" pitchFamily="34" charset="-120"/>
              </a:rPr>
              <a:t>)</a:t>
            </a:r>
          </a:p>
          <a:p>
            <a:pPr marL="0" lvl="1" indent="266700" defTabSz="1066800">
              <a:lnSpc>
                <a:spcPts val="3000"/>
              </a:lnSpc>
              <a:spcBef>
                <a:spcPct val="0"/>
              </a:spcBef>
              <a:spcAft>
                <a:spcPct val="15000"/>
              </a:spcAft>
            </a:pPr>
            <a:r>
              <a:rPr lang="zh-TW" altLang="en-US" sz="2000" b="1" dirty="0">
                <a:solidFill>
                  <a:schemeClr val="tx2"/>
                </a:solidFill>
                <a:latin typeface="微軟正黑體" panose="020B0604030504040204" pitchFamily="34" charset="-120"/>
              </a:rPr>
              <a:t>需國小核章，報名上傳申請表及相關證明文件</a:t>
            </a:r>
            <a:r>
              <a:rPr lang="zh-TW" altLang="en-US" sz="2000" b="1" dirty="0" smtClean="0">
                <a:solidFill>
                  <a:schemeClr val="tx1"/>
                </a:solidFill>
                <a:latin typeface="微軟正黑體" panose="020B0604030504040204" pitchFamily="34" charset="-120"/>
                <a:ea typeface="微軟正黑體" panose="020B0604030504040204" pitchFamily="34" charset="-120"/>
              </a:rPr>
              <a:t>。</a:t>
            </a:r>
            <a:endParaRPr lang="zh-TW" altLang="en-US" sz="2000" dirty="0">
              <a:solidFill>
                <a:schemeClr val="tx1"/>
              </a:solidFill>
            </a:endParaRPr>
          </a:p>
          <a:p>
            <a:pPr marL="228600" lvl="1" indent="-228600" defTabSz="1066800">
              <a:lnSpc>
                <a:spcPts val="3000"/>
              </a:lnSpc>
              <a:spcBef>
                <a:spcPct val="0"/>
              </a:spcBef>
              <a:spcAft>
                <a:spcPct val="15000"/>
              </a:spcAft>
              <a:buChar char="••"/>
            </a:pPr>
            <a:r>
              <a:rPr lang="zh-TW" altLang="en-US" b="1" dirty="0">
                <a:solidFill>
                  <a:srgbClr val="0070C0"/>
                </a:solidFill>
                <a:latin typeface="微軟正黑體" panose="020B0604030504040204" pitchFamily="34" charset="-120"/>
              </a:rPr>
              <a:t>申請</a:t>
            </a:r>
            <a:r>
              <a:rPr lang="zh-TW" altLang="en-US" b="1" u="sng" dirty="0">
                <a:solidFill>
                  <a:srgbClr val="0070C0"/>
                </a:solidFill>
                <a:latin typeface="微軟正黑體" panose="020B0604030504040204" pitchFamily="34" charset="-120"/>
              </a:rPr>
              <a:t>管道一</a:t>
            </a:r>
            <a:r>
              <a:rPr lang="zh-TW" altLang="en-US" b="1" dirty="0">
                <a:solidFill>
                  <a:srgbClr val="0070C0"/>
                </a:solidFill>
                <a:latin typeface="微軟正黑體" panose="020B0604030504040204" pitchFamily="34" charset="-120"/>
              </a:rPr>
              <a:t>者</a:t>
            </a:r>
            <a:r>
              <a:rPr lang="zh-TW" altLang="en-US" b="1" dirty="0" smtClean="0">
                <a:solidFill>
                  <a:srgbClr val="0070C0"/>
                </a:solidFill>
                <a:latin typeface="新細明體" panose="02020500000000000000" pitchFamily="18" charset="-120"/>
                <a:ea typeface="新細明體" panose="02020500000000000000" pitchFamily="18" charset="-120"/>
              </a:rPr>
              <a:t>：</a:t>
            </a:r>
            <a:r>
              <a:rPr lang="zh-TW" altLang="zh-TW" b="1" dirty="0">
                <a:solidFill>
                  <a:srgbClr val="FF0000"/>
                </a:solidFill>
                <a:latin typeface="微軟正黑體" panose="020B0604030504040204" pitchFamily="34" charset="-120"/>
              </a:rPr>
              <a:t>書面審查競賽表現優異佐證資料表</a:t>
            </a:r>
            <a:endParaRPr lang="en-US" altLang="zh-TW" b="1" dirty="0">
              <a:solidFill>
                <a:srgbClr val="0070C0"/>
              </a:solidFill>
              <a:latin typeface="微軟正黑體" panose="020B0604030504040204" pitchFamily="34" charset="-120"/>
              <a:ea typeface="微軟正黑體" panose="020B0604030504040204" pitchFamily="34" charset="-120"/>
            </a:endParaRPr>
          </a:p>
          <a:p>
            <a:pPr marL="228600" lvl="1" indent="-228600" defTabSz="1066800">
              <a:lnSpc>
                <a:spcPts val="3000"/>
              </a:lnSpc>
              <a:spcBef>
                <a:spcPct val="0"/>
              </a:spcBef>
              <a:spcAft>
                <a:spcPct val="15000"/>
              </a:spcAft>
              <a:buChar char="••"/>
            </a:pPr>
            <a:r>
              <a:rPr lang="zh-TW" altLang="en-US" b="1" dirty="0" smtClean="0">
                <a:solidFill>
                  <a:srgbClr val="0070C0"/>
                </a:solidFill>
                <a:latin typeface="微軟正黑體" panose="020B0604030504040204" pitchFamily="34" charset="-120"/>
              </a:rPr>
              <a:t>非</a:t>
            </a:r>
            <a:r>
              <a:rPr lang="zh-TW" altLang="en-US" b="1" dirty="0">
                <a:solidFill>
                  <a:srgbClr val="0070C0"/>
                </a:solidFill>
                <a:latin typeface="微軟正黑體" panose="020B0604030504040204" pitchFamily="34" charset="-120"/>
              </a:rPr>
              <a:t>就讀本市國小者</a:t>
            </a:r>
            <a:r>
              <a:rPr lang="zh-TW" altLang="en-US" b="1" dirty="0">
                <a:solidFill>
                  <a:srgbClr val="0070C0"/>
                </a:solidFill>
                <a:latin typeface="新細明體" panose="02020500000000000000" pitchFamily="18" charset="-120"/>
                <a:ea typeface="新細明體" panose="02020500000000000000" pitchFamily="18" charset="-120"/>
              </a:rPr>
              <a:t>：</a:t>
            </a:r>
            <a:endParaRPr lang="en-US" altLang="zh-TW" b="1" dirty="0">
              <a:solidFill>
                <a:srgbClr val="0070C0"/>
              </a:solidFill>
              <a:latin typeface="微軟正黑體" panose="020B0604030504040204" pitchFamily="34" charset="-120"/>
              <a:ea typeface="微軟正黑體" panose="020B0604030504040204" pitchFamily="34" charset="-120"/>
            </a:endParaRPr>
          </a:p>
          <a:p>
            <a:pPr marL="228600" lvl="1" defTabSz="1066800">
              <a:lnSpc>
                <a:spcPts val="3000"/>
              </a:lnSpc>
              <a:spcBef>
                <a:spcPct val="0"/>
              </a:spcBef>
              <a:spcAft>
                <a:spcPct val="15000"/>
              </a:spcAft>
            </a:pPr>
            <a:r>
              <a:rPr lang="zh-TW" altLang="en-US" sz="2000" b="1" dirty="0" smtClean="0">
                <a:solidFill>
                  <a:schemeClr val="tx2"/>
                </a:solidFill>
                <a:latin typeface="微軟正黑體" panose="020B0604030504040204" pitchFamily="34" charset="-120"/>
                <a:ea typeface="微軟正黑體" panose="020B0604030504040204" pitchFamily="34" charset="-120"/>
              </a:rPr>
              <a:t>需上傳戶口名簿</a:t>
            </a:r>
            <a:r>
              <a:rPr lang="en-US" altLang="zh-TW" sz="2000" b="1" dirty="0">
                <a:solidFill>
                  <a:srgbClr val="FF0000"/>
                </a:solidFill>
                <a:latin typeface="微軟正黑體" panose="020B0604030504040204" pitchFamily="34" charset="-120"/>
              </a:rPr>
              <a:t>(</a:t>
            </a:r>
            <a:r>
              <a:rPr lang="zh-TW" altLang="en-US" sz="2000" b="1" dirty="0">
                <a:solidFill>
                  <a:srgbClr val="FF0000"/>
                </a:solidFill>
                <a:latin typeface="微軟正黑體" panose="020B0604030504040204" pitchFamily="34" charset="-120"/>
              </a:rPr>
              <a:t>拍照或掃描電子檔上傳</a:t>
            </a:r>
            <a:r>
              <a:rPr lang="en-US" altLang="zh-TW" sz="2000" b="1" dirty="0">
                <a:solidFill>
                  <a:srgbClr val="FF0000"/>
                </a:solidFill>
                <a:latin typeface="微軟正黑體" panose="020B0604030504040204" pitchFamily="34" charset="-120"/>
              </a:rPr>
              <a:t>)</a:t>
            </a:r>
            <a:endParaRPr lang="zh-TW" altLang="en-US" sz="1600" dirty="0">
              <a:solidFill>
                <a:srgbClr val="FF0000"/>
              </a:solidFill>
            </a:endParaRPr>
          </a:p>
          <a:p>
            <a:pPr marL="0" lvl="1" indent="266700" defTabSz="1066800">
              <a:lnSpc>
                <a:spcPts val="3000"/>
              </a:lnSpc>
              <a:spcBef>
                <a:spcPct val="0"/>
              </a:spcBef>
              <a:spcAft>
                <a:spcPct val="15000"/>
              </a:spcAft>
            </a:pPr>
            <a:endParaRPr lang="zh-TW" altLang="en-US" sz="2000"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48</a:t>
            </a:fld>
            <a:endParaRPr lang="zh-TW" altLang="en-US" noProof="0" dirty="0"/>
          </a:p>
        </p:txBody>
      </p:sp>
      <p:sp>
        <p:nvSpPr>
          <p:cNvPr id="8" name="矩形 7"/>
          <p:cNvSpPr/>
          <p:nvPr/>
        </p:nvSpPr>
        <p:spPr>
          <a:xfrm>
            <a:off x="621804" y="6333112"/>
            <a:ext cx="9666376" cy="495392"/>
          </a:xfrm>
          <a:prstGeom prst="rect">
            <a:avLst/>
          </a:prstGeom>
        </p:spPr>
        <p:txBody>
          <a:bodyPr wrap="square">
            <a:spAutoFit/>
          </a:bodyPr>
          <a:lstStyle/>
          <a:p>
            <a:pPr>
              <a:lnSpc>
                <a:spcPct val="120000"/>
              </a:lnSpc>
              <a:defRPr/>
            </a:pPr>
            <a:r>
              <a:rPr lang="en-US" altLang="zh-TW" b="1" u="sng" dirty="0">
                <a:latin typeface="+mj-ea"/>
              </a:rPr>
              <a:t>※</a:t>
            </a:r>
            <a:r>
              <a:rPr lang="zh-TW" altLang="en-US" b="1" u="sng" dirty="0">
                <a:latin typeface="+mj-ea"/>
              </a:rPr>
              <a:t>管道一書面</a:t>
            </a:r>
            <a:r>
              <a:rPr lang="zh-TW" altLang="en-US" b="1" u="sng" dirty="0" smtClean="0">
                <a:latin typeface="+mj-ea"/>
              </a:rPr>
              <a:t>審查通過後退還</a:t>
            </a:r>
            <a:r>
              <a:rPr lang="en-US" altLang="zh-TW" b="1" u="sng" dirty="0">
                <a:latin typeface="+mj-ea"/>
              </a:rPr>
              <a:t>$800</a:t>
            </a:r>
            <a:r>
              <a:rPr lang="zh-TW" altLang="en-US" b="1" u="sng" dirty="0">
                <a:latin typeface="+mj-ea"/>
              </a:rPr>
              <a:t>元，未通過可直接參加管道二測驗。</a:t>
            </a:r>
            <a:endParaRPr lang="zh-TW" altLang="en-US" dirty="0">
              <a:latin typeface="+mj-ea"/>
            </a:endParaRPr>
          </a:p>
        </p:txBody>
      </p:sp>
    </p:spTree>
    <p:extLst>
      <p:ext uri="{BB962C8B-B14F-4D97-AF65-F5344CB8AC3E}">
        <p14:creationId xmlns:p14="http://schemas.microsoft.com/office/powerpoint/2010/main" val="105614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1668717330"/>
              </p:ext>
            </p:extLst>
          </p:nvPr>
        </p:nvGraphicFramePr>
        <p:xfrm>
          <a:off x="333772" y="1412776"/>
          <a:ext cx="11665297" cy="3346452"/>
        </p:xfrm>
        <a:graphic>
          <a:graphicData uri="http://schemas.openxmlformats.org/drawingml/2006/table">
            <a:tbl>
              <a:tblPr/>
              <a:tblGrid>
                <a:gridCol w="2278672">
                  <a:extLst>
                    <a:ext uri="{9D8B030D-6E8A-4147-A177-3AD203B41FA5}">
                      <a16:colId xmlns:a16="http://schemas.microsoft.com/office/drawing/2014/main" val="20000"/>
                    </a:ext>
                  </a:extLst>
                </a:gridCol>
                <a:gridCol w="2869438">
                  <a:extLst>
                    <a:ext uri="{9D8B030D-6E8A-4147-A177-3AD203B41FA5}">
                      <a16:colId xmlns:a16="http://schemas.microsoft.com/office/drawing/2014/main" val="20001"/>
                    </a:ext>
                  </a:extLst>
                </a:gridCol>
                <a:gridCol w="6517187">
                  <a:extLst>
                    <a:ext uri="{9D8B030D-6E8A-4147-A177-3AD203B41FA5}">
                      <a16:colId xmlns:a16="http://schemas.microsoft.com/office/drawing/2014/main" val="20002"/>
                    </a:ext>
                  </a:extLst>
                </a:gridCol>
              </a:tblGrid>
              <a:tr h="3316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400" b="1" i="0" u="none" strike="noStrike" cap="none" normalizeH="0" baseline="0" dirty="0">
                          <a:ln>
                            <a:noFill/>
                          </a:ln>
                          <a:solidFill>
                            <a:schemeClr val="tx1"/>
                          </a:solidFill>
                          <a:effectLst/>
                          <a:latin typeface="+mj-ea"/>
                          <a:ea typeface="+mj-ea"/>
                          <a:cs typeface="Times New Roman" pitchFamily="18" charset="0"/>
                        </a:rPr>
                        <a:t>申請資格</a:t>
                      </a:r>
                    </a:p>
                  </a:txBody>
                  <a:tcPr marL="67897" marR="678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400" b="1" i="0" u="none" strike="noStrike" cap="none" normalizeH="0" baseline="0" dirty="0">
                          <a:ln>
                            <a:noFill/>
                          </a:ln>
                          <a:solidFill>
                            <a:schemeClr val="tx1"/>
                          </a:solidFill>
                          <a:effectLst/>
                          <a:latin typeface="+mj-ea"/>
                          <a:ea typeface="+mj-ea"/>
                          <a:cs typeface="Times New Roman" pitchFamily="18" charset="0"/>
                        </a:rPr>
                        <a:t>審查結果公告日期</a:t>
                      </a:r>
                    </a:p>
                  </a:txBody>
                  <a:tcPr marL="67897" marR="678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400" b="1" i="0" u="none" strike="noStrike" cap="none" normalizeH="0" baseline="0" dirty="0">
                          <a:ln>
                            <a:noFill/>
                          </a:ln>
                          <a:solidFill>
                            <a:schemeClr val="tx1"/>
                          </a:solidFill>
                          <a:effectLst/>
                          <a:latin typeface="+mj-ea"/>
                          <a:ea typeface="+mj-ea"/>
                          <a:cs typeface="Times New Roman" pitchFamily="18" charset="0"/>
                        </a:rPr>
                        <a:t>說明</a:t>
                      </a:r>
                    </a:p>
                  </a:txBody>
                  <a:tcPr marL="67897" marR="678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9806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2000" b="1" i="0" u="none" strike="noStrike" cap="none" normalizeH="0" baseline="0" dirty="0">
                          <a:ln>
                            <a:noFill/>
                          </a:ln>
                          <a:solidFill>
                            <a:schemeClr val="tx1"/>
                          </a:solidFill>
                          <a:effectLst/>
                          <a:latin typeface="+mj-ea"/>
                          <a:ea typeface="+mj-ea"/>
                          <a:cs typeface="Times New Roman" pitchFamily="18" charset="0"/>
                        </a:rPr>
                        <a:t>參加政府機關或學術研究機構舉辦之國際性或全國性創造發明競賽表現特別優異，獲前三等</a:t>
                      </a:r>
                      <a:r>
                        <a:rPr kumimoji="0" lang="zh-TW" sz="2000" b="1" i="0" u="none" strike="noStrike" cap="none" normalizeH="0" baseline="0" dirty="0" smtClean="0">
                          <a:ln>
                            <a:noFill/>
                          </a:ln>
                          <a:solidFill>
                            <a:schemeClr val="tx1"/>
                          </a:solidFill>
                          <a:effectLst/>
                          <a:latin typeface="+mj-ea"/>
                          <a:ea typeface="+mj-ea"/>
                          <a:cs typeface="Times New Roman" pitchFamily="18" charset="0"/>
                        </a:rPr>
                        <a:t>獎項</a:t>
                      </a:r>
                      <a:endParaRPr kumimoji="0" lang="zh-TW" sz="2400" b="1" i="0" u="none" strike="noStrike" cap="none" normalizeH="0" baseline="0" dirty="0">
                        <a:ln>
                          <a:noFill/>
                        </a:ln>
                        <a:solidFill>
                          <a:schemeClr val="tx1"/>
                        </a:solidFill>
                        <a:effectLst/>
                        <a:latin typeface="+mj-ea"/>
                        <a:ea typeface="+mj-ea"/>
                        <a:cs typeface="Times New Roman" pitchFamily="18" charset="0"/>
                      </a:endParaRPr>
                    </a:p>
                  </a:txBody>
                  <a:tcPr marL="67897" marR="678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730250" marR="0" lvl="0" indent="-73025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rgbClr val="FF0000"/>
                          </a:solidFill>
                          <a:effectLst/>
                          <a:latin typeface="+mj-ea"/>
                          <a:ea typeface="+mj-ea"/>
                          <a:cs typeface="Times New Roman" pitchFamily="18" charset="0"/>
                        </a:rPr>
                        <a:t>111</a:t>
                      </a:r>
                      <a:r>
                        <a:rPr kumimoji="0" lang="zh-TW" altLang="en-US" sz="2400" b="1" i="0" u="none" strike="noStrike" cap="none" normalizeH="0" baseline="0" dirty="0">
                          <a:ln>
                            <a:noFill/>
                          </a:ln>
                          <a:solidFill>
                            <a:srgbClr val="FF0000"/>
                          </a:solidFill>
                          <a:effectLst/>
                          <a:latin typeface="+mj-ea"/>
                          <a:ea typeface="+mj-ea"/>
                          <a:cs typeface="Times New Roman" pitchFamily="18" charset="0"/>
                        </a:rPr>
                        <a:t>年</a:t>
                      </a:r>
                      <a:r>
                        <a:rPr kumimoji="0" lang="en-US" altLang="zh-TW" sz="2400" b="1" i="0" u="none" strike="noStrike" cap="none" normalizeH="0" baseline="0" dirty="0">
                          <a:ln>
                            <a:noFill/>
                          </a:ln>
                          <a:solidFill>
                            <a:srgbClr val="FF0000"/>
                          </a:solidFill>
                          <a:effectLst/>
                          <a:latin typeface="+mj-ea"/>
                          <a:ea typeface="+mj-ea"/>
                          <a:cs typeface="Times New Roman" pitchFamily="18" charset="0"/>
                        </a:rPr>
                        <a:t>2</a:t>
                      </a:r>
                      <a:r>
                        <a:rPr kumimoji="0" lang="zh-TW" altLang="en-US" sz="2400" b="1" i="0" u="none" strike="noStrike" cap="none" normalizeH="0" baseline="0" dirty="0">
                          <a:ln>
                            <a:noFill/>
                          </a:ln>
                          <a:solidFill>
                            <a:srgbClr val="FF0000"/>
                          </a:solidFill>
                          <a:effectLst/>
                          <a:latin typeface="+mj-ea"/>
                          <a:ea typeface="+mj-ea"/>
                          <a:cs typeface="Times New Roman" pitchFamily="18" charset="0"/>
                        </a:rPr>
                        <a:t>月</a:t>
                      </a:r>
                      <a:r>
                        <a:rPr kumimoji="0" lang="en-US" altLang="zh-TW" sz="2400" b="1" i="0" u="none" strike="noStrike" cap="none" normalizeH="0" baseline="0" dirty="0">
                          <a:ln>
                            <a:noFill/>
                          </a:ln>
                          <a:solidFill>
                            <a:srgbClr val="FF0000"/>
                          </a:solidFill>
                          <a:effectLst/>
                          <a:latin typeface="+mj-ea"/>
                          <a:ea typeface="+mj-ea"/>
                          <a:cs typeface="Times New Roman" pitchFamily="18" charset="0"/>
                        </a:rPr>
                        <a:t>25</a:t>
                      </a:r>
                      <a:r>
                        <a:rPr kumimoji="0" lang="zh-TW" altLang="en-US" sz="2400" b="1" i="0" u="none" strike="noStrike" cap="none" normalizeH="0" baseline="0" dirty="0">
                          <a:ln>
                            <a:noFill/>
                          </a:ln>
                          <a:solidFill>
                            <a:srgbClr val="FF0000"/>
                          </a:solidFill>
                          <a:effectLst/>
                          <a:latin typeface="+mj-ea"/>
                          <a:ea typeface="+mj-ea"/>
                          <a:cs typeface="Times New Roman" pitchFamily="18" charset="0"/>
                        </a:rPr>
                        <a:t>日</a:t>
                      </a:r>
                      <a:r>
                        <a:rPr kumimoji="0" lang="en-US" altLang="zh-TW" sz="2400" b="1" i="0" u="none" strike="noStrike" cap="none" normalizeH="0" baseline="0" dirty="0">
                          <a:ln>
                            <a:noFill/>
                          </a:ln>
                          <a:solidFill>
                            <a:srgbClr val="FF0000"/>
                          </a:solidFill>
                          <a:effectLst/>
                          <a:latin typeface="+mj-ea"/>
                          <a:ea typeface="+mj-ea"/>
                          <a:cs typeface="Times New Roman" pitchFamily="18" charset="0"/>
                        </a:rPr>
                        <a:t>(</a:t>
                      </a:r>
                      <a:r>
                        <a:rPr kumimoji="0" lang="zh-TW" altLang="en-US" sz="2400" b="1" i="0" u="none" strike="noStrike" cap="none" normalizeH="0" baseline="0" dirty="0">
                          <a:ln>
                            <a:noFill/>
                          </a:ln>
                          <a:solidFill>
                            <a:srgbClr val="FF0000"/>
                          </a:solidFill>
                          <a:effectLst/>
                          <a:latin typeface="+mj-ea"/>
                          <a:ea typeface="+mj-ea"/>
                          <a:cs typeface="Times New Roman" pitchFamily="18" charset="0"/>
                        </a:rPr>
                        <a:t>五</a:t>
                      </a:r>
                      <a:r>
                        <a:rPr kumimoji="0" lang="en-US" altLang="zh-TW" sz="2400" b="1" i="0" u="none" strike="noStrike" cap="none" normalizeH="0" baseline="0" dirty="0">
                          <a:ln>
                            <a:noFill/>
                          </a:ln>
                          <a:solidFill>
                            <a:srgbClr val="FF0000"/>
                          </a:solidFill>
                          <a:effectLst/>
                          <a:latin typeface="+mj-ea"/>
                          <a:ea typeface="+mj-ea"/>
                          <a:cs typeface="Times New Roman" pitchFamily="18" charset="0"/>
                        </a:rPr>
                        <a:t>)</a:t>
                      </a:r>
                      <a:endParaRPr kumimoji="0" lang="zh-TW" altLang="zh-TW" sz="2400" b="1" i="0" u="none" strike="noStrike" cap="none" normalizeH="0" baseline="0" dirty="0">
                        <a:ln>
                          <a:noFill/>
                        </a:ln>
                        <a:solidFill>
                          <a:srgbClr val="FF0000"/>
                        </a:solidFill>
                        <a:effectLst/>
                        <a:latin typeface="+mj-ea"/>
                        <a:ea typeface="+mj-ea"/>
                        <a:cs typeface="Times New Roman" pitchFamily="18" charset="0"/>
                      </a:endParaRPr>
                    </a:p>
                  </a:txBody>
                  <a:tcPr marL="67897" marR="6789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39700" marR="0" lvl="0" indent="-22860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chemeClr val="tx1"/>
                          </a:solidFill>
                          <a:effectLst/>
                          <a:latin typeface="+mj-ea"/>
                          <a:ea typeface="+mj-ea"/>
                          <a:cs typeface="Times New Roman" pitchFamily="18" charset="0"/>
                        </a:rPr>
                        <a:t> </a:t>
                      </a:r>
                      <a:r>
                        <a:rPr kumimoji="0" lang="en-US" altLang="zh-TW" sz="2100" b="1" i="0" u="none" strike="noStrike" cap="none" normalizeH="0" baseline="0" dirty="0">
                          <a:ln>
                            <a:noFill/>
                          </a:ln>
                          <a:solidFill>
                            <a:schemeClr val="tx1"/>
                          </a:solidFill>
                          <a:effectLst/>
                          <a:latin typeface="+mj-ea"/>
                          <a:ea typeface="+mj-ea"/>
                          <a:cs typeface="Times New Roman" pitchFamily="18" charset="0"/>
                        </a:rPr>
                        <a:t>1.</a:t>
                      </a:r>
                      <a:r>
                        <a:rPr kumimoji="0" lang="zh-TW" sz="2100" b="1" i="0" u="none" strike="noStrike" cap="none" normalizeH="0" baseline="0" dirty="0">
                          <a:ln>
                            <a:noFill/>
                          </a:ln>
                          <a:solidFill>
                            <a:schemeClr val="tx1"/>
                          </a:solidFill>
                          <a:effectLst/>
                          <a:latin typeface="+mj-ea"/>
                          <a:ea typeface="+mj-ea"/>
                          <a:cs typeface="Times New Roman" pitchFamily="18" charset="0"/>
                        </a:rPr>
                        <a:t>由鑑定委員會參照書面審查標準說明審議（如附件</a:t>
                      </a:r>
                      <a:r>
                        <a:rPr kumimoji="0" lang="zh-TW" altLang="en-US" sz="2100" b="1" i="0" u="none" strike="noStrike" cap="none" normalizeH="0" baseline="0" dirty="0">
                          <a:ln>
                            <a:noFill/>
                          </a:ln>
                          <a:solidFill>
                            <a:schemeClr val="tx1"/>
                          </a:solidFill>
                          <a:effectLst/>
                          <a:latin typeface="+mj-ea"/>
                          <a:ea typeface="+mj-ea"/>
                          <a:cs typeface="Times New Roman" pitchFamily="18" charset="0"/>
                        </a:rPr>
                        <a:t>一</a:t>
                      </a:r>
                      <a:r>
                        <a:rPr kumimoji="0" lang="en-US" altLang="zh-TW" sz="2100" b="1" i="0" u="none" strike="noStrike" cap="none" normalizeH="0" baseline="0" dirty="0">
                          <a:ln>
                            <a:noFill/>
                          </a:ln>
                          <a:solidFill>
                            <a:schemeClr val="tx1"/>
                          </a:solidFill>
                          <a:effectLst/>
                          <a:latin typeface="+mj-ea"/>
                          <a:ea typeface="+mj-ea"/>
                          <a:cs typeface="Times New Roman" pitchFamily="18" charset="0"/>
                        </a:rPr>
                        <a:t>)</a:t>
                      </a:r>
                      <a:r>
                        <a:rPr kumimoji="0" lang="zh-TW" sz="2100" b="1" i="0" u="none" strike="noStrike" cap="none" normalizeH="0" baseline="0" dirty="0">
                          <a:ln>
                            <a:noFill/>
                          </a:ln>
                          <a:solidFill>
                            <a:schemeClr val="tx1"/>
                          </a:solidFill>
                          <a:effectLst/>
                          <a:latin typeface="+mj-ea"/>
                          <a:ea typeface="+mj-ea"/>
                          <a:cs typeface="Times New Roman" pitchFamily="18" charset="0"/>
                        </a:rPr>
                        <a:t>。</a:t>
                      </a:r>
                      <a:r>
                        <a:rPr kumimoji="0" lang="en-US" sz="2100" b="1" i="0" u="none" strike="noStrike" cap="none" normalizeH="0" baseline="0" dirty="0">
                          <a:ln>
                            <a:noFill/>
                          </a:ln>
                          <a:solidFill>
                            <a:schemeClr val="tx1"/>
                          </a:solidFill>
                          <a:effectLst/>
                          <a:latin typeface="+mj-ea"/>
                          <a:ea typeface="+mj-ea"/>
                          <a:cs typeface="Times New Roman" pitchFamily="18" charset="0"/>
                        </a:rPr>
                        <a:t> </a:t>
                      </a:r>
                      <a:endParaRPr kumimoji="0" lang="zh-TW" sz="2100" b="1" i="0" u="none" strike="noStrike" cap="none" normalizeH="0" baseline="0" dirty="0">
                        <a:ln>
                          <a:noFill/>
                        </a:ln>
                        <a:solidFill>
                          <a:schemeClr val="tx1"/>
                        </a:solidFill>
                        <a:effectLst/>
                        <a:latin typeface="+mj-ea"/>
                        <a:ea typeface="+mj-ea"/>
                        <a:cs typeface="Times New Roman" pitchFamily="18" charset="0"/>
                      </a:endParaRPr>
                    </a:p>
                    <a:p>
                      <a:pPr marL="139700" marR="0" lvl="0" indent="-228600" algn="l"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a:ln>
                            <a:noFill/>
                          </a:ln>
                          <a:solidFill>
                            <a:schemeClr val="tx1"/>
                          </a:solidFill>
                          <a:effectLst/>
                          <a:latin typeface="+mj-ea"/>
                          <a:ea typeface="+mj-ea"/>
                          <a:cs typeface="Times New Roman" pitchFamily="18" charset="0"/>
                        </a:rPr>
                        <a:t> </a:t>
                      </a:r>
                      <a:r>
                        <a:rPr kumimoji="0" lang="en-US" altLang="zh-TW" sz="2100" b="1" i="0" u="none" strike="noStrike" cap="none" normalizeH="0" baseline="0" dirty="0">
                          <a:ln>
                            <a:noFill/>
                          </a:ln>
                          <a:solidFill>
                            <a:schemeClr val="tx1"/>
                          </a:solidFill>
                          <a:effectLst/>
                          <a:latin typeface="+mj-ea"/>
                          <a:ea typeface="+mj-ea"/>
                          <a:cs typeface="Times New Roman" pitchFamily="18" charset="0"/>
                        </a:rPr>
                        <a:t>2.</a:t>
                      </a:r>
                      <a:r>
                        <a:rPr kumimoji="0" lang="zh-TW" sz="2100" b="1" i="0" u="none" strike="noStrike" cap="none" normalizeH="0" baseline="0" dirty="0">
                          <a:ln>
                            <a:noFill/>
                          </a:ln>
                          <a:solidFill>
                            <a:schemeClr val="tx1"/>
                          </a:solidFill>
                          <a:effectLst/>
                          <a:latin typeface="+mj-ea"/>
                          <a:ea typeface="+mj-ea"/>
                        </a:rPr>
                        <a:t>書面審查結果</a:t>
                      </a:r>
                      <a:r>
                        <a:rPr kumimoji="0" lang="zh-TW" altLang="en-US" sz="2100" b="1" i="0" u="none" strike="noStrike" cap="none" normalizeH="0" baseline="0" dirty="0">
                          <a:ln>
                            <a:noFill/>
                          </a:ln>
                          <a:solidFill>
                            <a:schemeClr val="tx1"/>
                          </a:solidFill>
                          <a:effectLst/>
                          <a:latin typeface="+mj-ea"/>
                          <a:ea typeface="+mj-ea"/>
                        </a:rPr>
                        <a:t>說明</a:t>
                      </a:r>
                      <a:r>
                        <a:rPr kumimoji="0" lang="zh-TW" sz="2100" b="1" i="0" u="none" strike="noStrike" cap="none" normalizeH="0" baseline="0" dirty="0">
                          <a:ln>
                            <a:noFill/>
                          </a:ln>
                          <a:solidFill>
                            <a:schemeClr val="tx1"/>
                          </a:solidFill>
                          <a:effectLst/>
                          <a:latin typeface="+mj-ea"/>
                          <a:ea typeface="+mj-ea"/>
                        </a:rPr>
                        <a:t>：</a:t>
                      </a:r>
                      <a:endParaRPr kumimoji="0" lang="zh-TW" sz="2100" b="1" i="0" u="none" strike="noStrike" cap="none" normalizeH="0" baseline="0" dirty="0">
                        <a:ln>
                          <a:noFill/>
                        </a:ln>
                        <a:solidFill>
                          <a:schemeClr val="tx1"/>
                        </a:solidFill>
                        <a:effectLst/>
                        <a:latin typeface="+mj-ea"/>
                        <a:ea typeface="+mj-ea"/>
                        <a:cs typeface="Times New Roman" pitchFamily="18" charset="0"/>
                      </a:endParaRPr>
                    </a:p>
                    <a:p>
                      <a:pPr marL="139700" marR="0" lvl="0" indent="-228600" algn="l" defTabSz="914400" rtl="0" eaLnBrk="1" fontAlgn="base" latinLnBrk="0" hangingPunct="1">
                        <a:lnSpc>
                          <a:spcPct val="100000"/>
                        </a:lnSpc>
                        <a:spcBef>
                          <a:spcPct val="0"/>
                        </a:spcBef>
                        <a:spcAft>
                          <a:spcPct val="0"/>
                        </a:spcAft>
                        <a:buClrTx/>
                        <a:buSzTx/>
                        <a:buFontTx/>
                        <a:buNone/>
                        <a:tabLst/>
                      </a:pPr>
                      <a:r>
                        <a:rPr kumimoji="0" lang="zh-TW" sz="2100" b="1" i="0" u="none" strike="noStrike" cap="none" normalizeH="0" baseline="0" dirty="0">
                          <a:ln>
                            <a:noFill/>
                          </a:ln>
                          <a:solidFill>
                            <a:schemeClr val="tx1"/>
                          </a:solidFill>
                          <a:effectLst/>
                          <a:latin typeface="+mj-ea"/>
                          <a:ea typeface="+mj-ea"/>
                        </a:rPr>
                        <a:t>（</a:t>
                      </a:r>
                      <a:r>
                        <a:rPr kumimoji="0" lang="en-US" altLang="zh-TW" sz="2100" b="1" i="0" u="none" strike="noStrike" cap="none" normalizeH="0" baseline="0" dirty="0">
                          <a:ln>
                            <a:noFill/>
                          </a:ln>
                          <a:solidFill>
                            <a:schemeClr val="tx1"/>
                          </a:solidFill>
                          <a:effectLst/>
                          <a:latin typeface="+mj-ea"/>
                          <a:ea typeface="+mj-ea"/>
                        </a:rPr>
                        <a:t>1</a:t>
                      </a:r>
                      <a:r>
                        <a:rPr kumimoji="0" lang="zh-TW" sz="2100" b="1" i="0" u="none" strike="noStrike" cap="none" normalizeH="0" baseline="0" dirty="0">
                          <a:ln>
                            <a:noFill/>
                          </a:ln>
                          <a:solidFill>
                            <a:schemeClr val="tx1"/>
                          </a:solidFill>
                          <a:effectLst/>
                          <a:latin typeface="+mj-ea"/>
                          <a:ea typeface="+mj-ea"/>
                        </a:rPr>
                        <a:t>）書面審查通過者，進入綜合研判。</a:t>
                      </a:r>
                      <a:endParaRPr kumimoji="0" lang="zh-TW" sz="2100" b="1" i="0" u="none" strike="noStrike" cap="none" normalizeH="0" baseline="0" dirty="0">
                        <a:ln>
                          <a:noFill/>
                        </a:ln>
                        <a:solidFill>
                          <a:schemeClr val="tx1"/>
                        </a:solidFill>
                        <a:effectLst/>
                        <a:latin typeface="+mj-ea"/>
                        <a:ea typeface="+mj-ea"/>
                        <a:cs typeface="Times New Roman" pitchFamily="18" charset="0"/>
                      </a:endParaRPr>
                    </a:p>
                    <a:p>
                      <a:pPr marL="139700" marR="0" lvl="0" indent="-228600" algn="l" defTabSz="914400" rtl="0" eaLnBrk="1" fontAlgn="base" latinLnBrk="0" hangingPunct="1">
                        <a:lnSpc>
                          <a:spcPct val="100000"/>
                        </a:lnSpc>
                        <a:spcBef>
                          <a:spcPct val="0"/>
                        </a:spcBef>
                        <a:spcAft>
                          <a:spcPct val="0"/>
                        </a:spcAft>
                        <a:buClrTx/>
                        <a:buSzTx/>
                        <a:buFontTx/>
                        <a:buNone/>
                        <a:tabLst/>
                      </a:pPr>
                      <a:r>
                        <a:rPr kumimoji="0" lang="zh-TW" sz="2100" b="1" i="0" u="none" strike="noStrike" cap="none" normalizeH="0" baseline="0" dirty="0">
                          <a:ln>
                            <a:noFill/>
                          </a:ln>
                          <a:solidFill>
                            <a:schemeClr val="tx1"/>
                          </a:solidFill>
                          <a:effectLst/>
                          <a:latin typeface="+mj-ea"/>
                          <a:ea typeface="+mj-ea"/>
                        </a:rPr>
                        <a:t>（</a:t>
                      </a:r>
                      <a:r>
                        <a:rPr kumimoji="0" lang="en-US" altLang="zh-TW" sz="2100" b="1" i="0" u="none" strike="noStrike" cap="none" normalizeH="0" baseline="0" dirty="0">
                          <a:ln>
                            <a:noFill/>
                          </a:ln>
                          <a:solidFill>
                            <a:schemeClr val="tx1"/>
                          </a:solidFill>
                          <a:effectLst/>
                          <a:latin typeface="+mj-ea"/>
                          <a:ea typeface="+mj-ea"/>
                        </a:rPr>
                        <a:t>2</a:t>
                      </a:r>
                      <a:r>
                        <a:rPr kumimoji="0" lang="zh-TW" sz="2100" b="1" i="0" u="none" strike="noStrike" cap="none" normalizeH="0" baseline="0" dirty="0">
                          <a:ln>
                            <a:noFill/>
                          </a:ln>
                          <a:solidFill>
                            <a:schemeClr val="tx1"/>
                          </a:solidFill>
                          <a:effectLst/>
                          <a:latin typeface="+mj-ea"/>
                          <a:ea typeface="+mj-ea"/>
                        </a:rPr>
                        <a:t>）書面審查需進一步評估者，可直接申請</a:t>
                      </a:r>
                      <a:r>
                        <a:rPr kumimoji="0" lang="zh-TW" sz="2100" b="1" i="0" u="sng" strike="noStrike" cap="none" normalizeH="0" baseline="0" dirty="0">
                          <a:ln>
                            <a:noFill/>
                          </a:ln>
                          <a:solidFill>
                            <a:schemeClr val="tx1"/>
                          </a:solidFill>
                          <a:effectLst/>
                          <a:latin typeface="+mj-ea"/>
                          <a:ea typeface="+mj-ea"/>
                        </a:rPr>
                        <a:t>複選</a:t>
                      </a:r>
                      <a:r>
                        <a:rPr kumimoji="0" lang="zh-TW" altLang="en-US" sz="2100" b="1" i="0" u="sng" strike="noStrike" cap="none" normalizeH="0" baseline="0" dirty="0">
                          <a:ln>
                            <a:noFill/>
                          </a:ln>
                          <a:solidFill>
                            <a:schemeClr val="tx1"/>
                          </a:solidFill>
                          <a:effectLst/>
                          <a:latin typeface="+mj-ea"/>
                          <a:ea typeface="+mj-ea"/>
                        </a:rPr>
                        <a:t>鑑定</a:t>
                      </a:r>
                      <a:r>
                        <a:rPr kumimoji="0" lang="zh-TW" sz="2100" b="1" i="0" u="none" strike="noStrike" cap="none" normalizeH="0" baseline="0" dirty="0">
                          <a:ln>
                            <a:noFill/>
                          </a:ln>
                          <a:solidFill>
                            <a:schemeClr val="tx1"/>
                          </a:solidFill>
                          <a:effectLst/>
                          <a:latin typeface="+mj-ea"/>
                          <a:ea typeface="+mj-ea"/>
                        </a:rPr>
                        <a:t>。</a:t>
                      </a:r>
                      <a:endParaRPr kumimoji="0" lang="zh-TW" sz="2100" b="1" i="0" u="none" strike="noStrike" cap="none" normalizeH="0" baseline="0" dirty="0">
                        <a:ln>
                          <a:noFill/>
                        </a:ln>
                        <a:solidFill>
                          <a:schemeClr val="tx1"/>
                        </a:solidFill>
                        <a:effectLst/>
                        <a:latin typeface="+mj-ea"/>
                        <a:ea typeface="+mj-ea"/>
                        <a:cs typeface="Times New Roman" pitchFamily="18" charset="0"/>
                      </a:endParaRPr>
                    </a:p>
                    <a:p>
                      <a:pPr marL="139700" marR="0" lvl="0" indent="-228600" algn="l" defTabSz="914400" rtl="0" eaLnBrk="1" fontAlgn="base" latinLnBrk="0" hangingPunct="1">
                        <a:lnSpc>
                          <a:spcPct val="100000"/>
                        </a:lnSpc>
                        <a:spcBef>
                          <a:spcPct val="0"/>
                        </a:spcBef>
                        <a:spcAft>
                          <a:spcPct val="0"/>
                        </a:spcAft>
                        <a:buClrTx/>
                        <a:buSzTx/>
                        <a:buFontTx/>
                        <a:buNone/>
                        <a:tabLst/>
                        <a:defRPr/>
                      </a:pPr>
                      <a:r>
                        <a:rPr kumimoji="0" lang="zh-TW" sz="2100" b="1" i="0" u="none" strike="noStrike" cap="none" normalizeH="0" baseline="0" dirty="0">
                          <a:ln>
                            <a:noFill/>
                          </a:ln>
                          <a:solidFill>
                            <a:schemeClr val="tx1"/>
                          </a:solidFill>
                          <a:effectLst/>
                          <a:latin typeface="+mj-ea"/>
                          <a:ea typeface="+mj-ea"/>
                        </a:rPr>
                        <a:t>（</a:t>
                      </a:r>
                      <a:r>
                        <a:rPr kumimoji="0" lang="en-US" altLang="zh-TW" sz="2100" b="1" i="0" u="none" strike="noStrike" cap="none" normalizeH="0" baseline="0" dirty="0">
                          <a:ln>
                            <a:noFill/>
                          </a:ln>
                          <a:solidFill>
                            <a:schemeClr val="tx1"/>
                          </a:solidFill>
                          <a:effectLst/>
                          <a:latin typeface="+mj-ea"/>
                          <a:ea typeface="+mj-ea"/>
                        </a:rPr>
                        <a:t>3</a:t>
                      </a:r>
                      <a:r>
                        <a:rPr kumimoji="0" lang="zh-TW" sz="2100" b="1" i="0" u="none" strike="noStrike" cap="none" normalizeH="0" baseline="0" dirty="0">
                          <a:ln>
                            <a:noFill/>
                          </a:ln>
                          <a:solidFill>
                            <a:schemeClr val="tx1"/>
                          </a:solidFill>
                          <a:effectLst/>
                          <a:latin typeface="+mj-ea"/>
                          <a:ea typeface="+mj-ea"/>
                        </a:rPr>
                        <a:t>）書面審查未通過者，可參加</a:t>
                      </a:r>
                      <a:r>
                        <a:rPr kumimoji="0" lang="zh-TW" altLang="zh-TW" sz="2100" b="1" i="0" u="none" strike="noStrike" cap="none" normalizeH="0" baseline="0" dirty="0">
                          <a:ln>
                            <a:noFill/>
                          </a:ln>
                          <a:solidFill>
                            <a:schemeClr val="tx1"/>
                          </a:solidFill>
                          <a:effectLst/>
                          <a:latin typeface="+mj-ea"/>
                          <a:ea typeface="+mj-ea"/>
                        </a:rPr>
                        <a:t>【</a:t>
                      </a:r>
                      <a:r>
                        <a:rPr kumimoji="0" lang="zh-TW" sz="2100" b="1" i="0" u="none" strike="noStrike" cap="none" normalizeH="0" baseline="0" dirty="0">
                          <a:ln>
                            <a:noFill/>
                          </a:ln>
                          <a:solidFill>
                            <a:schemeClr val="tx1"/>
                          </a:solidFill>
                          <a:effectLst/>
                          <a:latin typeface="+mj-ea"/>
                          <a:ea typeface="+mj-ea"/>
                        </a:rPr>
                        <a:t>管道</a:t>
                      </a:r>
                      <a:r>
                        <a:rPr kumimoji="0" lang="zh-TW" altLang="en-US" sz="2100" b="1" i="0" u="none" strike="noStrike" cap="none" normalizeH="0" baseline="0" dirty="0">
                          <a:ln>
                            <a:noFill/>
                          </a:ln>
                          <a:solidFill>
                            <a:schemeClr val="tx1"/>
                          </a:solidFill>
                          <a:effectLst/>
                          <a:latin typeface="+mj-ea"/>
                          <a:ea typeface="+mj-ea"/>
                        </a:rPr>
                        <a:t>二</a:t>
                      </a:r>
                      <a:r>
                        <a:rPr kumimoji="0" lang="zh-TW" altLang="zh-TW" sz="2100" b="1" i="0" u="none" strike="noStrike" cap="none" normalizeH="0" baseline="0" dirty="0">
                          <a:ln>
                            <a:noFill/>
                          </a:ln>
                          <a:solidFill>
                            <a:schemeClr val="tx1"/>
                          </a:solidFill>
                          <a:effectLst/>
                          <a:latin typeface="+mj-ea"/>
                          <a:ea typeface="+mj-ea"/>
                        </a:rPr>
                        <a:t>】</a:t>
                      </a:r>
                      <a:r>
                        <a:rPr kumimoji="0" lang="zh-TW" sz="2100" b="1" i="0" u="none" strike="noStrike" cap="none" normalizeH="0" baseline="0" dirty="0">
                          <a:ln>
                            <a:noFill/>
                          </a:ln>
                          <a:solidFill>
                            <a:schemeClr val="tx1"/>
                          </a:solidFill>
                          <a:effectLst/>
                          <a:latin typeface="+mj-ea"/>
                          <a:ea typeface="+mj-ea"/>
                        </a:rPr>
                        <a:t>之</a:t>
                      </a:r>
                      <a:r>
                        <a:rPr kumimoji="0" lang="zh-TW" sz="2100" b="1" i="0" u="sng" strike="noStrike" cap="none" normalizeH="0" baseline="0" dirty="0">
                          <a:ln>
                            <a:noFill/>
                          </a:ln>
                          <a:solidFill>
                            <a:schemeClr val="tx1"/>
                          </a:solidFill>
                          <a:effectLst/>
                          <a:latin typeface="+mj-ea"/>
                          <a:ea typeface="+mj-ea"/>
                        </a:rPr>
                        <a:t>初選</a:t>
                      </a:r>
                      <a:r>
                        <a:rPr kumimoji="0" lang="zh-TW" sz="2100" b="1" i="0" u="none" strike="noStrike" cap="none" normalizeH="0" baseline="0" dirty="0">
                          <a:ln>
                            <a:noFill/>
                          </a:ln>
                          <a:solidFill>
                            <a:schemeClr val="tx1"/>
                          </a:solidFill>
                          <a:effectLst/>
                          <a:latin typeface="+mj-ea"/>
                          <a:ea typeface="+mj-ea"/>
                        </a:rPr>
                        <a:t>鑑定</a:t>
                      </a:r>
                      <a:r>
                        <a:rPr kumimoji="0" lang="zh-TW" sz="2000" b="1" i="0" u="none" strike="noStrike" cap="none" normalizeH="0" baseline="0" dirty="0">
                          <a:ln>
                            <a:noFill/>
                          </a:ln>
                          <a:solidFill>
                            <a:schemeClr val="tx1"/>
                          </a:solidFill>
                          <a:effectLst/>
                          <a:latin typeface="+mj-ea"/>
                          <a:ea typeface="+mj-ea"/>
                        </a:rPr>
                        <a:t>。</a:t>
                      </a:r>
                      <a:endParaRPr kumimoji="0" lang="en-US" altLang="zh-TW" sz="2000" b="1" i="0" u="none" strike="noStrike" cap="none" normalizeH="0" baseline="0" dirty="0">
                        <a:ln>
                          <a:noFill/>
                        </a:ln>
                        <a:solidFill>
                          <a:schemeClr val="tx1"/>
                        </a:solidFill>
                        <a:effectLst/>
                        <a:latin typeface="+mj-ea"/>
                        <a:ea typeface="+mj-ea"/>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8" name="標題 1"/>
          <p:cNvSpPr>
            <a:spLocks noGrp="1"/>
          </p:cNvSpPr>
          <p:nvPr>
            <p:ph type="title" idx="4294967295"/>
          </p:nvPr>
        </p:nvSpPr>
        <p:spPr>
          <a:xfrm>
            <a:off x="549796" y="0"/>
            <a:ext cx="8281702" cy="1258265"/>
          </a:xfrm>
        </p:spPr>
        <p:txBody>
          <a:bodyPr>
            <a:noAutofit/>
          </a:bodyPr>
          <a:lstStyle/>
          <a:p>
            <a:r>
              <a:rPr lang="en-US" altLang="zh-TW" sz="4400" b="1" dirty="0">
                <a:effectLst>
                  <a:outerShdw blurRad="38100" dist="38100" dir="2700000" algn="tl">
                    <a:srgbClr val="000000">
                      <a:alpha val="43137"/>
                    </a:srgbClr>
                  </a:outerShdw>
                </a:effectLst>
                <a:latin typeface="+mj-ea"/>
                <a:ea typeface="+mj-ea"/>
              </a:rPr>
              <a:t>【</a:t>
            </a:r>
            <a:r>
              <a:rPr lang="zh-TW" altLang="en-US" sz="4400" b="1" dirty="0">
                <a:effectLst>
                  <a:outerShdw blurRad="38100" dist="38100" dir="2700000" algn="tl">
                    <a:srgbClr val="000000">
                      <a:alpha val="43137"/>
                    </a:srgbClr>
                  </a:outerShdw>
                </a:effectLst>
                <a:latin typeface="+mj-ea"/>
                <a:ea typeface="+mj-ea"/>
              </a:rPr>
              <a:t>管道一</a:t>
            </a:r>
            <a:r>
              <a:rPr lang="en-US" altLang="zh-TW" sz="4400" b="1" dirty="0">
                <a:effectLst>
                  <a:outerShdw blurRad="38100" dist="38100" dir="2700000" algn="tl">
                    <a:srgbClr val="000000">
                      <a:alpha val="43137"/>
                    </a:srgbClr>
                  </a:outerShdw>
                </a:effectLst>
                <a:latin typeface="+mj-ea"/>
                <a:ea typeface="+mj-ea"/>
              </a:rPr>
              <a:t>】</a:t>
            </a:r>
            <a:r>
              <a:rPr lang="zh-TW" altLang="en-US" sz="4400" b="1" dirty="0">
                <a:effectLst>
                  <a:outerShdw blurRad="38100" dist="38100" dir="2700000" algn="tl">
                    <a:srgbClr val="000000">
                      <a:alpha val="43137"/>
                    </a:srgbClr>
                  </a:outerShdw>
                </a:effectLst>
                <a:latin typeface="+mj-ea"/>
                <a:ea typeface="+mj-ea"/>
              </a:rPr>
              <a:t>採書面</a:t>
            </a:r>
            <a:r>
              <a:rPr lang="zh-TW" altLang="en-US" sz="4400" b="1" dirty="0" smtClean="0">
                <a:effectLst>
                  <a:outerShdw blurRad="38100" dist="38100" dir="2700000" algn="tl">
                    <a:srgbClr val="000000">
                      <a:alpha val="43137"/>
                    </a:srgbClr>
                  </a:outerShdw>
                </a:effectLst>
                <a:latin typeface="+mj-ea"/>
                <a:ea typeface="+mj-ea"/>
              </a:rPr>
              <a:t>審查方式</a:t>
            </a:r>
            <a:endParaRPr lang="zh-TW" altLang="en-US" sz="4400" b="1" dirty="0">
              <a:effectLst>
                <a:outerShdw blurRad="38100" dist="38100" dir="2700000" algn="tl">
                  <a:srgbClr val="000000">
                    <a:alpha val="43137"/>
                  </a:srgbClr>
                </a:outerShdw>
              </a:effectLst>
              <a:latin typeface="+mj-ea"/>
              <a:ea typeface="+mj-ea"/>
            </a:endParaRPr>
          </a:p>
        </p:txBody>
      </p:sp>
      <p:sp>
        <p:nvSpPr>
          <p:cNvPr id="10" name="矩形 9"/>
          <p:cNvSpPr/>
          <p:nvPr/>
        </p:nvSpPr>
        <p:spPr>
          <a:xfrm>
            <a:off x="549796" y="5013176"/>
            <a:ext cx="10873208" cy="1421928"/>
          </a:xfrm>
          <a:prstGeom prst="rect">
            <a:avLst/>
          </a:prstGeom>
        </p:spPr>
        <p:txBody>
          <a:bodyPr wrap="square">
            <a:spAutoFit/>
          </a:bodyPr>
          <a:lstStyle/>
          <a:p>
            <a:pPr marL="342900" indent="-342900">
              <a:lnSpc>
                <a:spcPct val="120000"/>
              </a:lnSpc>
              <a:buFont typeface="Wingdings" panose="05000000000000000000" pitchFamily="2" charset="2"/>
              <a:buChar char="ü"/>
            </a:pPr>
            <a:r>
              <a:rPr lang="zh-TW" altLang="en-US" b="1" dirty="0">
                <a:solidFill>
                  <a:srgbClr val="FF0000"/>
                </a:solidFill>
                <a:latin typeface="Microsoft JhengHei" pitchFamily="34" charset="-120"/>
                <a:ea typeface="Microsoft JhengHei" pitchFamily="34" charset="-120"/>
              </a:rPr>
              <a:t>請於</a:t>
            </a:r>
            <a:r>
              <a:rPr lang="en-US" altLang="zh-TW" b="1" dirty="0">
                <a:solidFill>
                  <a:srgbClr val="FF0000"/>
                </a:solidFill>
                <a:latin typeface="Microsoft JhengHei" pitchFamily="34" charset="-120"/>
                <a:ea typeface="Microsoft JhengHei" pitchFamily="34" charset="-120"/>
              </a:rPr>
              <a:t>111/2/20(</a:t>
            </a:r>
            <a:r>
              <a:rPr lang="zh-TW" altLang="en-US" b="1" dirty="0">
                <a:solidFill>
                  <a:srgbClr val="FF0000"/>
                </a:solidFill>
                <a:latin typeface="Microsoft JhengHei" pitchFamily="34" charset="-120"/>
                <a:ea typeface="Microsoft JhengHei" pitchFamily="34" charset="-120"/>
              </a:rPr>
              <a:t>日</a:t>
            </a:r>
            <a:r>
              <a:rPr lang="en-US" altLang="zh-TW" b="1" dirty="0">
                <a:solidFill>
                  <a:srgbClr val="FF0000"/>
                </a:solidFill>
                <a:latin typeface="Microsoft JhengHei" pitchFamily="34" charset="-120"/>
                <a:ea typeface="Microsoft JhengHei" pitchFamily="34" charset="-120"/>
              </a:rPr>
              <a:t>)8:30-16:00</a:t>
            </a:r>
            <a:r>
              <a:rPr lang="zh-TW" altLang="en-US" b="1" dirty="0">
                <a:solidFill>
                  <a:srgbClr val="FF0000"/>
                </a:solidFill>
                <a:latin typeface="Microsoft JhengHei" pitchFamily="34" charset="-120"/>
                <a:ea typeface="Microsoft JhengHei" pitchFamily="34" charset="-120"/>
              </a:rPr>
              <a:t>及</a:t>
            </a:r>
            <a:r>
              <a:rPr lang="en-US" altLang="zh-TW" b="1" dirty="0">
                <a:solidFill>
                  <a:srgbClr val="FF0000"/>
                </a:solidFill>
                <a:latin typeface="Microsoft JhengHei" pitchFamily="34" charset="-120"/>
                <a:ea typeface="Microsoft JhengHei" pitchFamily="34" charset="-120"/>
              </a:rPr>
              <a:t>111/2/21(</a:t>
            </a:r>
            <a:r>
              <a:rPr lang="zh-TW" altLang="en-US" b="1" dirty="0">
                <a:solidFill>
                  <a:srgbClr val="FF0000"/>
                </a:solidFill>
                <a:latin typeface="Microsoft JhengHei" pitchFamily="34" charset="-120"/>
                <a:ea typeface="Microsoft JhengHei" pitchFamily="34" charset="-120"/>
              </a:rPr>
              <a:t>一</a:t>
            </a:r>
            <a:r>
              <a:rPr lang="en-US" altLang="zh-TW" b="1" dirty="0">
                <a:solidFill>
                  <a:srgbClr val="FF0000"/>
                </a:solidFill>
                <a:latin typeface="Microsoft JhengHei" pitchFamily="34" charset="-120"/>
                <a:ea typeface="Microsoft JhengHei" pitchFamily="34" charset="-120"/>
              </a:rPr>
              <a:t>)8:30-</a:t>
            </a:r>
            <a:r>
              <a:rPr lang="zh-TW" altLang="en-US" b="1" dirty="0">
                <a:solidFill>
                  <a:srgbClr val="FF0000"/>
                </a:solidFill>
                <a:latin typeface="Microsoft JhengHei" pitchFamily="34" charset="-120"/>
                <a:ea typeface="Microsoft JhengHei" pitchFamily="34" charset="-120"/>
              </a:rPr>
              <a:t>中午</a:t>
            </a:r>
            <a:r>
              <a:rPr lang="en-US" altLang="zh-TW" b="1" dirty="0">
                <a:solidFill>
                  <a:srgbClr val="FF0000"/>
                </a:solidFill>
                <a:latin typeface="Microsoft JhengHei" pitchFamily="34" charset="-120"/>
                <a:ea typeface="Microsoft JhengHei" pitchFamily="34" charset="-120"/>
              </a:rPr>
              <a:t>12:00</a:t>
            </a:r>
            <a:r>
              <a:rPr lang="zh-TW" altLang="en-US" b="1" dirty="0">
                <a:solidFill>
                  <a:srgbClr val="FF0000"/>
                </a:solidFill>
                <a:latin typeface="Microsoft JhengHei" pitchFamily="34" charset="-120"/>
                <a:ea typeface="Microsoft JhengHei" pitchFamily="34" charset="-120"/>
              </a:rPr>
              <a:t>，親自或委託備齊審查資料正本至光明國中繳驗相關資料</a:t>
            </a:r>
            <a:r>
              <a:rPr lang="zh-TW" altLang="en-US" b="1" dirty="0" smtClean="0">
                <a:solidFill>
                  <a:srgbClr val="FF0000"/>
                </a:solidFill>
                <a:latin typeface="Microsoft JhengHei" pitchFamily="34" charset="-120"/>
                <a:ea typeface="Microsoft JhengHei" pitchFamily="34" charset="-120"/>
              </a:rPr>
              <a:t>。</a:t>
            </a:r>
            <a:endParaRPr lang="en-US" altLang="zh-TW" b="1" dirty="0" smtClean="0">
              <a:solidFill>
                <a:srgbClr val="FF0000"/>
              </a:solidFill>
              <a:latin typeface="Microsoft JhengHei" pitchFamily="34" charset="-120"/>
              <a:ea typeface="Microsoft JhengHei" pitchFamily="34" charset="-120"/>
            </a:endParaRPr>
          </a:p>
          <a:p>
            <a:pPr marL="342900" indent="-342900">
              <a:lnSpc>
                <a:spcPct val="120000"/>
              </a:lnSpc>
              <a:buFont typeface="Wingdings" panose="05000000000000000000" pitchFamily="2" charset="2"/>
              <a:buChar char="ü"/>
            </a:pPr>
            <a:r>
              <a:rPr lang="zh-TW" altLang="en-US" u="sng" dirty="0" smtClean="0">
                <a:latin typeface="+mj-ea"/>
              </a:rPr>
              <a:t>管道</a:t>
            </a:r>
            <a:r>
              <a:rPr lang="zh-TW" altLang="en-US" u="sng" dirty="0">
                <a:latin typeface="+mj-ea"/>
              </a:rPr>
              <a:t>一依審查結果，予以進入進入管道二初選或補差額參加複選或退費</a:t>
            </a:r>
            <a:r>
              <a:rPr lang="zh-TW" altLang="en-US" u="sng" dirty="0" smtClean="0">
                <a:latin typeface="+mj-ea"/>
              </a:rPr>
              <a:t>事宜。 </a:t>
            </a:r>
            <a:endParaRPr lang="en-US" altLang="zh-TW" u="sng" dirty="0">
              <a:latin typeface="+mj-ea"/>
            </a:endParaRPr>
          </a:p>
        </p:txBody>
      </p:sp>
    </p:spTree>
    <p:extLst>
      <p:ext uri="{BB962C8B-B14F-4D97-AF65-F5344CB8AC3E}">
        <p14:creationId xmlns:p14="http://schemas.microsoft.com/office/powerpoint/2010/main" val="364808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6"/>
          <p:cNvGrpSpPr/>
          <p:nvPr/>
        </p:nvGrpSpPr>
        <p:grpSpPr>
          <a:xfrm>
            <a:off x="4459365" y="402986"/>
            <a:ext cx="6286426" cy="5831842"/>
            <a:chOff x="5266611" y="841759"/>
            <a:chExt cx="6288064" cy="5833361"/>
          </a:xfrm>
        </p:grpSpPr>
        <p:grpSp>
          <p:nvGrpSpPr>
            <p:cNvPr id="5" name="组合 14"/>
            <p:cNvGrpSpPr/>
            <p:nvPr/>
          </p:nvGrpSpPr>
          <p:grpSpPr>
            <a:xfrm>
              <a:off x="5266611" y="841759"/>
              <a:ext cx="6288064" cy="2863559"/>
              <a:chOff x="5266611" y="841759"/>
              <a:chExt cx="6288064" cy="2863559"/>
            </a:xfrm>
          </p:grpSpPr>
          <p:sp>
            <p:nvSpPr>
              <p:cNvPr id="10" name="Freeform 6"/>
              <p:cNvSpPr>
                <a:spLocks/>
              </p:cNvSpPr>
              <p:nvPr/>
            </p:nvSpPr>
            <p:spPr bwMode="auto">
              <a:xfrm flipH="1">
                <a:off x="5266611" y="841759"/>
                <a:ext cx="2849207" cy="2863559"/>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solidFill>
                <a:srgbClr val="4BB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1" name="Freeform 6"/>
              <p:cNvSpPr>
                <a:spLocks/>
              </p:cNvSpPr>
              <p:nvPr/>
            </p:nvSpPr>
            <p:spPr bwMode="auto">
              <a:xfrm flipH="1">
                <a:off x="8705468" y="841759"/>
                <a:ext cx="2849207" cy="2863559"/>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solidFill>
                <a:srgbClr val="A6B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12" name="Freeform 6"/>
              <p:cNvSpPr>
                <a:spLocks/>
              </p:cNvSpPr>
              <p:nvPr/>
            </p:nvSpPr>
            <p:spPr bwMode="auto">
              <a:xfrm flipH="1" flipV="1">
                <a:off x="6986040" y="841759"/>
                <a:ext cx="2849207" cy="2863559"/>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solidFill>
                <a:srgbClr val="EE90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grpSp>
          <p:nvGrpSpPr>
            <p:cNvPr id="6" name="组合 15"/>
            <p:cNvGrpSpPr/>
            <p:nvPr/>
          </p:nvGrpSpPr>
          <p:grpSpPr>
            <a:xfrm>
              <a:off x="5266611" y="3811561"/>
              <a:ext cx="6288064" cy="2863559"/>
              <a:chOff x="5266611" y="3811561"/>
              <a:chExt cx="6288064" cy="2863559"/>
            </a:xfrm>
          </p:grpSpPr>
          <p:sp>
            <p:nvSpPr>
              <p:cNvPr id="7" name="Freeform 6"/>
              <p:cNvSpPr>
                <a:spLocks/>
              </p:cNvSpPr>
              <p:nvPr/>
            </p:nvSpPr>
            <p:spPr bwMode="auto">
              <a:xfrm flipH="1" flipV="1">
                <a:off x="8705468" y="3811561"/>
                <a:ext cx="2849207" cy="2863559"/>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solidFill>
                <a:srgbClr val="4BB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8" name="Freeform 6"/>
              <p:cNvSpPr>
                <a:spLocks/>
              </p:cNvSpPr>
              <p:nvPr/>
            </p:nvSpPr>
            <p:spPr bwMode="auto">
              <a:xfrm flipH="1" flipV="1">
                <a:off x="5266611" y="3811561"/>
                <a:ext cx="2849207" cy="2863559"/>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solidFill>
                <a:srgbClr val="A6B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9" name="Freeform 6"/>
              <p:cNvSpPr>
                <a:spLocks/>
              </p:cNvSpPr>
              <p:nvPr/>
            </p:nvSpPr>
            <p:spPr bwMode="auto">
              <a:xfrm flipH="1">
                <a:off x="6986040" y="3811561"/>
                <a:ext cx="2849207" cy="2863559"/>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solidFill>
                <a:srgbClr val="EE90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grpSp>
      <p:sp>
        <p:nvSpPr>
          <p:cNvPr id="15" name="标题 1"/>
          <p:cNvSpPr txBox="1">
            <a:spLocks/>
          </p:cNvSpPr>
          <p:nvPr/>
        </p:nvSpPr>
        <p:spPr>
          <a:xfrm>
            <a:off x="416010" y="163379"/>
            <a:ext cx="4198246" cy="775422"/>
          </a:xfrm>
          <a:prstGeom prst="rect">
            <a:avLst/>
          </a:prstGeom>
        </p:spPr>
        <p:txBody>
          <a:bodyPr vert="horz" lIns="91416" tIns="45708" rIns="91416" bIns="45708"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細明體" panose="02020509000000000000" pitchFamily="49" charset="-120"/>
                <a:ea typeface="細明體" panose="02020509000000000000" pitchFamily="49" charset="-120"/>
                <a:cs typeface="+mj-cs"/>
              </a:defRPr>
            </a:lvl1pPr>
          </a:lstStyle>
          <a:p>
            <a:r>
              <a:rPr lang="zh-TW" altLang="en-US" sz="4399" b="1" dirty="0">
                <a:solidFill>
                  <a:srgbClr val="FF0000"/>
                </a:solidFill>
                <a:latin typeface="微軟正黑體" panose="020B0604030504040204" pitchFamily="34" charset="-120"/>
                <a:ea typeface="微軟正黑體" panose="020B0604030504040204" pitchFamily="34" charset="-120"/>
              </a:rPr>
              <a:t>臺</a:t>
            </a:r>
            <a:r>
              <a:rPr lang="zh-TW" altLang="en-US" sz="4399" b="1" dirty="0" smtClean="0">
                <a:solidFill>
                  <a:srgbClr val="FF0000"/>
                </a:solidFill>
                <a:latin typeface="微軟正黑體" panose="020B0604030504040204" pitchFamily="34" charset="-120"/>
                <a:ea typeface="微軟正黑體" panose="020B0604030504040204" pitchFamily="34" charset="-120"/>
              </a:rPr>
              <a:t>灣</a:t>
            </a:r>
            <a:r>
              <a:rPr lang="zh-TW" altLang="en-US" sz="4399" b="1" dirty="0">
                <a:solidFill>
                  <a:srgbClr val="FF0000"/>
                </a:solidFill>
                <a:latin typeface="微軟正黑體" panose="020B0604030504040204" pitchFamily="34" charset="-120"/>
                <a:ea typeface="微軟正黑體" panose="020B0604030504040204" pitchFamily="34" charset="-120"/>
              </a:rPr>
              <a:t>的資優分類</a:t>
            </a:r>
            <a:endParaRPr lang="zh-CN" altLang="en-US" sz="4399" dirty="0">
              <a:solidFill>
                <a:srgbClr val="FF0000"/>
              </a:solidFill>
            </a:endParaRPr>
          </a:p>
        </p:txBody>
      </p:sp>
      <p:sp>
        <p:nvSpPr>
          <p:cNvPr id="16" name="椭圆 3"/>
          <p:cNvSpPr/>
          <p:nvPr/>
        </p:nvSpPr>
        <p:spPr>
          <a:xfrm>
            <a:off x="6294624" y="2010952"/>
            <a:ext cx="2615910" cy="26159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7" name="文本框 17"/>
          <p:cNvSpPr txBox="1"/>
          <p:nvPr/>
        </p:nvSpPr>
        <p:spPr>
          <a:xfrm>
            <a:off x="4975418" y="2493661"/>
            <a:ext cx="925888" cy="769241"/>
          </a:xfrm>
          <a:prstGeom prst="rect">
            <a:avLst/>
          </a:prstGeom>
          <a:noFill/>
        </p:spPr>
        <p:txBody>
          <a:bodyPr wrap="square" rtlCol="0">
            <a:spAutoFit/>
          </a:bodyPr>
          <a:lstStyle/>
          <a:p>
            <a:pPr algn="ctr"/>
            <a:r>
              <a:rPr lang="en-US" altLang="zh-CN" sz="4399" dirty="0">
                <a:solidFill>
                  <a:schemeClr val="bg1"/>
                </a:solidFill>
                <a:ea typeface="MS Gothic" panose="020B0609070205080204" pitchFamily="49" charset="-128"/>
              </a:rPr>
              <a:t>01</a:t>
            </a:r>
            <a:endParaRPr lang="zh-CN" altLang="en-US" sz="4399" dirty="0">
              <a:solidFill>
                <a:schemeClr val="bg1"/>
              </a:solidFill>
              <a:ea typeface="MS Gothic" panose="020B0609070205080204" pitchFamily="49" charset="-128"/>
            </a:endParaRPr>
          </a:p>
        </p:txBody>
      </p:sp>
      <p:pic>
        <p:nvPicPr>
          <p:cNvPr id="18"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4190" y="558871"/>
            <a:ext cx="1214230" cy="1214230"/>
          </a:xfrm>
          <a:prstGeom prst="rect">
            <a:avLst/>
          </a:prstGeom>
        </p:spPr>
      </p:pic>
      <p:sp>
        <p:nvSpPr>
          <p:cNvPr id="19" name="矩形 18"/>
          <p:cNvSpPr/>
          <p:nvPr/>
        </p:nvSpPr>
        <p:spPr>
          <a:xfrm>
            <a:off x="5085244" y="1731628"/>
            <a:ext cx="1620535" cy="738472"/>
          </a:xfrm>
          <a:prstGeom prst="rect">
            <a:avLst/>
          </a:prstGeom>
        </p:spPr>
        <p:txBody>
          <a:bodyPr wrap="none">
            <a:spAutoFit/>
          </a:bodyPr>
          <a:lstStyle/>
          <a:p>
            <a:pPr algn="ctr">
              <a:lnSpc>
                <a:spcPct val="150000"/>
              </a:lnSpc>
            </a:pPr>
            <a:r>
              <a:rPr lang="zh-CN" altLang="en-US" sz="2799" b="1" dirty="0">
                <a:solidFill>
                  <a:schemeClr val="bg1"/>
                </a:solidFill>
              </a:rPr>
              <a:t>内容说明</a:t>
            </a:r>
            <a:endParaRPr lang="en-US" altLang="zh-CN" sz="2799" b="1" dirty="0">
              <a:solidFill>
                <a:schemeClr val="bg1"/>
              </a:solidFill>
            </a:endParaRPr>
          </a:p>
        </p:txBody>
      </p:sp>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1907" y="715054"/>
            <a:ext cx="901864" cy="901864"/>
          </a:xfrm>
          <a:prstGeom prst="rect">
            <a:avLst/>
          </a:prstGeom>
        </p:spPr>
      </p:pic>
      <p:sp>
        <p:nvSpPr>
          <p:cNvPr id="21" name="文本框 21"/>
          <p:cNvSpPr txBox="1"/>
          <p:nvPr/>
        </p:nvSpPr>
        <p:spPr>
          <a:xfrm>
            <a:off x="9375166" y="2493661"/>
            <a:ext cx="925888" cy="769241"/>
          </a:xfrm>
          <a:prstGeom prst="rect">
            <a:avLst/>
          </a:prstGeom>
          <a:noFill/>
        </p:spPr>
        <p:txBody>
          <a:bodyPr wrap="square" rtlCol="0">
            <a:spAutoFit/>
          </a:bodyPr>
          <a:lstStyle/>
          <a:p>
            <a:pPr algn="ctr"/>
            <a:r>
              <a:rPr lang="en-US" altLang="zh-CN" sz="4399" dirty="0">
                <a:solidFill>
                  <a:schemeClr val="bg1"/>
                </a:solidFill>
                <a:ea typeface="MS Gothic" panose="020B0609070205080204" pitchFamily="49" charset="-128"/>
              </a:rPr>
              <a:t>03</a:t>
            </a:r>
            <a:endParaRPr lang="zh-CN" altLang="en-US" sz="4399" dirty="0">
              <a:solidFill>
                <a:schemeClr val="bg1"/>
              </a:solidFill>
              <a:ea typeface="MS Gothic" panose="020B0609070205080204" pitchFamily="49" charset="-128"/>
            </a:endParaRPr>
          </a:p>
        </p:txBody>
      </p:sp>
      <p:sp>
        <p:nvSpPr>
          <p:cNvPr id="22" name="矩形 21"/>
          <p:cNvSpPr/>
          <p:nvPr/>
        </p:nvSpPr>
        <p:spPr>
          <a:xfrm>
            <a:off x="8583709" y="1731628"/>
            <a:ext cx="1620535" cy="738472"/>
          </a:xfrm>
          <a:prstGeom prst="rect">
            <a:avLst/>
          </a:prstGeom>
        </p:spPr>
        <p:txBody>
          <a:bodyPr wrap="none">
            <a:spAutoFit/>
          </a:bodyPr>
          <a:lstStyle/>
          <a:p>
            <a:pPr algn="ctr">
              <a:lnSpc>
                <a:spcPct val="150000"/>
              </a:lnSpc>
            </a:pPr>
            <a:r>
              <a:rPr lang="zh-CN" altLang="en-US" sz="2799" b="1" dirty="0">
                <a:solidFill>
                  <a:schemeClr val="bg1"/>
                </a:solidFill>
              </a:rPr>
              <a:t>内容说明</a:t>
            </a:r>
            <a:endParaRPr lang="en-US" altLang="zh-CN" sz="2799" b="1" dirty="0">
              <a:solidFill>
                <a:schemeClr val="bg1"/>
              </a:solidFill>
            </a:endParaRPr>
          </a:p>
        </p:txBody>
      </p:sp>
      <p:sp>
        <p:nvSpPr>
          <p:cNvPr id="23" name="矩形 22"/>
          <p:cNvSpPr/>
          <p:nvPr/>
        </p:nvSpPr>
        <p:spPr>
          <a:xfrm>
            <a:off x="6680064" y="836868"/>
            <a:ext cx="1825665" cy="830589"/>
          </a:xfrm>
          <a:prstGeom prst="rect">
            <a:avLst/>
          </a:prstGeom>
        </p:spPr>
        <p:txBody>
          <a:bodyPr wrap="none">
            <a:spAutoFit/>
          </a:bodyPr>
          <a:lstStyle/>
          <a:p>
            <a:pPr algn="ctr">
              <a:lnSpc>
                <a:spcPct val="150000"/>
              </a:lnSpc>
            </a:pPr>
            <a:r>
              <a:rPr lang="zh-TW" altLang="en-US" sz="3199" b="1" dirty="0">
                <a:solidFill>
                  <a:schemeClr val="bg1"/>
                </a:solidFill>
              </a:rPr>
              <a:t>藝術才能</a:t>
            </a:r>
            <a:endParaRPr lang="en-US" altLang="zh-CN" sz="3199" b="1" dirty="0">
              <a:solidFill>
                <a:schemeClr val="bg1"/>
              </a:solidFill>
            </a:endParaRPr>
          </a:p>
        </p:txBody>
      </p:sp>
      <p:sp>
        <p:nvSpPr>
          <p:cNvPr id="24" name="文本框 24"/>
          <p:cNvSpPr txBox="1"/>
          <p:nvPr/>
        </p:nvSpPr>
        <p:spPr>
          <a:xfrm>
            <a:off x="6171248" y="275841"/>
            <a:ext cx="925888" cy="769241"/>
          </a:xfrm>
          <a:prstGeom prst="rect">
            <a:avLst/>
          </a:prstGeom>
          <a:noFill/>
        </p:spPr>
        <p:txBody>
          <a:bodyPr wrap="square" rtlCol="0">
            <a:spAutoFit/>
          </a:bodyPr>
          <a:lstStyle/>
          <a:p>
            <a:pPr algn="ctr"/>
            <a:r>
              <a:rPr lang="en-US" altLang="zh-CN" sz="4399" dirty="0">
                <a:solidFill>
                  <a:schemeClr val="bg1"/>
                </a:solidFill>
                <a:ea typeface="MS Gothic" panose="020B0609070205080204" pitchFamily="49" charset="-128"/>
              </a:rPr>
              <a:t>0</a:t>
            </a:r>
            <a:r>
              <a:rPr lang="en-US" altLang="zh-TW" sz="4399" dirty="0">
                <a:solidFill>
                  <a:schemeClr val="bg1"/>
                </a:solidFill>
                <a:ea typeface="MS Gothic" panose="020B0609070205080204" pitchFamily="49" charset="-128"/>
              </a:rPr>
              <a:t>3</a:t>
            </a:r>
            <a:endParaRPr lang="zh-CN" altLang="en-US" sz="4399" dirty="0">
              <a:solidFill>
                <a:schemeClr val="bg1"/>
              </a:solidFill>
              <a:ea typeface="MS Gothic" panose="020B0609070205080204" pitchFamily="49" charset="-128"/>
            </a:endParaRPr>
          </a:p>
        </p:txBody>
      </p:sp>
      <p:sp>
        <p:nvSpPr>
          <p:cNvPr id="26" name="矩形 25"/>
          <p:cNvSpPr/>
          <p:nvPr/>
        </p:nvSpPr>
        <p:spPr>
          <a:xfrm>
            <a:off x="6834021" y="4692372"/>
            <a:ext cx="1620535" cy="738472"/>
          </a:xfrm>
          <a:prstGeom prst="rect">
            <a:avLst/>
          </a:prstGeom>
        </p:spPr>
        <p:txBody>
          <a:bodyPr wrap="none">
            <a:spAutoFit/>
          </a:bodyPr>
          <a:lstStyle/>
          <a:p>
            <a:pPr algn="ctr">
              <a:lnSpc>
                <a:spcPct val="150000"/>
              </a:lnSpc>
            </a:pPr>
            <a:r>
              <a:rPr lang="zh-CN" altLang="en-US" sz="2799" b="1" dirty="0">
                <a:solidFill>
                  <a:schemeClr val="bg1"/>
                </a:solidFill>
              </a:rPr>
              <a:t>内容说明</a:t>
            </a:r>
            <a:endParaRPr lang="en-US" altLang="zh-CN" sz="2799" b="1" dirty="0">
              <a:solidFill>
                <a:schemeClr val="bg1"/>
              </a:solidFill>
            </a:endParaRPr>
          </a:p>
        </p:txBody>
      </p:sp>
      <p:sp>
        <p:nvSpPr>
          <p:cNvPr id="27" name="文本框 26"/>
          <p:cNvSpPr txBox="1"/>
          <p:nvPr/>
        </p:nvSpPr>
        <p:spPr>
          <a:xfrm>
            <a:off x="6761123" y="5424855"/>
            <a:ext cx="925888" cy="769241"/>
          </a:xfrm>
          <a:prstGeom prst="rect">
            <a:avLst/>
          </a:prstGeom>
          <a:noFill/>
        </p:spPr>
        <p:txBody>
          <a:bodyPr wrap="square" rtlCol="0">
            <a:spAutoFit/>
          </a:bodyPr>
          <a:lstStyle/>
          <a:p>
            <a:pPr algn="ctr"/>
            <a:r>
              <a:rPr lang="en-US" altLang="zh-CN" sz="4399" dirty="0">
                <a:solidFill>
                  <a:schemeClr val="bg1"/>
                </a:solidFill>
                <a:ea typeface="MS Gothic" panose="020B0609070205080204" pitchFamily="49" charset="-128"/>
              </a:rPr>
              <a:t>05</a:t>
            </a:r>
            <a:endParaRPr lang="zh-CN" altLang="en-US" sz="4399" dirty="0">
              <a:solidFill>
                <a:schemeClr val="bg1"/>
              </a:solidFill>
              <a:ea typeface="MS Gothic" panose="020B0609070205080204" pitchFamily="49" charset="-128"/>
            </a:endParaRPr>
          </a:p>
        </p:txBody>
      </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1203" y="5245390"/>
            <a:ext cx="1037101" cy="1037101"/>
          </a:xfrm>
          <a:prstGeom prst="rect">
            <a:avLst/>
          </a:prstGeom>
        </p:spPr>
      </p:pic>
      <p:sp>
        <p:nvSpPr>
          <p:cNvPr id="29" name="文本框 29"/>
          <p:cNvSpPr txBox="1"/>
          <p:nvPr/>
        </p:nvSpPr>
        <p:spPr>
          <a:xfrm>
            <a:off x="4975418" y="3485404"/>
            <a:ext cx="925888" cy="769241"/>
          </a:xfrm>
          <a:prstGeom prst="rect">
            <a:avLst/>
          </a:prstGeom>
          <a:noFill/>
        </p:spPr>
        <p:txBody>
          <a:bodyPr wrap="square" rtlCol="0">
            <a:spAutoFit/>
          </a:bodyPr>
          <a:lstStyle/>
          <a:p>
            <a:pPr algn="ctr"/>
            <a:r>
              <a:rPr lang="en-US" altLang="zh-CN" sz="4399" dirty="0">
                <a:solidFill>
                  <a:schemeClr val="bg1"/>
                </a:solidFill>
                <a:ea typeface="MS Gothic" panose="020B0609070205080204" pitchFamily="49" charset="-128"/>
              </a:rPr>
              <a:t>06</a:t>
            </a:r>
            <a:endParaRPr lang="zh-CN" altLang="en-US" sz="4399" dirty="0">
              <a:solidFill>
                <a:schemeClr val="bg1"/>
              </a:solidFill>
              <a:ea typeface="MS Gothic" panose="020B0609070205080204" pitchFamily="49" charset="-128"/>
            </a:endParaRPr>
          </a:p>
        </p:txBody>
      </p:sp>
      <p:sp>
        <p:nvSpPr>
          <p:cNvPr id="30" name="文本框 30"/>
          <p:cNvSpPr txBox="1"/>
          <p:nvPr/>
        </p:nvSpPr>
        <p:spPr>
          <a:xfrm>
            <a:off x="9887687" y="3231606"/>
            <a:ext cx="925888" cy="769241"/>
          </a:xfrm>
          <a:prstGeom prst="rect">
            <a:avLst/>
          </a:prstGeom>
          <a:noFill/>
        </p:spPr>
        <p:txBody>
          <a:bodyPr wrap="square" rtlCol="0">
            <a:spAutoFit/>
          </a:bodyPr>
          <a:lstStyle/>
          <a:p>
            <a:pPr algn="ctr"/>
            <a:r>
              <a:rPr lang="en-US" altLang="zh-CN" sz="4399" dirty="0">
                <a:solidFill>
                  <a:schemeClr val="bg1"/>
                </a:solidFill>
                <a:ea typeface="MS Gothic" panose="020B0609070205080204" pitchFamily="49" charset="-128"/>
              </a:rPr>
              <a:t>04</a:t>
            </a:r>
            <a:endParaRPr lang="zh-CN" altLang="en-US" sz="4399" dirty="0">
              <a:solidFill>
                <a:schemeClr val="bg1"/>
              </a:solidFill>
              <a:ea typeface="MS Gothic" panose="020B0609070205080204" pitchFamily="49" charset="-128"/>
            </a:endParaRPr>
          </a:p>
        </p:txBody>
      </p:sp>
      <p:sp>
        <p:nvSpPr>
          <p:cNvPr id="31" name="矩形 30"/>
          <p:cNvSpPr/>
          <p:nvPr/>
        </p:nvSpPr>
        <p:spPr>
          <a:xfrm>
            <a:off x="5085245" y="4167712"/>
            <a:ext cx="1620535" cy="738472"/>
          </a:xfrm>
          <a:prstGeom prst="rect">
            <a:avLst/>
          </a:prstGeom>
        </p:spPr>
        <p:txBody>
          <a:bodyPr wrap="none">
            <a:spAutoFit/>
          </a:bodyPr>
          <a:lstStyle/>
          <a:p>
            <a:pPr algn="ctr">
              <a:lnSpc>
                <a:spcPct val="150000"/>
              </a:lnSpc>
            </a:pPr>
            <a:r>
              <a:rPr lang="zh-TW" altLang="en-US" sz="2799" b="1" dirty="0">
                <a:solidFill>
                  <a:schemeClr val="bg1"/>
                </a:solidFill>
              </a:rPr>
              <a:t>領導能力</a:t>
            </a:r>
            <a:endParaRPr lang="en-US" altLang="zh-CN" sz="2799" b="1" dirty="0">
              <a:solidFill>
                <a:schemeClr val="bg1"/>
              </a:solidFill>
            </a:endParaRPr>
          </a:p>
        </p:txBody>
      </p:sp>
      <p:pic>
        <p:nvPicPr>
          <p:cNvPr id="34"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60323" y="4825177"/>
            <a:ext cx="1102740" cy="1102740"/>
          </a:xfrm>
          <a:prstGeom prst="rect">
            <a:avLst/>
          </a:prstGeom>
        </p:spPr>
      </p:pic>
      <p:pic>
        <p:nvPicPr>
          <p:cNvPr id="35"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15733" y="2389772"/>
            <a:ext cx="1973693" cy="1038277"/>
          </a:xfrm>
          <a:prstGeom prst="rect">
            <a:avLst/>
          </a:prstGeom>
        </p:spPr>
      </p:pic>
      <p:sp>
        <p:nvSpPr>
          <p:cNvPr id="36" name="矩形 35"/>
          <p:cNvSpPr/>
          <p:nvPr/>
        </p:nvSpPr>
        <p:spPr>
          <a:xfrm>
            <a:off x="6484614" y="3299607"/>
            <a:ext cx="2235928" cy="1015207"/>
          </a:xfrm>
          <a:prstGeom prst="rect">
            <a:avLst/>
          </a:prstGeom>
        </p:spPr>
        <p:txBody>
          <a:bodyPr wrap="none">
            <a:spAutoFit/>
          </a:bodyPr>
          <a:lstStyle/>
          <a:p>
            <a:pPr algn="ctr">
              <a:lnSpc>
                <a:spcPct val="150000"/>
              </a:lnSpc>
            </a:pPr>
            <a:r>
              <a:rPr lang="zh-CN" altLang="en-US" sz="3999" b="1" dirty="0">
                <a:solidFill>
                  <a:srgbClr val="002060"/>
                </a:solidFill>
              </a:rPr>
              <a:t>标题说明</a:t>
            </a:r>
            <a:endParaRPr lang="en-US" altLang="zh-CN" sz="3999" b="1" dirty="0">
              <a:solidFill>
                <a:srgbClr val="002060"/>
              </a:solidFill>
            </a:endParaRPr>
          </a:p>
        </p:txBody>
      </p:sp>
      <p:sp>
        <p:nvSpPr>
          <p:cNvPr id="37" name="矩形 36"/>
          <p:cNvSpPr/>
          <p:nvPr/>
        </p:nvSpPr>
        <p:spPr>
          <a:xfrm>
            <a:off x="592774" y="1020492"/>
            <a:ext cx="4034289" cy="5892126"/>
          </a:xfrm>
          <a:prstGeom prst="rect">
            <a:avLst/>
          </a:prstGeom>
        </p:spPr>
        <p:txBody>
          <a:bodyPr wrap="square">
            <a:spAutoFit/>
          </a:bodyPr>
          <a:lstStyle/>
          <a:p>
            <a:pPr>
              <a:lnSpc>
                <a:spcPct val="100000"/>
              </a:lnSpc>
            </a:pPr>
            <a:r>
              <a:rPr kumimoji="1" lang="zh-TW" altLang="en-US" sz="2799" dirty="0">
                <a:latin typeface="微軟正黑體" panose="020B0604030504040204" pitchFamily="34" charset="-120"/>
              </a:rPr>
              <a:t>特殊教育法第 </a:t>
            </a:r>
            <a:r>
              <a:rPr kumimoji="1" lang="en-US" altLang="zh-TW" sz="2799" dirty="0">
                <a:latin typeface="微軟正黑體" panose="020B0604030504040204" pitchFamily="34" charset="-120"/>
              </a:rPr>
              <a:t>4 </a:t>
            </a:r>
            <a:r>
              <a:rPr kumimoji="1" lang="zh-TW" altLang="en-US" sz="2799" dirty="0">
                <a:latin typeface="微軟正黑體" panose="020B0604030504040204" pitchFamily="34" charset="-120"/>
              </a:rPr>
              <a:t>條</a:t>
            </a:r>
          </a:p>
          <a:p>
            <a:pPr>
              <a:spcBef>
                <a:spcPts val="600"/>
              </a:spcBef>
            </a:pPr>
            <a:r>
              <a:rPr kumimoji="1" lang="zh-TW" altLang="en-US" sz="2799" dirty="0">
                <a:latin typeface="微軟正黑體" panose="020B0604030504040204" pitchFamily="34" charset="-120"/>
              </a:rPr>
              <a:t>本法所稱資賦優異，指有</a:t>
            </a:r>
            <a:r>
              <a:rPr kumimoji="1" lang="zh-TW" altLang="en-US" sz="2799" b="1" u="sng" dirty="0">
                <a:solidFill>
                  <a:srgbClr val="FF0000"/>
                </a:solidFill>
                <a:latin typeface="微軟正黑體" panose="020B0604030504040204" pitchFamily="34" charset="-120"/>
              </a:rPr>
              <a:t>卓越潛能</a:t>
            </a:r>
            <a:r>
              <a:rPr kumimoji="1" lang="zh-TW" altLang="en-US" sz="2799" dirty="0">
                <a:latin typeface="微軟正黑體" panose="020B0604030504040204" pitchFamily="34" charset="-120"/>
              </a:rPr>
              <a:t>或</a:t>
            </a:r>
            <a:r>
              <a:rPr kumimoji="1" lang="zh-TW" altLang="en-US" sz="2799" b="1" u="sng" dirty="0">
                <a:solidFill>
                  <a:srgbClr val="FF0000"/>
                </a:solidFill>
                <a:latin typeface="微軟正黑體" panose="020B0604030504040204" pitchFamily="34" charset="-120"/>
              </a:rPr>
              <a:t>傑出表現</a:t>
            </a:r>
            <a:r>
              <a:rPr kumimoji="1" lang="zh-TW" altLang="en-US" sz="2799" dirty="0">
                <a:latin typeface="微軟正黑體" panose="020B0604030504040204" pitchFamily="34" charset="-120"/>
              </a:rPr>
              <a:t>，經專業評估及鑑定</a:t>
            </a:r>
            <a:r>
              <a:rPr kumimoji="1" lang="zh-TW" altLang="en-US" sz="2799" b="1" u="sng" dirty="0">
                <a:solidFill>
                  <a:srgbClr val="FF0000"/>
                </a:solidFill>
                <a:latin typeface="微軟正黑體" panose="020B0604030504040204" pitchFamily="34" charset="-120"/>
              </a:rPr>
              <a:t>具學習特殊需求</a:t>
            </a:r>
            <a:r>
              <a:rPr kumimoji="1" lang="zh-TW" altLang="en-US" sz="2799" dirty="0">
                <a:latin typeface="微軟正黑體" panose="020B0604030504040204" pitchFamily="34" charset="-120"/>
              </a:rPr>
              <a:t>，須特殊教育及相關服務措施之協助者；其分類如下</a:t>
            </a:r>
            <a:r>
              <a:rPr kumimoji="1" lang="zh-TW" altLang="en-US" sz="2799" dirty="0" smtClean="0">
                <a:latin typeface="微軟正黑體" panose="020B0604030504040204" pitchFamily="34" charset="-120"/>
              </a:rPr>
              <a:t>：</a:t>
            </a:r>
            <a:r>
              <a:rPr lang="en-US" altLang="zh-TW" sz="2399" dirty="0"/>
              <a:t/>
            </a:r>
            <a:br>
              <a:rPr lang="en-US" altLang="zh-TW" sz="2399" dirty="0"/>
            </a:br>
            <a:r>
              <a:rPr lang="zh-TW" altLang="en-US" sz="2399" dirty="0"/>
              <a:t>一、一般智能。</a:t>
            </a:r>
            <a:br>
              <a:rPr lang="zh-TW" altLang="en-US" sz="2399" dirty="0"/>
            </a:br>
            <a:r>
              <a:rPr lang="zh-TW" altLang="en-US" sz="2399" b="1" dirty="0">
                <a:solidFill>
                  <a:srgbClr val="FF0000"/>
                </a:solidFill>
              </a:rPr>
              <a:t>二、學術性向。</a:t>
            </a:r>
            <a:br>
              <a:rPr lang="zh-TW" altLang="en-US" sz="2399" b="1" dirty="0">
                <a:solidFill>
                  <a:srgbClr val="FF0000"/>
                </a:solidFill>
              </a:rPr>
            </a:br>
            <a:r>
              <a:rPr lang="zh-TW" altLang="en-US" sz="2399" dirty="0"/>
              <a:t>三、藝術才能。</a:t>
            </a:r>
            <a:r>
              <a:rPr lang="zh-TW" altLang="en-US" sz="2399" dirty="0">
                <a:solidFill>
                  <a:srgbClr val="FF0000"/>
                </a:solidFill>
              </a:rPr>
              <a:t/>
            </a:r>
            <a:br>
              <a:rPr lang="zh-TW" altLang="en-US" sz="2399" dirty="0">
                <a:solidFill>
                  <a:srgbClr val="FF0000"/>
                </a:solidFill>
              </a:rPr>
            </a:br>
            <a:r>
              <a:rPr lang="zh-TW" altLang="en-US" sz="2399" b="1" dirty="0">
                <a:solidFill>
                  <a:srgbClr val="FF0000"/>
                </a:solidFill>
              </a:rPr>
              <a:t>四、創造能力。</a:t>
            </a:r>
            <a:r>
              <a:rPr lang="zh-TW" altLang="en-US" sz="2399" dirty="0">
                <a:solidFill>
                  <a:srgbClr val="FF0000"/>
                </a:solidFill>
              </a:rPr>
              <a:t/>
            </a:r>
            <a:br>
              <a:rPr lang="zh-TW" altLang="en-US" sz="2399" dirty="0">
                <a:solidFill>
                  <a:srgbClr val="FF0000"/>
                </a:solidFill>
              </a:rPr>
            </a:br>
            <a:r>
              <a:rPr lang="zh-TW" altLang="en-US" sz="2399" dirty="0"/>
              <a:t>五、領導能力。</a:t>
            </a:r>
            <a:br>
              <a:rPr lang="zh-TW" altLang="en-US" sz="2399" dirty="0"/>
            </a:br>
            <a:r>
              <a:rPr lang="zh-TW" altLang="en-US" sz="2399" dirty="0"/>
              <a:t>六、其他特殊才能。 </a:t>
            </a:r>
          </a:p>
          <a:p>
            <a:pPr>
              <a:defRPr/>
            </a:pPr>
            <a:endParaRPr lang="en-US" altLang="zh-TW" sz="3199" dirty="0">
              <a:latin typeface="微軟正黑體" pitchFamily="34" charset="-120"/>
            </a:endParaRPr>
          </a:p>
        </p:txBody>
      </p:sp>
      <p:grpSp>
        <p:nvGrpSpPr>
          <p:cNvPr id="38" name="组合 16"/>
          <p:cNvGrpSpPr/>
          <p:nvPr/>
        </p:nvGrpSpPr>
        <p:grpSpPr>
          <a:xfrm>
            <a:off x="4459365" y="402986"/>
            <a:ext cx="6286426" cy="5831842"/>
            <a:chOff x="5266611" y="841759"/>
            <a:chExt cx="6288064" cy="5833361"/>
          </a:xfrm>
        </p:grpSpPr>
        <p:grpSp>
          <p:nvGrpSpPr>
            <p:cNvPr id="39" name="组合 14"/>
            <p:cNvGrpSpPr/>
            <p:nvPr/>
          </p:nvGrpSpPr>
          <p:grpSpPr>
            <a:xfrm>
              <a:off x="5266611" y="841759"/>
              <a:ext cx="6288064" cy="2863559"/>
              <a:chOff x="5266611" y="841759"/>
              <a:chExt cx="6288064" cy="2863559"/>
            </a:xfrm>
          </p:grpSpPr>
          <p:sp>
            <p:nvSpPr>
              <p:cNvPr id="41" name="Freeform 6"/>
              <p:cNvSpPr>
                <a:spLocks/>
              </p:cNvSpPr>
              <p:nvPr/>
            </p:nvSpPr>
            <p:spPr bwMode="auto">
              <a:xfrm flipH="1">
                <a:off x="5266611" y="841759"/>
                <a:ext cx="2849207" cy="2863559"/>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solidFill>
                <a:srgbClr val="4BB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sp>
            <p:nvSpPr>
              <p:cNvPr id="42" name="Freeform 6"/>
              <p:cNvSpPr>
                <a:spLocks/>
              </p:cNvSpPr>
              <p:nvPr/>
            </p:nvSpPr>
            <p:spPr bwMode="auto">
              <a:xfrm flipH="1">
                <a:off x="8705468" y="841759"/>
                <a:ext cx="2849207" cy="2863559"/>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solidFill>
                <a:srgbClr val="A6B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40" name="Freeform 6"/>
            <p:cNvSpPr>
              <a:spLocks/>
            </p:cNvSpPr>
            <p:nvPr/>
          </p:nvSpPr>
          <p:spPr bwMode="auto">
            <a:xfrm flipH="1">
              <a:off x="6986040" y="3811561"/>
              <a:ext cx="2849207" cy="2863559"/>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solidFill>
              <a:srgbClr val="EE90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zh-CN" altLang="en-US" sz="2399"/>
            </a:p>
          </p:txBody>
        </p:sp>
      </p:grpSp>
      <p:sp>
        <p:nvSpPr>
          <p:cNvPr id="43" name="椭圆 3"/>
          <p:cNvSpPr/>
          <p:nvPr/>
        </p:nvSpPr>
        <p:spPr>
          <a:xfrm>
            <a:off x="6294624" y="2010952"/>
            <a:ext cx="2615910" cy="26159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44" name="文本框 17"/>
          <p:cNvSpPr txBox="1"/>
          <p:nvPr/>
        </p:nvSpPr>
        <p:spPr>
          <a:xfrm>
            <a:off x="4428631" y="2566379"/>
            <a:ext cx="925888" cy="769241"/>
          </a:xfrm>
          <a:prstGeom prst="rect">
            <a:avLst/>
          </a:prstGeom>
          <a:noFill/>
        </p:spPr>
        <p:txBody>
          <a:bodyPr wrap="square" rtlCol="0">
            <a:spAutoFit/>
          </a:bodyPr>
          <a:lstStyle/>
          <a:p>
            <a:pPr algn="ctr"/>
            <a:r>
              <a:rPr lang="en-US" altLang="zh-CN" sz="4399" dirty="0">
                <a:solidFill>
                  <a:schemeClr val="bg1"/>
                </a:solidFill>
                <a:ea typeface="MS Gothic" panose="020B0609070205080204" pitchFamily="49" charset="-128"/>
              </a:rPr>
              <a:t>01</a:t>
            </a:r>
            <a:endParaRPr lang="zh-CN" altLang="en-US" sz="4399" dirty="0">
              <a:solidFill>
                <a:schemeClr val="bg1"/>
              </a:solidFill>
              <a:ea typeface="MS Gothic" panose="020B0609070205080204" pitchFamily="49" charset="-128"/>
            </a:endParaRPr>
          </a:p>
        </p:txBody>
      </p:sp>
      <p:sp>
        <p:nvSpPr>
          <p:cNvPr id="45" name="矩形 44"/>
          <p:cNvSpPr/>
          <p:nvPr/>
        </p:nvSpPr>
        <p:spPr>
          <a:xfrm>
            <a:off x="4886262" y="1793519"/>
            <a:ext cx="1927247" cy="584623"/>
          </a:xfrm>
          <a:prstGeom prst="rect">
            <a:avLst/>
          </a:prstGeom>
        </p:spPr>
        <p:txBody>
          <a:bodyPr wrap="square">
            <a:spAutoFit/>
          </a:bodyPr>
          <a:lstStyle/>
          <a:p>
            <a:pPr algn="ctr"/>
            <a:r>
              <a:rPr lang="zh-TW" altLang="en-US" sz="3199" b="1" dirty="0">
                <a:effectLst>
                  <a:outerShdw blurRad="38100" dist="38100" dir="2700000" algn="tl">
                    <a:srgbClr val="000000">
                      <a:alpha val="43137"/>
                    </a:srgbClr>
                  </a:outerShdw>
                </a:effectLst>
                <a:latin typeface="微軟正黑體" pitchFamily="34" charset="-120"/>
              </a:rPr>
              <a:t>一般智能</a:t>
            </a:r>
            <a:endParaRPr lang="en-US" altLang="zh-CN" sz="3199" b="1" dirty="0">
              <a:effectLst>
                <a:outerShdw blurRad="38100" dist="38100" dir="2700000" algn="tl">
                  <a:srgbClr val="000000">
                    <a:alpha val="43137"/>
                  </a:srgbClr>
                </a:outerShdw>
              </a:effectLst>
            </a:endParaRPr>
          </a:p>
        </p:txBody>
      </p:sp>
      <p:sp>
        <p:nvSpPr>
          <p:cNvPr id="46" name="文本框 21"/>
          <p:cNvSpPr txBox="1"/>
          <p:nvPr/>
        </p:nvSpPr>
        <p:spPr>
          <a:xfrm>
            <a:off x="9842639" y="2587156"/>
            <a:ext cx="925888" cy="769241"/>
          </a:xfrm>
          <a:prstGeom prst="rect">
            <a:avLst/>
          </a:prstGeom>
          <a:noFill/>
        </p:spPr>
        <p:txBody>
          <a:bodyPr wrap="square" rtlCol="0">
            <a:spAutoFit/>
          </a:bodyPr>
          <a:lstStyle/>
          <a:p>
            <a:pPr algn="ctr"/>
            <a:r>
              <a:rPr lang="en-US" altLang="zh-CN" sz="4399" dirty="0">
                <a:solidFill>
                  <a:schemeClr val="bg1"/>
                </a:solidFill>
                <a:ea typeface="MS Gothic" panose="020B0609070205080204" pitchFamily="49" charset="-128"/>
              </a:rPr>
              <a:t>02</a:t>
            </a:r>
            <a:endParaRPr lang="zh-CN" altLang="en-US" sz="4399" dirty="0">
              <a:solidFill>
                <a:schemeClr val="bg1"/>
              </a:solidFill>
              <a:ea typeface="MS Gothic" panose="020B0609070205080204" pitchFamily="49" charset="-128"/>
            </a:endParaRPr>
          </a:p>
        </p:txBody>
      </p:sp>
      <p:sp>
        <p:nvSpPr>
          <p:cNvPr id="47" name="矩形 46"/>
          <p:cNvSpPr/>
          <p:nvPr/>
        </p:nvSpPr>
        <p:spPr>
          <a:xfrm>
            <a:off x="6529970" y="4909678"/>
            <a:ext cx="2153604" cy="1076937"/>
          </a:xfrm>
          <a:prstGeom prst="rect">
            <a:avLst/>
          </a:prstGeom>
        </p:spPr>
        <p:txBody>
          <a:bodyPr wrap="square">
            <a:spAutoFit/>
          </a:bodyPr>
          <a:lstStyle/>
          <a:p>
            <a:pPr algn="ctr"/>
            <a:r>
              <a:rPr lang="zh-TW" altLang="en-US" sz="3199" b="1" dirty="0">
                <a:effectLst>
                  <a:outerShdw blurRad="38100" dist="38100" dir="2700000" algn="tl">
                    <a:srgbClr val="000000">
                      <a:alpha val="43137"/>
                    </a:srgbClr>
                  </a:outerShdw>
                </a:effectLst>
              </a:rPr>
              <a:t>特殊才能優異</a:t>
            </a:r>
            <a:endParaRPr lang="en-US" altLang="zh-CN" sz="3199" b="1" dirty="0">
              <a:effectLst>
                <a:outerShdw blurRad="38100" dist="38100" dir="2700000" algn="tl">
                  <a:srgbClr val="000000">
                    <a:alpha val="43137"/>
                  </a:srgbClr>
                </a:outerShdw>
              </a:effectLst>
            </a:endParaRPr>
          </a:p>
        </p:txBody>
      </p:sp>
      <p:sp>
        <p:nvSpPr>
          <p:cNvPr id="48" name="文本框 26"/>
          <p:cNvSpPr txBox="1"/>
          <p:nvPr/>
        </p:nvSpPr>
        <p:spPr>
          <a:xfrm>
            <a:off x="8147401" y="5582190"/>
            <a:ext cx="925888" cy="769241"/>
          </a:xfrm>
          <a:prstGeom prst="rect">
            <a:avLst/>
          </a:prstGeom>
          <a:noFill/>
        </p:spPr>
        <p:txBody>
          <a:bodyPr wrap="square" rtlCol="0">
            <a:spAutoFit/>
          </a:bodyPr>
          <a:lstStyle/>
          <a:p>
            <a:pPr algn="ctr"/>
            <a:r>
              <a:rPr lang="en-US" altLang="zh-CN" sz="4399" dirty="0">
                <a:solidFill>
                  <a:schemeClr val="bg1"/>
                </a:solidFill>
                <a:ea typeface="MS Gothic" panose="020B0609070205080204" pitchFamily="49" charset="-128"/>
              </a:rPr>
              <a:t>0</a:t>
            </a:r>
            <a:r>
              <a:rPr lang="en-US" altLang="zh-TW" sz="4399" dirty="0">
                <a:solidFill>
                  <a:schemeClr val="bg1"/>
                </a:solidFill>
                <a:ea typeface="MS Gothic" panose="020B0609070205080204" pitchFamily="49" charset="-128"/>
              </a:rPr>
              <a:t>6</a:t>
            </a:r>
            <a:endParaRPr lang="zh-CN" altLang="en-US" sz="4399" dirty="0">
              <a:solidFill>
                <a:schemeClr val="bg1"/>
              </a:solidFill>
              <a:ea typeface="MS Gothic" panose="020B0609070205080204" pitchFamily="49" charset="-128"/>
            </a:endParaRPr>
          </a:p>
        </p:txBody>
      </p:sp>
      <p:sp>
        <p:nvSpPr>
          <p:cNvPr id="49" name="矩形 48"/>
          <p:cNvSpPr/>
          <p:nvPr/>
        </p:nvSpPr>
        <p:spPr>
          <a:xfrm>
            <a:off x="6497295" y="2643461"/>
            <a:ext cx="2235928" cy="1323094"/>
          </a:xfrm>
          <a:prstGeom prst="rect">
            <a:avLst/>
          </a:prstGeom>
        </p:spPr>
        <p:txBody>
          <a:bodyPr wrap="none">
            <a:spAutoFit/>
          </a:bodyPr>
          <a:lstStyle/>
          <a:p>
            <a:pPr algn="ctr"/>
            <a:r>
              <a:rPr lang="zh-TW" altLang="en-US" sz="3999" dirty="0">
                <a:effectLst>
                  <a:outerShdw blurRad="38100" dist="38100" dir="2700000" algn="tl">
                    <a:srgbClr val="000000">
                      <a:alpha val="43137"/>
                    </a:srgbClr>
                  </a:outerShdw>
                </a:effectLst>
                <a:latin typeface="+mj-ea"/>
                <a:ea typeface="+mj-ea"/>
              </a:rPr>
              <a:t>民</a:t>
            </a:r>
            <a:r>
              <a:rPr lang="en-US" altLang="zh-TW" sz="3999" dirty="0">
                <a:effectLst>
                  <a:outerShdw blurRad="38100" dist="38100" dir="2700000" algn="tl">
                    <a:srgbClr val="000000">
                      <a:alpha val="43137"/>
                    </a:srgbClr>
                  </a:outerShdw>
                </a:effectLst>
                <a:latin typeface="+mj-ea"/>
                <a:ea typeface="+mj-ea"/>
              </a:rPr>
              <a:t>86</a:t>
            </a:r>
            <a:r>
              <a:rPr lang="zh-TW" altLang="en-US" sz="3999" dirty="0">
                <a:effectLst>
                  <a:outerShdw blurRad="38100" dist="38100" dir="2700000" algn="tl">
                    <a:srgbClr val="000000">
                      <a:alpha val="43137"/>
                    </a:srgbClr>
                  </a:outerShdw>
                </a:effectLst>
                <a:latin typeface="+mj-ea"/>
                <a:ea typeface="+mj-ea"/>
              </a:rPr>
              <a:t>年</a:t>
            </a:r>
            <a:endParaRPr lang="en-US" altLang="zh-TW" sz="3999" dirty="0">
              <a:effectLst>
                <a:outerShdw blurRad="38100" dist="38100" dir="2700000" algn="tl">
                  <a:srgbClr val="000000">
                    <a:alpha val="43137"/>
                  </a:srgbClr>
                </a:outerShdw>
              </a:effectLst>
              <a:latin typeface="+mj-ea"/>
              <a:ea typeface="+mj-ea"/>
            </a:endParaRPr>
          </a:p>
          <a:p>
            <a:pPr algn="ctr"/>
            <a:r>
              <a:rPr lang="zh-TW" altLang="en-US" sz="3999" dirty="0">
                <a:effectLst>
                  <a:outerShdw blurRad="38100" dist="38100" dir="2700000" algn="tl">
                    <a:srgbClr val="000000">
                      <a:alpha val="43137"/>
                    </a:srgbClr>
                  </a:outerShdw>
                </a:effectLst>
                <a:latin typeface="+mj-ea"/>
                <a:ea typeface="+mj-ea"/>
              </a:rPr>
              <a:t>台灣資優</a:t>
            </a:r>
            <a:endParaRPr lang="en-US" altLang="zh-CN" sz="3999" dirty="0">
              <a:effectLst>
                <a:outerShdw blurRad="38100" dist="38100" dir="2700000" algn="tl">
                  <a:srgbClr val="000000">
                    <a:alpha val="43137"/>
                  </a:srgbClr>
                </a:outerShdw>
              </a:effectLst>
              <a:latin typeface="+mj-ea"/>
              <a:ea typeface="+mj-ea"/>
            </a:endParaRPr>
          </a:p>
        </p:txBody>
      </p:sp>
      <p:sp>
        <p:nvSpPr>
          <p:cNvPr id="50" name="矩形 49"/>
          <p:cNvSpPr/>
          <p:nvPr/>
        </p:nvSpPr>
        <p:spPr>
          <a:xfrm>
            <a:off x="8394013" y="1814296"/>
            <a:ext cx="1927247" cy="584623"/>
          </a:xfrm>
          <a:prstGeom prst="rect">
            <a:avLst/>
          </a:prstGeom>
        </p:spPr>
        <p:txBody>
          <a:bodyPr wrap="square">
            <a:spAutoFit/>
          </a:bodyPr>
          <a:lstStyle/>
          <a:p>
            <a:pPr algn="ctr"/>
            <a:r>
              <a:rPr lang="zh-TW" altLang="en-US" sz="3199" b="1" dirty="0">
                <a:effectLst>
                  <a:outerShdw blurRad="38100" dist="38100" dir="2700000" algn="tl">
                    <a:srgbClr val="000000">
                      <a:alpha val="43137"/>
                    </a:srgbClr>
                  </a:outerShdw>
                </a:effectLst>
                <a:latin typeface="微軟正黑體" pitchFamily="34" charset="-120"/>
              </a:rPr>
              <a:t>學術性向</a:t>
            </a:r>
            <a:endParaRPr lang="en-US" altLang="zh-CN" sz="3199" b="1" dirty="0">
              <a:effectLst>
                <a:outerShdw blurRad="38100" dist="38100" dir="2700000" algn="tl">
                  <a:srgbClr val="000000">
                    <a:alpha val="43137"/>
                  </a:srgbClr>
                </a:outerShdw>
              </a:effectLst>
            </a:endParaRPr>
          </a:p>
        </p:txBody>
      </p:sp>
      <p:sp>
        <p:nvSpPr>
          <p:cNvPr id="32" name="矩形 31"/>
          <p:cNvSpPr/>
          <p:nvPr/>
        </p:nvSpPr>
        <p:spPr>
          <a:xfrm>
            <a:off x="8313745" y="3987320"/>
            <a:ext cx="2235928" cy="707702"/>
          </a:xfrm>
          <a:prstGeom prst="rect">
            <a:avLst/>
          </a:prstGeom>
          <a:solidFill>
            <a:schemeClr val="bg2">
              <a:lumMod val="90000"/>
            </a:schemeClr>
          </a:solidFill>
          <a:ln>
            <a:noFill/>
          </a:ln>
        </p:spPr>
        <p:txBody>
          <a:bodyPr wrap="none">
            <a:spAutoFit/>
          </a:bodyPr>
          <a:lstStyle/>
          <a:p>
            <a:pPr algn="ctr"/>
            <a:r>
              <a:rPr lang="zh-TW" altLang="en-US" sz="3999" b="1" dirty="0">
                <a:solidFill>
                  <a:srgbClr val="FF0000"/>
                </a:solidFill>
                <a:effectLst>
                  <a:outerShdw blurRad="38100" dist="38100" dir="2700000" algn="tl">
                    <a:srgbClr val="000000">
                      <a:alpha val="43137"/>
                    </a:srgbClr>
                  </a:outerShdw>
                </a:effectLst>
              </a:rPr>
              <a:t>創造能力</a:t>
            </a:r>
            <a:endParaRPr lang="en-US" altLang="zh-CN" sz="3999"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2361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00619" y="260648"/>
            <a:ext cx="3261582" cy="707702"/>
          </a:xfrm>
          <a:prstGeom prst="rect">
            <a:avLst/>
          </a:prstGeom>
        </p:spPr>
        <p:txBody>
          <a:bodyPr wrap="none">
            <a:spAutoFit/>
          </a:bodyPr>
          <a:lstStyle/>
          <a:p>
            <a:r>
              <a:rPr lang="zh-TW" altLang="en-US" sz="3999" b="1" dirty="0">
                <a:effectLst>
                  <a:outerShdw blurRad="38100" dist="38100" dir="2700000" algn="tl">
                    <a:srgbClr val="000000">
                      <a:alpha val="43137"/>
                    </a:srgbClr>
                  </a:outerShdw>
                </a:effectLst>
                <a:latin typeface="+mj-ea"/>
                <a:ea typeface="+mj-ea"/>
              </a:rPr>
              <a:t>書面審查結果</a:t>
            </a:r>
          </a:p>
        </p:txBody>
      </p:sp>
      <p:sp>
        <p:nvSpPr>
          <p:cNvPr id="5" name="矩形 4"/>
          <p:cNvSpPr/>
          <p:nvPr/>
        </p:nvSpPr>
        <p:spPr>
          <a:xfrm>
            <a:off x="549796" y="1196752"/>
            <a:ext cx="11363228" cy="5171224"/>
          </a:xfrm>
          <a:prstGeom prst="rect">
            <a:avLst/>
          </a:prstGeom>
        </p:spPr>
        <p:txBody>
          <a:bodyPr wrap="square">
            <a:spAutoFit/>
          </a:bodyPr>
          <a:lstStyle/>
          <a:p>
            <a:pPr marL="139658" indent="-228531" fontAlgn="base">
              <a:lnSpc>
                <a:spcPct val="150000"/>
              </a:lnSpc>
              <a:spcBef>
                <a:spcPct val="0"/>
              </a:spcBef>
              <a:spcAft>
                <a:spcPct val="0"/>
              </a:spcAft>
            </a:pPr>
            <a:r>
              <a:rPr lang="en-US" altLang="zh-TW" sz="3199" dirty="0">
                <a:latin typeface="+mj-ea"/>
              </a:rPr>
              <a:t>1.</a:t>
            </a:r>
            <a:r>
              <a:rPr lang="zh-TW" altLang="zh-TW" sz="3199" b="1" u="sng" dirty="0">
                <a:latin typeface="+mj-ea"/>
              </a:rPr>
              <a:t>通過者</a:t>
            </a:r>
            <a:r>
              <a:rPr lang="zh-TW" altLang="zh-TW" sz="3199" dirty="0">
                <a:latin typeface="+mj-ea"/>
              </a:rPr>
              <a:t>，進入綜合研判</a:t>
            </a:r>
            <a:r>
              <a:rPr lang="zh-TW" altLang="zh-TW" sz="3199" dirty="0" smtClean="0">
                <a:latin typeface="+mj-ea"/>
              </a:rPr>
              <a:t>。</a:t>
            </a:r>
            <a:endParaRPr lang="en-US" altLang="zh-TW" sz="3199" dirty="0" smtClean="0">
              <a:latin typeface="+mj-ea"/>
            </a:endParaRPr>
          </a:p>
          <a:p>
            <a:pPr marL="139658" indent="-228531" fontAlgn="base">
              <a:lnSpc>
                <a:spcPct val="150000"/>
              </a:lnSpc>
              <a:spcBef>
                <a:spcPct val="0"/>
              </a:spcBef>
              <a:spcAft>
                <a:spcPct val="0"/>
              </a:spcAft>
            </a:pPr>
            <a:endParaRPr lang="zh-TW" altLang="zh-TW" sz="3199" dirty="0">
              <a:latin typeface="+mj-ea"/>
              <a:cs typeface="Times New Roman" pitchFamily="18" charset="0"/>
            </a:endParaRPr>
          </a:p>
          <a:p>
            <a:pPr marL="139658" indent="-228531" fontAlgn="base">
              <a:lnSpc>
                <a:spcPct val="150000"/>
              </a:lnSpc>
              <a:spcBef>
                <a:spcPct val="0"/>
              </a:spcBef>
              <a:spcAft>
                <a:spcPct val="0"/>
              </a:spcAft>
            </a:pPr>
            <a:r>
              <a:rPr lang="en-US" altLang="zh-TW" sz="3199" dirty="0">
                <a:latin typeface="+mj-ea"/>
              </a:rPr>
              <a:t>2.</a:t>
            </a:r>
            <a:r>
              <a:rPr lang="zh-TW" altLang="zh-TW" sz="3199" b="1" u="sng" dirty="0">
                <a:latin typeface="+mj-ea"/>
              </a:rPr>
              <a:t>需進一步評估者</a:t>
            </a:r>
            <a:r>
              <a:rPr lang="zh-TW" altLang="zh-TW" sz="3199" dirty="0">
                <a:latin typeface="+mj-ea"/>
              </a:rPr>
              <a:t>，</a:t>
            </a:r>
            <a:r>
              <a:rPr lang="zh-TW" altLang="en-US" sz="3199" dirty="0">
                <a:latin typeface="+mj-ea"/>
              </a:rPr>
              <a:t>憑「審查結果通知單」，報名</a:t>
            </a:r>
            <a:r>
              <a:rPr lang="zh-TW" altLang="zh-TW" sz="3199" dirty="0">
                <a:latin typeface="+mj-ea"/>
              </a:rPr>
              <a:t>【</a:t>
            </a:r>
            <a:r>
              <a:rPr lang="zh-TW" altLang="en-US" sz="3199" dirty="0">
                <a:latin typeface="+mj-ea"/>
              </a:rPr>
              <a:t>管道二</a:t>
            </a:r>
            <a:r>
              <a:rPr lang="zh-TW" altLang="zh-TW" sz="3199" dirty="0">
                <a:latin typeface="+mj-ea"/>
              </a:rPr>
              <a:t>】</a:t>
            </a:r>
            <a:r>
              <a:rPr lang="zh-TW" altLang="zh-TW" sz="3199" u="sng" dirty="0">
                <a:latin typeface="+mj-ea"/>
              </a:rPr>
              <a:t>複選</a:t>
            </a:r>
            <a:r>
              <a:rPr lang="zh-TW" altLang="en-US" sz="3199" u="sng" dirty="0">
                <a:latin typeface="+mj-ea"/>
              </a:rPr>
              <a:t>鑑定</a:t>
            </a:r>
            <a:r>
              <a:rPr lang="zh-TW" altLang="en-US" sz="3199" dirty="0">
                <a:latin typeface="+mj-ea"/>
              </a:rPr>
              <a:t>；報名日期及程序同</a:t>
            </a:r>
            <a:r>
              <a:rPr lang="zh-TW" altLang="zh-TW" sz="3199" dirty="0">
                <a:latin typeface="+mj-ea"/>
              </a:rPr>
              <a:t>【</a:t>
            </a:r>
            <a:r>
              <a:rPr lang="zh-TW" altLang="en-US" sz="3199" dirty="0">
                <a:latin typeface="+mj-ea"/>
              </a:rPr>
              <a:t>管道二</a:t>
            </a:r>
            <a:r>
              <a:rPr lang="zh-TW" altLang="zh-TW" sz="3199" dirty="0">
                <a:latin typeface="+mj-ea"/>
              </a:rPr>
              <a:t>】</a:t>
            </a:r>
            <a:r>
              <a:rPr lang="zh-TW" altLang="en-US" sz="3199" dirty="0">
                <a:latin typeface="+mj-ea"/>
              </a:rPr>
              <a:t>複選報名</a:t>
            </a:r>
            <a:r>
              <a:rPr lang="zh-TW" altLang="en-US" sz="3199" dirty="0" smtClean="0">
                <a:latin typeface="+mj-ea"/>
              </a:rPr>
              <a:t>。</a:t>
            </a:r>
            <a:endParaRPr lang="en-US" altLang="zh-TW" sz="3199" dirty="0" smtClean="0">
              <a:latin typeface="+mj-ea"/>
            </a:endParaRPr>
          </a:p>
          <a:p>
            <a:pPr marL="139658" indent="-228531" fontAlgn="base">
              <a:lnSpc>
                <a:spcPct val="150000"/>
              </a:lnSpc>
              <a:spcBef>
                <a:spcPct val="0"/>
              </a:spcBef>
              <a:spcAft>
                <a:spcPct val="0"/>
              </a:spcAft>
            </a:pPr>
            <a:endParaRPr lang="en-US" altLang="zh-TW" sz="3199" dirty="0">
              <a:latin typeface="+mj-ea"/>
            </a:endParaRPr>
          </a:p>
          <a:p>
            <a:pPr marL="139658" indent="-228531" fontAlgn="base">
              <a:lnSpc>
                <a:spcPct val="150000"/>
              </a:lnSpc>
              <a:spcBef>
                <a:spcPct val="0"/>
              </a:spcBef>
              <a:spcAft>
                <a:spcPct val="0"/>
              </a:spcAft>
            </a:pPr>
            <a:r>
              <a:rPr lang="en-US" altLang="zh-TW" sz="3199" dirty="0">
                <a:latin typeface="+mj-ea"/>
              </a:rPr>
              <a:t>3.</a:t>
            </a:r>
            <a:r>
              <a:rPr lang="zh-TW" altLang="zh-TW" sz="3199" b="1" u="sng" dirty="0">
                <a:latin typeface="+mj-ea"/>
              </a:rPr>
              <a:t>未</a:t>
            </a:r>
            <a:r>
              <a:rPr lang="zh-TW" altLang="zh-TW" sz="3199" b="1" u="sng" dirty="0" smtClean="0">
                <a:latin typeface="+mj-ea"/>
              </a:rPr>
              <a:t>通過</a:t>
            </a:r>
            <a:r>
              <a:rPr lang="zh-TW" altLang="en-US" sz="3199" b="1" u="sng" dirty="0" smtClean="0">
                <a:latin typeface="+mj-ea"/>
              </a:rPr>
              <a:t>者</a:t>
            </a:r>
            <a:r>
              <a:rPr lang="zh-TW" altLang="zh-TW" sz="3199" dirty="0" smtClean="0">
                <a:latin typeface="+mj-ea"/>
              </a:rPr>
              <a:t>，</a:t>
            </a:r>
            <a:r>
              <a:rPr lang="zh-TW" altLang="zh-TW" sz="3199" dirty="0">
                <a:latin typeface="+mj-ea"/>
              </a:rPr>
              <a:t>可參加【管道</a:t>
            </a:r>
            <a:r>
              <a:rPr lang="zh-TW" altLang="en-US" sz="3199" dirty="0">
                <a:latin typeface="+mj-ea"/>
              </a:rPr>
              <a:t>二</a:t>
            </a:r>
            <a:r>
              <a:rPr lang="zh-TW" altLang="zh-TW" sz="3199" dirty="0">
                <a:latin typeface="+mj-ea"/>
              </a:rPr>
              <a:t>】之</a:t>
            </a:r>
            <a:r>
              <a:rPr lang="zh-TW" altLang="zh-TW" sz="3199" u="sng" dirty="0">
                <a:latin typeface="+mj-ea"/>
              </a:rPr>
              <a:t>初選</a:t>
            </a:r>
            <a:r>
              <a:rPr lang="zh-TW" altLang="zh-TW" sz="3199" dirty="0">
                <a:latin typeface="+mj-ea"/>
              </a:rPr>
              <a:t>鑑定</a:t>
            </a:r>
            <a:r>
              <a:rPr lang="zh-TW" altLang="en-US" sz="3199" dirty="0">
                <a:latin typeface="+mj-ea"/>
              </a:rPr>
              <a:t>，</a:t>
            </a:r>
            <a:r>
              <a:rPr lang="zh-TW" altLang="en-US" sz="3199" dirty="0">
                <a:latin typeface="+mj-ea"/>
                <a:ea typeface="+mj-ea"/>
              </a:rPr>
              <a:t>直接參加</a:t>
            </a:r>
            <a:r>
              <a:rPr lang="zh-TW" altLang="zh-TW" sz="3199" dirty="0">
                <a:latin typeface="+mj-ea"/>
              </a:rPr>
              <a:t>【</a:t>
            </a:r>
            <a:r>
              <a:rPr lang="zh-TW" altLang="en-US" sz="3199" dirty="0">
                <a:latin typeface="+mj-ea"/>
                <a:ea typeface="+mj-ea"/>
              </a:rPr>
              <a:t>管道二</a:t>
            </a:r>
            <a:r>
              <a:rPr lang="zh-TW" altLang="zh-TW" sz="3199" dirty="0">
                <a:latin typeface="+mj-ea"/>
              </a:rPr>
              <a:t>】</a:t>
            </a:r>
            <a:r>
              <a:rPr lang="zh-TW" altLang="en-US" sz="3199" dirty="0">
                <a:latin typeface="+mj-ea"/>
                <a:ea typeface="+mj-ea"/>
              </a:rPr>
              <a:t>之初選鑑定，無需重新報名</a:t>
            </a:r>
            <a:r>
              <a:rPr lang="zh-TW" altLang="zh-TW" sz="3199" dirty="0">
                <a:latin typeface="+mj-ea"/>
              </a:rPr>
              <a:t>。</a:t>
            </a:r>
            <a:endParaRPr lang="en-US" altLang="zh-TW" sz="3199" dirty="0">
              <a:latin typeface="+mj-ea"/>
            </a:endParaRPr>
          </a:p>
        </p:txBody>
      </p:sp>
    </p:spTree>
    <p:extLst>
      <p:ext uri="{BB962C8B-B14F-4D97-AF65-F5344CB8AC3E}">
        <p14:creationId xmlns:p14="http://schemas.microsoft.com/office/powerpoint/2010/main" val="1073700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rtl="0"/>
            <a:fld id="{CA8D9AD5-F248-4919-864A-CFD76CC027D6}" type="slidenum">
              <a:rPr lang="en-US" altLang="zh-TW" smtClean="0"/>
              <a:t>51</a:t>
            </a:fld>
            <a:endParaRPr lang="en-US" altLang="zh-TW" dirty="0"/>
          </a:p>
        </p:txBody>
      </p:sp>
      <p:sp>
        <p:nvSpPr>
          <p:cNvPr id="2" name="標題 1"/>
          <p:cNvSpPr>
            <a:spLocks noGrp="1"/>
          </p:cNvSpPr>
          <p:nvPr>
            <p:ph type="title" idx="4294967295"/>
          </p:nvPr>
        </p:nvSpPr>
        <p:spPr>
          <a:xfrm>
            <a:off x="2949027" y="116632"/>
            <a:ext cx="5956998" cy="869667"/>
          </a:xfrm>
        </p:spPr>
        <p:txBody>
          <a:bodyPr>
            <a:noAutofit/>
          </a:bodyPr>
          <a:lstStyle/>
          <a:p>
            <a:pPr algn="dist"/>
            <a:r>
              <a:rPr lang="en-US" altLang="zh-TW" sz="4400" b="1" dirty="0" smtClean="0">
                <a:effectLst>
                  <a:outerShdw blurRad="38100" dist="38100" dir="2700000" algn="tl">
                    <a:srgbClr val="000000">
                      <a:alpha val="43137"/>
                    </a:srgbClr>
                  </a:outerShdw>
                </a:effectLst>
                <a:latin typeface="+mj-ea"/>
              </a:rPr>
              <a:t>【</a:t>
            </a:r>
            <a:r>
              <a:rPr lang="zh-TW" altLang="en-US" sz="4400" b="1" dirty="0" smtClean="0">
                <a:effectLst>
                  <a:outerShdw blurRad="38100" dist="38100" dir="2700000" algn="tl">
                    <a:srgbClr val="000000">
                      <a:alpha val="43137"/>
                    </a:srgbClr>
                  </a:outerShdw>
                </a:effectLst>
                <a:latin typeface="+mj-ea"/>
                <a:ea typeface="+mj-ea"/>
              </a:rPr>
              <a:t>管道二</a:t>
            </a:r>
            <a:r>
              <a:rPr lang="en-US" altLang="zh-TW" sz="4400" b="1" dirty="0">
                <a:effectLst>
                  <a:outerShdw blurRad="38100" dist="38100" dir="2700000" algn="tl">
                    <a:srgbClr val="000000">
                      <a:alpha val="43137"/>
                    </a:srgbClr>
                  </a:outerShdw>
                </a:effectLst>
                <a:latin typeface="+mj-ea"/>
              </a:rPr>
              <a:t>】</a:t>
            </a:r>
            <a:r>
              <a:rPr lang="zh-TW" altLang="en-US" sz="4400" b="1" dirty="0" smtClean="0">
                <a:effectLst>
                  <a:outerShdw blurRad="38100" dist="38100" dir="2700000" algn="tl">
                    <a:srgbClr val="000000">
                      <a:alpha val="43137"/>
                    </a:srgbClr>
                  </a:outerShdw>
                </a:effectLst>
                <a:latin typeface="+mj-ea"/>
                <a:ea typeface="+mj-ea"/>
              </a:rPr>
              <a:t>測驗方式</a:t>
            </a:r>
            <a:endParaRPr lang="zh-TW" altLang="en-US" sz="4400" b="1" dirty="0">
              <a:effectLst>
                <a:outerShdw blurRad="38100" dist="38100" dir="2700000" algn="tl">
                  <a:srgbClr val="000000">
                    <a:alpha val="43137"/>
                  </a:srgbClr>
                </a:outerShdw>
              </a:effectLst>
              <a:latin typeface="+mj-ea"/>
              <a:ea typeface="+mj-ea"/>
            </a:endParaRPr>
          </a:p>
        </p:txBody>
      </p:sp>
      <p:graphicFrame>
        <p:nvGraphicFramePr>
          <p:cNvPr id="6" name="內容版面配置區 5"/>
          <p:cNvGraphicFramePr>
            <a:graphicFrameLocks/>
          </p:cNvGraphicFramePr>
          <p:nvPr>
            <p:extLst>
              <p:ext uri="{D42A27DB-BD31-4B8C-83A1-F6EECF244321}">
                <p14:modId xmlns:p14="http://schemas.microsoft.com/office/powerpoint/2010/main" val="1641635709"/>
              </p:ext>
            </p:extLst>
          </p:nvPr>
        </p:nvGraphicFramePr>
        <p:xfrm>
          <a:off x="839990" y="2440360"/>
          <a:ext cx="10508845" cy="3960441"/>
        </p:xfrm>
        <a:graphic>
          <a:graphicData uri="http://schemas.openxmlformats.org/drawingml/2006/table">
            <a:tbl>
              <a:tblPr/>
              <a:tblGrid>
                <a:gridCol w="1895037">
                  <a:extLst>
                    <a:ext uri="{9D8B030D-6E8A-4147-A177-3AD203B41FA5}">
                      <a16:colId xmlns:a16="http://schemas.microsoft.com/office/drawing/2014/main" val="20000"/>
                    </a:ext>
                  </a:extLst>
                </a:gridCol>
                <a:gridCol w="4835217">
                  <a:extLst>
                    <a:ext uri="{9D8B030D-6E8A-4147-A177-3AD203B41FA5}">
                      <a16:colId xmlns:a16="http://schemas.microsoft.com/office/drawing/2014/main" val="20001"/>
                    </a:ext>
                  </a:extLst>
                </a:gridCol>
                <a:gridCol w="3778591">
                  <a:extLst>
                    <a:ext uri="{9D8B030D-6E8A-4147-A177-3AD203B41FA5}">
                      <a16:colId xmlns:a16="http://schemas.microsoft.com/office/drawing/2014/main" val="20002"/>
                    </a:ext>
                  </a:extLst>
                </a:gridCol>
              </a:tblGrid>
              <a:tr h="13201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3200" b="1" i="0" u="none" strike="noStrike" cap="none" normalizeH="0" baseline="0" dirty="0">
                          <a:ln>
                            <a:noFill/>
                          </a:ln>
                          <a:solidFill>
                            <a:schemeClr val="tx1"/>
                          </a:solidFill>
                          <a:effectLst/>
                          <a:latin typeface="+mn-ea"/>
                          <a:ea typeface="+mn-ea"/>
                          <a:cs typeface="Times New Roman" pitchFamily="18" charset="0"/>
                        </a:rPr>
                        <a:t>鑑定流程</a:t>
                      </a:r>
                    </a:p>
                  </a:txBody>
                  <a:tcPr marL="68562" marR="685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3200" b="1" i="0" u="none" strike="noStrike" cap="none" normalizeH="0" baseline="0" dirty="0">
                          <a:ln>
                            <a:noFill/>
                          </a:ln>
                          <a:solidFill>
                            <a:schemeClr val="tx1"/>
                          </a:solidFill>
                          <a:effectLst/>
                          <a:latin typeface="+mn-ea"/>
                          <a:ea typeface="+mn-ea"/>
                          <a:cs typeface="Times New Roman" pitchFamily="18" charset="0"/>
                        </a:rPr>
                        <a:t>鑑定時間</a:t>
                      </a:r>
                    </a:p>
                  </a:txBody>
                  <a:tcPr marL="68562" marR="685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3200" b="1" i="0" u="none" strike="noStrike" cap="none" normalizeH="0" baseline="0" dirty="0">
                          <a:ln>
                            <a:noFill/>
                          </a:ln>
                          <a:solidFill>
                            <a:schemeClr val="tx1"/>
                          </a:solidFill>
                          <a:effectLst/>
                          <a:latin typeface="+mn-ea"/>
                          <a:ea typeface="+mn-ea"/>
                          <a:cs typeface="Times New Roman" pitchFamily="18" charset="0"/>
                        </a:rPr>
                        <a:t>評</a:t>
                      </a:r>
                      <a:r>
                        <a:rPr kumimoji="0" lang="en-US" sz="3200" b="1" i="0" u="none" strike="noStrike" cap="none" normalizeH="0" baseline="0" dirty="0">
                          <a:ln>
                            <a:noFill/>
                          </a:ln>
                          <a:solidFill>
                            <a:schemeClr val="tx1"/>
                          </a:solidFill>
                          <a:effectLst/>
                          <a:latin typeface="+mn-ea"/>
                          <a:ea typeface="+mn-ea"/>
                          <a:cs typeface="Times New Roman" pitchFamily="18" charset="0"/>
                        </a:rPr>
                        <a:t>  </a:t>
                      </a:r>
                      <a:r>
                        <a:rPr kumimoji="0" lang="zh-TW" sz="3200" b="1" i="0" u="none" strike="noStrike" cap="none" normalizeH="0" baseline="0" dirty="0">
                          <a:ln>
                            <a:noFill/>
                          </a:ln>
                          <a:solidFill>
                            <a:schemeClr val="tx1"/>
                          </a:solidFill>
                          <a:effectLst/>
                          <a:latin typeface="+mn-ea"/>
                          <a:ea typeface="+mn-ea"/>
                          <a:cs typeface="Times New Roman" pitchFamily="18" charset="0"/>
                        </a:rPr>
                        <a:t>量</a:t>
                      </a:r>
                      <a:r>
                        <a:rPr kumimoji="0" lang="en-US" sz="3200" b="1" i="0" u="none" strike="noStrike" cap="none" normalizeH="0" baseline="0" dirty="0">
                          <a:ln>
                            <a:noFill/>
                          </a:ln>
                          <a:solidFill>
                            <a:schemeClr val="tx1"/>
                          </a:solidFill>
                          <a:effectLst/>
                          <a:latin typeface="+mn-ea"/>
                          <a:ea typeface="+mn-ea"/>
                          <a:cs typeface="Times New Roman" pitchFamily="18" charset="0"/>
                        </a:rPr>
                        <a:t>  </a:t>
                      </a:r>
                      <a:r>
                        <a:rPr kumimoji="0" lang="zh-TW" sz="3200" b="1" i="0" u="none" strike="noStrike" cap="none" normalizeH="0" baseline="0" dirty="0">
                          <a:ln>
                            <a:noFill/>
                          </a:ln>
                          <a:solidFill>
                            <a:schemeClr val="tx1"/>
                          </a:solidFill>
                          <a:effectLst/>
                          <a:latin typeface="+mn-ea"/>
                          <a:ea typeface="+mn-ea"/>
                          <a:cs typeface="Times New Roman" pitchFamily="18" charset="0"/>
                        </a:rPr>
                        <a:t>項</a:t>
                      </a:r>
                      <a:r>
                        <a:rPr kumimoji="0" lang="en-US" sz="3200" b="1" i="0" u="none" strike="noStrike" cap="none" normalizeH="0" baseline="0" dirty="0">
                          <a:ln>
                            <a:noFill/>
                          </a:ln>
                          <a:solidFill>
                            <a:schemeClr val="tx1"/>
                          </a:solidFill>
                          <a:effectLst/>
                          <a:latin typeface="+mn-ea"/>
                          <a:ea typeface="+mn-ea"/>
                          <a:cs typeface="Times New Roman" pitchFamily="18" charset="0"/>
                        </a:rPr>
                        <a:t>  </a:t>
                      </a:r>
                      <a:r>
                        <a:rPr kumimoji="0" lang="zh-TW" sz="3200" b="1" i="0" u="none" strike="noStrike" cap="none" normalizeH="0" baseline="0" dirty="0">
                          <a:ln>
                            <a:noFill/>
                          </a:ln>
                          <a:solidFill>
                            <a:schemeClr val="tx1"/>
                          </a:solidFill>
                          <a:effectLst/>
                          <a:latin typeface="+mn-ea"/>
                          <a:ea typeface="+mn-ea"/>
                          <a:cs typeface="Times New Roman" pitchFamily="18" charset="0"/>
                        </a:rPr>
                        <a:t>目</a:t>
                      </a:r>
                    </a:p>
                  </a:txBody>
                  <a:tcPr marL="68562" marR="685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320147">
                <a:tc>
                  <a:txBody>
                    <a:bodyPr/>
                    <a:lstStyle/>
                    <a:p>
                      <a:pPr marL="0" marR="0" lvl="0" indent="0" algn="ctr" defTabSz="914400" rtl="0" eaLnBrk="0" fontAlgn="base" latinLnBrk="0" hangingPunct="1">
                        <a:lnSpc>
                          <a:spcPct val="100000"/>
                        </a:lnSpc>
                        <a:spcBef>
                          <a:spcPct val="0"/>
                        </a:spcBef>
                        <a:spcAft>
                          <a:spcPct val="0"/>
                        </a:spcAft>
                        <a:buClrTx/>
                        <a:buSzTx/>
                        <a:buFontTx/>
                        <a:buNone/>
                        <a:tabLst/>
                      </a:pPr>
                      <a:r>
                        <a:rPr kumimoji="0" lang="zh-TW" sz="3200" b="1" i="0" u="none" strike="noStrike" cap="none" normalizeH="0" baseline="0">
                          <a:ln>
                            <a:noFill/>
                          </a:ln>
                          <a:solidFill>
                            <a:schemeClr val="tx1"/>
                          </a:solidFill>
                          <a:effectLst/>
                          <a:latin typeface="+mn-ea"/>
                          <a:ea typeface="+mn-ea"/>
                          <a:cs typeface="Times New Roman" pitchFamily="18" charset="0"/>
                        </a:rPr>
                        <a:t>初選</a:t>
                      </a:r>
                    </a:p>
                  </a:txBody>
                  <a:tcPr marL="68562" marR="685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n-US" sz="2800" b="1" kern="100" dirty="0">
                          <a:latin typeface="+mn-ea"/>
                          <a:ea typeface="+mn-ea"/>
                          <a:cs typeface="Times New Roman"/>
                        </a:rPr>
                        <a:t>1</a:t>
                      </a:r>
                      <a:r>
                        <a:rPr lang="en-US" altLang="zh-TW" sz="2800" b="1" kern="100" dirty="0">
                          <a:latin typeface="+mn-ea"/>
                          <a:ea typeface="+mn-ea"/>
                          <a:cs typeface="Times New Roman"/>
                        </a:rPr>
                        <a:t>11</a:t>
                      </a:r>
                      <a:r>
                        <a:rPr lang="zh-TW" sz="2800" b="1" kern="100" dirty="0">
                          <a:latin typeface="+mn-ea"/>
                          <a:ea typeface="+mn-ea"/>
                          <a:cs typeface="Times New Roman"/>
                        </a:rPr>
                        <a:t>年</a:t>
                      </a:r>
                      <a:r>
                        <a:rPr lang="en-US" altLang="zh-TW" sz="2800" b="1" kern="100" dirty="0">
                          <a:latin typeface="+mn-ea"/>
                          <a:ea typeface="+mn-ea"/>
                          <a:cs typeface="Times New Roman"/>
                        </a:rPr>
                        <a:t>3</a:t>
                      </a:r>
                      <a:r>
                        <a:rPr lang="zh-TW" sz="2800" b="1" kern="100" dirty="0">
                          <a:latin typeface="+mn-ea"/>
                          <a:ea typeface="+mn-ea"/>
                          <a:cs typeface="Times New Roman"/>
                        </a:rPr>
                        <a:t>月</a:t>
                      </a:r>
                      <a:r>
                        <a:rPr lang="en-US" altLang="zh-TW" sz="2800" b="1" kern="100" dirty="0">
                          <a:latin typeface="+mn-ea"/>
                          <a:ea typeface="+mn-ea"/>
                          <a:cs typeface="Times New Roman"/>
                        </a:rPr>
                        <a:t>6</a:t>
                      </a:r>
                      <a:r>
                        <a:rPr lang="zh-TW" sz="2800" b="1" kern="100" dirty="0">
                          <a:latin typeface="+mn-ea"/>
                          <a:ea typeface="+mn-ea"/>
                          <a:cs typeface="Times New Roman"/>
                        </a:rPr>
                        <a:t>日（星期</a:t>
                      </a:r>
                      <a:r>
                        <a:rPr lang="zh-TW" altLang="en-US" sz="2800" b="1" kern="100" dirty="0">
                          <a:latin typeface="+mn-ea"/>
                          <a:ea typeface="+mn-ea"/>
                          <a:cs typeface="Times New Roman"/>
                        </a:rPr>
                        <a:t>日</a:t>
                      </a:r>
                      <a:r>
                        <a:rPr lang="zh-TW" sz="2800" b="1" kern="100" dirty="0">
                          <a:latin typeface="+mn-ea"/>
                          <a:ea typeface="+mn-ea"/>
                          <a:cs typeface="Times New Roman"/>
                        </a:rPr>
                        <a:t>）</a:t>
                      </a: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39700" marR="0" lvl="0" indent="-228600" algn="ctr" defTabSz="914400" rtl="0" eaLnBrk="1" fontAlgn="base" latinLnBrk="0" hangingPunct="1">
                        <a:lnSpc>
                          <a:spcPts val="1200"/>
                        </a:lnSpc>
                        <a:spcBef>
                          <a:spcPct val="0"/>
                        </a:spcBef>
                        <a:spcAft>
                          <a:spcPct val="0"/>
                        </a:spcAft>
                        <a:buClrTx/>
                        <a:buSzTx/>
                        <a:buFontTx/>
                        <a:buNone/>
                        <a:tabLst/>
                      </a:pPr>
                      <a:endParaRPr kumimoji="0" lang="en-US" altLang="zh-TW" sz="3200" b="1" i="0" u="none" strike="noStrike" cap="none" normalizeH="0" baseline="0" dirty="0">
                        <a:ln>
                          <a:noFill/>
                        </a:ln>
                        <a:solidFill>
                          <a:schemeClr val="tx1"/>
                        </a:solidFill>
                        <a:effectLst/>
                        <a:latin typeface="+mn-ea"/>
                        <a:ea typeface="+mn-ea"/>
                        <a:cs typeface="Times New Roman" pitchFamily="18" charset="0"/>
                      </a:endParaRPr>
                    </a:p>
                    <a:p>
                      <a:pPr marL="139700" marR="0" lvl="0" indent="-228600" algn="ctr" defTabSz="914400" rtl="0" eaLnBrk="1" fontAlgn="base" latinLnBrk="0" hangingPunct="1">
                        <a:lnSpc>
                          <a:spcPts val="1200"/>
                        </a:lnSpc>
                        <a:spcBef>
                          <a:spcPct val="0"/>
                        </a:spcBef>
                        <a:spcAft>
                          <a:spcPct val="0"/>
                        </a:spcAft>
                        <a:buClrTx/>
                        <a:buSzTx/>
                        <a:buFontTx/>
                        <a:buNone/>
                        <a:tabLst/>
                      </a:pPr>
                      <a:r>
                        <a:rPr kumimoji="0" lang="zh-TW" sz="3200" b="1" i="0" u="none" strike="noStrike" cap="none" normalizeH="0" baseline="0" dirty="0">
                          <a:ln>
                            <a:noFill/>
                          </a:ln>
                          <a:solidFill>
                            <a:schemeClr val="tx1"/>
                          </a:solidFill>
                          <a:effectLst/>
                          <a:latin typeface="+mn-ea"/>
                          <a:ea typeface="+mn-ea"/>
                          <a:cs typeface="Times New Roman" pitchFamily="18" charset="0"/>
                        </a:rPr>
                        <a:t>創造能力評量</a:t>
                      </a:r>
                      <a:r>
                        <a:rPr kumimoji="0" lang="en-US" altLang="zh-TW" sz="3200" b="1" i="0" u="none" strike="noStrike" cap="none" normalizeH="0" baseline="0" dirty="0">
                          <a:ln>
                            <a:noFill/>
                          </a:ln>
                          <a:solidFill>
                            <a:schemeClr val="tx1"/>
                          </a:solidFill>
                          <a:effectLst/>
                          <a:latin typeface="+mn-ea"/>
                          <a:ea typeface="+mn-ea"/>
                          <a:cs typeface="Times New Roman" pitchFamily="18" charset="0"/>
                        </a:rPr>
                        <a:t>(1)</a:t>
                      </a:r>
                      <a:endParaRPr kumimoji="0" lang="zh-TW" altLang="zh-TW" sz="3200" b="1" i="0" u="none" strike="noStrike" cap="none" normalizeH="0" baseline="0" dirty="0">
                        <a:ln>
                          <a:noFill/>
                        </a:ln>
                        <a:solidFill>
                          <a:schemeClr val="tx1"/>
                        </a:solidFill>
                        <a:effectLst/>
                        <a:latin typeface="+mn-ea"/>
                        <a:ea typeface="+mn-ea"/>
                        <a:cs typeface="Times New Roman" pitchFamily="18" charset="0"/>
                      </a:endParaRPr>
                    </a:p>
                  </a:txBody>
                  <a:tcPr marL="68562" marR="685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320147">
                <a:tc>
                  <a:txBody>
                    <a:bodyPr/>
                    <a:lstStyle/>
                    <a:p>
                      <a:pPr marL="0" marR="0" lvl="0" indent="0" algn="ctr" defTabSz="914400" rtl="0" eaLnBrk="0" fontAlgn="base" latinLnBrk="0" hangingPunct="1">
                        <a:lnSpc>
                          <a:spcPct val="100000"/>
                        </a:lnSpc>
                        <a:spcBef>
                          <a:spcPct val="0"/>
                        </a:spcBef>
                        <a:spcAft>
                          <a:spcPct val="0"/>
                        </a:spcAft>
                        <a:buClrTx/>
                        <a:buSzTx/>
                        <a:buFontTx/>
                        <a:buNone/>
                        <a:tabLst/>
                      </a:pPr>
                      <a:r>
                        <a:rPr kumimoji="0" lang="zh-TW" sz="3200" b="1" i="0" u="none" strike="noStrike" cap="none" normalizeH="0" baseline="0">
                          <a:ln>
                            <a:noFill/>
                          </a:ln>
                          <a:solidFill>
                            <a:schemeClr val="tx1"/>
                          </a:solidFill>
                          <a:effectLst/>
                          <a:latin typeface="+mn-ea"/>
                          <a:ea typeface="+mn-ea"/>
                          <a:cs typeface="Times New Roman" pitchFamily="18" charset="0"/>
                        </a:rPr>
                        <a:t>複選</a:t>
                      </a:r>
                    </a:p>
                  </a:txBody>
                  <a:tcPr marL="68562" marR="685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n-US" sz="2800" b="1" kern="100" dirty="0">
                          <a:latin typeface="+mn-ea"/>
                          <a:ea typeface="+mn-ea"/>
                          <a:cs typeface="Times New Roman"/>
                        </a:rPr>
                        <a:t>1</a:t>
                      </a:r>
                      <a:r>
                        <a:rPr lang="en-US" altLang="zh-TW" sz="2800" b="1" kern="100" dirty="0">
                          <a:latin typeface="+mn-ea"/>
                          <a:ea typeface="+mn-ea"/>
                          <a:cs typeface="Times New Roman"/>
                        </a:rPr>
                        <a:t>11</a:t>
                      </a:r>
                      <a:r>
                        <a:rPr lang="zh-TW" sz="2800" b="1" kern="100" dirty="0">
                          <a:latin typeface="+mn-ea"/>
                          <a:ea typeface="+mn-ea"/>
                          <a:cs typeface="Times New Roman"/>
                        </a:rPr>
                        <a:t>年</a:t>
                      </a:r>
                      <a:r>
                        <a:rPr lang="en-US" altLang="zh-TW" sz="2800" b="1" kern="100" dirty="0">
                          <a:latin typeface="+mn-ea"/>
                          <a:ea typeface="+mn-ea"/>
                          <a:cs typeface="Times New Roman"/>
                        </a:rPr>
                        <a:t>5</a:t>
                      </a:r>
                      <a:r>
                        <a:rPr lang="zh-TW" sz="2800" b="1" kern="100" dirty="0">
                          <a:latin typeface="+mn-ea"/>
                          <a:ea typeface="+mn-ea"/>
                          <a:cs typeface="Times New Roman"/>
                        </a:rPr>
                        <a:t>月</a:t>
                      </a:r>
                      <a:r>
                        <a:rPr lang="en-US" altLang="zh-TW" sz="2800" b="1" kern="100" dirty="0">
                          <a:latin typeface="+mn-ea"/>
                          <a:ea typeface="+mn-ea"/>
                          <a:cs typeface="Times New Roman"/>
                        </a:rPr>
                        <a:t>8</a:t>
                      </a:r>
                      <a:r>
                        <a:rPr lang="zh-TW" sz="2800" b="1" kern="100" dirty="0">
                          <a:latin typeface="+mn-ea"/>
                          <a:ea typeface="+mn-ea"/>
                          <a:cs typeface="Times New Roman"/>
                        </a:rPr>
                        <a:t>日（星期</a:t>
                      </a:r>
                      <a:r>
                        <a:rPr lang="zh-TW" altLang="en-US" sz="2800" b="1" kern="100" dirty="0">
                          <a:latin typeface="+mn-ea"/>
                          <a:ea typeface="+mn-ea"/>
                          <a:cs typeface="Times New Roman"/>
                        </a:rPr>
                        <a:t>日</a:t>
                      </a:r>
                      <a:r>
                        <a:rPr lang="zh-TW" sz="2800" b="1" kern="100" dirty="0">
                          <a:latin typeface="+mn-ea"/>
                          <a:ea typeface="+mn-ea"/>
                          <a:cs typeface="Times New Roman"/>
                        </a:rPr>
                        <a:t>）</a:t>
                      </a: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39700" marR="0" lvl="0" indent="-228600" algn="ctr" defTabSz="914400" rtl="0" eaLnBrk="1" fontAlgn="base" latinLnBrk="0" hangingPunct="1">
                        <a:lnSpc>
                          <a:spcPts val="1200"/>
                        </a:lnSpc>
                        <a:spcBef>
                          <a:spcPct val="0"/>
                        </a:spcBef>
                        <a:spcAft>
                          <a:spcPct val="0"/>
                        </a:spcAft>
                        <a:buClrTx/>
                        <a:buSzTx/>
                        <a:buFontTx/>
                        <a:buNone/>
                        <a:tabLst/>
                      </a:pPr>
                      <a:endParaRPr kumimoji="0" lang="en-US" altLang="zh-TW" sz="3200" b="1" i="0" u="none" strike="noStrike" cap="none" normalizeH="0" baseline="0" dirty="0">
                        <a:ln>
                          <a:noFill/>
                        </a:ln>
                        <a:solidFill>
                          <a:schemeClr val="tx1"/>
                        </a:solidFill>
                        <a:effectLst/>
                        <a:latin typeface="+mn-ea"/>
                        <a:ea typeface="+mn-ea"/>
                        <a:cs typeface="Times New Roman" pitchFamily="18" charset="0"/>
                      </a:endParaRPr>
                    </a:p>
                    <a:p>
                      <a:pPr marL="139700" marR="0" lvl="0" indent="-228600" algn="ctr" defTabSz="914400" rtl="0" eaLnBrk="1" fontAlgn="base" latinLnBrk="0" hangingPunct="1">
                        <a:lnSpc>
                          <a:spcPts val="1200"/>
                        </a:lnSpc>
                        <a:spcBef>
                          <a:spcPct val="0"/>
                        </a:spcBef>
                        <a:spcAft>
                          <a:spcPct val="0"/>
                        </a:spcAft>
                        <a:buClrTx/>
                        <a:buSzTx/>
                        <a:buFontTx/>
                        <a:buNone/>
                        <a:tabLst/>
                      </a:pPr>
                      <a:r>
                        <a:rPr kumimoji="0" lang="zh-TW" sz="3200" b="1" i="0" u="none" strike="noStrike" cap="none" normalizeH="0" baseline="0" dirty="0">
                          <a:ln>
                            <a:noFill/>
                          </a:ln>
                          <a:solidFill>
                            <a:schemeClr val="tx1"/>
                          </a:solidFill>
                          <a:effectLst/>
                          <a:latin typeface="+mn-ea"/>
                          <a:ea typeface="+mn-ea"/>
                          <a:cs typeface="Times New Roman" pitchFamily="18" charset="0"/>
                        </a:rPr>
                        <a:t>創造能力評量</a:t>
                      </a:r>
                      <a:r>
                        <a:rPr kumimoji="0" lang="en-US" altLang="zh-TW" sz="3200" b="1" i="0" u="none" strike="noStrike" cap="none" normalizeH="0" baseline="0" dirty="0">
                          <a:ln>
                            <a:noFill/>
                          </a:ln>
                          <a:solidFill>
                            <a:schemeClr val="tx1"/>
                          </a:solidFill>
                          <a:effectLst/>
                          <a:latin typeface="+mn-ea"/>
                          <a:ea typeface="+mn-ea"/>
                          <a:cs typeface="Times New Roman" pitchFamily="18" charset="0"/>
                        </a:rPr>
                        <a:t>(2)</a:t>
                      </a:r>
                      <a:endParaRPr kumimoji="0" lang="zh-TW" altLang="zh-TW" sz="3200" b="1" i="0" u="none" strike="noStrike" cap="none" normalizeH="0" baseline="0" dirty="0">
                        <a:ln>
                          <a:noFill/>
                        </a:ln>
                        <a:solidFill>
                          <a:schemeClr val="tx1"/>
                        </a:solidFill>
                        <a:effectLst/>
                        <a:latin typeface="+mn-ea"/>
                        <a:ea typeface="+mn-ea"/>
                        <a:cs typeface="Times New Roman" pitchFamily="18" charset="0"/>
                      </a:endParaRPr>
                    </a:p>
                  </a:txBody>
                  <a:tcPr marL="68562" marR="685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5" name="矩形 4"/>
          <p:cNvSpPr/>
          <p:nvPr/>
        </p:nvSpPr>
        <p:spPr>
          <a:xfrm>
            <a:off x="839990" y="1343067"/>
            <a:ext cx="6686446" cy="830997"/>
          </a:xfrm>
          <a:prstGeom prst="rect">
            <a:avLst/>
          </a:prstGeom>
        </p:spPr>
        <p:txBody>
          <a:bodyPr wrap="none">
            <a:spAutoFit/>
          </a:bodyPr>
          <a:lstStyle/>
          <a:p>
            <a:pPr marL="342900" indent="-342900">
              <a:lnSpc>
                <a:spcPct val="150000"/>
              </a:lnSpc>
              <a:buFont typeface="Wingdings" panose="05000000000000000000" pitchFamily="2" charset="2"/>
              <a:buChar char="Ø"/>
            </a:pPr>
            <a:r>
              <a:rPr lang="zh-TW" altLang="en-US" sz="3200" b="1" dirty="0" smtClean="0">
                <a:solidFill>
                  <a:srgbClr val="FF0000"/>
                </a:solidFill>
                <a:latin typeface="+mj-ea"/>
              </a:rPr>
              <a:t>測驗</a:t>
            </a:r>
            <a:r>
              <a:rPr lang="zh-TW" altLang="en-US" sz="3200" b="1" dirty="0">
                <a:solidFill>
                  <a:srgbClr val="FF0000"/>
                </a:solidFill>
                <a:latin typeface="+mj-ea"/>
              </a:rPr>
              <a:t>地點：桃園市立經國國民</a:t>
            </a:r>
            <a:r>
              <a:rPr lang="zh-TW" altLang="en-US" sz="3200" b="1" dirty="0" smtClean="0">
                <a:solidFill>
                  <a:srgbClr val="FF0000"/>
                </a:solidFill>
                <a:latin typeface="+mj-ea"/>
              </a:rPr>
              <a:t>中學</a:t>
            </a:r>
            <a:endParaRPr lang="zh-TW" altLang="en-US" sz="3200" b="1" dirty="0">
              <a:solidFill>
                <a:srgbClr val="FF0000"/>
              </a:solidFill>
              <a:latin typeface="+mj-ea"/>
            </a:endParaRPr>
          </a:p>
        </p:txBody>
      </p:sp>
    </p:spTree>
    <p:extLst>
      <p:ext uri="{BB962C8B-B14F-4D97-AF65-F5344CB8AC3E}">
        <p14:creationId xmlns:p14="http://schemas.microsoft.com/office/powerpoint/2010/main" val="318702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rotWithShape="1">
          <a:blip r:embed="rId2">
            <a:extLst>
              <a:ext uri="{28A0092B-C50C-407E-A947-70E740481C1C}">
                <a14:useLocalDpi xmlns:a14="http://schemas.microsoft.com/office/drawing/2010/main" val="0"/>
              </a:ext>
            </a:extLst>
          </a:blip>
          <a:srcRect l="2270" r="4919"/>
          <a:stretch/>
        </p:blipFill>
        <p:spPr>
          <a:xfrm>
            <a:off x="5878388" y="1354884"/>
            <a:ext cx="6061296" cy="4574220"/>
          </a:xfrm>
          <a:prstGeom prst="rect">
            <a:avLst/>
          </a:prstGeom>
        </p:spPr>
      </p:pic>
      <p:sp>
        <p:nvSpPr>
          <p:cNvPr id="2" name="標題 1"/>
          <p:cNvSpPr>
            <a:spLocks noGrp="1"/>
          </p:cNvSpPr>
          <p:nvPr>
            <p:ph type="title"/>
          </p:nvPr>
        </p:nvSpPr>
        <p:spPr>
          <a:xfrm>
            <a:off x="495750" y="73170"/>
            <a:ext cx="10157354" cy="1397000"/>
          </a:xfrm>
        </p:spPr>
        <p:txBody>
          <a:bodyPr>
            <a:normAutofit/>
          </a:bodyPr>
          <a:lstStyle/>
          <a:p>
            <a:r>
              <a:rPr lang="zh-TW" altLang="en-US" sz="5400" b="1" dirty="0">
                <a:latin typeface="微軟正黑體" panose="020B0604030504040204" pitchFamily="34" charset="-120"/>
                <a:ea typeface="微軟正黑體" panose="020B0604030504040204" pitchFamily="34" charset="-120"/>
              </a:rPr>
              <a:t>健康聲明切結書</a:t>
            </a:r>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52</a:t>
            </a:fld>
            <a:endParaRPr lang="zh-TW" altLang="en-US" noProof="0" dirty="0"/>
          </a:p>
        </p:txBody>
      </p:sp>
      <p:sp>
        <p:nvSpPr>
          <p:cNvPr id="6" name="圓角矩形 5"/>
          <p:cNvSpPr/>
          <p:nvPr/>
        </p:nvSpPr>
        <p:spPr bwMode="auto">
          <a:xfrm>
            <a:off x="495750" y="4061094"/>
            <a:ext cx="4824536" cy="1453108"/>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pPr marL="342900" indent="-342900">
              <a:buFont typeface="Wingdings" panose="05000000000000000000" pitchFamily="2" charset="2"/>
              <a:buChar char="ü"/>
            </a:pPr>
            <a:r>
              <a:rPr lang="zh-TW" altLang="en-US" sz="3200" b="1" dirty="0" smtClean="0">
                <a:solidFill>
                  <a:schemeClr val="bg1"/>
                </a:solidFill>
                <a:latin typeface="微軟正黑體" panose="020B0604030504040204" pitchFamily="34" charset="-120"/>
              </a:rPr>
              <a:t>需填寫</a:t>
            </a:r>
            <a:r>
              <a:rPr lang="zh-TW" altLang="en-US" sz="3200" b="1" dirty="0">
                <a:solidFill>
                  <a:schemeClr val="bg1"/>
                </a:solidFill>
                <a:latin typeface="微軟正黑體" panose="020B0604030504040204" pitchFamily="34" charset="-120"/>
              </a:rPr>
              <a:t>後才能下載列印准考證</a:t>
            </a:r>
            <a:endParaRPr lang="en-US" altLang="zh-TW" sz="3200" b="1" dirty="0">
              <a:solidFill>
                <a:schemeClr val="bg1"/>
              </a:solidFill>
              <a:latin typeface="微軟正黑體" panose="020B0604030504040204" pitchFamily="34" charset="-120"/>
            </a:endParaRPr>
          </a:p>
          <a:p>
            <a:pPr marL="342900" indent="-342900">
              <a:buFont typeface="Wingdings" panose="05000000000000000000" pitchFamily="2" charset="2"/>
              <a:buChar char="ü"/>
            </a:pPr>
            <a:endParaRPr lang="en-US" altLang="zh-TW" sz="2399" b="1" dirty="0" smtClean="0">
              <a:solidFill>
                <a:schemeClr val="bg1"/>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ü"/>
            </a:pPr>
            <a:endParaRPr lang="en-US" altLang="zh-TW" sz="2399" b="1" dirty="0">
              <a:solidFill>
                <a:schemeClr val="bg1"/>
              </a:solidFill>
              <a:latin typeface="微軟正黑體" panose="020B0604030504040204" pitchFamily="34" charset="-120"/>
              <a:ea typeface="微軟正黑體" panose="020B0604030504040204" pitchFamily="34" charset="-120"/>
            </a:endParaRPr>
          </a:p>
        </p:txBody>
      </p:sp>
      <p:sp>
        <p:nvSpPr>
          <p:cNvPr id="16" name="圓角矩形 15"/>
          <p:cNvSpPr/>
          <p:nvPr/>
        </p:nvSpPr>
        <p:spPr bwMode="auto">
          <a:xfrm>
            <a:off x="468839" y="1679720"/>
            <a:ext cx="4937966" cy="2171824"/>
          </a:xfrm>
          <a:prstGeom prst="roundRect">
            <a:avLst/>
          </a:prstGeom>
          <a:solidFill>
            <a:srgbClr val="FF0000"/>
          </a:solidFill>
          <a:ln w="38100" cap="flat" cmpd="sng" algn="ctr">
            <a:solidFill>
              <a:srgbClr val="FF0000"/>
            </a:solidFill>
            <a:prstDash val="solid"/>
            <a:round/>
            <a:headEnd type="none" w="med" len="med"/>
            <a:tailEnd type="none" w="med" len="med"/>
          </a:ln>
          <a:effectLst/>
          <a:extLst/>
        </p:spPr>
        <p:txBody>
          <a:bodyPr vert="horz" wrap="square" lIns="91416" tIns="45708" rIns="91416" bIns="45708" numCol="1" rtlCol="0" anchor="t" anchorCtr="0" compatLnSpc="1">
            <a:prstTxWarp prst="textNoShape">
              <a:avLst/>
            </a:prstTxWarp>
          </a:bodyPr>
          <a:lstStyle/>
          <a:p>
            <a:pPr marL="342900" indent="-342900">
              <a:buFont typeface="Wingdings" panose="05000000000000000000" pitchFamily="2" charset="2"/>
              <a:buChar char="ü"/>
            </a:pPr>
            <a:r>
              <a:rPr lang="zh-TW" altLang="en-US" sz="3200" b="1" dirty="0">
                <a:solidFill>
                  <a:schemeClr val="bg1"/>
                </a:solidFill>
                <a:latin typeface="微軟正黑體" panose="020B0604030504040204" pitchFamily="34" charset="-120"/>
                <a:ea typeface="微軟正黑體" panose="020B0604030504040204" pitchFamily="34" charset="-120"/>
              </a:rPr>
              <a:t>依參加</a:t>
            </a:r>
            <a:r>
              <a:rPr lang="zh-TW" altLang="en-US" sz="3200" b="1" dirty="0" smtClean="0">
                <a:solidFill>
                  <a:schemeClr val="bg1"/>
                </a:solidFill>
                <a:latin typeface="微軟正黑體" panose="020B0604030504040204" pitchFamily="34" charset="-120"/>
                <a:ea typeface="微軟正黑體" panose="020B0604030504040204" pitchFamily="34" charset="-120"/>
              </a:rPr>
              <a:t>鑑定時間</a:t>
            </a:r>
            <a:r>
              <a:rPr lang="zh-TW" altLang="en-US" sz="3200" b="1" dirty="0">
                <a:solidFill>
                  <a:schemeClr val="bg1"/>
                </a:solidFill>
                <a:latin typeface="微軟正黑體" panose="020B0604030504040204" pitchFamily="34" charset="-120"/>
                <a:ea typeface="微軟正黑體" panose="020B0604030504040204" pitchFamily="34" charset="-120"/>
              </a:rPr>
              <a:t>內至系統線上填寫</a:t>
            </a:r>
            <a:endParaRPr lang="en-US" altLang="zh-TW" sz="3200" b="1" dirty="0">
              <a:solidFill>
                <a:schemeClr val="bg1"/>
              </a:solidFill>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ü"/>
            </a:pPr>
            <a:r>
              <a:rPr lang="zh-TW" altLang="en-US" sz="3200" b="1" dirty="0" smtClean="0">
                <a:solidFill>
                  <a:schemeClr val="bg1"/>
                </a:solidFill>
                <a:latin typeface="微軟正黑體" panose="020B0604030504040204" pitchFamily="34" charset="-120"/>
                <a:ea typeface="微軟正黑體" panose="020B0604030504040204" pitchFamily="34" charset="-120"/>
              </a:rPr>
              <a:t>初、複選皆須</a:t>
            </a:r>
            <a:r>
              <a:rPr lang="zh-TW" altLang="en-US" sz="3200" b="1" dirty="0" smtClean="0">
                <a:solidFill>
                  <a:schemeClr val="bg1"/>
                </a:solidFill>
                <a:latin typeface="微軟正黑體" panose="020B0604030504040204" pitchFamily="34" charset="-120"/>
                <a:ea typeface="微軟正黑體" panose="020B0604030504040204" pitchFamily="34" charset="-120"/>
              </a:rPr>
              <a:t>填寫</a:t>
            </a:r>
            <a:endParaRPr lang="en-US" altLang="zh-TW" sz="3200" b="1" dirty="0" smtClean="0">
              <a:solidFill>
                <a:schemeClr val="bg1"/>
              </a:solidFill>
              <a:latin typeface="微軟正黑體" panose="020B0604030504040204" pitchFamily="34" charset="-120"/>
              <a:ea typeface="微軟正黑體" panose="020B0604030504040204" pitchFamily="34" charset="-120"/>
            </a:endParaRPr>
          </a:p>
        </p:txBody>
      </p:sp>
      <p:cxnSp>
        <p:nvCxnSpPr>
          <p:cNvPr id="17" name="AutoShape 7"/>
          <p:cNvCxnSpPr>
            <a:cxnSpLocks noChangeShapeType="1"/>
          </p:cNvCxnSpPr>
          <p:nvPr/>
        </p:nvCxnSpPr>
        <p:spPr bwMode="auto">
          <a:xfrm>
            <a:off x="5271925" y="2556082"/>
            <a:ext cx="503869" cy="0"/>
          </a:xfrm>
          <a:prstGeom prst="straightConnector1">
            <a:avLst/>
          </a:prstGeom>
          <a:noFill/>
          <a:ln w="63500">
            <a:solidFill>
              <a:srgbClr val="0000FF"/>
            </a:solidFill>
            <a:round/>
            <a:headEnd/>
            <a:tailEnd type="triangle" w="med" len="med"/>
          </a:ln>
        </p:spPr>
      </p:cxnSp>
      <p:sp>
        <p:nvSpPr>
          <p:cNvPr id="3" name="矩形 2"/>
          <p:cNvSpPr/>
          <p:nvPr/>
        </p:nvSpPr>
        <p:spPr>
          <a:xfrm>
            <a:off x="-152322" y="132006"/>
            <a:ext cx="1723549" cy="461665"/>
          </a:xfrm>
          <a:prstGeom prst="rect">
            <a:avLst/>
          </a:prstGeom>
        </p:spPr>
        <p:txBody>
          <a:bodyPr wrap="none">
            <a:spAutoFit/>
          </a:bodyPr>
          <a:lstStyle/>
          <a:p>
            <a:pPr>
              <a:spcBef>
                <a:spcPts val="1200"/>
              </a:spcBef>
              <a:buClr>
                <a:srgbClr val="003399"/>
              </a:buClr>
            </a:pPr>
            <a:r>
              <a:rPr lang="en-US" altLang="zh-TW" b="1" dirty="0">
                <a:solidFill>
                  <a:schemeClr val="tx2"/>
                </a:solidFill>
                <a:latin typeface="微軟正黑體" panose="020B0604030504040204" pitchFamily="34" charset="-120"/>
              </a:rPr>
              <a:t>【</a:t>
            </a:r>
            <a:r>
              <a:rPr lang="zh-TW" altLang="en-US" b="1" dirty="0">
                <a:solidFill>
                  <a:schemeClr val="accent5">
                    <a:lumMod val="50000"/>
                  </a:schemeClr>
                </a:solidFill>
                <a:latin typeface="微軟正黑體" panose="020B0604030504040204" pitchFamily="34" charset="-120"/>
              </a:rPr>
              <a:t>附件</a:t>
            </a:r>
            <a:r>
              <a:rPr lang="zh-TW" altLang="en-US" b="1" dirty="0" smtClean="0">
                <a:solidFill>
                  <a:schemeClr val="accent5">
                    <a:lumMod val="50000"/>
                  </a:schemeClr>
                </a:solidFill>
                <a:latin typeface="微軟正黑體" panose="020B0604030504040204" pitchFamily="34" charset="-120"/>
              </a:rPr>
              <a:t>十</a:t>
            </a:r>
            <a:r>
              <a:rPr lang="en-US" altLang="zh-TW" b="1" dirty="0" smtClean="0">
                <a:solidFill>
                  <a:schemeClr val="tx2"/>
                </a:solidFill>
                <a:latin typeface="微軟正黑體" panose="020B0604030504040204" pitchFamily="34" charset="-120"/>
              </a:rPr>
              <a:t>】</a:t>
            </a:r>
            <a:endParaRPr lang="en-US" altLang="zh-TW" b="1" dirty="0">
              <a:solidFill>
                <a:schemeClr val="tx2"/>
              </a:solidFill>
              <a:latin typeface="微軟正黑體" panose="020B0604030504040204" pitchFamily="34" charset="-120"/>
            </a:endParaRPr>
          </a:p>
        </p:txBody>
      </p:sp>
    </p:spTree>
    <p:extLst>
      <p:ext uri="{BB962C8B-B14F-4D97-AF65-F5344CB8AC3E}">
        <p14:creationId xmlns:p14="http://schemas.microsoft.com/office/powerpoint/2010/main" val="364047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手繪多邊形 3"/>
          <p:cNvSpPr/>
          <p:nvPr/>
        </p:nvSpPr>
        <p:spPr>
          <a:xfrm>
            <a:off x="225761" y="815008"/>
            <a:ext cx="11737304" cy="1205501"/>
          </a:xfrm>
          <a:custGeom>
            <a:avLst/>
            <a:gdLst>
              <a:gd name="connsiteX0" fmla="*/ 0 w 8317494"/>
              <a:gd name="connsiteY0" fmla="*/ 0 h 4608512"/>
              <a:gd name="connsiteX1" fmla="*/ 8317494 w 8317494"/>
              <a:gd name="connsiteY1" fmla="*/ 0 h 4608512"/>
              <a:gd name="connsiteX2" fmla="*/ 8317494 w 8317494"/>
              <a:gd name="connsiteY2" fmla="*/ 4608512 h 4608512"/>
              <a:gd name="connsiteX3" fmla="*/ 0 w 8317494"/>
              <a:gd name="connsiteY3" fmla="*/ 4608512 h 4608512"/>
              <a:gd name="connsiteX4" fmla="*/ 0 w 8317494"/>
              <a:gd name="connsiteY4" fmla="*/ 0 h 460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7494" h="4608512">
                <a:moveTo>
                  <a:pt x="0" y="0"/>
                </a:moveTo>
                <a:lnTo>
                  <a:pt x="8317494" y="0"/>
                </a:lnTo>
                <a:lnTo>
                  <a:pt x="8317494" y="4608512"/>
                </a:lnTo>
                <a:lnTo>
                  <a:pt x="0" y="4608512"/>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defTabSz="1066800">
              <a:spcBef>
                <a:spcPts val="600"/>
              </a:spcBef>
              <a:spcAft>
                <a:spcPts val="600"/>
              </a:spcAft>
              <a:buChar char="••"/>
            </a:pPr>
            <a:r>
              <a:rPr lang="zh-TW" altLang="en-US" sz="2800" b="1" dirty="0">
                <a:solidFill>
                  <a:srgbClr val="FF0000"/>
                </a:solidFill>
                <a:latin typeface="微軟正黑體" panose="020B0604030504040204" pitchFamily="34" charset="-120"/>
              </a:rPr>
              <a:t>學生應據實切結個人健康狀況並於下列</a:t>
            </a:r>
            <a:r>
              <a:rPr lang="zh-TW" altLang="en-US" sz="2800" b="1" dirty="0" smtClean="0">
                <a:solidFill>
                  <a:srgbClr val="FF0000"/>
                </a:solidFill>
                <a:latin typeface="微軟正黑體" panose="020B0604030504040204" pitchFamily="34" charset="-120"/>
              </a:rPr>
              <a:t>時間線上填寫健康</a:t>
            </a:r>
            <a:r>
              <a:rPr lang="zh-TW" altLang="en-US" sz="2800" b="1" dirty="0">
                <a:solidFill>
                  <a:srgbClr val="FF0000"/>
                </a:solidFill>
                <a:latin typeface="微軟正黑體" panose="020B0604030504040204" pitchFamily="34" charset="-120"/>
              </a:rPr>
              <a:t>聲明切結</a:t>
            </a:r>
            <a:r>
              <a:rPr lang="zh-TW" altLang="en-US" sz="2800" b="1" dirty="0" smtClean="0">
                <a:solidFill>
                  <a:srgbClr val="FF0000"/>
                </a:solidFill>
                <a:latin typeface="微軟正黑體" panose="020B0604030504040204" pitchFamily="34" charset="-120"/>
              </a:rPr>
              <a:t>書</a:t>
            </a:r>
            <a:endParaRPr lang="en-US" altLang="zh-TW" sz="2800" b="1" dirty="0" smtClean="0">
              <a:solidFill>
                <a:srgbClr val="FF0000"/>
              </a:solidFill>
              <a:latin typeface="微軟正黑體" panose="020B0604030504040204" pitchFamily="34" charset="-120"/>
            </a:endParaRPr>
          </a:p>
          <a:p>
            <a:pPr marL="0" lvl="1" defTabSz="1066800">
              <a:spcBef>
                <a:spcPts val="600"/>
              </a:spcBef>
              <a:spcAft>
                <a:spcPts val="600"/>
              </a:spcAft>
            </a:pPr>
            <a:r>
              <a:rPr lang="zh-TW" altLang="en-US" sz="2800" b="1" dirty="0">
                <a:solidFill>
                  <a:srgbClr val="FF0000"/>
                </a:solidFill>
                <a:latin typeface="微軟正黑體" panose="020B0604030504040204" pitchFamily="34" charset="-120"/>
              </a:rPr>
              <a:t> </a:t>
            </a:r>
            <a:r>
              <a:rPr lang="zh-TW" altLang="en-US" sz="2800" b="1" dirty="0" smtClean="0">
                <a:solidFill>
                  <a:srgbClr val="FF0000"/>
                </a:solidFill>
                <a:latin typeface="微軟正黑體" panose="020B0604030504040204" pitchFamily="34" charset="-120"/>
              </a:rPr>
              <a:t>   </a:t>
            </a:r>
            <a:r>
              <a:rPr lang="en-US" altLang="zh-TW" sz="2800" b="1" dirty="0" smtClean="0">
                <a:solidFill>
                  <a:srgbClr val="FF0000"/>
                </a:solidFill>
                <a:latin typeface="微軟正黑體" panose="020B0604030504040204" pitchFamily="34" charset="-120"/>
              </a:rPr>
              <a:t>(</a:t>
            </a:r>
            <a:r>
              <a:rPr lang="zh-TW" altLang="en-US" sz="2800" b="1" dirty="0">
                <a:solidFill>
                  <a:srgbClr val="FF0000"/>
                </a:solidFill>
                <a:latin typeface="微軟正黑體" panose="020B0604030504040204" pitchFamily="34" charset="-120"/>
              </a:rPr>
              <a:t>簡章</a:t>
            </a:r>
            <a:r>
              <a:rPr lang="zh-TW" altLang="en-US" sz="2800" b="1" u="sng" dirty="0">
                <a:solidFill>
                  <a:srgbClr val="FF0000"/>
                </a:solidFill>
                <a:latin typeface="微軟正黑體" panose="020B0604030504040204" pitchFamily="34" charset="-120"/>
              </a:rPr>
              <a:t>附件</a:t>
            </a:r>
            <a:r>
              <a:rPr lang="zh-TW" altLang="en-US" sz="2800" b="1" u="sng" dirty="0" smtClean="0">
                <a:solidFill>
                  <a:srgbClr val="FF0000"/>
                </a:solidFill>
                <a:latin typeface="微軟正黑體" panose="020B0604030504040204" pitchFamily="34" charset="-120"/>
              </a:rPr>
              <a:t>十</a:t>
            </a:r>
            <a:r>
              <a:rPr lang="en-US" altLang="zh-TW" sz="2800" b="1" dirty="0" smtClean="0">
                <a:solidFill>
                  <a:srgbClr val="FF0000"/>
                </a:solidFill>
                <a:latin typeface="微軟正黑體" panose="020B0604030504040204" pitchFamily="34" charset="-120"/>
              </a:rPr>
              <a:t>)</a:t>
            </a:r>
            <a:r>
              <a:rPr lang="zh-TW" altLang="en-US" sz="2800" b="1" dirty="0" smtClean="0">
                <a:solidFill>
                  <a:srgbClr val="FF0000"/>
                </a:solidFill>
                <a:latin typeface="微軟正黑體" panose="020B0604030504040204" pitchFamily="34" charset="-120"/>
              </a:rPr>
              <a:t> </a:t>
            </a:r>
            <a:endParaRPr lang="en-US" altLang="zh-TW" sz="2800" b="1" dirty="0" smtClean="0">
              <a:solidFill>
                <a:srgbClr val="FF0000"/>
              </a:solidFill>
              <a:latin typeface="微軟正黑體" panose="020B0604030504040204" pitchFamily="34" charset="-120"/>
            </a:endParaRPr>
          </a:p>
          <a:p>
            <a:pPr marL="228600" lvl="1" indent="-228600" defTabSz="1066800">
              <a:spcBef>
                <a:spcPts val="600"/>
              </a:spcBef>
              <a:spcAft>
                <a:spcPts val="600"/>
              </a:spcAft>
              <a:buChar char="••"/>
            </a:pPr>
            <a:endParaRPr lang="en-US" altLang="zh-TW" sz="2800" b="1" dirty="0">
              <a:solidFill>
                <a:srgbClr val="FF0000"/>
              </a:solidFill>
              <a:latin typeface="微軟正黑體" panose="020B0604030504040204" pitchFamily="34" charset="-120"/>
              <a:ea typeface="微軟正黑體" panose="020B0604030504040204" pitchFamily="34" charset="-120"/>
            </a:endParaRPr>
          </a:p>
          <a:p>
            <a:pPr marL="228600" lvl="1" indent="-228600" defTabSz="1066800">
              <a:spcBef>
                <a:spcPts val="600"/>
              </a:spcBef>
              <a:spcAft>
                <a:spcPts val="600"/>
              </a:spcAft>
              <a:buChar char="••"/>
            </a:pPr>
            <a:endParaRPr lang="zh-TW" altLang="en-US" sz="2800" b="1" dirty="0">
              <a:solidFill>
                <a:srgbClr val="002060"/>
              </a:solidFill>
              <a:latin typeface="微軟正黑體" panose="020B0604030504040204" pitchFamily="34" charset="-120"/>
              <a:ea typeface="微軟正黑體" panose="020B0604030504040204" pitchFamily="34" charset="-120"/>
            </a:endParaRPr>
          </a:p>
        </p:txBody>
      </p:sp>
      <p:sp>
        <p:nvSpPr>
          <p:cNvPr id="6" name="標題 1"/>
          <p:cNvSpPr txBox="1">
            <a:spLocks/>
          </p:cNvSpPr>
          <p:nvPr/>
        </p:nvSpPr>
        <p:spPr>
          <a:xfrm>
            <a:off x="3070076" y="-99392"/>
            <a:ext cx="6564613" cy="914400"/>
          </a:xfrm>
          <a:prstGeom prst="rect">
            <a:avLst/>
          </a:prstGeom>
        </p:spPr>
        <p:txBody>
          <a:bodyPr vert="horz" lIns="68580" tIns="34290" rIns="68580" bIns="34290" rtlCol="0" anchor="b">
            <a:normAutofit fontScale="92500"/>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050" b="1" dirty="0">
                <a:solidFill>
                  <a:srgbClr val="002060"/>
                </a:solidFill>
              </a:rPr>
              <a:t>防疫措施應繳交文件注意事項</a:t>
            </a: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53</a:t>
            </a:fld>
            <a:endParaRPr lang="zh-TW" altLang="en-US" noProof="0" dirty="0"/>
          </a:p>
        </p:txBody>
      </p:sp>
      <p:graphicFrame>
        <p:nvGraphicFramePr>
          <p:cNvPr id="10" name="表格 9"/>
          <p:cNvGraphicFramePr>
            <a:graphicFrameLocks noGrp="1"/>
          </p:cNvGraphicFramePr>
          <p:nvPr>
            <p:extLst>
              <p:ext uri="{D42A27DB-BD31-4B8C-83A1-F6EECF244321}">
                <p14:modId xmlns:p14="http://schemas.microsoft.com/office/powerpoint/2010/main" val="2825300298"/>
              </p:ext>
            </p:extLst>
          </p:nvPr>
        </p:nvGraphicFramePr>
        <p:xfrm>
          <a:off x="1197868" y="2020509"/>
          <a:ext cx="10081120" cy="4380292"/>
        </p:xfrm>
        <a:graphic>
          <a:graphicData uri="http://schemas.openxmlformats.org/drawingml/2006/table">
            <a:tbl>
              <a:tblPr/>
              <a:tblGrid>
                <a:gridCol w="1728192">
                  <a:extLst>
                    <a:ext uri="{9D8B030D-6E8A-4147-A177-3AD203B41FA5}">
                      <a16:colId xmlns:a16="http://schemas.microsoft.com/office/drawing/2014/main" val="100552967"/>
                    </a:ext>
                  </a:extLst>
                </a:gridCol>
                <a:gridCol w="8352928">
                  <a:extLst>
                    <a:ext uri="{9D8B030D-6E8A-4147-A177-3AD203B41FA5}">
                      <a16:colId xmlns:a16="http://schemas.microsoft.com/office/drawing/2014/main" val="693144751"/>
                    </a:ext>
                  </a:extLst>
                </a:gridCol>
              </a:tblGrid>
              <a:tr h="645799">
                <a:tc>
                  <a:txBody>
                    <a:bodyPr/>
                    <a:lstStyle/>
                    <a:p>
                      <a:pPr algn="ctr" eaLnBrk="0">
                        <a:spcAft>
                          <a:spcPts val="0"/>
                        </a:spcAft>
                      </a:pPr>
                      <a:r>
                        <a:rPr lang="zh-TW" sz="2800" b="1" kern="100" dirty="0">
                          <a:effectLst/>
                          <a:latin typeface="+mj-ea"/>
                          <a:ea typeface="+mj-ea"/>
                          <a:cs typeface="Times New Roman" panose="02020603050405020304" pitchFamily="18" charset="0"/>
                        </a:rPr>
                        <a:t>階段</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eaLnBrk="0">
                        <a:spcAft>
                          <a:spcPts val="0"/>
                        </a:spcAft>
                      </a:pPr>
                      <a:r>
                        <a:rPr lang="zh-TW" sz="3200" b="1" kern="100" dirty="0">
                          <a:effectLst/>
                          <a:latin typeface="+mj-ea"/>
                          <a:ea typeface="+mj-ea"/>
                          <a:cs typeface="Times New Roman" panose="02020603050405020304" pitchFamily="18" charset="0"/>
                        </a:rPr>
                        <a:t>本表繳交時間</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42275217"/>
                  </a:ext>
                </a:extLst>
              </a:tr>
              <a:tr h="1568882">
                <a:tc>
                  <a:txBody>
                    <a:bodyPr/>
                    <a:lstStyle/>
                    <a:p>
                      <a:pPr algn="ctr">
                        <a:spcAft>
                          <a:spcPts val="0"/>
                        </a:spcAft>
                      </a:pPr>
                      <a:r>
                        <a:rPr lang="zh-TW" sz="2800" b="1" kern="100" dirty="0">
                          <a:effectLst/>
                          <a:latin typeface="+mj-ea"/>
                          <a:ea typeface="+mj-ea"/>
                          <a:cs typeface="Times New Roman" panose="02020603050405020304" pitchFamily="18" charset="0"/>
                        </a:rPr>
                        <a:t>初選</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111</a:t>
                      </a:r>
                      <a:r>
                        <a:rPr 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年</a:t>
                      </a:r>
                      <a:r>
                        <a:rPr lang="en-US" sz="2800" b="1" kern="100" dirty="0">
                          <a:solidFill>
                            <a:schemeClr val="tx1"/>
                          </a:solidFill>
                          <a:effectLst/>
                          <a:latin typeface="Microsoft JhengHei" pitchFamily="34" charset="-120"/>
                          <a:ea typeface="Microsoft JhengHei" pitchFamily="34" charset="-120"/>
                          <a:cs typeface="Times New Roman" panose="02020603050405020304" pitchFamily="18" charset="0"/>
                        </a:rPr>
                        <a:t>2</a:t>
                      </a:r>
                      <a:r>
                        <a:rPr lang="zh-TW" sz="2800" b="1" kern="100" dirty="0">
                          <a:solidFill>
                            <a:schemeClr val="tx1"/>
                          </a:solidFill>
                          <a:effectLst/>
                          <a:latin typeface="Microsoft JhengHei" pitchFamily="34" charset="-120"/>
                          <a:ea typeface="Microsoft JhengHei" pitchFamily="34" charset="-120"/>
                          <a:cs typeface="Times New Roman" panose="02020603050405020304" pitchFamily="18" charset="0"/>
                        </a:rPr>
                        <a:t>月</a:t>
                      </a:r>
                      <a:r>
                        <a:rPr 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2</a:t>
                      </a:r>
                      <a:r>
                        <a:rPr lang="en-US" alt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5</a:t>
                      </a:r>
                      <a:r>
                        <a:rPr 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日</a:t>
                      </a:r>
                      <a:r>
                        <a:rPr 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a:t>
                      </a:r>
                      <a:r>
                        <a:rPr lang="zh-TW" alt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五</a:t>
                      </a:r>
                      <a:r>
                        <a:rPr 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)17:00</a:t>
                      </a:r>
                      <a:r>
                        <a:rPr 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至</a:t>
                      </a:r>
                      <a:r>
                        <a:rPr lang="en-US" sz="2800" b="1" kern="100" dirty="0">
                          <a:solidFill>
                            <a:schemeClr val="tx1"/>
                          </a:solidFill>
                          <a:effectLst/>
                          <a:latin typeface="Microsoft JhengHei" pitchFamily="34" charset="-120"/>
                          <a:ea typeface="Microsoft JhengHei" pitchFamily="34" charset="-120"/>
                          <a:cs typeface="Times New Roman" panose="02020603050405020304" pitchFamily="18" charset="0"/>
                        </a:rPr>
                        <a:t>3</a:t>
                      </a:r>
                      <a:r>
                        <a:rPr 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月</a:t>
                      </a:r>
                      <a:r>
                        <a:rPr lang="en-US" altLang="zh-TW" sz="2800" b="1" kern="100" dirty="0">
                          <a:solidFill>
                            <a:schemeClr val="tx1"/>
                          </a:solidFill>
                          <a:effectLst/>
                          <a:latin typeface="Microsoft JhengHei" pitchFamily="34" charset="-120"/>
                          <a:ea typeface="Microsoft JhengHei" pitchFamily="34" charset="-120"/>
                          <a:cs typeface="Times New Roman" panose="02020603050405020304" pitchFamily="18" charset="0"/>
                        </a:rPr>
                        <a:t>2</a:t>
                      </a:r>
                      <a:r>
                        <a:rPr 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日</a:t>
                      </a:r>
                      <a:r>
                        <a:rPr 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a:t>
                      </a:r>
                      <a:r>
                        <a:rPr lang="zh-TW" alt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三</a:t>
                      </a:r>
                      <a:r>
                        <a:rPr 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a:t>
                      </a:r>
                      <a:r>
                        <a:rPr lang="en-US" alt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17:00</a:t>
                      </a:r>
                      <a:r>
                        <a:rPr lang="zh-TW" alt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止，</a:t>
                      </a:r>
                      <a:endParaRPr lang="en-US" alt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endParaRPr>
                    </a:p>
                    <a:p>
                      <a:pPr algn="ctr">
                        <a:spcAft>
                          <a:spcPts val="0"/>
                        </a:spcAft>
                      </a:pPr>
                      <a:r>
                        <a:rPr lang="zh-TW" alt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至桃園市資優鑑定報名系統</a:t>
                      </a:r>
                      <a:endParaRPr lang="en-US" alt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endParaRPr>
                    </a:p>
                    <a:p>
                      <a:pPr algn="ctr">
                        <a:spcAft>
                          <a:spcPts val="0"/>
                        </a:spcAft>
                      </a:pPr>
                      <a:r>
                        <a:rPr lang="en-US" altLang="zh-TW" sz="2800" b="1" kern="1200" dirty="0" smtClean="0">
                          <a:solidFill>
                            <a:schemeClr val="tx1"/>
                          </a:solidFill>
                          <a:effectLst/>
                          <a:latin typeface="Microsoft JhengHei" pitchFamily="34" charset="-120"/>
                          <a:ea typeface="Microsoft JhengHei" pitchFamily="34" charset="-120"/>
                          <a:cs typeface="+mn-cs"/>
                        </a:rPr>
                        <a:t>(</a:t>
                      </a:r>
                      <a:r>
                        <a:rPr lang="en-US" altLang="zh-TW" sz="2800" b="1" u="sng" kern="1200" dirty="0" smtClean="0">
                          <a:solidFill>
                            <a:schemeClr val="tx1"/>
                          </a:solidFill>
                          <a:effectLst/>
                          <a:latin typeface="Microsoft JhengHei" pitchFamily="34" charset="-120"/>
                          <a:ea typeface="Microsoft JhengHei" pitchFamily="34" charset="-120"/>
                          <a:cs typeface="+mn-cs"/>
                          <a:hlinkClick r:id="rId3"/>
                        </a:rPr>
                        <a:t>https://www.giftedness.tyc.edu.tw</a:t>
                      </a:r>
                      <a:r>
                        <a:rPr lang="en-US" altLang="zh-TW" sz="2800" b="1" u="sng" kern="1200" dirty="0" smtClean="0">
                          <a:solidFill>
                            <a:schemeClr val="tx1"/>
                          </a:solidFill>
                          <a:effectLst/>
                          <a:latin typeface="Microsoft JhengHei" pitchFamily="34" charset="-120"/>
                          <a:ea typeface="Microsoft JhengHei" pitchFamily="34" charset="-120"/>
                          <a:cs typeface="+mn-cs"/>
                        </a:rPr>
                        <a:t>)</a:t>
                      </a:r>
                      <a:r>
                        <a:rPr lang="zh-TW" altLang="en-US" sz="2800" b="1" u="none" kern="1200" dirty="0" smtClean="0">
                          <a:solidFill>
                            <a:schemeClr val="tx1"/>
                          </a:solidFill>
                          <a:effectLst/>
                          <a:latin typeface="Microsoft JhengHei" pitchFamily="34" charset="-120"/>
                          <a:ea typeface="Microsoft JhengHei" pitchFamily="34" charset="-120"/>
                          <a:cs typeface="+mn-cs"/>
                        </a:rPr>
                        <a:t>填寫</a:t>
                      </a:r>
                      <a:endParaRPr lang="zh-TW" sz="2800" b="1" u="none" kern="100" dirty="0">
                        <a:solidFill>
                          <a:schemeClr val="tx1"/>
                        </a:solidFill>
                        <a:effectLst/>
                        <a:latin typeface="Microsoft JhengHei" pitchFamily="34" charset="-120"/>
                        <a:ea typeface="Microsoft JhengHei" pitchFamily="34" charset="-120"/>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0258174"/>
                  </a:ext>
                </a:extLst>
              </a:tr>
              <a:tr h="2165611">
                <a:tc>
                  <a:txBody>
                    <a:bodyPr/>
                    <a:lstStyle/>
                    <a:p>
                      <a:pPr algn="ctr">
                        <a:spcAft>
                          <a:spcPts val="0"/>
                        </a:spcAft>
                      </a:pPr>
                      <a:r>
                        <a:rPr lang="zh-TW" sz="2800" b="1" kern="100" dirty="0">
                          <a:effectLst/>
                          <a:latin typeface="+mj-ea"/>
                          <a:ea typeface="+mj-ea"/>
                          <a:cs typeface="Times New Roman" panose="02020603050405020304" pitchFamily="18" charset="0"/>
                        </a:rPr>
                        <a:t>複選</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111</a:t>
                      </a:r>
                      <a:r>
                        <a:rPr 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年</a:t>
                      </a:r>
                      <a:r>
                        <a:rPr lang="en-US" alt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4</a:t>
                      </a:r>
                      <a:r>
                        <a:rPr 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月</a:t>
                      </a:r>
                      <a:r>
                        <a:rPr 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2</a:t>
                      </a:r>
                      <a:r>
                        <a:rPr lang="en-US" alt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4</a:t>
                      </a:r>
                      <a:r>
                        <a:rPr 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日</a:t>
                      </a:r>
                      <a:r>
                        <a:rPr lang="en-US" alt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17:00 </a:t>
                      </a:r>
                      <a:r>
                        <a:rPr 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a:t>
                      </a:r>
                      <a:r>
                        <a:rPr lang="zh-TW" alt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日</a:t>
                      </a:r>
                      <a:r>
                        <a:rPr 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a:t>
                      </a:r>
                      <a:r>
                        <a:rPr 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至</a:t>
                      </a:r>
                      <a:r>
                        <a:rPr lang="en-US" altLang="zh-TW" sz="2800" b="1" kern="100" dirty="0">
                          <a:solidFill>
                            <a:schemeClr val="tx1"/>
                          </a:solidFill>
                          <a:effectLst/>
                          <a:latin typeface="Microsoft JhengHei" pitchFamily="34" charset="-120"/>
                          <a:ea typeface="Microsoft JhengHei" pitchFamily="34" charset="-120"/>
                          <a:cs typeface="Times New Roman" panose="02020603050405020304" pitchFamily="18" charset="0"/>
                        </a:rPr>
                        <a:t>5</a:t>
                      </a:r>
                      <a:r>
                        <a:rPr 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月</a:t>
                      </a:r>
                      <a:r>
                        <a:rPr lang="en-US" alt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5</a:t>
                      </a:r>
                      <a:r>
                        <a:rPr 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日</a:t>
                      </a:r>
                      <a:r>
                        <a:rPr 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a:t>
                      </a:r>
                      <a:r>
                        <a:rPr lang="zh-TW" alt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四</a:t>
                      </a:r>
                      <a:r>
                        <a:rPr 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a:t>
                      </a:r>
                      <a:r>
                        <a:rPr lang="en-US" alt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17</a:t>
                      </a:r>
                      <a:r>
                        <a:rPr 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a:t>
                      </a:r>
                      <a:r>
                        <a:rPr lang="en-US" alt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00</a:t>
                      </a:r>
                      <a:r>
                        <a:rPr lang="zh-TW" alt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止，</a:t>
                      </a:r>
                      <a:endParaRPr lang="en-US" alt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lang="zh-TW" altLang="en-US"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rPr>
                        <a:t>至桃園市資優鑑定報名系統</a:t>
                      </a:r>
                      <a:endParaRPr lang="zh-TW" altLang="zh-TW" sz="2800" b="1" kern="100" dirty="0" smtClean="0">
                        <a:solidFill>
                          <a:schemeClr val="tx1"/>
                        </a:solidFill>
                        <a:effectLst/>
                        <a:latin typeface="Microsoft JhengHei" pitchFamily="34" charset="-120"/>
                        <a:ea typeface="Microsoft JhengHei" pitchFamily="34" charset="-120"/>
                        <a:cs typeface="Times New Roman" panose="02020603050405020304" pitchFamily="18"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lang="en-US" altLang="zh-TW" sz="2800" b="1" kern="1200" dirty="0" smtClean="0">
                          <a:solidFill>
                            <a:schemeClr val="tx1"/>
                          </a:solidFill>
                          <a:effectLst/>
                          <a:latin typeface="Microsoft JhengHei" pitchFamily="34" charset="-120"/>
                          <a:ea typeface="Microsoft JhengHei" pitchFamily="34" charset="-120"/>
                          <a:cs typeface="+mn-cs"/>
                        </a:rPr>
                        <a:t>(</a:t>
                      </a:r>
                      <a:r>
                        <a:rPr lang="en-US" altLang="zh-TW" sz="2800" b="1" kern="1200" dirty="0" smtClean="0">
                          <a:solidFill>
                            <a:schemeClr val="tx1"/>
                          </a:solidFill>
                          <a:effectLst/>
                          <a:latin typeface="Microsoft JhengHei" pitchFamily="34" charset="-120"/>
                          <a:ea typeface="Microsoft JhengHei" pitchFamily="34" charset="-120"/>
                          <a:cs typeface="+mn-cs"/>
                          <a:hlinkClick r:id="rId4"/>
                        </a:rPr>
                        <a:t>https://www.giftedness.tyc.edu.tw</a:t>
                      </a:r>
                      <a:r>
                        <a:rPr lang="en-US" altLang="zh-TW" sz="2800" b="1" kern="1200" dirty="0" smtClean="0">
                          <a:solidFill>
                            <a:schemeClr val="tx1"/>
                          </a:solidFill>
                          <a:effectLst/>
                          <a:latin typeface="Microsoft JhengHei" pitchFamily="34" charset="-120"/>
                          <a:ea typeface="Microsoft JhengHei" pitchFamily="34" charset="-120"/>
                          <a:cs typeface="+mn-cs"/>
                        </a:rPr>
                        <a:t>)</a:t>
                      </a:r>
                      <a:r>
                        <a:rPr lang="zh-TW" altLang="en-US" sz="2800" b="1" kern="1200" dirty="0" smtClean="0">
                          <a:solidFill>
                            <a:schemeClr val="tx1"/>
                          </a:solidFill>
                          <a:effectLst/>
                          <a:latin typeface="Microsoft JhengHei" pitchFamily="34" charset="-120"/>
                          <a:ea typeface="Microsoft JhengHei" pitchFamily="34" charset="-120"/>
                          <a:cs typeface="+mn-cs"/>
                        </a:rPr>
                        <a:t>填寫</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4959433"/>
                  </a:ext>
                </a:extLst>
              </a:tr>
            </a:tbl>
          </a:graphicData>
        </a:graphic>
      </p:graphicFrame>
    </p:spTree>
    <p:extLst>
      <p:ext uri="{BB962C8B-B14F-4D97-AF65-F5344CB8AC3E}">
        <p14:creationId xmlns:p14="http://schemas.microsoft.com/office/powerpoint/2010/main" val="76274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3603" y="-66936"/>
            <a:ext cx="9131351" cy="990790"/>
          </a:xfrm>
        </p:spPr>
        <p:txBody>
          <a:bodyPr>
            <a:normAutofit/>
          </a:bodyPr>
          <a:lstStyle/>
          <a:p>
            <a:pPr algn="ctr"/>
            <a:r>
              <a:rPr lang="zh-TW" altLang="en-US" sz="3999"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初選：創造能力評量</a:t>
            </a:r>
            <a:r>
              <a:rPr lang="en-US" altLang="zh-TW" sz="3999"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endParaRPr lang="zh-TW" altLang="en-US" sz="3999" b="1" dirty="0">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1806295" y="811462"/>
            <a:ext cx="8948911" cy="571483"/>
          </a:xfrm>
        </p:spPr>
        <p:txBody>
          <a:bodyPr/>
          <a:lstStyle/>
          <a:p>
            <a:pPr marL="323903" indent="0">
              <a:spcBef>
                <a:spcPts val="0"/>
              </a:spcBef>
              <a:buNone/>
            </a:pPr>
            <a:r>
              <a:rPr lang="zh-TW" altLang="en-US" sz="2799" dirty="0">
                <a:latin typeface="+mj-ea"/>
                <a:ea typeface="+mj-ea"/>
              </a:rPr>
              <a:t>測驗時間： </a:t>
            </a:r>
            <a:r>
              <a:rPr lang="en-US" altLang="zh-TW" sz="2799" b="1" dirty="0">
                <a:solidFill>
                  <a:srgbClr val="FF0000"/>
                </a:solidFill>
                <a:latin typeface="+mj-ea"/>
                <a:ea typeface="+mj-ea"/>
              </a:rPr>
              <a:t>111/3/6(</a:t>
            </a:r>
            <a:r>
              <a:rPr lang="zh-TW" altLang="en-US" sz="2799" b="1" dirty="0">
                <a:solidFill>
                  <a:srgbClr val="FF0000"/>
                </a:solidFill>
                <a:latin typeface="+mj-ea"/>
                <a:ea typeface="+mj-ea"/>
              </a:rPr>
              <a:t>日</a:t>
            </a:r>
            <a:r>
              <a:rPr lang="en-US" altLang="zh-TW" sz="2799" b="1" dirty="0">
                <a:solidFill>
                  <a:srgbClr val="FF0000"/>
                </a:solidFill>
                <a:latin typeface="+mj-ea"/>
                <a:ea typeface="+mj-ea"/>
              </a:rPr>
              <a:t>)</a:t>
            </a:r>
            <a:r>
              <a:rPr lang="zh-TW" altLang="en-US" sz="2799" dirty="0">
                <a:latin typeface="+mj-ea"/>
                <a:ea typeface="+mj-ea"/>
              </a:rPr>
              <a:t>創造能力評量</a:t>
            </a:r>
            <a:r>
              <a:rPr lang="en-US" altLang="zh-TW" sz="2799" dirty="0">
                <a:latin typeface="+mj-ea"/>
                <a:ea typeface="+mj-ea"/>
              </a:rPr>
              <a:t>(1)</a:t>
            </a:r>
          </a:p>
        </p:txBody>
      </p:sp>
      <p:sp>
        <p:nvSpPr>
          <p:cNvPr id="4" name="矩形 5"/>
          <p:cNvSpPr>
            <a:spLocks noChangeArrowheads="1"/>
          </p:cNvSpPr>
          <p:nvPr/>
        </p:nvSpPr>
        <p:spPr bwMode="auto">
          <a:xfrm>
            <a:off x="2156724" y="1350679"/>
            <a:ext cx="7595930" cy="40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999" b="1" dirty="0">
                <a:latin typeface="+mj-ea"/>
                <a:ea typeface="+mj-ea"/>
              </a:rPr>
              <a:t>桃園市</a:t>
            </a:r>
            <a:r>
              <a:rPr lang="en-US" altLang="zh-TW" sz="1999" b="1" dirty="0">
                <a:latin typeface="+mj-ea"/>
                <a:ea typeface="+mj-ea"/>
              </a:rPr>
              <a:t>111</a:t>
            </a:r>
            <a:r>
              <a:rPr lang="zh-TW" altLang="en-US" sz="1999" b="1" dirty="0">
                <a:latin typeface="+mj-ea"/>
                <a:ea typeface="+mj-ea"/>
              </a:rPr>
              <a:t>學年度國民中學創造能力資優學生鑑定</a:t>
            </a:r>
            <a:r>
              <a:rPr lang="en-US" altLang="zh-TW" sz="1999" b="1" dirty="0">
                <a:latin typeface="+mj-ea"/>
                <a:ea typeface="+mj-ea"/>
              </a:rPr>
              <a:t>【</a:t>
            </a:r>
            <a:r>
              <a:rPr lang="zh-TW" altLang="en-US" sz="1999" b="1" dirty="0">
                <a:latin typeface="+mj-ea"/>
                <a:ea typeface="+mj-ea"/>
              </a:rPr>
              <a:t>初選鑑定證</a:t>
            </a:r>
            <a:r>
              <a:rPr lang="en-US" altLang="zh-TW" sz="1999" b="1" dirty="0">
                <a:latin typeface="+mj-ea"/>
                <a:ea typeface="+mj-ea"/>
              </a:rPr>
              <a:t>】</a:t>
            </a:r>
            <a:endParaRPr lang="zh-TW" altLang="en-US" sz="1999" dirty="0">
              <a:latin typeface="+mj-ea"/>
              <a:ea typeface="+mj-ea"/>
            </a:endParaRPr>
          </a:p>
        </p:txBody>
      </p:sp>
      <p:pic>
        <p:nvPicPr>
          <p:cNvPr id="6" name="圖片 5"/>
          <p:cNvPicPr>
            <a:picLocks noChangeAspect="1"/>
          </p:cNvPicPr>
          <p:nvPr/>
        </p:nvPicPr>
        <p:blipFill>
          <a:blip r:embed="rId3"/>
          <a:stretch>
            <a:fillRect/>
          </a:stretch>
        </p:blipFill>
        <p:spPr>
          <a:xfrm>
            <a:off x="2646887" y="1750685"/>
            <a:ext cx="6884782" cy="5123116"/>
          </a:xfrm>
          <a:prstGeom prst="rect">
            <a:avLst/>
          </a:prstGeom>
        </p:spPr>
      </p:pic>
    </p:spTree>
    <p:extLst>
      <p:ext uri="{BB962C8B-B14F-4D97-AF65-F5344CB8AC3E}">
        <p14:creationId xmlns:p14="http://schemas.microsoft.com/office/powerpoint/2010/main" val="364604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3603" y="-89508"/>
            <a:ext cx="9131351" cy="877594"/>
          </a:xfrm>
        </p:spPr>
        <p:txBody>
          <a:bodyPr>
            <a:normAutofit/>
          </a:bodyPr>
          <a:lstStyle/>
          <a:p>
            <a:pPr algn="ctr"/>
            <a:r>
              <a:rPr lang="zh-TW" altLang="en-US" sz="3999"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複選：創造能力評量</a:t>
            </a:r>
            <a:r>
              <a:rPr lang="en-US" altLang="zh-TW" sz="3999"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endParaRPr lang="zh-TW" altLang="en-US" sz="3999" b="1" dirty="0">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1674128" y="720371"/>
            <a:ext cx="10252297" cy="552434"/>
          </a:xfrm>
        </p:spPr>
        <p:txBody>
          <a:bodyPr>
            <a:normAutofit/>
          </a:bodyPr>
          <a:lstStyle/>
          <a:p>
            <a:pPr marL="323903" indent="0">
              <a:spcBef>
                <a:spcPts val="0"/>
              </a:spcBef>
              <a:buNone/>
            </a:pPr>
            <a:r>
              <a:rPr lang="zh-TW" altLang="en-US" sz="2799" b="1" dirty="0">
                <a:solidFill>
                  <a:srgbClr val="FF0000"/>
                </a:solidFill>
                <a:latin typeface="+mj-ea"/>
                <a:ea typeface="+mj-ea"/>
              </a:rPr>
              <a:t>時間</a:t>
            </a:r>
            <a:r>
              <a:rPr lang="en-US" altLang="zh-TW" sz="2799" b="1" dirty="0">
                <a:solidFill>
                  <a:srgbClr val="FF0000"/>
                </a:solidFill>
                <a:latin typeface="+mj-ea"/>
                <a:ea typeface="+mj-ea"/>
              </a:rPr>
              <a:t>:111/5/8(</a:t>
            </a:r>
            <a:r>
              <a:rPr lang="zh-TW" altLang="en-US" sz="2799" b="1" dirty="0">
                <a:solidFill>
                  <a:srgbClr val="FF0000"/>
                </a:solidFill>
                <a:latin typeface="+mj-ea"/>
                <a:ea typeface="+mj-ea"/>
              </a:rPr>
              <a:t>日</a:t>
            </a:r>
            <a:r>
              <a:rPr lang="en-US" altLang="zh-TW" sz="2799" b="1" dirty="0">
                <a:solidFill>
                  <a:srgbClr val="FF0000"/>
                </a:solidFill>
                <a:latin typeface="+mj-ea"/>
                <a:ea typeface="+mj-ea"/>
              </a:rPr>
              <a:t>)</a:t>
            </a:r>
            <a:r>
              <a:rPr lang="zh-TW" altLang="en-US" sz="2799" b="1" dirty="0">
                <a:solidFill>
                  <a:srgbClr val="FF0000"/>
                </a:solidFill>
                <a:latin typeface="+mj-ea"/>
                <a:ea typeface="+mj-ea"/>
              </a:rPr>
              <a:t>   </a:t>
            </a:r>
            <a:r>
              <a:rPr lang="zh-TW" altLang="en-US" sz="2799" dirty="0">
                <a:latin typeface="+mj-ea"/>
                <a:ea typeface="+mj-ea"/>
              </a:rPr>
              <a:t>創造能力評量</a:t>
            </a:r>
            <a:r>
              <a:rPr lang="en-US" altLang="zh-TW" sz="2799" dirty="0">
                <a:latin typeface="+mj-ea"/>
                <a:ea typeface="+mj-ea"/>
              </a:rPr>
              <a:t>(2)</a:t>
            </a:r>
            <a:endParaRPr lang="zh-TW" altLang="en-US" sz="2799" dirty="0">
              <a:latin typeface="+mj-ea"/>
              <a:ea typeface="+mj-ea"/>
            </a:endParaRPr>
          </a:p>
          <a:p>
            <a:endParaRPr lang="zh-TW" altLang="en-US" dirty="0"/>
          </a:p>
        </p:txBody>
      </p:sp>
      <p:sp>
        <p:nvSpPr>
          <p:cNvPr id="5" name="內容版面配置區 2"/>
          <p:cNvSpPr txBox="1">
            <a:spLocks/>
          </p:cNvSpPr>
          <p:nvPr/>
        </p:nvSpPr>
        <p:spPr>
          <a:xfrm>
            <a:off x="963129" y="1265513"/>
            <a:ext cx="10252297" cy="455143"/>
          </a:xfrm>
          <a:prstGeom prst="rect">
            <a:avLst/>
          </a:prstGeom>
        </p:spPr>
        <p:txBody>
          <a:bodyPr vert="horz" lIns="91416" tIns="45708" rIns="91416" bIns="45708" rtlCol="0">
            <a:normAutofit lnSpcReduction="10000"/>
          </a:bodyPr>
          <a:lst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細明體" panose="02020509000000000000" pitchFamily="49" charset="-120"/>
                <a:ea typeface="細明體" panose="02020509000000000000" pitchFamily="49" charset="-120"/>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細明體" panose="02020509000000000000" pitchFamily="49" charset="-120"/>
                <a:ea typeface="細明體" panose="02020509000000000000" pitchFamily="49" charset="-120"/>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細明體" panose="02020509000000000000" pitchFamily="49" charset="-120"/>
                <a:ea typeface="細明體" panose="02020509000000000000" pitchFamily="49" charset="-120"/>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細明體" panose="02020509000000000000" pitchFamily="49" charset="-120"/>
                <a:ea typeface="細明體" panose="02020509000000000000" pitchFamily="49" charset="-120"/>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細明體" panose="02020509000000000000" pitchFamily="49" charset="-120"/>
                <a:ea typeface="細明體" panose="02020509000000000000" pitchFamily="49" charset="-120"/>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323903" indent="0">
              <a:spcBef>
                <a:spcPts val="0"/>
              </a:spcBef>
              <a:buNone/>
            </a:pPr>
            <a:r>
              <a:rPr lang="zh-TW" altLang="en-US" sz="2399" b="1" dirty="0">
                <a:latin typeface="+mj-ea"/>
                <a:ea typeface="+mj-ea"/>
              </a:rPr>
              <a:t>桃園市</a:t>
            </a:r>
            <a:r>
              <a:rPr lang="en-US" altLang="zh-TW" sz="2399" b="1" dirty="0">
                <a:latin typeface="+mj-ea"/>
                <a:ea typeface="+mj-ea"/>
              </a:rPr>
              <a:t>111</a:t>
            </a:r>
            <a:r>
              <a:rPr lang="zh-TW" altLang="en-US" sz="2399" b="1" dirty="0">
                <a:latin typeface="+mj-ea"/>
                <a:ea typeface="+mj-ea"/>
              </a:rPr>
              <a:t>學年度國民中學創造能力資賦優異學生鑑定</a:t>
            </a:r>
            <a:r>
              <a:rPr lang="en-US" altLang="zh-TW" sz="2399" b="1" dirty="0">
                <a:latin typeface="+mj-ea"/>
                <a:ea typeface="+mj-ea"/>
              </a:rPr>
              <a:t>【</a:t>
            </a:r>
            <a:r>
              <a:rPr lang="zh-TW" altLang="en-US" sz="2399" b="1" dirty="0">
                <a:latin typeface="+mj-ea"/>
                <a:ea typeface="+mj-ea"/>
              </a:rPr>
              <a:t>複選鑑定證</a:t>
            </a:r>
            <a:r>
              <a:rPr lang="en-US" altLang="zh-TW" sz="2399" b="1" dirty="0">
                <a:latin typeface="+mj-ea"/>
                <a:ea typeface="+mj-ea"/>
              </a:rPr>
              <a:t>】</a:t>
            </a:r>
            <a:endParaRPr lang="zh-TW" altLang="en-US" sz="2399" dirty="0">
              <a:latin typeface="+mj-ea"/>
              <a:ea typeface="+mj-ea"/>
            </a:endParaRPr>
          </a:p>
          <a:p>
            <a:pPr marL="323903" indent="0">
              <a:spcBef>
                <a:spcPts val="0"/>
              </a:spcBef>
              <a:buNone/>
            </a:pPr>
            <a:endParaRPr lang="en-US" altLang="zh-TW" sz="2799" dirty="0">
              <a:latin typeface="+mj-ea"/>
              <a:ea typeface="+mj-ea"/>
            </a:endParaRPr>
          </a:p>
          <a:p>
            <a:pPr marL="323903" indent="0">
              <a:spcBef>
                <a:spcPts val="0"/>
              </a:spcBef>
              <a:buNone/>
            </a:pPr>
            <a:endParaRPr lang="zh-TW" altLang="en-US" sz="2799" dirty="0">
              <a:latin typeface="+mj-ea"/>
              <a:ea typeface="+mj-ea"/>
            </a:endParaRPr>
          </a:p>
          <a:p>
            <a:endParaRPr lang="zh-TW" altLang="en-US" sz="1999" dirty="0"/>
          </a:p>
        </p:txBody>
      </p:sp>
      <p:pic>
        <p:nvPicPr>
          <p:cNvPr id="6" name="圖片 5"/>
          <p:cNvPicPr>
            <a:picLocks noChangeAspect="1"/>
          </p:cNvPicPr>
          <p:nvPr/>
        </p:nvPicPr>
        <p:blipFill>
          <a:blip r:embed="rId3"/>
          <a:stretch>
            <a:fillRect/>
          </a:stretch>
        </p:blipFill>
        <p:spPr>
          <a:xfrm>
            <a:off x="2608796" y="1652940"/>
            <a:ext cx="6960962" cy="5418314"/>
          </a:xfrm>
          <a:prstGeom prst="rect">
            <a:avLst/>
          </a:prstGeom>
        </p:spPr>
      </p:pic>
    </p:spTree>
    <p:extLst>
      <p:ext uri="{BB962C8B-B14F-4D97-AF65-F5344CB8AC3E}">
        <p14:creationId xmlns:p14="http://schemas.microsoft.com/office/powerpoint/2010/main" val="123031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16"/>
          <p:cNvSpPr txBox="1"/>
          <p:nvPr/>
        </p:nvSpPr>
        <p:spPr>
          <a:xfrm>
            <a:off x="189756" y="2636912"/>
            <a:ext cx="8803914" cy="2123658"/>
          </a:xfrm>
          <a:prstGeom prst="rect">
            <a:avLst/>
          </a:prstGeom>
          <a:noFill/>
        </p:spPr>
        <p:txBody>
          <a:bodyPr wrap="square" rtlCol="0">
            <a:spAutoFit/>
          </a:bodyPr>
          <a:lstStyle/>
          <a:p>
            <a:pPr algn="ctr"/>
            <a:r>
              <a:rPr lang="zh-TW" altLang="en-US" sz="6400" b="1" dirty="0">
                <a:effectLst>
                  <a:glow rad="228600">
                    <a:schemeClr val="accent4">
                      <a:satMod val="175000"/>
                      <a:alpha val="40000"/>
                    </a:schemeClr>
                  </a:glow>
                </a:effectLst>
              </a:rPr>
              <a:t>資賦優異</a:t>
            </a:r>
            <a:r>
              <a:rPr lang="zh-TW" altLang="en-US" sz="6400" b="1" dirty="0">
                <a:effectLst>
                  <a:glow rad="228600">
                    <a:schemeClr val="accent4">
                      <a:satMod val="175000"/>
                      <a:alpha val="40000"/>
                    </a:schemeClr>
                  </a:glow>
                </a:effectLst>
              </a:rPr>
              <a:t>學生安置、輔導與</a:t>
            </a:r>
            <a:r>
              <a:rPr lang="zh-TW" altLang="en-US" sz="6400" b="1" dirty="0">
                <a:effectLst>
                  <a:glow rad="228600">
                    <a:schemeClr val="accent4">
                      <a:satMod val="175000"/>
                      <a:alpha val="40000"/>
                    </a:schemeClr>
                  </a:glow>
                </a:effectLst>
              </a:rPr>
              <a:t>課程</a:t>
            </a:r>
            <a:r>
              <a:rPr lang="zh-TW" altLang="en-US" sz="6400" b="1" dirty="0" smtClean="0">
                <a:effectLst>
                  <a:glow rad="228600">
                    <a:schemeClr val="accent4">
                      <a:satMod val="175000"/>
                      <a:alpha val="40000"/>
                    </a:schemeClr>
                  </a:glow>
                </a:effectLst>
              </a:rPr>
              <a:t>服務</a:t>
            </a:r>
            <a:endParaRPr lang="zh-CN" altLang="en-US" sz="6400" b="1" dirty="0">
              <a:effectLst>
                <a:glow rad="228600">
                  <a:schemeClr val="accent4">
                    <a:satMod val="175000"/>
                    <a:alpha val="40000"/>
                  </a:schemeClr>
                </a:glow>
              </a:effectLst>
            </a:endParaRPr>
          </a:p>
        </p:txBody>
      </p:sp>
    </p:spTree>
    <p:extLst>
      <p:ext uri="{BB962C8B-B14F-4D97-AF65-F5344CB8AC3E}">
        <p14:creationId xmlns:p14="http://schemas.microsoft.com/office/powerpoint/2010/main" val="393672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81844" y="20349"/>
            <a:ext cx="3515242" cy="936103"/>
          </a:xfrm>
        </p:spPr>
        <p:txBody>
          <a:bodyPr>
            <a:normAutofit/>
          </a:bodyPr>
          <a:lstStyle/>
          <a:p>
            <a:r>
              <a:rPr lang="zh-TW" altLang="en-US" sz="4799" b="1" dirty="0"/>
              <a:t>安置與輔導</a:t>
            </a:r>
          </a:p>
        </p:txBody>
      </p:sp>
      <p:sp>
        <p:nvSpPr>
          <p:cNvPr id="3" name="內容版面配置區 2"/>
          <p:cNvSpPr>
            <a:spLocks noGrp="1"/>
          </p:cNvSpPr>
          <p:nvPr>
            <p:ph idx="1"/>
          </p:nvPr>
        </p:nvSpPr>
        <p:spPr>
          <a:xfrm>
            <a:off x="405780" y="956452"/>
            <a:ext cx="11047279" cy="5196903"/>
          </a:xfrm>
        </p:spPr>
        <p:txBody>
          <a:bodyPr>
            <a:noAutofit/>
          </a:bodyPr>
          <a:lstStyle/>
          <a:p>
            <a:pPr algn="just">
              <a:buFont typeface="Wingdings" panose="05000000000000000000" pitchFamily="2" charset="2"/>
              <a:buChar char="l"/>
            </a:pPr>
            <a:r>
              <a:rPr lang="zh-TW" altLang="zh-TW" sz="3199" dirty="0"/>
              <a:t>通過鑑定之學生通過鑑定之學生於公立國民中學普通班就讀者，</a:t>
            </a:r>
            <a:r>
              <a:rPr lang="zh-TW" altLang="zh-TW" sz="3199" dirty="0" smtClean="0"/>
              <a:t>於</a:t>
            </a:r>
            <a:r>
              <a:rPr lang="en-US" altLang="zh-TW" sz="3199" dirty="0" smtClean="0">
                <a:solidFill>
                  <a:srgbClr val="FF0000"/>
                </a:solidFill>
              </a:rPr>
              <a:t>111</a:t>
            </a:r>
            <a:r>
              <a:rPr lang="zh-TW" altLang="zh-TW" sz="3199" dirty="0" smtClean="0">
                <a:solidFill>
                  <a:srgbClr val="FF0000"/>
                </a:solidFill>
              </a:rPr>
              <a:t>年</a:t>
            </a:r>
            <a:r>
              <a:rPr lang="en-US" altLang="zh-TW" sz="3199" dirty="0">
                <a:solidFill>
                  <a:srgbClr val="FF0000"/>
                </a:solidFill>
              </a:rPr>
              <a:t>6</a:t>
            </a:r>
            <a:r>
              <a:rPr lang="zh-TW" altLang="zh-TW" sz="3199" dirty="0" smtClean="0">
                <a:solidFill>
                  <a:srgbClr val="FF0000"/>
                </a:solidFill>
              </a:rPr>
              <a:t>月</a:t>
            </a:r>
            <a:r>
              <a:rPr lang="en-US" altLang="zh-TW" sz="3199" dirty="0" smtClean="0">
                <a:solidFill>
                  <a:srgbClr val="FF0000"/>
                </a:solidFill>
              </a:rPr>
              <a:t>20</a:t>
            </a:r>
            <a:r>
              <a:rPr lang="zh-TW" altLang="zh-TW" sz="3199" dirty="0" smtClean="0">
                <a:solidFill>
                  <a:srgbClr val="FF0000"/>
                </a:solidFill>
              </a:rPr>
              <a:t>日</a:t>
            </a:r>
            <a:r>
              <a:rPr lang="en-US" altLang="zh-TW" sz="3199" dirty="0" smtClean="0">
                <a:solidFill>
                  <a:srgbClr val="FF0000"/>
                </a:solidFill>
              </a:rPr>
              <a:t>(</a:t>
            </a:r>
            <a:r>
              <a:rPr lang="zh-TW" altLang="en-US" sz="3199" dirty="0" smtClean="0">
                <a:solidFill>
                  <a:srgbClr val="FF0000"/>
                </a:solidFill>
              </a:rPr>
              <a:t>一</a:t>
            </a:r>
            <a:r>
              <a:rPr lang="en-US" altLang="zh-TW" sz="3199" dirty="0" smtClean="0">
                <a:solidFill>
                  <a:srgbClr val="FF0000"/>
                </a:solidFill>
              </a:rPr>
              <a:t>)</a:t>
            </a:r>
            <a:r>
              <a:rPr lang="zh-TW" altLang="zh-TW" sz="3199" dirty="0"/>
              <a:t>前繳驗鑑定結果通知單</a:t>
            </a:r>
            <a:r>
              <a:rPr lang="zh-TW" altLang="zh-TW" sz="3199" dirty="0">
                <a:solidFill>
                  <a:srgbClr val="FF0000"/>
                </a:solidFill>
              </a:rPr>
              <a:t>正本</a:t>
            </a:r>
            <a:r>
              <a:rPr lang="zh-TW" altLang="zh-TW" sz="3199" dirty="0"/>
              <a:t>予就讀</a:t>
            </a:r>
            <a:r>
              <a:rPr lang="zh-TW" altLang="en-US" sz="3199" dirty="0"/>
              <a:t>國中</a:t>
            </a:r>
            <a:r>
              <a:rPr lang="zh-TW" altLang="zh-TW" sz="3199" dirty="0"/>
              <a:t>，由學校依既有之資源給予該資賦優異類別</a:t>
            </a:r>
            <a:r>
              <a:rPr lang="en-US" altLang="zh-TW" sz="3199" dirty="0"/>
              <a:t>(</a:t>
            </a:r>
            <a:r>
              <a:rPr lang="zh-TW" altLang="zh-TW" sz="3199" dirty="0"/>
              <a:t>數理或</a:t>
            </a:r>
            <a:r>
              <a:rPr lang="zh-TW" altLang="zh-TW" sz="3199" dirty="0" smtClean="0"/>
              <a:t>英語</a:t>
            </a:r>
            <a:r>
              <a:rPr lang="zh-TW" altLang="en-US" sz="3199" dirty="0" smtClean="0"/>
              <a:t>或</a:t>
            </a:r>
            <a:r>
              <a:rPr lang="zh-TW" altLang="en-US" sz="3199" dirty="0" smtClean="0"/>
              <a:t>自然科學或創造能力</a:t>
            </a:r>
            <a:r>
              <a:rPr lang="en-US" altLang="zh-TW" sz="3199" dirty="0" smtClean="0"/>
              <a:t>)</a:t>
            </a:r>
            <a:r>
              <a:rPr lang="zh-TW" altLang="zh-TW" sz="3199" dirty="0"/>
              <a:t>資優資源班或資優教育方案等之特殊教育服務</a:t>
            </a:r>
            <a:r>
              <a:rPr lang="zh-TW" altLang="en-US" sz="3199" dirty="0" smtClean="0"/>
              <a:t>。</a:t>
            </a:r>
            <a:endParaRPr lang="en-US" altLang="zh-TW" sz="3199" dirty="0" smtClean="0"/>
          </a:p>
          <a:p>
            <a:pPr algn="just">
              <a:buFont typeface="Wingdings" panose="05000000000000000000" pitchFamily="2" charset="2"/>
              <a:buChar char="l"/>
            </a:pPr>
            <a:r>
              <a:rPr lang="zh-TW" altLang="zh-TW" sz="3199" dirty="0" smtClean="0"/>
              <a:t>另</a:t>
            </a:r>
            <a:r>
              <a:rPr lang="zh-TW" altLang="zh-TW" sz="3199" dirty="0"/>
              <a:t>通過自然科學資優鑑定之學生，倘若未就讀會稽國中者，得就近由就讀學校依既有之數理資優資源班或資優教育方案提供自然科學課程服務。</a:t>
            </a:r>
            <a:endParaRPr lang="en-US" altLang="zh-TW" sz="3199" dirty="0"/>
          </a:p>
          <a:p>
            <a:pPr>
              <a:buFont typeface="Wingdings" panose="05000000000000000000" pitchFamily="2" charset="2"/>
              <a:buChar char="l"/>
            </a:pPr>
            <a:r>
              <a:rPr lang="zh-TW" altLang="en-US" sz="3199" dirty="0"/>
              <a:t>依據特教法及相關法令規定，高中以下學校實施特殊教育，應彈性設計適合學生需求之課程、教材、教法及評量方式，融入資優學生個別輔導計畫</a:t>
            </a:r>
            <a:r>
              <a:rPr lang="en-US" altLang="zh-TW" sz="3199" dirty="0"/>
              <a:t>(IGP)</a:t>
            </a:r>
            <a:r>
              <a:rPr lang="zh-TW" altLang="en-US" sz="3199" dirty="0"/>
              <a:t>。</a:t>
            </a:r>
            <a:endParaRPr lang="en-US" altLang="zh-TW" sz="3199" dirty="0"/>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57</a:t>
            </a:fld>
            <a:endParaRPr lang="zh-TW" altLang="en-US" noProof="0" dirty="0"/>
          </a:p>
        </p:txBody>
      </p:sp>
    </p:spTree>
    <p:extLst>
      <p:ext uri="{BB962C8B-B14F-4D97-AF65-F5344CB8AC3E}">
        <p14:creationId xmlns:p14="http://schemas.microsoft.com/office/powerpoint/2010/main" val="10314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50716" y="116632"/>
            <a:ext cx="10468387" cy="978055"/>
          </a:xfrm>
        </p:spPr>
        <p:txBody>
          <a:bodyPr>
            <a:normAutofit fontScale="90000"/>
          </a:bodyPr>
          <a:lstStyle/>
          <a:p>
            <a:r>
              <a:rPr lang="zh-TW" altLang="en-US" sz="4799" b="1" dirty="0"/>
              <a:t>安置與輔導：資優學生個別輔導計畫</a:t>
            </a:r>
            <a:r>
              <a:rPr lang="en-US" altLang="zh-TW" sz="4799" b="1" dirty="0"/>
              <a:t>(IGP)</a:t>
            </a:r>
            <a:endParaRPr lang="zh-TW" altLang="en-US" sz="4799" b="1" dirty="0"/>
          </a:p>
        </p:txBody>
      </p:sp>
      <p:sp>
        <p:nvSpPr>
          <p:cNvPr id="3" name="內容版面配置區 2"/>
          <p:cNvSpPr>
            <a:spLocks noGrp="1"/>
          </p:cNvSpPr>
          <p:nvPr>
            <p:ph idx="1"/>
          </p:nvPr>
        </p:nvSpPr>
        <p:spPr>
          <a:xfrm>
            <a:off x="498765" y="1440161"/>
            <a:ext cx="11191295" cy="4725143"/>
          </a:xfrm>
        </p:spPr>
        <p:txBody>
          <a:bodyPr>
            <a:noAutofit/>
          </a:bodyPr>
          <a:lstStyle/>
          <a:p>
            <a:pPr>
              <a:buFont typeface="Wingdings" panose="05000000000000000000" pitchFamily="2" charset="2"/>
              <a:buChar char="l"/>
            </a:pPr>
            <a:r>
              <a:rPr lang="zh-TW" altLang="en-US" sz="3199" b="1" u="sng" dirty="0"/>
              <a:t>訂定與檢討時間</a:t>
            </a:r>
            <a:r>
              <a:rPr lang="zh-TW" altLang="en-US" sz="3199" dirty="0">
                <a:latin typeface="新細明體" panose="02020500000000000000" pitchFamily="18" charset="-120"/>
                <a:ea typeface="新細明體" panose="02020500000000000000" pitchFamily="18" charset="-120"/>
              </a:rPr>
              <a:t>：</a:t>
            </a:r>
            <a:r>
              <a:rPr lang="zh-TW" altLang="en-US" sz="3199" dirty="0"/>
              <a:t>資優新生及轉學生之</a:t>
            </a:r>
            <a:r>
              <a:rPr lang="en-US" altLang="zh-TW" sz="3199" dirty="0"/>
              <a:t>IGP</a:t>
            </a:r>
            <a:r>
              <a:rPr lang="zh-TW" altLang="en-US" sz="3199" dirty="0"/>
              <a:t>，學校應於其安置或入學後</a:t>
            </a:r>
            <a:r>
              <a:rPr lang="en-US" altLang="zh-TW" sz="3199" dirty="0"/>
              <a:t>1</a:t>
            </a:r>
            <a:r>
              <a:rPr lang="zh-TW" altLang="en-US" sz="3199" dirty="0"/>
              <a:t>個月內訂定，在學舊生之</a:t>
            </a:r>
            <a:r>
              <a:rPr lang="en-US" altLang="zh-TW" sz="3199" dirty="0"/>
              <a:t>IGP</a:t>
            </a:r>
            <a:r>
              <a:rPr lang="zh-TW" altLang="en-US" sz="3199" dirty="0"/>
              <a:t>，則應於開學前訂定；且每學期應至少檢討</a:t>
            </a:r>
            <a:r>
              <a:rPr lang="en-US" altLang="zh-TW" sz="3199" dirty="0"/>
              <a:t>1</a:t>
            </a:r>
            <a:r>
              <a:rPr lang="zh-TW" altLang="en-US" sz="3199" dirty="0"/>
              <a:t>次。</a:t>
            </a:r>
            <a:endParaRPr lang="en-US" altLang="zh-TW" sz="3199" dirty="0"/>
          </a:p>
          <a:p>
            <a:pPr>
              <a:buFont typeface="Wingdings" panose="05000000000000000000" pitchFamily="2" charset="2"/>
              <a:buChar char="l"/>
            </a:pPr>
            <a:r>
              <a:rPr lang="zh-TW" altLang="en-US" sz="3199" b="1" u="sng" dirty="0"/>
              <a:t>訂定過程</a:t>
            </a:r>
            <a:r>
              <a:rPr lang="zh-TW" altLang="en-US" sz="3199" dirty="0"/>
              <a:t>：以團隊合作方式進行評估，參與訂定人員應包含學校行政人員、特教與相關教師、</a:t>
            </a:r>
            <a:r>
              <a:rPr lang="zh-TW" altLang="en-US" sz="3199" b="1" u="sng" dirty="0">
                <a:solidFill>
                  <a:srgbClr val="FF0000"/>
                </a:solidFill>
              </a:rPr>
              <a:t>學生家長及學生本人</a:t>
            </a:r>
            <a:r>
              <a:rPr lang="zh-TW" altLang="en-US" sz="3199" dirty="0"/>
              <a:t>；必要時，得邀請相關專業人員參與。小組成員需於</a:t>
            </a:r>
            <a:r>
              <a:rPr lang="zh-TW" altLang="en-US" sz="3200" b="1" dirty="0"/>
              <a:t>個別輔導計畫</a:t>
            </a:r>
            <a:r>
              <a:rPr lang="en-US" altLang="zh-TW" sz="3200" b="1" dirty="0"/>
              <a:t>(IGP)</a:t>
            </a:r>
            <a:r>
              <a:rPr lang="zh-TW" altLang="en-US" sz="3200" dirty="0"/>
              <a:t>會議中依學生特質及需求，訂定特殊教育及相關服務計畫。</a:t>
            </a:r>
            <a:endParaRPr lang="en-US" altLang="zh-TW" sz="3199" dirty="0"/>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58</a:t>
            </a:fld>
            <a:endParaRPr lang="zh-TW" altLang="en-US" noProof="0" dirty="0"/>
          </a:p>
        </p:txBody>
      </p:sp>
    </p:spTree>
    <p:extLst>
      <p:ext uri="{BB962C8B-B14F-4D97-AF65-F5344CB8AC3E}">
        <p14:creationId xmlns:p14="http://schemas.microsoft.com/office/powerpoint/2010/main" val="301644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17372" y="487463"/>
            <a:ext cx="9348043" cy="801120"/>
          </a:xfrm>
        </p:spPr>
        <p:txBody>
          <a:bodyPr>
            <a:noAutofit/>
          </a:bodyPr>
          <a:lstStyle/>
          <a:p>
            <a:r>
              <a:rPr lang="zh-TW" altLang="en-US" sz="4399" b="1" dirty="0"/>
              <a:t>資賦優異學生安置原則</a:t>
            </a:r>
            <a:r>
              <a:rPr lang="en-US" altLang="zh-TW" sz="4399" b="1" dirty="0"/>
              <a:t>—</a:t>
            </a:r>
            <a:r>
              <a:rPr lang="zh-TW" altLang="en-US" sz="4399" b="1" dirty="0">
                <a:solidFill>
                  <a:srgbClr val="FF0000"/>
                </a:solidFill>
              </a:rPr>
              <a:t>資優資源班</a:t>
            </a:r>
          </a:p>
        </p:txBody>
      </p:sp>
      <p:sp>
        <p:nvSpPr>
          <p:cNvPr id="3" name="內容版面配置區 2"/>
          <p:cNvSpPr>
            <a:spLocks noGrp="1"/>
          </p:cNvSpPr>
          <p:nvPr>
            <p:ph idx="1"/>
          </p:nvPr>
        </p:nvSpPr>
        <p:spPr>
          <a:xfrm>
            <a:off x="1017373" y="1568730"/>
            <a:ext cx="10217971" cy="4391344"/>
          </a:xfrm>
        </p:spPr>
        <p:txBody>
          <a:bodyPr>
            <a:noAutofit/>
          </a:bodyPr>
          <a:lstStyle/>
          <a:p>
            <a:pPr>
              <a:lnSpc>
                <a:spcPct val="150000"/>
              </a:lnSpc>
            </a:pPr>
            <a:r>
              <a:rPr lang="zh-TW" altLang="en-US" sz="3199" dirty="0"/>
              <a:t>為落實常態編班政策並且推動資優教育之正向發展，國民教育階段資優教育應以</a:t>
            </a:r>
            <a:r>
              <a:rPr lang="zh-TW" altLang="en-US" sz="3199" b="1" u="sng" dirty="0">
                <a:solidFill>
                  <a:srgbClr val="FF0000"/>
                </a:solidFill>
              </a:rPr>
              <a:t>分散式資源班</a:t>
            </a:r>
            <a:r>
              <a:rPr lang="zh-TW" altLang="en-US" sz="3199" dirty="0"/>
              <a:t>方式辦理為限。若學校設有資優資源班，將依學生的優異特質及個別輔導計畫</a:t>
            </a:r>
            <a:r>
              <a:rPr lang="en-US" altLang="zh-TW" sz="3199" dirty="0"/>
              <a:t>(IGP)</a:t>
            </a:r>
            <a:r>
              <a:rPr lang="zh-TW" altLang="en-US" sz="3199" dirty="0"/>
              <a:t>，於</a:t>
            </a:r>
            <a:r>
              <a:rPr lang="zh-TW" altLang="en-US" sz="3199" dirty="0">
                <a:solidFill>
                  <a:srgbClr val="4646C5"/>
                </a:solidFill>
              </a:rPr>
              <a:t>該資優類科目上課時由其原普通班抽離至資優資源班學習</a:t>
            </a:r>
            <a:r>
              <a:rPr lang="zh-TW" altLang="en-US" sz="3199" dirty="0"/>
              <a:t>，並非採集中式專班的模式。</a:t>
            </a:r>
          </a:p>
          <a:p>
            <a:pPr>
              <a:lnSpc>
                <a:spcPct val="150000"/>
              </a:lnSpc>
              <a:buNone/>
            </a:pPr>
            <a:endParaRPr lang="zh-TW" altLang="en-US" sz="3199" dirty="0">
              <a:latin typeface="標楷體" panose="03000509000000000000" pitchFamily="65" charset="-120"/>
              <a:ea typeface="標楷體" panose="03000509000000000000" pitchFamily="65" charset="-120"/>
            </a:endParaRPr>
          </a:p>
          <a:p>
            <a:pPr>
              <a:lnSpc>
                <a:spcPct val="150000"/>
              </a:lnSpc>
              <a:buNone/>
            </a:pPr>
            <a:endParaRPr lang="zh-TW" altLang="en-US" sz="3199" dirty="0">
              <a:latin typeface="標楷體" panose="03000509000000000000" pitchFamily="65" charset="-120"/>
              <a:ea typeface="標楷體" panose="03000509000000000000" pitchFamily="65" charset="-120"/>
            </a:endParaRPr>
          </a:p>
          <a:p>
            <a:pPr>
              <a:lnSpc>
                <a:spcPct val="150000"/>
              </a:lnSpc>
              <a:buNone/>
            </a:pPr>
            <a:endParaRPr lang="en-US" altLang="zh-TW" sz="3199" dirty="0">
              <a:latin typeface="標楷體" panose="03000509000000000000" pitchFamily="65" charset="-120"/>
              <a:ea typeface="標楷體" panose="03000509000000000000" pitchFamily="65" charset="-120"/>
            </a:endParaRPr>
          </a:p>
          <a:p>
            <a:pPr>
              <a:lnSpc>
                <a:spcPct val="150000"/>
              </a:lnSpc>
              <a:buNone/>
            </a:pPr>
            <a:endParaRPr lang="en-US" altLang="zh-TW" sz="3199" dirty="0">
              <a:latin typeface="標楷體" panose="03000509000000000000" pitchFamily="65" charset="-120"/>
              <a:ea typeface="標楷體" panose="03000509000000000000" pitchFamily="65" charset="-120"/>
            </a:endParaRPr>
          </a:p>
          <a:p>
            <a:pPr>
              <a:lnSpc>
                <a:spcPct val="150000"/>
              </a:lnSpc>
            </a:pPr>
            <a:endParaRPr lang="zh-TW" altLang="en-US" sz="3199" dirty="0">
              <a:latin typeface="標楷體" panose="03000509000000000000" pitchFamily="65" charset="-120"/>
              <a:ea typeface="標楷體" panose="03000509000000000000" pitchFamily="65" charset="-120"/>
            </a:endParaRPr>
          </a:p>
          <a:p>
            <a:pPr>
              <a:lnSpc>
                <a:spcPct val="150000"/>
              </a:lnSpc>
            </a:pPr>
            <a:endParaRPr lang="zh-TW" altLang="en-US" sz="3199"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59</a:t>
            </a:fld>
            <a:endParaRPr lang="zh-TW" altLang="en-US" noProof="0" dirty="0"/>
          </a:p>
        </p:txBody>
      </p:sp>
    </p:spTree>
    <p:extLst>
      <p:ext uri="{BB962C8B-B14F-4D97-AF65-F5344CB8AC3E}">
        <p14:creationId xmlns:p14="http://schemas.microsoft.com/office/powerpoint/2010/main" val="100938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šḷîḋè"/>
          <p:cNvSpPr/>
          <p:nvPr/>
        </p:nvSpPr>
        <p:spPr bwMode="auto">
          <a:xfrm>
            <a:off x="93294" y="575856"/>
            <a:ext cx="4110554" cy="5821435"/>
          </a:xfrm>
          <a:custGeom>
            <a:avLst/>
            <a:gdLst>
              <a:gd name="connsiteX0" fmla="*/ 1340314 w 4111625"/>
              <a:gd name="connsiteY0" fmla="*/ 249119 h 5822951"/>
              <a:gd name="connsiteX1" fmla="*/ 1360734 w 4111625"/>
              <a:gd name="connsiteY1" fmla="*/ 250397 h 5822951"/>
              <a:gd name="connsiteX2" fmla="*/ 1350927 w 4111625"/>
              <a:gd name="connsiteY2" fmla="*/ 249783 h 5822951"/>
              <a:gd name="connsiteX3" fmla="*/ 1302697 w 4111625"/>
              <a:gd name="connsiteY3" fmla="*/ 246765 h 5822951"/>
              <a:gd name="connsiteX4" fmla="*/ 1327635 w 4111625"/>
              <a:gd name="connsiteY4" fmla="*/ 248326 h 5822951"/>
              <a:gd name="connsiteX5" fmla="*/ 1340314 w 4111625"/>
              <a:gd name="connsiteY5" fmla="*/ 249119 h 5822951"/>
              <a:gd name="connsiteX6" fmla="*/ 1315376 w 4111625"/>
              <a:gd name="connsiteY6" fmla="*/ 247559 h 5822951"/>
              <a:gd name="connsiteX7" fmla="*/ 1282278 w 4111625"/>
              <a:gd name="connsiteY7" fmla="*/ 245487 h 5822951"/>
              <a:gd name="connsiteX8" fmla="*/ 1292085 w 4111625"/>
              <a:gd name="connsiteY8" fmla="*/ 246101 h 5822951"/>
              <a:gd name="connsiteX9" fmla="*/ 1302697 w 4111625"/>
              <a:gd name="connsiteY9" fmla="*/ 246765 h 5822951"/>
              <a:gd name="connsiteX10" fmla="*/ 3616367 w 4111625"/>
              <a:gd name="connsiteY10" fmla="*/ 0 h 5822951"/>
              <a:gd name="connsiteX11" fmla="*/ 3616367 w 4111625"/>
              <a:gd name="connsiteY11" fmla="*/ 19639 h 5822951"/>
              <a:gd name="connsiteX12" fmla="*/ 3645788 w 4111625"/>
              <a:gd name="connsiteY12" fmla="*/ 4939198 h 5822951"/>
              <a:gd name="connsiteX13" fmla="*/ 3645788 w 4111625"/>
              <a:gd name="connsiteY13" fmla="*/ 4968657 h 5822951"/>
              <a:gd name="connsiteX14" fmla="*/ 3621270 w 4111625"/>
              <a:gd name="connsiteY14" fmla="*/ 4978476 h 5822951"/>
              <a:gd name="connsiteX15" fmla="*/ 3400611 w 4111625"/>
              <a:gd name="connsiteY15" fmla="*/ 5066851 h 5822951"/>
              <a:gd name="connsiteX16" fmla="*/ 3179951 w 4111625"/>
              <a:gd name="connsiteY16" fmla="*/ 5140497 h 5822951"/>
              <a:gd name="connsiteX17" fmla="*/ 3067169 w 4111625"/>
              <a:gd name="connsiteY17" fmla="*/ 5169956 h 5822951"/>
              <a:gd name="connsiteX18" fmla="*/ 2954388 w 4111625"/>
              <a:gd name="connsiteY18" fmla="*/ 5199414 h 5822951"/>
              <a:gd name="connsiteX19" fmla="*/ 2841606 w 4111625"/>
              <a:gd name="connsiteY19" fmla="*/ 5223963 h 5822951"/>
              <a:gd name="connsiteX20" fmla="*/ 2782764 w 4111625"/>
              <a:gd name="connsiteY20" fmla="*/ 5233783 h 5822951"/>
              <a:gd name="connsiteX21" fmla="*/ 2723921 w 4111625"/>
              <a:gd name="connsiteY21" fmla="*/ 5238692 h 5822951"/>
              <a:gd name="connsiteX22" fmla="*/ 2488551 w 4111625"/>
              <a:gd name="connsiteY22" fmla="*/ 5258331 h 5822951"/>
              <a:gd name="connsiteX23" fmla="*/ 2473840 w 4111625"/>
              <a:gd name="connsiteY23" fmla="*/ 5258331 h 5822951"/>
              <a:gd name="connsiteX24" fmla="*/ 2459129 w 4111625"/>
              <a:gd name="connsiteY24" fmla="*/ 5258331 h 5822951"/>
              <a:gd name="connsiteX25" fmla="*/ 2429708 w 4111625"/>
              <a:gd name="connsiteY25" fmla="*/ 5258331 h 5822951"/>
              <a:gd name="connsiteX26" fmla="*/ 2370865 w 4111625"/>
              <a:gd name="connsiteY26" fmla="*/ 5253421 h 5822951"/>
              <a:gd name="connsiteX27" fmla="*/ 2258084 w 4111625"/>
              <a:gd name="connsiteY27" fmla="*/ 5248512 h 5822951"/>
              <a:gd name="connsiteX28" fmla="*/ 2022714 w 4111625"/>
              <a:gd name="connsiteY28" fmla="*/ 5228873 h 5822951"/>
              <a:gd name="connsiteX29" fmla="*/ 1797150 w 4111625"/>
              <a:gd name="connsiteY29" fmla="*/ 5209234 h 5822951"/>
              <a:gd name="connsiteX30" fmla="*/ 1679465 w 4111625"/>
              <a:gd name="connsiteY30" fmla="*/ 5194505 h 5822951"/>
              <a:gd name="connsiteX31" fmla="*/ 1566684 w 4111625"/>
              <a:gd name="connsiteY31" fmla="*/ 5189595 h 5822951"/>
              <a:gd name="connsiteX32" fmla="*/ 1453902 w 4111625"/>
              <a:gd name="connsiteY32" fmla="*/ 5179775 h 5822951"/>
              <a:gd name="connsiteX33" fmla="*/ 1399963 w 4111625"/>
              <a:gd name="connsiteY33" fmla="*/ 5179775 h 5822951"/>
              <a:gd name="connsiteX34" fmla="*/ 1341120 w 4111625"/>
              <a:gd name="connsiteY34" fmla="*/ 5179775 h 5822951"/>
              <a:gd name="connsiteX35" fmla="*/ 1115557 w 4111625"/>
              <a:gd name="connsiteY35" fmla="*/ 5189595 h 5822951"/>
              <a:gd name="connsiteX36" fmla="*/ 1061618 w 4111625"/>
              <a:gd name="connsiteY36" fmla="*/ 5194505 h 5822951"/>
              <a:gd name="connsiteX37" fmla="*/ 1007679 w 4111625"/>
              <a:gd name="connsiteY37" fmla="*/ 5204324 h 5822951"/>
              <a:gd name="connsiteX38" fmla="*/ 953740 w 4111625"/>
              <a:gd name="connsiteY38" fmla="*/ 5214144 h 5822951"/>
              <a:gd name="connsiteX39" fmla="*/ 939029 w 4111625"/>
              <a:gd name="connsiteY39" fmla="*/ 5219053 h 5822951"/>
              <a:gd name="connsiteX40" fmla="*/ 934126 w 4111625"/>
              <a:gd name="connsiteY40" fmla="*/ 5219053 h 5822951"/>
              <a:gd name="connsiteX41" fmla="*/ 929222 w 4111625"/>
              <a:gd name="connsiteY41" fmla="*/ 5219053 h 5822951"/>
              <a:gd name="connsiteX42" fmla="*/ 899800 w 4111625"/>
              <a:gd name="connsiteY42" fmla="*/ 5228873 h 5822951"/>
              <a:gd name="connsiteX43" fmla="*/ 845862 w 4111625"/>
              <a:gd name="connsiteY43" fmla="*/ 5243602 h 5822951"/>
              <a:gd name="connsiteX44" fmla="*/ 791922 w 4111625"/>
              <a:gd name="connsiteY44" fmla="*/ 5258331 h 5822951"/>
              <a:gd name="connsiteX45" fmla="*/ 684044 w 4111625"/>
              <a:gd name="connsiteY45" fmla="*/ 5292699 h 5822951"/>
              <a:gd name="connsiteX46" fmla="*/ 512421 w 4111625"/>
              <a:gd name="connsiteY46" fmla="*/ 5361436 h 5822951"/>
              <a:gd name="connsiteX47" fmla="*/ 639912 w 4111625"/>
              <a:gd name="connsiteY47" fmla="*/ 5336887 h 5822951"/>
              <a:gd name="connsiteX48" fmla="*/ 708563 w 4111625"/>
              <a:gd name="connsiteY48" fmla="*/ 5327068 h 5822951"/>
              <a:gd name="connsiteX49" fmla="*/ 777212 w 4111625"/>
              <a:gd name="connsiteY49" fmla="*/ 5322158 h 5822951"/>
              <a:gd name="connsiteX50" fmla="*/ 806633 w 4111625"/>
              <a:gd name="connsiteY50" fmla="*/ 5322158 h 5822951"/>
              <a:gd name="connsiteX51" fmla="*/ 840958 w 4111625"/>
              <a:gd name="connsiteY51" fmla="*/ 5317248 h 5822951"/>
              <a:gd name="connsiteX52" fmla="*/ 909608 w 4111625"/>
              <a:gd name="connsiteY52" fmla="*/ 5317248 h 5822951"/>
              <a:gd name="connsiteX53" fmla="*/ 978258 w 4111625"/>
              <a:gd name="connsiteY53" fmla="*/ 5317248 h 5822951"/>
              <a:gd name="connsiteX54" fmla="*/ 1046907 w 4111625"/>
              <a:gd name="connsiteY54" fmla="*/ 5317248 h 5822951"/>
              <a:gd name="connsiteX55" fmla="*/ 1081232 w 4111625"/>
              <a:gd name="connsiteY55" fmla="*/ 5317248 h 5822951"/>
              <a:gd name="connsiteX56" fmla="*/ 1110653 w 4111625"/>
              <a:gd name="connsiteY56" fmla="*/ 5322158 h 5822951"/>
              <a:gd name="connsiteX57" fmla="*/ 1174400 w 4111625"/>
              <a:gd name="connsiteY57" fmla="*/ 5327068 h 5822951"/>
              <a:gd name="connsiteX58" fmla="*/ 1194014 w 4111625"/>
              <a:gd name="connsiteY58" fmla="*/ 5327068 h 5822951"/>
              <a:gd name="connsiteX59" fmla="*/ 1208724 w 4111625"/>
              <a:gd name="connsiteY59" fmla="*/ 5331977 h 5822951"/>
              <a:gd name="connsiteX60" fmla="*/ 1243049 w 4111625"/>
              <a:gd name="connsiteY60" fmla="*/ 5336887 h 5822951"/>
              <a:gd name="connsiteX61" fmla="*/ 1306795 w 4111625"/>
              <a:gd name="connsiteY61" fmla="*/ 5341797 h 5822951"/>
              <a:gd name="connsiteX62" fmla="*/ 1561780 w 4111625"/>
              <a:gd name="connsiteY62" fmla="*/ 5385984 h 5822951"/>
              <a:gd name="connsiteX63" fmla="*/ 1684369 w 4111625"/>
              <a:gd name="connsiteY63" fmla="*/ 5415443 h 5822951"/>
              <a:gd name="connsiteX64" fmla="*/ 1806957 w 4111625"/>
              <a:gd name="connsiteY64" fmla="*/ 5439992 h 5822951"/>
              <a:gd name="connsiteX65" fmla="*/ 2052135 w 4111625"/>
              <a:gd name="connsiteY65" fmla="*/ 5489089 h 5822951"/>
              <a:gd name="connsiteX66" fmla="*/ 2292409 w 4111625"/>
              <a:gd name="connsiteY66" fmla="*/ 5533277 h 5822951"/>
              <a:gd name="connsiteX67" fmla="*/ 2537586 w 4111625"/>
              <a:gd name="connsiteY67" fmla="*/ 5572555 h 5822951"/>
              <a:gd name="connsiteX68" fmla="*/ 2660175 w 4111625"/>
              <a:gd name="connsiteY68" fmla="*/ 5582374 h 5822951"/>
              <a:gd name="connsiteX69" fmla="*/ 2719017 w 4111625"/>
              <a:gd name="connsiteY69" fmla="*/ 5592193 h 5822951"/>
              <a:gd name="connsiteX70" fmla="*/ 2782764 w 4111625"/>
              <a:gd name="connsiteY70" fmla="*/ 5597103 h 5822951"/>
              <a:gd name="connsiteX71" fmla="*/ 2905352 w 4111625"/>
              <a:gd name="connsiteY71" fmla="*/ 5602013 h 5822951"/>
              <a:gd name="connsiteX72" fmla="*/ 3023037 w 4111625"/>
              <a:gd name="connsiteY72" fmla="*/ 5606923 h 5822951"/>
              <a:gd name="connsiteX73" fmla="*/ 3268215 w 4111625"/>
              <a:gd name="connsiteY73" fmla="*/ 5606923 h 5822951"/>
              <a:gd name="connsiteX74" fmla="*/ 3390804 w 4111625"/>
              <a:gd name="connsiteY74" fmla="*/ 5597103 h 5822951"/>
              <a:gd name="connsiteX75" fmla="*/ 3513392 w 4111625"/>
              <a:gd name="connsiteY75" fmla="*/ 5592193 h 5822951"/>
              <a:gd name="connsiteX76" fmla="*/ 3758570 w 4111625"/>
              <a:gd name="connsiteY76" fmla="*/ 5562735 h 5822951"/>
              <a:gd name="connsiteX77" fmla="*/ 3935098 w 4111625"/>
              <a:gd name="connsiteY77" fmla="*/ 5533277 h 5822951"/>
              <a:gd name="connsiteX78" fmla="*/ 4018458 w 4111625"/>
              <a:gd name="connsiteY78" fmla="*/ 780649 h 5822951"/>
              <a:gd name="connsiteX79" fmla="*/ 4106722 w 4111625"/>
              <a:gd name="connsiteY79" fmla="*/ 5606923 h 5822951"/>
              <a:gd name="connsiteX80" fmla="*/ 4111625 w 4111625"/>
              <a:gd name="connsiteY80" fmla="*/ 5680569 h 5822951"/>
              <a:gd name="connsiteX81" fmla="*/ 4038072 w 4111625"/>
              <a:gd name="connsiteY81" fmla="*/ 5695298 h 5822951"/>
              <a:gd name="connsiteX82" fmla="*/ 3787991 w 4111625"/>
              <a:gd name="connsiteY82" fmla="*/ 5744395 h 5822951"/>
              <a:gd name="connsiteX83" fmla="*/ 3537910 w 4111625"/>
              <a:gd name="connsiteY83" fmla="*/ 5783673 h 5822951"/>
              <a:gd name="connsiteX84" fmla="*/ 3410418 w 4111625"/>
              <a:gd name="connsiteY84" fmla="*/ 5798403 h 5822951"/>
              <a:gd name="connsiteX85" fmla="*/ 3282926 w 4111625"/>
              <a:gd name="connsiteY85" fmla="*/ 5808222 h 5822951"/>
              <a:gd name="connsiteX86" fmla="*/ 3023037 w 4111625"/>
              <a:gd name="connsiteY86" fmla="*/ 5818042 h 5822951"/>
              <a:gd name="connsiteX87" fmla="*/ 2895545 w 4111625"/>
              <a:gd name="connsiteY87" fmla="*/ 5818042 h 5822951"/>
              <a:gd name="connsiteX88" fmla="*/ 2768053 w 4111625"/>
              <a:gd name="connsiteY88" fmla="*/ 5818042 h 5822951"/>
              <a:gd name="connsiteX89" fmla="*/ 2704307 w 4111625"/>
              <a:gd name="connsiteY89" fmla="*/ 5813132 h 5822951"/>
              <a:gd name="connsiteX90" fmla="*/ 2640561 w 4111625"/>
              <a:gd name="connsiteY90" fmla="*/ 5808222 h 5822951"/>
              <a:gd name="connsiteX91" fmla="*/ 2513068 w 4111625"/>
              <a:gd name="connsiteY91" fmla="*/ 5798403 h 5822951"/>
              <a:gd name="connsiteX92" fmla="*/ 2258084 w 4111625"/>
              <a:gd name="connsiteY92" fmla="*/ 5773854 h 5822951"/>
              <a:gd name="connsiteX93" fmla="*/ 2008002 w 4111625"/>
              <a:gd name="connsiteY93" fmla="*/ 5734576 h 5822951"/>
              <a:gd name="connsiteX94" fmla="*/ 1757922 w 4111625"/>
              <a:gd name="connsiteY94" fmla="*/ 5690388 h 5822951"/>
              <a:gd name="connsiteX95" fmla="*/ 1635333 w 4111625"/>
              <a:gd name="connsiteY95" fmla="*/ 5670749 h 5822951"/>
              <a:gd name="connsiteX96" fmla="*/ 1512744 w 4111625"/>
              <a:gd name="connsiteY96" fmla="*/ 5651110 h 5822951"/>
              <a:gd name="connsiteX97" fmla="*/ 1272471 w 4111625"/>
              <a:gd name="connsiteY97" fmla="*/ 5616742 h 5822951"/>
              <a:gd name="connsiteX98" fmla="*/ 1213628 w 4111625"/>
              <a:gd name="connsiteY98" fmla="*/ 5611832 h 5822951"/>
              <a:gd name="connsiteX99" fmla="*/ 1184207 w 4111625"/>
              <a:gd name="connsiteY99" fmla="*/ 5606923 h 5822951"/>
              <a:gd name="connsiteX100" fmla="*/ 1169496 w 4111625"/>
              <a:gd name="connsiteY100" fmla="*/ 5606923 h 5822951"/>
              <a:gd name="connsiteX101" fmla="*/ 1164593 w 4111625"/>
              <a:gd name="connsiteY101" fmla="*/ 5606923 h 5822951"/>
              <a:gd name="connsiteX102" fmla="*/ 1154785 w 4111625"/>
              <a:gd name="connsiteY102" fmla="*/ 5606923 h 5822951"/>
              <a:gd name="connsiteX103" fmla="*/ 1095943 w 4111625"/>
              <a:gd name="connsiteY103" fmla="*/ 5602013 h 5822951"/>
              <a:gd name="connsiteX104" fmla="*/ 1061618 w 4111625"/>
              <a:gd name="connsiteY104" fmla="*/ 5602013 h 5822951"/>
              <a:gd name="connsiteX105" fmla="*/ 1032197 w 4111625"/>
              <a:gd name="connsiteY105" fmla="*/ 5602013 h 5822951"/>
              <a:gd name="connsiteX106" fmla="*/ 978258 w 4111625"/>
              <a:gd name="connsiteY106" fmla="*/ 5602013 h 5822951"/>
              <a:gd name="connsiteX107" fmla="*/ 919415 w 4111625"/>
              <a:gd name="connsiteY107" fmla="*/ 5606923 h 5822951"/>
              <a:gd name="connsiteX108" fmla="*/ 860573 w 4111625"/>
              <a:gd name="connsiteY108" fmla="*/ 5611832 h 5822951"/>
              <a:gd name="connsiteX109" fmla="*/ 831151 w 4111625"/>
              <a:gd name="connsiteY109" fmla="*/ 5611832 h 5822951"/>
              <a:gd name="connsiteX110" fmla="*/ 801730 w 4111625"/>
              <a:gd name="connsiteY110" fmla="*/ 5616742 h 5822951"/>
              <a:gd name="connsiteX111" fmla="*/ 747790 w 4111625"/>
              <a:gd name="connsiteY111" fmla="*/ 5621652 h 5822951"/>
              <a:gd name="connsiteX112" fmla="*/ 688948 w 4111625"/>
              <a:gd name="connsiteY112" fmla="*/ 5631471 h 5822951"/>
              <a:gd name="connsiteX113" fmla="*/ 576167 w 4111625"/>
              <a:gd name="connsiteY113" fmla="*/ 5656020 h 5822951"/>
              <a:gd name="connsiteX114" fmla="*/ 355507 w 4111625"/>
              <a:gd name="connsiteY114" fmla="*/ 5724756 h 5822951"/>
              <a:gd name="connsiteX115" fmla="*/ 306471 w 4111625"/>
              <a:gd name="connsiteY115" fmla="*/ 5749305 h 5822951"/>
              <a:gd name="connsiteX116" fmla="*/ 257436 w 4111625"/>
              <a:gd name="connsiteY116" fmla="*/ 5773854 h 5822951"/>
              <a:gd name="connsiteX117" fmla="*/ 208401 w 4111625"/>
              <a:gd name="connsiteY117" fmla="*/ 5798403 h 5822951"/>
              <a:gd name="connsiteX118" fmla="*/ 183882 w 4111625"/>
              <a:gd name="connsiteY118" fmla="*/ 5813132 h 5822951"/>
              <a:gd name="connsiteX119" fmla="*/ 174076 w 4111625"/>
              <a:gd name="connsiteY119" fmla="*/ 5818042 h 5822951"/>
              <a:gd name="connsiteX120" fmla="*/ 169172 w 4111625"/>
              <a:gd name="connsiteY120" fmla="*/ 5822951 h 5822951"/>
              <a:gd name="connsiteX121" fmla="*/ 26433 w 4111625"/>
              <a:gd name="connsiteY121" fmla="*/ 5822951 h 5822951"/>
              <a:gd name="connsiteX122" fmla="*/ 0 w 4111625"/>
              <a:gd name="connsiteY122" fmla="*/ 5822951 h 5822951"/>
              <a:gd name="connsiteX123" fmla="*/ 0 w 4111625"/>
              <a:gd name="connsiteY123" fmla="*/ 710368 h 5822951"/>
              <a:gd name="connsiteX124" fmla="*/ 2451 w 4111625"/>
              <a:gd name="connsiteY124" fmla="*/ 520433 h 5822951"/>
              <a:gd name="connsiteX125" fmla="*/ 61294 w 4111625"/>
              <a:gd name="connsiteY125" fmla="*/ 5459631 h 5822951"/>
              <a:gd name="connsiteX126" fmla="*/ 110329 w 4111625"/>
              <a:gd name="connsiteY126" fmla="*/ 5425262 h 5822951"/>
              <a:gd name="connsiteX127" fmla="*/ 164269 w 4111625"/>
              <a:gd name="connsiteY127" fmla="*/ 5395804 h 5822951"/>
              <a:gd name="connsiteX128" fmla="*/ 213304 w 4111625"/>
              <a:gd name="connsiteY128" fmla="*/ 5366345 h 5822951"/>
              <a:gd name="connsiteX129" fmla="*/ 424157 w 4111625"/>
              <a:gd name="connsiteY129" fmla="*/ 5263241 h 5822951"/>
              <a:gd name="connsiteX130" fmla="*/ 644816 w 4111625"/>
              <a:gd name="connsiteY130" fmla="*/ 5179775 h 5822951"/>
              <a:gd name="connsiteX131" fmla="*/ 757598 w 4111625"/>
              <a:gd name="connsiteY131" fmla="*/ 5145407 h 5822951"/>
              <a:gd name="connsiteX132" fmla="*/ 816441 w 4111625"/>
              <a:gd name="connsiteY132" fmla="*/ 5125768 h 5822951"/>
              <a:gd name="connsiteX133" fmla="*/ 870379 w 4111625"/>
              <a:gd name="connsiteY133" fmla="*/ 5115949 h 5822951"/>
              <a:gd name="connsiteX134" fmla="*/ 899800 w 4111625"/>
              <a:gd name="connsiteY134" fmla="*/ 5106129 h 5822951"/>
              <a:gd name="connsiteX135" fmla="*/ 904704 w 4111625"/>
              <a:gd name="connsiteY135" fmla="*/ 5106129 h 5822951"/>
              <a:gd name="connsiteX136" fmla="*/ 909608 w 4111625"/>
              <a:gd name="connsiteY136" fmla="*/ 5106129 h 5822951"/>
              <a:gd name="connsiteX137" fmla="*/ 914511 w 4111625"/>
              <a:gd name="connsiteY137" fmla="*/ 5101220 h 5822951"/>
              <a:gd name="connsiteX138" fmla="*/ 929222 w 4111625"/>
              <a:gd name="connsiteY138" fmla="*/ 5101220 h 5822951"/>
              <a:gd name="connsiteX139" fmla="*/ 988065 w 4111625"/>
              <a:gd name="connsiteY139" fmla="*/ 5091400 h 5822951"/>
              <a:gd name="connsiteX140" fmla="*/ 1046907 w 4111625"/>
              <a:gd name="connsiteY140" fmla="*/ 5081581 h 5822951"/>
              <a:gd name="connsiteX141" fmla="*/ 1105750 w 4111625"/>
              <a:gd name="connsiteY141" fmla="*/ 5076671 h 5822951"/>
              <a:gd name="connsiteX142" fmla="*/ 1341120 w 4111625"/>
              <a:gd name="connsiteY142" fmla="*/ 5066851 h 5822951"/>
              <a:gd name="connsiteX143" fmla="*/ 1399963 w 4111625"/>
              <a:gd name="connsiteY143" fmla="*/ 5066851 h 5822951"/>
              <a:gd name="connsiteX144" fmla="*/ 1458805 w 4111625"/>
              <a:gd name="connsiteY144" fmla="*/ 5071761 h 5822951"/>
              <a:gd name="connsiteX145" fmla="*/ 1576491 w 4111625"/>
              <a:gd name="connsiteY145" fmla="*/ 5076671 h 5822951"/>
              <a:gd name="connsiteX146" fmla="*/ 1694176 w 4111625"/>
              <a:gd name="connsiteY146" fmla="*/ 5086490 h 5822951"/>
              <a:gd name="connsiteX147" fmla="*/ 1806957 w 4111625"/>
              <a:gd name="connsiteY147" fmla="*/ 5101220 h 5822951"/>
              <a:gd name="connsiteX148" fmla="*/ 2037424 w 4111625"/>
              <a:gd name="connsiteY148" fmla="*/ 5125768 h 5822951"/>
              <a:gd name="connsiteX149" fmla="*/ 2262987 w 4111625"/>
              <a:gd name="connsiteY149" fmla="*/ 5145407 h 5822951"/>
              <a:gd name="connsiteX150" fmla="*/ 2375769 w 4111625"/>
              <a:gd name="connsiteY150" fmla="*/ 5155227 h 5822951"/>
              <a:gd name="connsiteX151" fmla="*/ 2434612 w 4111625"/>
              <a:gd name="connsiteY151" fmla="*/ 5155227 h 5822951"/>
              <a:gd name="connsiteX152" fmla="*/ 2464033 w 4111625"/>
              <a:gd name="connsiteY152" fmla="*/ 5160136 h 5822951"/>
              <a:gd name="connsiteX153" fmla="*/ 2478744 w 4111625"/>
              <a:gd name="connsiteY153" fmla="*/ 5160136 h 5822951"/>
              <a:gd name="connsiteX154" fmla="*/ 2488551 w 4111625"/>
              <a:gd name="connsiteY154" fmla="*/ 5160136 h 5822951"/>
              <a:gd name="connsiteX155" fmla="*/ 2714114 w 4111625"/>
              <a:gd name="connsiteY155" fmla="*/ 5145407 h 5822951"/>
              <a:gd name="connsiteX156" fmla="*/ 2768053 w 4111625"/>
              <a:gd name="connsiteY156" fmla="*/ 5135588 h 5822951"/>
              <a:gd name="connsiteX157" fmla="*/ 2826896 w 4111625"/>
              <a:gd name="connsiteY157" fmla="*/ 5130678 h 5822951"/>
              <a:gd name="connsiteX158" fmla="*/ 2934774 w 4111625"/>
              <a:gd name="connsiteY158" fmla="*/ 5106129 h 5822951"/>
              <a:gd name="connsiteX159" fmla="*/ 3047555 w 4111625"/>
              <a:gd name="connsiteY159" fmla="*/ 5081581 h 5822951"/>
              <a:gd name="connsiteX160" fmla="*/ 3155433 w 4111625"/>
              <a:gd name="connsiteY160" fmla="*/ 5052122 h 5822951"/>
              <a:gd name="connsiteX161" fmla="*/ 3371189 w 4111625"/>
              <a:gd name="connsiteY161" fmla="*/ 4983386 h 5822951"/>
              <a:gd name="connsiteX162" fmla="*/ 3557524 w 4111625"/>
              <a:gd name="connsiteY162" fmla="*/ 4909740 h 5822951"/>
              <a:gd name="connsiteX163" fmla="*/ 3586946 w 4111625"/>
              <a:gd name="connsiteY163" fmla="*/ 39278 h 5822951"/>
              <a:gd name="connsiteX164" fmla="*/ 3454550 w 4111625"/>
              <a:gd name="connsiteY164" fmla="*/ 78556 h 5822951"/>
              <a:gd name="connsiteX165" fmla="*/ 3380997 w 4111625"/>
              <a:gd name="connsiteY165" fmla="*/ 98195 h 5822951"/>
              <a:gd name="connsiteX166" fmla="*/ 3302540 w 4111625"/>
              <a:gd name="connsiteY166" fmla="*/ 117834 h 5822951"/>
              <a:gd name="connsiteX167" fmla="*/ 3228987 w 4111625"/>
              <a:gd name="connsiteY167" fmla="*/ 132563 h 5822951"/>
              <a:gd name="connsiteX168" fmla="*/ 3189758 w 4111625"/>
              <a:gd name="connsiteY168" fmla="*/ 142383 h 5822951"/>
              <a:gd name="connsiteX169" fmla="*/ 3150530 w 4111625"/>
              <a:gd name="connsiteY169" fmla="*/ 147292 h 5822951"/>
              <a:gd name="connsiteX170" fmla="*/ 2998520 w 4111625"/>
              <a:gd name="connsiteY170" fmla="*/ 176751 h 5822951"/>
              <a:gd name="connsiteX171" fmla="*/ 2920063 w 4111625"/>
              <a:gd name="connsiteY171" fmla="*/ 191480 h 5822951"/>
              <a:gd name="connsiteX172" fmla="*/ 2841606 w 4111625"/>
              <a:gd name="connsiteY172" fmla="*/ 201300 h 5822951"/>
              <a:gd name="connsiteX173" fmla="*/ 2768053 w 4111625"/>
              <a:gd name="connsiteY173" fmla="*/ 211119 h 5822951"/>
              <a:gd name="connsiteX174" fmla="*/ 2689596 w 4111625"/>
              <a:gd name="connsiteY174" fmla="*/ 220939 h 5822951"/>
              <a:gd name="connsiteX175" fmla="*/ 2532683 w 4111625"/>
              <a:gd name="connsiteY175" fmla="*/ 235668 h 5822951"/>
              <a:gd name="connsiteX176" fmla="*/ 2375769 w 4111625"/>
              <a:gd name="connsiteY176" fmla="*/ 250397 h 5822951"/>
              <a:gd name="connsiteX177" fmla="*/ 2297312 w 4111625"/>
              <a:gd name="connsiteY177" fmla="*/ 255307 h 5822951"/>
              <a:gd name="connsiteX178" fmla="*/ 2218855 w 4111625"/>
              <a:gd name="connsiteY178" fmla="*/ 260216 h 5822951"/>
              <a:gd name="connsiteX179" fmla="*/ 2140399 w 4111625"/>
              <a:gd name="connsiteY179" fmla="*/ 260216 h 5822951"/>
              <a:gd name="connsiteX180" fmla="*/ 2066845 w 4111625"/>
              <a:gd name="connsiteY180" fmla="*/ 265126 h 5822951"/>
              <a:gd name="connsiteX181" fmla="*/ 1909932 w 4111625"/>
              <a:gd name="connsiteY181" fmla="*/ 265126 h 5822951"/>
              <a:gd name="connsiteX182" fmla="*/ 1753018 w 4111625"/>
              <a:gd name="connsiteY182" fmla="*/ 265126 h 5822951"/>
              <a:gd name="connsiteX183" fmla="*/ 1596105 w 4111625"/>
              <a:gd name="connsiteY183" fmla="*/ 260216 h 5822951"/>
              <a:gd name="connsiteX184" fmla="*/ 1439191 w 4111625"/>
              <a:gd name="connsiteY184" fmla="*/ 255307 h 5822951"/>
              <a:gd name="connsiteX185" fmla="*/ 1360734 w 4111625"/>
              <a:gd name="connsiteY185" fmla="*/ 250397 h 5822951"/>
              <a:gd name="connsiteX186" fmla="*/ 1439191 w 4111625"/>
              <a:gd name="connsiteY186" fmla="*/ 250397 h 5822951"/>
              <a:gd name="connsiteX187" fmla="*/ 1596105 w 4111625"/>
              <a:gd name="connsiteY187" fmla="*/ 255307 h 5822951"/>
              <a:gd name="connsiteX188" fmla="*/ 1753018 w 4111625"/>
              <a:gd name="connsiteY188" fmla="*/ 260216 h 5822951"/>
              <a:gd name="connsiteX189" fmla="*/ 1909932 w 4111625"/>
              <a:gd name="connsiteY189" fmla="*/ 255307 h 5822951"/>
              <a:gd name="connsiteX190" fmla="*/ 2061942 w 4111625"/>
              <a:gd name="connsiteY190" fmla="*/ 250397 h 5822951"/>
              <a:gd name="connsiteX191" fmla="*/ 2140399 w 4111625"/>
              <a:gd name="connsiteY191" fmla="*/ 250397 h 5822951"/>
              <a:gd name="connsiteX192" fmla="*/ 2218855 w 4111625"/>
              <a:gd name="connsiteY192" fmla="*/ 245487 h 5822951"/>
              <a:gd name="connsiteX193" fmla="*/ 2297312 w 4111625"/>
              <a:gd name="connsiteY193" fmla="*/ 240577 h 5822951"/>
              <a:gd name="connsiteX194" fmla="*/ 2375769 w 4111625"/>
              <a:gd name="connsiteY194" fmla="*/ 235668 h 5822951"/>
              <a:gd name="connsiteX195" fmla="*/ 2532683 w 4111625"/>
              <a:gd name="connsiteY195" fmla="*/ 220939 h 5822951"/>
              <a:gd name="connsiteX196" fmla="*/ 2684693 w 4111625"/>
              <a:gd name="connsiteY196" fmla="*/ 201300 h 5822951"/>
              <a:gd name="connsiteX197" fmla="*/ 2763149 w 4111625"/>
              <a:gd name="connsiteY197" fmla="*/ 191480 h 5822951"/>
              <a:gd name="connsiteX198" fmla="*/ 2841606 w 4111625"/>
              <a:gd name="connsiteY198" fmla="*/ 181661 h 5822951"/>
              <a:gd name="connsiteX199" fmla="*/ 2915159 w 4111625"/>
              <a:gd name="connsiteY199" fmla="*/ 171841 h 5822951"/>
              <a:gd name="connsiteX200" fmla="*/ 2993616 w 4111625"/>
              <a:gd name="connsiteY200" fmla="*/ 157112 h 5822951"/>
              <a:gd name="connsiteX201" fmla="*/ 3145626 w 4111625"/>
              <a:gd name="connsiteY201" fmla="*/ 127654 h 5822951"/>
              <a:gd name="connsiteX202" fmla="*/ 3184855 w 4111625"/>
              <a:gd name="connsiteY202" fmla="*/ 117834 h 5822951"/>
              <a:gd name="connsiteX203" fmla="*/ 3224083 w 4111625"/>
              <a:gd name="connsiteY203" fmla="*/ 108014 h 5822951"/>
              <a:gd name="connsiteX204" fmla="*/ 3297636 w 4111625"/>
              <a:gd name="connsiteY204" fmla="*/ 93285 h 5822951"/>
              <a:gd name="connsiteX205" fmla="*/ 3376093 w 4111625"/>
              <a:gd name="connsiteY205" fmla="*/ 73646 h 5822951"/>
              <a:gd name="connsiteX206" fmla="*/ 3449646 w 4111625"/>
              <a:gd name="connsiteY206" fmla="*/ 49098 h 5822951"/>
              <a:gd name="connsiteX207" fmla="*/ 3596753 w 4111625"/>
              <a:gd name="connsiteY207" fmla="*/ 4910 h 5822951"/>
              <a:gd name="connsiteX208" fmla="*/ 3616367 w 4111625"/>
              <a:gd name="connsiteY208" fmla="*/ 0 h 582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4111625" h="5822951">
                <a:moveTo>
                  <a:pt x="1340314" y="249119"/>
                </a:moveTo>
                <a:lnTo>
                  <a:pt x="1360734" y="250397"/>
                </a:lnTo>
                <a:cubicBezTo>
                  <a:pt x="1360734" y="250397"/>
                  <a:pt x="1360734" y="250397"/>
                  <a:pt x="1350927" y="249783"/>
                </a:cubicBezTo>
                <a:close/>
                <a:moveTo>
                  <a:pt x="1302697" y="246765"/>
                </a:moveTo>
                <a:lnTo>
                  <a:pt x="1327635" y="248326"/>
                </a:lnTo>
                <a:lnTo>
                  <a:pt x="1340314" y="249119"/>
                </a:lnTo>
                <a:lnTo>
                  <a:pt x="1315376" y="247559"/>
                </a:lnTo>
                <a:close/>
                <a:moveTo>
                  <a:pt x="1282278" y="245487"/>
                </a:moveTo>
                <a:cubicBezTo>
                  <a:pt x="1282278" y="245487"/>
                  <a:pt x="1282278" y="245487"/>
                  <a:pt x="1292085" y="246101"/>
                </a:cubicBezTo>
                <a:lnTo>
                  <a:pt x="1302697" y="246765"/>
                </a:lnTo>
                <a:close/>
                <a:moveTo>
                  <a:pt x="3616367" y="0"/>
                </a:moveTo>
                <a:cubicBezTo>
                  <a:pt x="3616367" y="0"/>
                  <a:pt x="3616367" y="0"/>
                  <a:pt x="3616367" y="19639"/>
                </a:cubicBezTo>
                <a:cubicBezTo>
                  <a:pt x="3616367" y="19639"/>
                  <a:pt x="3616367" y="19639"/>
                  <a:pt x="3645788" y="4939198"/>
                </a:cubicBezTo>
                <a:cubicBezTo>
                  <a:pt x="3645788" y="4939198"/>
                  <a:pt x="3645788" y="4939198"/>
                  <a:pt x="3645788" y="4968657"/>
                </a:cubicBezTo>
                <a:cubicBezTo>
                  <a:pt x="3645788" y="4968657"/>
                  <a:pt x="3645788" y="4968657"/>
                  <a:pt x="3621270" y="4978476"/>
                </a:cubicBezTo>
                <a:cubicBezTo>
                  <a:pt x="3547717" y="5012844"/>
                  <a:pt x="3474164" y="5037393"/>
                  <a:pt x="3400611" y="5066851"/>
                </a:cubicBezTo>
                <a:cubicBezTo>
                  <a:pt x="3331961" y="5091400"/>
                  <a:pt x="3258408" y="5115949"/>
                  <a:pt x="3179951" y="5140497"/>
                </a:cubicBezTo>
                <a:cubicBezTo>
                  <a:pt x="3145626" y="5150317"/>
                  <a:pt x="3106398" y="5160136"/>
                  <a:pt x="3067169" y="5169956"/>
                </a:cubicBezTo>
                <a:cubicBezTo>
                  <a:pt x="3032845" y="5179775"/>
                  <a:pt x="2993616" y="5189595"/>
                  <a:pt x="2954388" y="5199414"/>
                </a:cubicBezTo>
                <a:cubicBezTo>
                  <a:pt x="2920063" y="5209234"/>
                  <a:pt x="2880835" y="5214144"/>
                  <a:pt x="2841606" y="5223963"/>
                </a:cubicBezTo>
                <a:cubicBezTo>
                  <a:pt x="2841606" y="5223963"/>
                  <a:pt x="2841606" y="5223963"/>
                  <a:pt x="2782764" y="5233783"/>
                </a:cubicBezTo>
                <a:cubicBezTo>
                  <a:pt x="2782764" y="5233783"/>
                  <a:pt x="2782764" y="5233783"/>
                  <a:pt x="2723921" y="5238692"/>
                </a:cubicBezTo>
                <a:cubicBezTo>
                  <a:pt x="2645464" y="5253421"/>
                  <a:pt x="2567007" y="5258331"/>
                  <a:pt x="2488551" y="5258331"/>
                </a:cubicBezTo>
                <a:cubicBezTo>
                  <a:pt x="2483647" y="5258331"/>
                  <a:pt x="2478744" y="5258331"/>
                  <a:pt x="2473840" y="5258331"/>
                </a:cubicBezTo>
                <a:cubicBezTo>
                  <a:pt x="2473840" y="5258331"/>
                  <a:pt x="2473840" y="5258331"/>
                  <a:pt x="2459129" y="5258331"/>
                </a:cubicBezTo>
                <a:cubicBezTo>
                  <a:pt x="2459129" y="5258331"/>
                  <a:pt x="2459129" y="5258331"/>
                  <a:pt x="2429708" y="5258331"/>
                </a:cubicBezTo>
                <a:cubicBezTo>
                  <a:pt x="2410094" y="5258331"/>
                  <a:pt x="2390480" y="5258331"/>
                  <a:pt x="2370865" y="5253421"/>
                </a:cubicBezTo>
                <a:cubicBezTo>
                  <a:pt x="2336541" y="5253421"/>
                  <a:pt x="2292409" y="5253421"/>
                  <a:pt x="2258084" y="5248512"/>
                </a:cubicBezTo>
                <a:cubicBezTo>
                  <a:pt x="2179627" y="5243602"/>
                  <a:pt x="2101170" y="5238692"/>
                  <a:pt x="2022714" y="5228873"/>
                </a:cubicBezTo>
                <a:cubicBezTo>
                  <a:pt x="2022714" y="5228873"/>
                  <a:pt x="2022714" y="5228873"/>
                  <a:pt x="1797150" y="5209234"/>
                </a:cubicBezTo>
                <a:cubicBezTo>
                  <a:pt x="1797150" y="5209234"/>
                  <a:pt x="1797150" y="5209234"/>
                  <a:pt x="1679465" y="5194505"/>
                </a:cubicBezTo>
                <a:cubicBezTo>
                  <a:pt x="1645140" y="5194505"/>
                  <a:pt x="1605912" y="5189595"/>
                  <a:pt x="1566684" y="5189595"/>
                </a:cubicBezTo>
                <a:cubicBezTo>
                  <a:pt x="1532359" y="5184685"/>
                  <a:pt x="1493130" y="5184685"/>
                  <a:pt x="1453902" y="5179775"/>
                </a:cubicBezTo>
                <a:cubicBezTo>
                  <a:pt x="1453902" y="5179775"/>
                  <a:pt x="1453902" y="5179775"/>
                  <a:pt x="1399963" y="5179775"/>
                </a:cubicBezTo>
                <a:cubicBezTo>
                  <a:pt x="1399963" y="5179775"/>
                  <a:pt x="1399963" y="5179775"/>
                  <a:pt x="1341120" y="5179775"/>
                </a:cubicBezTo>
                <a:cubicBezTo>
                  <a:pt x="1267567" y="5179775"/>
                  <a:pt x="1194014" y="5184685"/>
                  <a:pt x="1115557" y="5189595"/>
                </a:cubicBezTo>
                <a:cubicBezTo>
                  <a:pt x="1100846" y="5189595"/>
                  <a:pt x="1081232" y="5194505"/>
                  <a:pt x="1061618" y="5194505"/>
                </a:cubicBezTo>
                <a:cubicBezTo>
                  <a:pt x="1042004" y="5199414"/>
                  <a:pt x="1027293" y="5199414"/>
                  <a:pt x="1007679" y="5204324"/>
                </a:cubicBezTo>
                <a:cubicBezTo>
                  <a:pt x="1007679" y="5204324"/>
                  <a:pt x="1007679" y="5204324"/>
                  <a:pt x="953740" y="5214144"/>
                </a:cubicBezTo>
                <a:cubicBezTo>
                  <a:pt x="953740" y="5214144"/>
                  <a:pt x="953740" y="5214144"/>
                  <a:pt x="939029" y="5219053"/>
                </a:cubicBezTo>
                <a:cubicBezTo>
                  <a:pt x="939029" y="5219053"/>
                  <a:pt x="939029" y="5219053"/>
                  <a:pt x="934126" y="5219053"/>
                </a:cubicBezTo>
                <a:cubicBezTo>
                  <a:pt x="934126" y="5219053"/>
                  <a:pt x="934126" y="5219053"/>
                  <a:pt x="929222" y="5219053"/>
                </a:cubicBezTo>
                <a:cubicBezTo>
                  <a:pt x="929222" y="5219053"/>
                  <a:pt x="929222" y="5219053"/>
                  <a:pt x="899800" y="5228873"/>
                </a:cubicBezTo>
                <a:cubicBezTo>
                  <a:pt x="899800" y="5228873"/>
                  <a:pt x="899800" y="5228873"/>
                  <a:pt x="845862" y="5243602"/>
                </a:cubicBezTo>
                <a:cubicBezTo>
                  <a:pt x="845862" y="5243602"/>
                  <a:pt x="845862" y="5243602"/>
                  <a:pt x="791922" y="5258331"/>
                </a:cubicBezTo>
                <a:cubicBezTo>
                  <a:pt x="757598" y="5268151"/>
                  <a:pt x="718369" y="5282880"/>
                  <a:pt x="684044" y="5292699"/>
                </a:cubicBezTo>
                <a:cubicBezTo>
                  <a:pt x="625202" y="5312338"/>
                  <a:pt x="571263" y="5336887"/>
                  <a:pt x="512421" y="5361436"/>
                </a:cubicBezTo>
                <a:cubicBezTo>
                  <a:pt x="556553" y="5351616"/>
                  <a:pt x="600684" y="5341797"/>
                  <a:pt x="639912" y="5336887"/>
                </a:cubicBezTo>
                <a:cubicBezTo>
                  <a:pt x="664431" y="5336887"/>
                  <a:pt x="684044" y="5331977"/>
                  <a:pt x="708563" y="5327068"/>
                </a:cubicBezTo>
                <a:cubicBezTo>
                  <a:pt x="708563" y="5327068"/>
                  <a:pt x="708563" y="5327068"/>
                  <a:pt x="777212" y="5322158"/>
                </a:cubicBezTo>
                <a:cubicBezTo>
                  <a:pt x="777212" y="5322158"/>
                  <a:pt x="777212" y="5322158"/>
                  <a:pt x="806633" y="5322158"/>
                </a:cubicBezTo>
                <a:cubicBezTo>
                  <a:pt x="806633" y="5322158"/>
                  <a:pt x="806633" y="5322158"/>
                  <a:pt x="840958" y="5317248"/>
                </a:cubicBezTo>
                <a:cubicBezTo>
                  <a:pt x="840958" y="5317248"/>
                  <a:pt x="840958" y="5317248"/>
                  <a:pt x="909608" y="5317248"/>
                </a:cubicBezTo>
                <a:cubicBezTo>
                  <a:pt x="929222" y="5317248"/>
                  <a:pt x="953740" y="5317248"/>
                  <a:pt x="978258" y="5317248"/>
                </a:cubicBezTo>
                <a:cubicBezTo>
                  <a:pt x="978258" y="5317248"/>
                  <a:pt x="978258" y="5317248"/>
                  <a:pt x="1046907" y="5317248"/>
                </a:cubicBezTo>
                <a:cubicBezTo>
                  <a:pt x="1056714" y="5317248"/>
                  <a:pt x="1066522" y="5317248"/>
                  <a:pt x="1081232" y="5317248"/>
                </a:cubicBezTo>
                <a:cubicBezTo>
                  <a:pt x="1081232" y="5317248"/>
                  <a:pt x="1081232" y="5317248"/>
                  <a:pt x="1110653" y="5322158"/>
                </a:cubicBezTo>
                <a:cubicBezTo>
                  <a:pt x="1110653" y="5322158"/>
                  <a:pt x="1110653" y="5322158"/>
                  <a:pt x="1174400" y="5327068"/>
                </a:cubicBezTo>
                <a:cubicBezTo>
                  <a:pt x="1174400" y="5327068"/>
                  <a:pt x="1174400" y="5327068"/>
                  <a:pt x="1194014" y="5327068"/>
                </a:cubicBezTo>
                <a:cubicBezTo>
                  <a:pt x="1194014" y="5327068"/>
                  <a:pt x="1194014" y="5327068"/>
                  <a:pt x="1208724" y="5331977"/>
                </a:cubicBezTo>
                <a:cubicBezTo>
                  <a:pt x="1208724" y="5331977"/>
                  <a:pt x="1208724" y="5331977"/>
                  <a:pt x="1243049" y="5336887"/>
                </a:cubicBezTo>
                <a:cubicBezTo>
                  <a:pt x="1243049" y="5336887"/>
                  <a:pt x="1243049" y="5336887"/>
                  <a:pt x="1306795" y="5341797"/>
                </a:cubicBezTo>
                <a:cubicBezTo>
                  <a:pt x="1390156" y="5356526"/>
                  <a:pt x="1478420" y="5371255"/>
                  <a:pt x="1561780" y="5385984"/>
                </a:cubicBezTo>
                <a:cubicBezTo>
                  <a:pt x="1601008" y="5395804"/>
                  <a:pt x="1645140" y="5405623"/>
                  <a:pt x="1684369" y="5415443"/>
                </a:cubicBezTo>
                <a:cubicBezTo>
                  <a:pt x="1684369" y="5415443"/>
                  <a:pt x="1684369" y="5415443"/>
                  <a:pt x="1806957" y="5439992"/>
                </a:cubicBezTo>
                <a:cubicBezTo>
                  <a:pt x="1806957" y="5439992"/>
                  <a:pt x="1806957" y="5439992"/>
                  <a:pt x="2052135" y="5489089"/>
                </a:cubicBezTo>
                <a:cubicBezTo>
                  <a:pt x="2130592" y="5503818"/>
                  <a:pt x="2213952" y="5523457"/>
                  <a:pt x="2292409" y="5533277"/>
                </a:cubicBezTo>
                <a:cubicBezTo>
                  <a:pt x="2375769" y="5548006"/>
                  <a:pt x="2454226" y="5557825"/>
                  <a:pt x="2537586" y="5572555"/>
                </a:cubicBezTo>
                <a:cubicBezTo>
                  <a:pt x="2537586" y="5572555"/>
                  <a:pt x="2537586" y="5572555"/>
                  <a:pt x="2660175" y="5582374"/>
                </a:cubicBezTo>
                <a:cubicBezTo>
                  <a:pt x="2660175" y="5582374"/>
                  <a:pt x="2660175" y="5582374"/>
                  <a:pt x="2719017" y="5592193"/>
                </a:cubicBezTo>
                <a:cubicBezTo>
                  <a:pt x="2719017" y="5592193"/>
                  <a:pt x="2719017" y="5592193"/>
                  <a:pt x="2782764" y="5597103"/>
                </a:cubicBezTo>
                <a:cubicBezTo>
                  <a:pt x="2782764" y="5597103"/>
                  <a:pt x="2782764" y="5597103"/>
                  <a:pt x="2905352" y="5602013"/>
                </a:cubicBezTo>
                <a:cubicBezTo>
                  <a:pt x="2944581" y="5606923"/>
                  <a:pt x="2983809" y="5606923"/>
                  <a:pt x="3023037" y="5606923"/>
                </a:cubicBezTo>
                <a:cubicBezTo>
                  <a:pt x="3106398" y="5611832"/>
                  <a:pt x="3189758" y="5606923"/>
                  <a:pt x="3268215" y="5606923"/>
                </a:cubicBezTo>
                <a:cubicBezTo>
                  <a:pt x="3312347" y="5606923"/>
                  <a:pt x="3351575" y="5602013"/>
                  <a:pt x="3390804" y="5597103"/>
                </a:cubicBezTo>
                <a:cubicBezTo>
                  <a:pt x="3390804" y="5597103"/>
                  <a:pt x="3390804" y="5597103"/>
                  <a:pt x="3513392" y="5592193"/>
                </a:cubicBezTo>
                <a:cubicBezTo>
                  <a:pt x="3596753" y="5582374"/>
                  <a:pt x="3680113" y="5572555"/>
                  <a:pt x="3758570" y="5562735"/>
                </a:cubicBezTo>
                <a:cubicBezTo>
                  <a:pt x="3758570" y="5562735"/>
                  <a:pt x="3758570" y="5562735"/>
                  <a:pt x="3935098" y="5533277"/>
                </a:cubicBezTo>
                <a:cubicBezTo>
                  <a:pt x="3935098" y="5533277"/>
                  <a:pt x="3935098" y="5533277"/>
                  <a:pt x="4018458" y="780649"/>
                </a:cubicBezTo>
                <a:cubicBezTo>
                  <a:pt x="4018458" y="780649"/>
                  <a:pt x="4018458" y="780649"/>
                  <a:pt x="4106722" y="5606923"/>
                </a:cubicBezTo>
                <a:lnTo>
                  <a:pt x="4111625" y="5680569"/>
                </a:lnTo>
                <a:cubicBezTo>
                  <a:pt x="4111625" y="5680569"/>
                  <a:pt x="4111625" y="5680569"/>
                  <a:pt x="4038072" y="5695298"/>
                </a:cubicBezTo>
                <a:cubicBezTo>
                  <a:pt x="4038072" y="5695298"/>
                  <a:pt x="4038072" y="5695298"/>
                  <a:pt x="3787991" y="5744395"/>
                </a:cubicBezTo>
                <a:cubicBezTo>
                  <a:pt x="3704631" y="5759125"/>
                  <a:pt x="3621270" y="5773854"/>
                  <a:pt x="3537910" y="5783673"/>
                </a:cubicBezTo>
                <a:cubicBezTo>
                  <a:pt x="3537910" y="5783673"/>
                  <a:pt x="3537910" y="5783673"/>
                  <a:pt x="3410418" y="5798403"/>
                </a:cubicBezTo>
                <a:cubicBezTo>
                  <a:pt x="3366286" y="5798403"/>
                  <a:pt x="3322154" y="5808222"/>
                  <a:pt x="3282926" y="5808222"/>
                </a:cubicBezTo>
                <a:cubicBezTo>
                  <a:pt x="3194662" y="5813132"/>
                  <a:pt x="3111301" y="5818042"/>
                  <a:pt x="3023037" y="5818042"/>
                </a:cubicBezTo>
                <a:cubicBezTo>
                  <a:pt x="2983809" y="5818042"/>
                  <a:pt x="2939677" y="5818042"/>
                  <a:pt x="2895545" y="5818042"/>
                </a:cubicBezTo>
                <a:cubicBezTo>
                  <a:pt x="2895545" y="5818042"/>
                  <a:pt x="2895545" y="5818042"/>
                  <a:pt x="2768053" y="5818042"/>
                </a:cubicBezTo>
                <a:cubicBezTo>
                  <a:pt x="2768053" y="5818042"/>
                  <a:pt x="2768053" y="5818042"/>
                  <a:pt x="2704307" y="5813132"/>
                </a:cubicBezTo>
                <a:cubicBezTo>
                  <a:pt x="2704307" y="5813132"/>
                  <a:pt x="2704307" y="5813132"/>
                  <a:pt x="2640561" y="5808222"/>
                </a:cubicBezTo>
                <a:cubicBezTo>
                  <a:pt x="2596429" y="5808222"/>
                  <a:pt x="2557200" y="5803312"/>
                  <a:pt x="2513068" y="5798403"/>
                </a:cubicBezTo>
                <a:cubicBezTo>
                  <a:pt x="2429708" y="5793493"/>
                  <a:pt x="2341444" y="5783673"/>
                  <a:pt x="2258084" y="5773854"/>
                </a:cubicBezTo>
                <a:cubicBezTo>
                  <a:pt x="2174724" y="5759125"/>
                  <a:pt x="2091363" y="5749305"/>
                  <a:pt x="2008002" y="5734576"/>
                </a:cubicBezTo>
                <a:cubicBezTo>
                  <a:pt x="2008002" y="5734576"/>
                  <a:pt x="2008002" y="5734576"/>
                  <a:pt x="1757922" y="5690388"/>
                </a:cubicBezTo>
                <a:cubicBezTo>
                  <a:pt x="1757922" y="5690388"/>
                  <a:pt x="1757922" y="5690388"/>
                  <a:pt x="1635333" y="5670749"/>
                </a:cubicBezTo>
                <a:cubicBezTo>
                  <a:pt x="1596105" y="5665840"/>
                  <a:pt x="1551973" y="5656020"/>
                  <a:pt x="1512744" y="5651110"/>
                </a:cubicBezTo>
                <a:cubicBezTo>
                  <a:pt x="1434288" y="5636381"/>
                  <a:pt x="1350927" y="5626562"/>
                  <a:pt x="1272471" y="5616742"/>
                </a:cubicBezTo>
                <a:cubicBezTo>
                  <a:pt x="1272471" y="5616742"/>
                  <a:pt x="1272471" y="5616742"/>
                  <a:pt x="1213628" y="5611832"/>
                </a:cubicBezTo>
                <a:cubicBezTo>
                  <a:pt x="1213628" y="5611832"/>
                  <a:pt x="1213628" y="5611832"/>
                  <a:pt x="1184207" y="5606923"/>
                </a:cubicBezTo>
                <a:cubicBezTo>
                  <a:pt x="1184207" y="5606923"/>
                  <a:pt x="1184207" y="5606923"/>
                  <a:pt x="1169496" y="5606923"/>
                </a:cubicBezTo>
                <a:cubicBezTo>
                  <a:pt x="1169496" y="5606923"/>
                  <a:pt x="1169496" y="5606923"/>
                  <a:pt x="1164593" y="5606923"/>
                </a:cubicBezTo>
                <a:cubicBezTo>
                  <a:pt x="1164593" y="5606923"/>
                  <a:pt x="1164593" y="5606923"/>
                  <a:pt x="1154785" y="5606923"/>
                </a:cubicBezTo>
                <a:cubicBezTo>
                  <a:pt x="1154785" y="5606923"/>
                  <a:pt x="1154785" y="5606923"/>
                  <a:pt x="1095943" y="5602013"/>
                </a:cubicBezTo>
                <a:cubicBezTo>
                  <a:pt x="1095943" y="5602013"/>
                  <a:pt x="1095943" y="5602013"/>
                  <a:pt x="1061618" y="5602013"/>
                </a:cubicBezTo>
                <a:cubicBezTo>
                  <a:pt x="1051811" y="5602013"/>
                  <a:pt x="1042004" y="5602013"/>
                  <a:pt x="1032197" y="5602013"/>
                </a:cubicBezTo>
                <a:cubicBezTo>
                  <a:pt x="1032197" y="5602013"/>
                  <a:pt x="1032197" y="5602013"/>
                  <a:pt x="978258" y="5602013"/>
                </a:cubicBezTo>
                <a:cubicBezTo>
                  <a:pt x="958643" y="5602013"/>
                  <a:pt x="939029" y="5602013"/>
                  <a:pt x="919415" y="5606923"/>
                </a:cubicBezTo>
                <a:cubicBezTo>
                  <a:pt x="919415" y="5606923"/>
                  <a:pt x="919415" y="5606923"/>
                  <a:pt x="860573" y="5611832"/>
                </a:cubicBezTo>
                <a:cubicBezTo>
                  <a:pt x="860573" y="5611832"/>
                  <a:pt x="860573" y="5611832"/>
                  <a:pt x="831151" y="5611832"/>
                </a:cubicBezTo>
                <a:cubicBezTo>
                  <a:pt x="831151" y="5611832"/>
                  <a:pt x="831151" y="5611832"/>
                  <a:pt x="801730" y="5616742"/>
                </a:cubicBezTo>
                <a:cubicBezTo>
                  <a:pt x="801730" y="5616742"/>
                  <a:pt x="801730" y="5616742"/>
                  <a:pt x="747790" y="5621652"/>
                </a:cubicBezTo>
                <a:cubicBezTo>
                  <a:pt x="728177" y="5626562"/>
                  <a:pt x="708563" y="5631471"/>
                  <a:pt x="688948" y="5631471"/>
                </a:cubicBezTo>
                <a:cubicBezTo>
                  <a:pt x="649720" y="5636381"/>
                  <a:pt x="610491" y="5646201"/>
                  <a:pt x="576167" y="5656020"/>
                </a:cubicBezTo>
                <a:cubicBezTo>
                  <a:pt x="502613" y="5675659"/>
                  <a:pt x="429060" y="5700208"/>
                  <a:pt x="355507" y="5724756"/>
                </a:cubicBezTo>
                <a:cubicBezTo>
                  <a:pt x="355507" y="5724756"/>
                  <a:pt x="355507" y="5724756"/>
                  <a:pt x="306471" y="5749305"/>
                </a:cubicBezTo>
                <a:cubicBezTo>
                  <a:pt x="286857" y="5759125"/>
                  <a:pt x="272147" y="5764034"/>
                  <a:pt x="257436" y="5773854"/>
                </a:cubicBezTo>
                <a:cubicBezTo>
                  <a:pt x="237822" y="5783673"/>
                  <a:pt x="223111" y="5788583"/>
                  <a:pt x="208401" y="5798403"/>
                </a:cubicBezTo>
                <a:cubicBezTo>
                  <a:pt x="198593" y="5803312"/>
                  <a:pt x="193690" y="5808222"/>
                  <a:pt x="183882" y="5813132"/>
                </a:cubicBezTo>
                <a:cubicBezTo>
                  <a:pt x="183882" y="5813132"/>
                  <a:pt x="178979" y="5818042"/>
                  <a:pt x="174076" y="5818042"/>
                </a:cubicBezTo>
                <a:cubicBezTo>
                  <a:pt x="174076" y="5818042"/>
                  <a:pt x="174076" y="5818042"/>
                  <a:pt x="169172" y="5822951"/>
                </a:cubicBezTo>
                <a:cubicBezTo>
                  <a:pt x="169172" y="5822951"/>
                  <a:pt x="169172" y="5822951"/>
                  <a:pt x="26433" y="5822951"/>
                </a:cubicBezTo>
                <a:lnTo>
                  <a:pt x="0" y="5822951"/>
                </a:lnTo>
                <a:lnTo>
                  <a:pt x="0" y="710368"/>
                </a:lnTo>
                <a:lnTo>
                  <a:pt x="2451" y="520433"/>
                </a:lnTo>
                <a:cubicBezTo>
                  <a:pt x="2451" y="520433"/>
                  <a:pt x="2451" y="520433"/>
                  <a:pt x="61294" y="5459631"/>
                </a:cubicBezTo>
                <a:cubicBezTo>
                  <a:pt x="76004" y="5444901"/>
                  <a:pt x="95618" y="5435082"/>
                  <a:pt x="110329" y="5425262"/>
                </a:cubicBezTo>
                <a:cubicBezTo>
                  <a:pt x="110329" y="5425262"/>
                  <a:pt x="110329" y="5425262"/>
                  <a:pt x="164269" y="5395804"/>
                </a:cubicBezTo>
                <a:cubicBezTo>
                  <a:pt x="164269" y="5395804"/>
                  <a:pt x="164269" y="5395804"/>
                  <a:pt x="213304" y="5366345"/>
                </a:cubicBezTo>
                <a:cubicBezTo>
                  <a:pt x="281954" y="5331977"/>
                  <a:pt x="355507" y="5297609"/>
                  <a:pt x="424157" y="5263241"/>
                </a:cubicBezTo>
                <a:cubicBezTo>
                  <a:pt x="497710" y="5233783"/>
                  <a:pt x="571263" y="5204324"/>
                  <a:pt x="644816" y="5179775"/>
                </a:cubicBezTo>
                <a:cubicBezTo>
                  <a:pt x="684044" y="5165046"/>
                  <a:pt x="718369" y="5155227"/>
                  <a:pt x="757598" y="5145407"/>
                </a:cubicBezTo>
                <a:cubicBezTo>
                  <a:pt x="757598" y="5145407"/>
                  <a:pt x="757598" y="5145407"/>
                  <a:pt x="816441" y="5125768"/>
                </a:cubicBezTo>
                <a:cubicBezTo>
                  <a:pt x="816441" y="5125768"/>
                  <a:pt x="816441" y="5125768"/>
                  <a:pt x="870379" y="5115949"/>
                </a:cubicBezTo>
                <a:cubicBezTo>
                  <a:pt x="870379" y="5115949"/>
                  <a:pt x="870379" y="5115949"/>
                  <a:pt x="899800" y="5106129"/>
                </a:cubicBezTo>
                <a:cubicBezTo>
                  <a:pt x="899800" y="5106129"/>
                  <a:pt x="899800" y="5106129"/>
                  <a:pt x="904704" y="5106129"/>
                </a:cubicBezTo>
                <a:cubicBezTo>
                  <a:pt x="904704" y="5106129"/>
                  <a:pt x="904704" y="5106129"/>
                  <a:pt x="909608" y="5106129"/>
                </a:cubicBezTo>
                <a:cubicBezTo>
                  <a:pt x="909608" y="5106129"/>
                  <a:pt x="909608" y="5106129"/>
                  <a:pt x="914511" y="5101220"/>
                </a:cubicBezTo>
                <a:cubicBezTo>
                  <a:pt x="914511" y="5101220"/>
                  <a:pt x="914511" y="5101220"/>
                  <a:pt x="929222" y="5101220"/>
                </a:cubicBezTo>
                <a:cubicBezTo>
                  <a:pt x="929222" y="5101220"/>
                  <a:pt x="929222" y="5101220"/>
                  <a:pt x="988065" y="5091400"/>
                </a:cubicBezTo>
                <a:cubicBezTo>
                  <a:pt x="1007679" y="5086490"/>
                  <a:pt x="1027293" y="5086490"/>
                  <a:pt x="1046907" y="5081581"/>
                </a:cubicBezTo>
                <a:cubicBezTo>
                  <a:pt x="1066522" y="5081581"/>
                  <a:pt x="1086136" y="5076671"/>
                  <a:pt x="1105750" y="5076671"/>
                </a:cubicBezTo>
                <a:cubicBezTo>
                  <a:pt x="1184207" y="5066851"/>
                  <a:pt x="1262663" y="5066851"/>
                  <a:pt x="1341120" y="5066851"/>
                </a:cubicBezTo>
                <a:cubicBezTo>
                  <a:pt x="1341120" y="5066851"/>
                  <a:pt x="1341120" y="5066851"/>
                  <a:pt x="1399963" y="5066851"/>
                </a:cubicBezTo>
                <a:cubicBezTo>
                  <a:pt x="1399963" y="5066851"/>
                  <a:pt x="1399963" y="5066851"/>
                  <a:pt x="1458805" y="5071761"/>
                </a:cubicBezTo>
                <a:cubicBezTo>
                  <a:pt x="1498034" y="5071761"/>
                  <a:pt x="1537262" y="5076671"/>
                  <a:pt x="1576491" y="5076671"/>
                </a:cubicBezTo>
                <a:cubicBezTo>
                  <a:pt x="1615719" y="5081581"/>
                  <a:pt x="1654947" y="5086490"/>
                  <a:pt x="1694176" y="5086490"/>
                </a:cubicBezTo>
                <a:cubicBezTo>
                  <a:pt x="1694176" y="5086490"/>
                  <a:pt x="1694176" y="5086490"/>
                  <a:pt x="1806957" y="5101220"/>
                </a:cubicBezTo>
                <a:cubicBezTo>
                  <a:pt x="1806957" y="5101220"/>
                  <a:pt x="1806957" y="5101220"/>
                  <a:pt x="2037424" y="5125768"/>
                </a:cubicBezTo>
                <a:cubicBezTo>
                  <a:pt x="2110977" y="5135588"/>
                  <a:pt x="2189434" y="5140497"/>
                  <a:pt x="2262987" y="5145407"/>
                </a:cubicBezTo>
                <a:cubicBezTo>
                  <a:pt x="2302216" y="5150317"/>
                  <a:pt x="2336541" y="5150317"/>
                  <a:pt x="2375769" y="5155227"/>
                </a:cubicBezTo>
                <a:cubicBezTo>
                  <a:pt x="2395383" y="5155227"/>
                  <a:pt x="2414997" y="5155227"/>
                  <a:pt x="2434612" y="5155227"/>
                </a:cubicBezTo>
                <a:cubicBezTo>
                  <a:pt x="2434612" y="5155227"/>
                  <a:pt x="2434612" y="5155227"/>
                  <a:pt x="2464033" y="5160136"/>
                </a:cubicBezTo>
                <a:cubicBezTo>
                  <a:pt x="2464033" y="5160136"/>
                  <a:pt x="2464033" y="5160136"/>
                  <a:pt x="2478744" y="5160136"/>
                </a:cubicBezTo>
                <a:cubicBezTo>
                  <a:pt x="2478744" y="5160136"/>
                  <a:pt x="2483647" y="5160136"/>
                  <a:pt x="2488551" y="5160136"/>
                </a:cubicBezTo>
                <a:cubicBezTo>
                  <a:pt x="2562104" y="5160136"/>
                  <a:pt x="2640561" y="5155227"/>
                  <a:pt x="2714114" y="5145407"/>
                </a:cubicBezTo>
                <a:cubicBezTo>
                  <a:pt x="2714114" y="5145407"/>
                  <a:pt x="2714114" y="5145407"/>
                  <a:pt x="2768053" y="5135588"/>
                </a:cubicBezTo>
                <a:cubicBezTo>
                  <a:pt x="2768053" y="5135588"/>
                  <a:pt x="2768053" y="5135588"/>
                  <a:pt x="2826896" y="5130678"/>
                </a:cubicBezTo>
                <a:cubicBezTo>
                  <a:pt x="2861220" y="5120859"/>
                  <a:pt x="2900449" y="5115949"/>
                  <a:pt x="2934774" y="5106129"/>
                </a:cubicBezTo>
                <a:cubicBezTo>
                  <a:pt x="2974002" y="5101220"/>
                  <a:pt x="3008327" y="5091400"/>
                  <a:pt x="3047555" y="5081581"/>
                </a:cubicBezTo>
                <a:cubicBezTo>
                  <a:pt x="3081880" y="5071761"/>
                  <a:pt x="3121108" y="5061942"/>
                  <a:pt x="3155433" y="5052122"/>
                </a:cubicBezTo>
                <a:cubicBezTo>
                  <a:pt x="3228987" y="5032483"/>
                  <a:pt x="3302540" y="5007934"/>
                  <a:pt x="3371189" y="4983386"/>
                </a:cubicBezTo>
                <a:cubicBezTo>
                  <a:pt x="3434936" y="4958837"/>
                  <a:pt x="3498682" y="4939198"/>
                  <a:pt x="3557524" y="4909740"/>
                </a:cubicBezTo>
                <a:cubicBezTo>
                  <a:pt x="3557524" y="4909740"/>
                  <a:pt x="3557524" y="4909740"/>
                  <a:pt x="3586946" y="39278"/>
                </a:cubicBezTo>
                <a:cubicBezTo>
                  <a:pt x="3586946" y="39278"/>
                  <a:pt x="3586946" y="39278"/>
                  <a:pt x="3454550" y="78556"/>
                </a:cubicBezTo>
                <a:cubicBezTo>
                  <a:pt x="3430032" y="83466"/>
                  <a:pt x="3405514" y="93285"/>
                  <a:pt x="3380997" y="98195"/>
                </a:cubicBezTo>
                <a:cubicBezTo>
                  <a:pt x="3380997" y="98195"/>
                  <a:pt x="3380997" y="98195"/>
                  <a:pt x="3302540" y="117834"/>
                </a:cubicBezTo>
                <a:cubicBezTo>
                  <a:pt x="3302540" y="117834"/>
                  <a:pt x="3302540" y="117834"/>
                  <a:pt x="3228987" y="132563"/>
                </a:cubicBezTo>
                <a:cubicBezTo>
                  <a:pt x="3228987" y="132563"/>
                  <a:pt x="3228987" y="132563"/>
                  <a:pt x="3189758" y="142383"/>
                </a:cubicBezTo>
                <a:cubicBezTo>
                  <a:pt x="3175047" y="147292"/>
                  <a:pt x="3165240" y="147292"/>
                  <a:pt x="3150530" y="147292"/>
                </a:cubicBezTo>
                <a:cubicBezTo>
                  <a:pt x="3150530" y="147292"/>
                  <a:pt x="3150530" y="147292"/>
                  <a:pt x="2998520" y="176751"/>
                </a:cubicBezTo>
                <a:cubicBezTo>
                  <a:pt x="2974002" y="181661"/>
                  <a:pt x="2944581" y="186570"/>
                  <a:pt x="2920063" y="191480"/>
                </a:cubicBezTo>
                <a:cubicBezTo>
                  <a:pt x="2920063" y="191480"/>
                  <a:pt x="2920063" y="191480"/>
                  <a:pt x="2841606" y="201300"/>
                </a:cubicBezTo>
                <a:cubicBezTo>
                  <a:pt x="2841606" y="201300"/>
                  <a:pt x="2841606" y="201300"/>
                  <a:pt x="2768053" y="211119"/>
                </a:cubicBezTo>
                <a:cubicBezTo>
                  <a:pt x="2738632" y="216029"/>
                  <a:pt x="2714114" y="216029"/>
                  <a:pt x="2689596" y="220939"/>
                </a:cubicBezTo>
                <a:cubicBezTo>
                  <a:pt x="2635657" y="225848"/>
                  <a:pt x="2586622" y="230758"/>
                  <a:pt x="2532683" y="235668"/>
                </a:cubicBezTo>
                <a:cubicBezTo>
                  <a:pt x="2532683" y="235668"/>
                  <a:pt x="2532683" y="235668"/>
                  <a:pt x="2375769" y="250397"/>
                </a:cubicBezTo>
                <a:cubicBezTo>
                  <a:pt x="2351251" y="250397"/>
                  <a:pt x="2326734" y="255307"/>
                  <a:pt x="2297312" y="255307"/>
                </a:cubicBezTo>
                <a:cubicBezTo>
                  <a:pt x="2297312" y="255307"/>
                  <a:pt x="2297312" y="255307"/>
                  <a:pt x="2218855" y="260216"/>
                </a:cubicBezTo>
                <a:cubicBezTo>
                  <a:pt x="2218855" y="260216"/>
                  <a:pt x="2218855" y="260216"/>
                  <a:pt x="2140399" y="260216"/>
                </a:cubicBezTo>
                <a:cubicBezTo>
                  <a:pt x="2140399" y="260216"/>
                  <a:pt x="2140399" y="260216"/>
                  <a:pt x="2066845" y="265126"/>
                </a:cubicBezTo>
                <a:cubicBezTo>
                  <a:pt x="2012906" y="265126"/>
                  <a:pt x="1958967" y="265126"/>
                  <a:pt x="1909932" y="265126"/>
                </a:cubicBezTo>
                <a:cubicBezTo>
                  <a:pt x="1855992" y="265126"/>
                  <a:pt x="1802054" y="265126"/>
                  <a:pt x="1753018" y="265126"/>
                </a:cubicBezTo>
                <a:cubicBezTo>
                  <a:pt x="1699079" y="265126"/>
                  <a:pt x="1650044" y="265126"/>
                  <a:pt x="1596105" y="260216"/>
                </a:cubicBezTo>
                <a:cubicBezTo>
                  <a:pt x="1542166" y="260216"/>
                  <a:pt x="1493130" y="260216"/>
                  <a:pt x="1439191" y="255307"/>
                </a:cubicBezTo>
                <a:cubicBezTo>
                  <a:pt x="1439191" y="255307"/>
                  <a:pt x="1439191" y="255307"/>
                  <a:pt x="1360734" y="250397"/>
                </a:cubicBezTo>
                <a:cubicBezTo>
                  <a:pt x="1360734" y="250397"/>
                  <a:pt x="1360734" y="250397"/>
                  <a:pt x="1439191" y="250397"/>
                </a:cubicBezTo>
                <a:cubicBezTo>
                  <a:pt x="1493130" y="255307"/>
                  <a:pt x="1542166" y="255307"/>
                  <a:pt x="1596105" y="255307"/>
                </a:cubicBezTo>
                <a:cubicBezTo>
                  <a:pt x="1650044" y="255307"/>
                  <a:pt x="1699079" y="255307"/>
                  <a:pt x="1753018" y="260216"/>
                </a:cubicBezTo>
                <a:cubicBezTo>
                  <a:pt x="1802054" y="260216"/>
                  <a:pt x="1855992" y="255307"/>
                  <a:pt x="1909932" y="255307"/>
                </a:cubicBezTo>
                <a:cubicBezTo>
                  <a:pt x="1958967" y="255307"/>
                  <a:pt x="2012906" y="255307"/>
                  <a:pt x="2061942" y="250397"/>
                </a:cubicBezTo>
                <a:cubicBezTo>
                  <a:pt x="2061942" y="250397"/>
                  <a:pt x="2061942" y="250397"/>
                  <a:pt x="2140399" y="250397"/>
                </a:cubicBezTo>
                <a:cubicBezTo>
                  <a:pt x="2140399" y="250397"/>
                  <a:pt x="2140399" y="250397"/>
                  <a:pt x="2218855" y="245487"/>
                </a:cubicBezTo>
                <a:cubicBezTo>
                  <a:pt x="2218855" y="245487"/>
                  <a:pt x="2218855" y="245487"/>
                  <a:pt x="2297312" y="240577"/>
                </a:cubicBezTo>
                <a:cubicBezTo>
                  <a:pt x="2321830" y="240577"/>
                  <a:pt x="2351251" y="235668"/>
                  <a:pt x="2375769" y="235668"/>
                </a:cubicBezTo>
                <a:cubicBezTo>
                  <a:pt x="2375769" y="235668"/>
                  <a:pt x="2375769" y="235668"/>
                  <a:pt x="2532683" y="220939"/>
                </a:cubicBezTo>
                <a:cubicBezTo>
                  <a:pt x="2581718" y="216029"/>
                  <a:pt x="2635657" y="211119"/>
                  <a:pt x="2684693" y="201300"/>
                </a:cubicBezTo>
                <a:cubicBezTo>
                  <a:pt x="2709210" y="201300"/>
                  <a:pt x="2738632" y="196390"/>
                  <a:pt x="2763149" y="191480"/>
                </a:cubicBezTo>
                <a:cubicBezTo>
                  <a:pt x="2763149" y="191480"/>
                  <a:pt x="2763149" y="191480"/>
                  <a:pt x="2841606" y="181661"/>
                </a:cubicBezTo>
                <a:cubicBezTo>
                  <a:pt x="2841606" y="181661"/>
                  <a:pt x="2841606" y="181661"/>
                  <a:pt x="2915159" y="171841"/>
                </a:cubicBezTo>
                <a:cubicBezTo>
                  <a:pt x="2944581" y="166931"/>
                  <a:pt x="2969098" y="162022"/>
                  <a:pt x="2993616" y="157112"/>
                </a:cubicBezTo>
                <a:cubicBezTo>
                  <a:pt x="2993616" y="157112"/>
                  <a:pt x="2993616" y="157112"/>
                  <a:pt x="3145626" y="127654"/>
                </a:cubicBezTo>
                <a:cubicBezTo>
                  <a:pt x="3160337" y="122744"/>
                  <a:pt x="3170144" y="122744"/>
                  <a:pt x="3184855" y="117834"/>
                </a:cubicBezTo>
                <a:cubicBezTo>
                  <a:pt x="3184855" y="117834"/>
                  <a:pt x="3184855" y="117834"/>
                  <a:pt x="3224083" y="108014"/>
                </a:cubicBezTo>
                <a:cubicBezTo>
                  <a:pt x="3224083" y="108014"/>
                  <a:pt x="3224083" y="108014"/>
                  <a:pt x="3297636" y="93285"/>
                </a:cubicBezTo>
                <a:cubicBezTo>
                  <a:pt x="3297636" y="93285"/>
                  <a:pt x="3297636" y="93285"/>
                  <a:pt x="3376093" y="73646"/>
                </a:cubicBezTo>
                <a:cubicBezTo>
                  <a:pt x="3400611" y="68737"/>
                  <a:pt x="3425128" y="58917"/>
                  <a:pt x="3449646" y="49098"/>
                </a:cubicBezTo>
                <a:cubicBezTo>
                  <a:pt x="3449646" y="49098"/>
                  <a:pt x="3449646" y="49098"/>
                  <a:pt x="3596753" y="4910"/>
                </a:cubicBezTo>
                <a:cubicBezTo>
                  <a:pt x="3596753" y="4910"/>
                  <a:pt x="3596753" y="4910"/>
                  <a:pt x="3616367" y="0"/>
                </a:cubicBezTo>
                <a:close/>
              </a:path>
            </a:pathLst>
          </a:custGeom>
          <a:solidFill>
            <a:schemeClr val="tx2"/>
          </a:solidFill>
          <a:ln>
            <a:noFill/>
          </a:ln>
        </p:spPr>
        <p:txBody>
          <a:bodyPr vert="horz" wrap="square" lIns="91416" tIns="45708" rIns="91416" bIns="45708" numCol="1" anchor="t" anchorCtr="0" compatLnSpc="1">
            <a:noAutofit/>
          </a:bodyPr>
          <a:lstStyle/>
          <a:p>
            <a:pPr defTabSz="913491">
              <a:defRPr/>
            </a:pPr>
            <a:endParaRPr lang="zh-CN" altLang="en-US" sz="2399" dirty="0">
              <a:solidFill>
                <a:prstClr val="black"/>
              </a:solidFill>
              <a:latin typeface="微軟正黑體" panose="020B0604030504040204" pitchFamily="34" charset="-120"/>
              <a:ea typeface="微軟正黑體" panose="020B0604030504040204" pitchFamily="34" charset="-120"/>
            </a:endParaRPr>
          </a:p>
        </p:txBody>
      </p:sp>
      <p:sp>
        <p:nvSpPr>
          <p:cNvPr id="26" name="íṥḻiḑè"/>
          <p:cNvSpPr/>
          <p:nvPr/>
        </p:nvSpPr>
        <p:spPr>
          <a:xfrm>
            <a:off x="629387" y="2923809"/>
            <a:ext cx="2540338" cy="562765"/>
          </a:xfrm>
          <a:prstGeom prst="rect">
            <a:avLst/>
          </a:prstGeom>
          <a:noFill/>
        </p:spPr>
        <p:txBody>
          <a:bodyPr wrap="none" anchor="ctr">
            <a:noAutofit/>
          </a:bodyPr>
          <a:lstStyle/>
          <a:p>
            <a:pPr algn="ctr"/>
            <a:r>
              <a:rPr lang="zh-TW" altLang="en-US" sz="3199" b="1" dirty="0">
                <a:latin typeface="微軟正黑體" panose="020B0604030504040204" pitchFamily="34" charset="-120"/>
                <a:ea typeface="微軟正黑體" panose="020B0604030504040204" pitchFamily="34" charset="-120"/>
              </a:rPr>
              <a:t>何謂「資賦優異」</a:t>
            </a:r>
            <a:endParaRPr lang="en-US" altLang="zh-TW" sz="3199" b="1" dirty="0">
              <a:latin typeface="微軟正黑體" panose="020B0604030504040204" pitchFamily="34" charset="-120"/>
              <a:ea typeface="微軟正黑體" panose="020B0604030504040204" pitchFamily="34" charset="-120"/>
            </a:endParaRPr>
          </a:p>
        </p:txBody>
      </p:sp>
      <p:sp>
        <p:nvSpPr>
          <p:cNvPr id="5" name="標題 1"/>
          <p:cNvSpPr txBox="1">
            <a:spLocks/>
          </p:cNvSpPr>
          <p:nvPr/>
        </p:nvSpPr>
        <p:spPr>
          <a:xfrm>
            <a:off x="5155642" y="486652"/>
            <a:ext cx="6587483" cy="860450"/>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199" b="1" dirty="0"/>
              <a:t>資優生≠績優生</a:t>
            </a:r>
          </a:p>
        </p:txBody>
      </p:sp>
      <p:sp>
        <p:nvSpPr>
          <p:cNvPr id="6" name="內容版面配置區 2"/>
          <p:cNvSpPr txBox="1">
            <a:spLocks/>
          </p:cNvSpPr>
          <p:nvPr/>
        </p:nvSpPr>
        <p:spPr>
          <a:xfrm>
            <a:off x="4169580" y="1574676"/>
            <a:ext cx="7846464" cy="3959409"/>
          </a:xfrm>
          <a:prstGeom prst="rect">
            <a:avLst/>
          </a:prstGeom>
        </p:spPr>
        <p:txBody>
          <a:bodyPr>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r>
              <a:rPr lang="zh-TW" altLang="en-US" sz="2999" dirty="0"/>
              <a:t>資優不僅限於認知的範疇，所謂「資優」，是指某人在某個領域或能力上</a:t>
            </a:r>
            <a:r>
              <a:rPr lang="zh-TW" altLang="en-US" sz="2999" dirty="0">
                <a:solidFill>
                  <a:srgbClr val="FF0000"/>
                </a:solidFill>
              </a:rPr>
              <a:t>具有高度潛能</a:t>
            </a:r>
            <a:r>
              <a:rPr lang="zh-TW" altLang="en-US" sz="2999" dirty="0"/>
              <a:t>。</a:t>
            </a:r>
            <a:endParaRPr lang="en-US" altLang="zh-TW" sz="2999" dirty="0"/>
          </a:p>
          <a:p>
            <a:r>
              <a:rPr lang="zh-TW" altLang="en-US" sz="2999" dirty="0"/>
              <a:t>資優生是在</a:t>
            </a:r>
            <a:r>
              <a:rPr lang="zh-TW" altLang="en-US" sz="2999" dirty="0">
                <a:solidFill>
                  <a:srgbClr val="FF0000"/>
                </a:solidFill>
              </a:rPr>
              <a:t>所屬資賦優異類別</a:t>
            </a:r>
            <a:r>
              <a:rPr lang="zh-TW" altLang="en-US" sz="2999" dirty="0"/>
              <a:t>中，較同年齡具有</a:t>
            </a:r>
            <a:r>
              <a:rPr lang="zh-TW" altLang="en-US" sz="2999" dirty="0">
                <a:solidFill>
                  <a:srgbClr val="FF0000"/>
                </a:solidFill>
              </a:rPr>
              <a:t>「卓越潛能」或「傑出表現」</a:t>
            </a:r>
            <a:r>
              <a:rPr lang="zh-TW" altLang="en-US" sz="2999" dirty="0"/>
              <a:t>者。</a:t>
            </a:r>
            <a:endParaRPr lang="en-US" altLang="zh-TW" sz="2999" dirty="0"/>
          </a:p>
          <a:p>
            <a:pPr>
              <a:spcBef>
                <a:spcPts val="0"/>
              </a:spcBef>
            </a:pPr>
            <a:endParaRPr lang="en-US" altLang="zh-TW" sz="2999" dirty="0"/>
          </a:p>
          <a:p>
            <a:pPr>
              <a:spcBef>
                <a:spcPts val="0"/>
              </a:spcBef>
            </a:pPr>
            <a:r>
              <a:rPr lang="zh-TW" altLang="en-US" sz="2999" dirty="0"/>
              <a:t>資優生不一定是績優生；績優生也不一定是資優生喔</a:t>
            </a:r>
            <a:r>
              <a:rPr lang="en-US" altLang="zh-TW" sz="2999" dirty="0"/>
              <a:t>!</a:t>
            </a:r>
          </a:p>
          <a:p>
            <a:pPr>
              <a:buFont typeface="Arial" panose="020B0604020202020204" pitchFamily="34" charset="0"/>
              <a:buNone/>
            </a:pPr>
            <a:endParaRPr lang="zh-TW" altLang="en-US" sz="3199" dirty="0"/>
          </a:p>
          <a:p>
            <a:endParaRPr lang="zh-TW" altLang="en-US" sz="3199" dirty="0"/>
          </a:p>
          <a:p>
            <a:endParaRPr lang="zh-TW" altLang="en-US" sz="3199" dirty="0"/>
          </a:p>
        </p:txBody>
      </p:sp>
      <p:sp>
        <p:nvSpPr>
          <p:cNvPr id="2" name="投影片編號版面配置區 1"/>
          <p:cNvSpPr>
            <a:spLocks noGrp="1"/>
          </p:cNvSpPr>
          <p:nvPr>
            <p:ph type="sldNum" sz="quarter" idx="12"/>
          </p:nvPr>
        </p:nvSpPr>
        <p:spPr/>
        <p:txBody>
          <a:bodyPr/>
          <a:lstStyle/>
          <a:p>
            <a:fld id="{EB37DED6-D4C7-42EE-AB49-D2E39E64FDE4}" type="slidenum">
              <a:rPr lang="en-US" altLang="zh-TW" noProof="0" smtClean="0"/>
              <a:pPr/>
              <a:t>6</a:t>
            </a:fld>
            <a:endParaRPr lang="zh-TW" altLang="en-US" noProof="0" dirty="0"/>
          </a:p>
        </p:txBody>
      </p:sp>
    </p:spTree>
    <p:extLst>
      <p:ext uri="{BB962C8B-B14F-4D97-AF65-F5344CB8AC3E}">
        <p14:creationId xmlns:p14="http://schemas.microsoft.com/office/powerpoint/2010/main" val="227783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oup 24"/>
          <p:cNvGraphicFramePr>
            <a:graphicFrameLocks noGrp="1"/>
          </p:cNvGraphicFramePr>
          <p:nvPr>
            <p:ph idx="4294967295"/>
            <p:extLst>
              <p:ext uri="{D42A27DB-BD31-4B8C-83A1-F6EECF244321}">
                <p14:modId xmlns:p14="http://schemas.microsoft.com/office/powerpoint/2010/main" val="2082967463"/>
              </p:ext>
            </p:extLst>
          </p:nvPr>
        </p:nvGraphicFramePr>
        <p:xfrm>
          <a:off x="693812" y="4270663"/>
          <a:ext cx="9958512" cy="2366555"/>
        </p:xfrm>
        <a:graphic>
          <a:graphicData uri="http://schemas.openxmlformats.org/drawingml/2006/table">
            <a:tbl>
              <a:tblPr/>
              <a:tblGrid>
                <a:gridCol w="2448272">
                  <a:extLst>
                    <a:ext uri="{9D8B030D-6E8A-4147-A177-3AD203B41FA5}">
                      <a16:colId xmlns:a16="http://schemas.microsoft.com/office/drawing/2014/main" val="20000"/>
                    </a:ext>
                  </a:extLst>
                </a:gridCol>
                <a:gridCol w="3516575">
                  <a:extLst>
                    <a:ext uri="{9D8B030D-6E8A-4147-A177-3AD203B41FA5}">
                      <a16:colId xmlns:a16="http://schemas.microsoft.com/office/drawing/2014/main" val="20001"/>
                    </a:ext>
                  </a:extLst>
                </a:gridCol>
                <a:gridCol w="3993665">
                  <a:extLst>
                    <a:ext uri="{9D8B030D-6E8A-4147-A177-3AD203B41FA5}">
                      <a16:colId xmlns:a16="http://schemas.microsoft.com/office/drawing/2014/main" val="20002"/>
                    </a:ext>
                  </a:extLst>
                </a:gridCol>
              </a:tblGrid>
              <a:tr h="6475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800" b="0"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endParaRPr>
                    </a:p>
                  </a:txBody>
                  <a:tcPr marL="91416" marR="91416" marT="45708" marB="4570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資源班</a:t>
                      </a:r>
                    </a:p>
                  </a:txBody>
                  <a:tcPr marL="91416" marR="91416" marT="45708" marB="4570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資優方案</a:t>
                      </a:r>
                    </a:p>
                  </a:txBody>
                  <a:tcPr marL="91416" marR="91416" marT="45708" marB="4570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0"/>
                  </a:ext>
                </a:extLst>
              </a:tr>
              <a:tr h="7618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rPr>
                        <a:t>授課方式、節數</a:t>
                      </a:r>
                    </a:p>
                  </a:txBody>
                  <a:tcPr marL="91416" marR="91416" marT="45708" marB="4570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rPr>
                        <a:t>抽離式</a:t>
                      </a:r>
                      <a:endParaRPr kumimoji="1" lang="en-US" altLang="zh-TW" sz="24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rPr>
                        <a:t>每週不超過</a:t>
                      </a:r>
                      <a:r>
                        <a:rPr kumimoji="1" lang="en-US" altLang="zh-TW" sz="24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rPr>
                        <a:t>10</a:t>
                      </a:r>
                      <a:r>
                        <a:rPr kumimoji="1" lang="zh-TW" altLang="en-US" sz="24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rPr>
                        <a:t>節為原則</a:t>
                      </a:r>
                    </a:p>
                  </a:txBody>
                  <a:tcPr marL="91416" marR="91416" marT="45708" marB="4570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zh-TW" altLang="en-US" sz="24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rPr>
                        <a:t>外加式</a:t>
                      </a:r>
                      <a:endParaRPr kumimoji="1" lang="en-US" altLang="zh-TW" sz="24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zh-TW" altLang="en-US" sz="24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rPr>
                        <a:t>每</a:t>
                      </a:r>
                      <a:r>
                        <a:rPr kumimoji="1" lang="zh-TW" altLang="en-US" sz="2400" b="1"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學年至少</a:t>
                      </a:r>
                      <a:r>
                        <a:rPr kumimoji="1" lang="en-US" altLang="zh-TW" sz="2400" b="1"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72</a:t>
                      </a:r>
                      <a:r>
                        <a:rPr kumimoji="1" lang="zh-TW" altLang="en-US" sz="2400" b="1"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節</a:t>
                      </a:r>
                      <a:endParaRPr kumimoji="1" lang="zh-TW" altLang="en-US" sz="24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endParaRPr>
                    </a:p>
                  </a:txBody>
                  <a:tcPr marL="91416" marR="91416" marT="45708" marB="4570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1"/>
                  </a:ext>
                </a:extLst>
              </a:tr>
              <a:tr h="6475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a:ln>
                            <a:noFill/>
                          </a:ln>
                          <a:solidFill>
                            <a:schemeClr val="tx2"/>
                          </a:solidFill>
                          <a:effectLst/>
                          <a:latin typeface="微軟正黑體" panose="020B0604030504040204" pitchFamily="34" charset="-120"/>
                          <a:ea typeface="微軟正黑體" panose="020B0604030504040204" pitchFamily="34" charset="-120"/>
                        </a:rPr>
                        <a:t>授課時間</a:t>
                      </a:r>
                    </a:p>
                  </a:txBody>
                  <a:tcPr marL="91416" marR="91416" marT="45708" marB="4570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rPr>
                        <a:t>平日課堂時間</a:t>
                      </a:r>
                    </a:p>
                  </a:txBody>
                  <a:tcPr marL="91416" marR="91416" marT="45708" marB="4570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zh-TW" altLang="en-US" sz="24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rPr>
                        <a:t>平日課餘時間、週末、寒暑假</a:t>
                      </a:r>
                    </a:p>
                  </a:txBody>
                  <a:tcPr marL="91416" marR="91416" marT="45708" marB="4570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2"/>
                  </a:ext>
                </a:extLst>
              </a:tr>
            </a:tbl>
          </a:graphicData>
        </a:graphic>
      </p:graphicFrame>
      <p:sp>
        <p:nvSpPr>
          <p:cNvPr id="10" name="Text Box 5"/>
          <p:cNvSpPr txBox="1">
            <a:spLocks noChangeArrowheads="1"/>
          </p:cNvSpPr>
          <p:nvPr/>
        </p:nvSpPr>
        <p:spPr bwMode="auto">
          <a:xfrm>
            <a:off x="2998068" y="3515353"/>
            <a:ext cx="5435458" cy="584647"/>
          </a:xfrm>
          <a:prstGeom prst="rect">
            <a:avLst/>
          </a:prstGeom>
          <a:solidFill>
            <a:schemeClr val="accent5">
              <a:lumMod val="75000"/>
            </a:schemeClr>
          </a:solidFill>
          <a:ln w="9525">
            <a:noFill/>
            <a:miter lim="800000"/>
            <a:headEnd/>
            <a:tailEnd/>
          </a:ln>
          <a:effectLst/>
        </p:spPr>
        <p:txBody>
          <a:bodyPr wrap="square">
            <a:spAutoFit/>
          </a:bodyPr>
          <a:lstStyle/>
          <a:p>
            <a:pPr algn="dist"/>
            <a:r>
              <a:rPr lang="zh-TW" altLang="en-US" sz="3199" b="1" dirty="0">
                <a:solidFill>
                  <a:schemeClr val="bg1"/>
                </a:solidFill>
                <a:latin typeface="微軟正黑體" panose="020B0604030504040204" pitchFamily="34" charset="-120"/>
                <a:ea typeface="微軟正黑體" panose="020B0604030504040204" pitchFamily="34" charset="-120"/>
              </a:rPr>
              <a:t>資源班與教育方案的差異</a:t>
            </a:r>
          </a:p>
        </p:txBody>
      </p:sp>
      <p:sp>
        <p:nvSpPr>
          <p:cNvPr id="6" name="標題 1"/>
          <p:cNvSpPr txBox="1">
            <a:spLocks/>
          </p:cNvSpPr>
          <p:nvPr/>
        </p:nvSpPr>
        <p:spPr>
          <a:xfrm>
            <a:off x="1502721" y="436826"/>
            <a:ext cx="9348043" cy="801120"/>
          </a:xfrm>
          <a:prstGeom prst="rect">
            <a:avLst/>
          </a:prstGeom>
        </p:spPr>
        <p:txBody>
          <a:bodyPr vert="horz" lIns="91416" tIns="45708" rIns="91416" bIns="45708" rtlCol="0" anchor="b">
            <a:no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399" b="1" dirty="0"/>
              <a:t>資賦優異學生安置原則</a:t>
            </a:r>
            <a:r>
              <a:rPr lang="en-US" altLang="zh-TW" sz="4399" b="1" dirty="0"/>
              <a:t>—</a:t>
            </a:r>
            <a:r>
              <a:rPr lang="zh-TW" altLang="en-US" sz="4399" b="1" dirty="0">
                <a:solidFill>
                  <a:srgbClr val="FF0000"/>
                </a:solidFill>
              </a:rPr>
              <a:t>資優方案</a:t>
            </a:r>
          </a:p>
        </p:txBody>
      </p:sp>
      <p:sp>
        <p:nvSpPr>
          <p:cNvPr id="5" name="文字方塊 4"/>
          <p:cNvSpPr txBox="1"/>
          <p:nvPr/>
        </p:nvSpPr>
        <p:spPr>
          <a:xfrm>
            <a:off x="1000796" y="1355903"/>
            <a:ext cx="10351893" cy="1815369"/>
          </a:xfrm>
          <a:prstGeom prst="rect">
            <a:avLst/>
          </a:prstGeom>
          <a:noFill/>
        </p:spPr>
        <p:txBody>
          <a:bodyPr wrap="square" rtlCol="0">
            <a:spAutoFit/>
          </a:bodyPr>
          <a:lstStyle/>
          <a:p>
            <a:r>
              <a:rPr lang="zh-TW" altLang="zh-TW" sz="2799" dirty="0">
                <a:latin typeface="微軟正黑體" panose="020B0604030504040204" pitchFamily="34" charset="-120"/>
                <a:ea typeface="微軟正黑體" panose="020B0604030504040204" pitchFamily="34" charset="-120"/>
              </a:rPr>
              <a:t>資優方案是專為學校沒有設該類資優班的學生所規劃的課程，辦理時間為</a:t>
            </a:r>
            <a:r>
              <a:rPr lang="zh-TW" altLang="zh-TW" sz="2799" dirty="0">
                <a:solidFill>
                  <a:srgbClr val="4646C5"/>
                </a:solidFill>
                <a:latin typeface="微軟正黑體" panose="020B0604030504040204" pitchFamily="34" charset="-120"/>
                <a:ea typeface="微軟正黑體" panose="020B0604030504040204" pitchFamily="34" charset="-120"/>
              </a:rPr>
              <a:t>平日課餘時間</a:t>
            </a:r>
            <a:r>
              <a:rPr lang="zh-TW" altLang="zh-TW" sz="2799" dirty="0">
                <a:latin typeface="微軟正黑體" panose="020B0604030504040204" pitchFamily="34" charset="-120"/>
                <a:ea typeface="微軟正黑體" panose="020B0604030504040204" pitchFamily="34" charset="-120"/>
              </a:rPr>
              <a:t>、</a:t>
            </a:r>
            <a:r>
              <a:rPr lang="zh-TW" altLang="zh-TW" sz="2799" dirty="0">
                <a:solidFill>
                  <a:srgbClr val="4646C5"/>
                </a:solidFill>
                <a:latin typeface="微軟正黑體" panose="020B0604030504040204" pitchFamily="34" charset="-120"/>
                <a:ea typeface="微軟正黑體" panose="020B0604030504040204" pitchFamily="34" charset="-120"/>
              </a:rPr>
              <a:t>週末</a:t>
            </a:r>
            <a:r>
              <a:rPr lang="zh-TW" altLang="zh-TW" sz="2799" dirty="0">
                <a:latin typeface="微軟正黑體" panose="020B0604030504040204" pitchFamily="34" charset="-120"/>
                <a:ea typeface="微軟正黑體" panose="020B0604030504040204" pitchFamily="34" charset="-120"/>
              </a:rPr>
              <a:t>或</a:t>
            </a:r>
            <a:r>
              <a:rPr lang="zh-TW" altLang="zh-TW" sz="2799" dirty="0">
                <a:solidFill>
                  <a:srgbClr val="4646C5"/>
                </a:solidFill>
                <a:latin typeface="微軟正黑體" panose="020B0604030504040204" pitchFamily="34" charset="-120"/>
                <a:ea typeface="微軟正黑體" panose="020B0604030504040204" pitchFamily="34" charset="-120"/>
              </a:rPr>
              <a:t>寒暑假期間</a:t>
            </a:r>
            <a:r>
              <a:rPr lang="zh-TW" altLang="zh-TW" sz="2799" dirty="0">
                <a:latin typeface="微軟正黑體" panose="020B0604030504040204" pitchFamily="34" charset="-120"/>
                <a:ea typeface="微軟正黑體" panose="020B0604030504040204" pitchFamily="34" charset="-120"/>
              </a:rPr>
              <a:t>，每</a:t>
            </a:r>
            <a:r>
              <a:rPr lang="zh-TW" altLang="zh-TW" sz="2799" dirty="0" smtClean="0">
                <a:latin typeface="微軟正黑體" panose="020B0604030504040204" pitchFamily="34" charset="-120"/>
                <a:ea typeface="微軟正黑體" panose="020B0604030504040204" pitchFamily="34" charset="-120"/>
              </a:rPr>
              <a:t>學</a:t>
            </a:r>
            <a:r>
              <a:rPr lang="zh-TW" altLang="en-US" sz="2799" dirty="0" smtClean="0">
                <a:latin typeface="微軟正黑體" panose="020B0604030504040204" pitchFamily="34" charset="-120"/>
                <a:ea typeface="微軟正黑體" panose="020B0604030504040204" pitchFamily="34" charset="-120"/>
              </a:rPr>
              <a:t>年</a:t>
            </a:r>
            <a:r>
              <a:rPr lang="zh-TW" altLang="zh-TW" sz="2799" dirty="0" smtClean="0">
                <a:latin typeface="微軟正黑體" panose="020B0604030504040204" pitchFamily="34" charset="-120"/>
                <a:ea typeface="微軟正黑體" panose="020B0604030504040204" pitchFamily="34" charset="-120"/>
              </a:rPr>
              <a:t>每</a:t>
            </a:r>
            <a:r>
              <a:rPr lang="zh-TW" altLang="zh-TW" sz="2799" dirty="0">
                <a:latin typeface="微軟正黑體" panose="020B0604030504040204" pitchFamily="34" charset="-120"/>
                <a:ea typeface="微軟正黑體" panose="020B0604030504040204" pitchFamily="34" charset="-120"/>
              </a:rPr>
              <a:t>位學生提供</a:t>
            </a:r>
            <a:r>
              <a:rPr lang="zh-TW" altLang="zh-TW" sz="2799" dirty="0" smtClean="0">
                <a:solidFill>
                  <a:srgbClr val="FF0000"/>
                </a:solidFill>
                <a:latin typeface="微軟正黑體" panose="020B0604030504040204" pitchFamily="34" charset="-120"/>
                <a:ea typeface="微軟正黑體" panose="020B0604030504040204" pitchFamily="34" charset="-120"/>
              </a:rPr>
              <a:t>至少</a:t>
            </a:r>
            <a:r>
              <a:rPr lang="en-US" altLang="zh-TW" sz="2799" dirty="0" smtClean="0">
                <a:solidFill>
                  <a:srgbClr val="FF0000"/>
                </a:solidFill>
                <a:latin typeface="微軟正黑體" panose="020B0604030504040204" pitchFamily="34" charset="-120"/>
                <a:ea typeface="微軟正黑體" panose="020B0604030504040204" pitchFamily="34" charset="-120"/>
              </a:rPr>
              <a:t>72</a:t>
            </a:r>
            <a:r>
              <a:rPr lang="zh-TW" altLang="zh-TW" sz="2799" dirty="0" smtClean="0">
                <a:solidFill>
                  <a:srgbClr val="FF0000"/>
                </a:solidFill>
                <a:latin typeface="微軟正黑體" panose="020B0604030504040204" pitchFamily="34" charset="-120"/>
                <a:ea typeface="微軟正黑體" panose="020B0604030504040204" pitchFamily="34" charset="-120"/>
              </a:rPr>
              <a:t>節</a:t>
            </a:r>
            <a:r>
              <a:rPr lang="zh-TW" altLang="zh-TW" sz="2799" dirty="0">
                <a:latin typeface="微軟正黑體" panose="020B0604030504040204" pitchFamily="34" charset="-120"/>
                <a:ea typeface="微軟正黑體" panose="020B0604030504040204" pitchFamily="34" charset="-120"/>
              </a:rPr>
              <a:t>的資優方案服務</a:t>
            </a:r>
            <a:r>
              <a:rPr lang="en-US" altLang="zh-TW" sz="2799" dirty="0">
                <a:latin typeface="微軟正黑體" panose="020B0604030504040204" pitchFamily="34" charset="-120"/>
                <a:ea typeface="微軟正黑體" panose="020B0604030504040204" pitchFamily="34" charset="-120"/>
              </a:rPr>
              <a:t>(</a:t>
            </a:r>
            <a:r>
              <a:rPr lang="zh-TW" altLang="zh-TW" sz="2799" dirty="0">
                <a:latin typeface="微軟正黑體" panose="020B0604030504040204" pitchFamily="34" charset="-120"/>
                <a:ea typeface="微軟正黑體" panose="020B0604030504040204" pitchFamily="34" charset="-120"/>
              </a:rPr>
              <a:t>各類資優分別計算</a:t>
            </a:r>
            <a:r>
              <a:rPr lang="en-US" altLang="zh-TW" sz="2799" dirty="0">
                <a:latin typeface="微軟正黑體" panose="020B0604030504040204" pitchFamily="34" charset="-120"/>
                <a:ea typeface="微軟正黑體" panose="020B0604030504040204" pitchFamily="34" charset="-120"/>
              </a:rPr>
              <a:t>)</a:t>
            </a:r>
            <a:r>
              <a:rPr lang="zh-TW" altLang="zh-TW" sz="2799" dirty="0">
                <a:latin typeface="微軟正黑體" panose="020B0604030504040204" pitchFamily="34" charset="-120"/>
                <a:ea typeface="微軟正黑體" panose="020B0604030504040204" pitchFamily="34" charset="-120"/>
              </a:rPr>
              <a:t>。就算學校只有一位資優學生，學校仍得依學生需求申請資優方案並提供服務。</a:t>
            </a: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60</a:t>
            </a:fld>
            <a:endParaRPr lang="zh-TW" altLang="en-US" noProof="0" dirty="0"/>
          </a:p>
        </p:txBody>
      </p:sp>
      <p:cxnSp>
        <p:nvCxnSpPr>
          <p:cNvPr id="8" name="直線接點 7"/>
          <p:cNvCxnSpPr/>
          <p:nvPr/>
        </p:nvCxnSpPr>
        <p:spPr>
          <a:xfrm>
            <a:off x="693812" y="4293096"/>
            <a:ext cx="2448272" cy="57606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43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33433" y="403672"/>
            <a:ext cx="3849548" cy="716471"/>
          </a:xfrm>
        </p:spPr>
        <p:txBody>
          <a:bodyPr>
            <a:noAutofit/>
          </a:bodyPr>
          <a:lstStyle/>
          <a:p>
            <a:pPr>
              <a:lnSpc>
                <a:spcPct val="105000"/>
              </a:lnSpc>
            </a:pPr>
            <a:r>
              <a:rPr lang="zh-TW" altLang="en-US" sz="4399" b="1" dirty="0"/>
              <a:t>資優教育課程</a:t>
            </a:r>
          </a:p>
        </p:txBody>
      </p:sp>
      <p:sp>
        <p:nvSpPr>
          <p:cNvPr id="12" name="內容版面配置區 2"/>
          <p:cNvSpPr>
            <a:spLocks noGrp="1"/>
          </p:cNvSpPr>
          <p:nvPr>
            <p:ph idx="1"/>
          </p:nvPr>
        </p:nvSpPr>
        <p:spPr>
          <a:xfrm>
            <a:off x="977395" y="1297197"/>
            <a:ext cx="10463764" cy="4600299"/>
          </a:xfrm>
        </p:spPr>
        <p:txBody>
          <a:bodyPr>
            <a:noAutofit/>
          </a:bodyPr>
          <a:lstStyle/>
          <a:p>
            <a:pPr>
              <a:lnSpc>
                <a:spcPts val="4199"/>
              </a:lnSpc>
            </a:pPr>
            <a:r>
              <a:rPr lang="zh-TW" altLang="en-US" sz="3199" b="1" dirty="0">
                <a:solidFill>
                  <a:srgbClr val="FF0000"/>
                </a:solidFill>
              </a:rPr>
              <a:t>專長領域課程</a:t>
            </a:r>
            <a:r>
              <a:rPr lang="en-US" altLang="zh-TW" sz="3199" dirty="0">
                <a:solidFill>
                  <a:srgbClr val="FF0000"/>
                </a:solidFill>
              </a:rPr>
              <a:t>—</a:t>
            </a:r>
            <a:r>
              <a:rPr lang="zh-TW" altLang="en-US" sz="3199" dirty="0">
                <a:solidFill>
                  <a:srgbClr val="000000"/>
                </a:solidFill>
              </a:rPr>
              <a:t>依學生</a:t>
            </a:r>
            <a:r>
              <a:rPr lang="zh-TW" altLang="en-US" sz="3199" dirty="0">
                <a:solidFill>
                  <a:srgbClr val="4646C5"/>
                </a:solidFill>
              </a:rPr>
              <a:t>優勢領域</a:t>
            </a:r>
            <a:r>
              <a:rPr lang="zh-TW" altLang="en-US" sz="3199" dirty="0">
                <a:solidFill>
                  <a:srgbClr val="000000"/>
                </a:solidFill>
              </a:rPr>
              <a:t>之學習需求，設計多元、彈性、適性的課程，強調與社會議題連結、跨領域學科或與其他課程結合的統整課程。</a:t>
            </a:r>
            <a:endParaRPr lang="en-US" altLang="zh-TW" sz="3199" dirty="0">
              <a:solidFill>
                <a:srgbClr val="FF0000"/>
              </a:solidFill>
            </a:endParaRPr>
          </a:p>
          <a:p>
            <a:pPr>
              <a:lnSpc>
                <a:spcPts val="4199"/>
              </a:lnSpc>
            </a:pPr>
            <a:r>
              <a:rPr lang="zh-TW" altLang="en-US" sz="3199" b="1" dirty="0">
                <a:solidFill>
                  <a:srgbClr val="FF0000"/>
                </a:solidFill>
              </a:rPr>
              <a:t>特殊需求領域課程</a:t>
            </a:r>
            <a:r>
              <a:rPr lang="en-US" altLang="zh-TW" sz="3199" dirty="0">
                <a:solidFill>
                  <a:srgbClr val="FF0000"/>
                </a:solidFill>
              </a:rPr>
              <a:t>—</a:t>
            </a:r>
            <a:r>
              <a:rPr lang="zh-TW" altLang="en-US" sz="3199" dirty="0">
                <a:solidFill>
                  <a:srgbClr val="000000"/>
                </a:solidFill>
              </a:rPr>
              <a:t>涵蓋「</a:t>
            </a:r>
            <a:r>
              <a:rPr lang="zh-TW" altLang="en-US" sz="3199" dirty="0">
                <a:solidFill>
                  <a:srgbClr val="4646C5"/>
                </a:solidFill>
              </a:rPr>
              <a:t>情意發展</a:t>
            </a:r>
            <a:r>
              <a:rPr lang="zh-TW" altLang="en-US" sz="3199" dirty="0">
                <a:solidFill>
                  <a:srgbClr val="000000"/>
                </a:solidFill>
              </a:rPr>
              <a:t>」、「</a:t>
            </a:r>
            <a:r>
              <a:rPr lang="zh-TW" altLang="en-US" sz="3199" dirty="0">
                <a:solidFill>
                  <a:srgbClr val="4646C5"/>
                </a:solidFill>
              </a:rPr>
              <a:t>領導才能</a:t>
            </a:r>
            <a:r>
              <a:rPr lang="zh-TW" altLang="en-US" sz="3199" dirty="0">
                <a:solidFill>
                  <a:srgbClr val="000000"/>
                </a:solidFill>
              </a:rPr>
              <a:t>」、「</a:t>
            </a:r>
            <a:r>
              <a:rPr lang="zh-TW" altLang="en-US" sz="3199" dirty="0">
                <a:solidFill>
                  <a:srgbClr val="4646C5"/>
                </a:solidFill>
              </a:rPr>
              <a:t>創造力</a:t>
            </a:r>
            <a:r>
              <a:rPr lang="zh-TW" altLang="en-US" sz="3199" dirty="0">
                <a:solidFill>
                  <a:srgbClr val="000000"/>
                </a:solidFill>
              </a:rPr>
              <a:t>」與「</a:t>
            </a:r>
            <a:r>
              <a:rPr lang="zh-TW" altLang="en-US" sz="3199" dirty="0">
                <a:solidFill>
                  <a:srgbClr val="4646C5"/>
                </a:solidFill>
              </a:rPr>
              <a:t>獨立研究</a:t>
            </a:r>
            <a:r>
              <a:rPr lang="zh-TW" altLang="en-US" sz="3199" dirty="0">
                <a:solidFill>
                  <a:srgbClr val="000000"/>
                </a:solidFill>
              </a:rPr>
              <a:t>」四科目。依據學生身心特質及學習需求，擬定個別輔導計畫。 </a:t>
            </a:r>
            <a:endParaRPr lang="en-US" altLang="zh-TW" sz="3199" dirty="0">
              <a:solidFill>
                <a:srgbClr val="FF0000"/>
              </a:solidFill>
            </a:endParaRPr>
          </a:p>
          <a:p>
            <a:pPr>
              <a:lnSpc>
                <a:spcPts val="4199"/>
              </a:lnSpc>
            </a:pPr>
            <a:r>
              <a:rPr lang="zh-TW" altLang="en-US" sz="3199" dirty="0"/>
              <a:t>各校結合校本資源特色共同研商資優班課程之規劃。因此，各校課程規劃不盡相同。</a:t>
            </a:r>
          </a:p>
          <a:p>
            <a:pPr>
              <a:lnSpc>
                <a:spcPts val="4199"/>
              </a:lnSpc>
            </a:pPr>
            <a:endParaRPr lang="zh-TW" altLang="en-US" sz="3199" dirty="0">
              <a:latin typeface="標楷體" panose="03000509000000000000" pitchFamily="65" charset="-120"/>
              <a:ea typeface="標楷體" panose="03000509000000000000" pitchFamily="65" charset="-120"/>
            </a:endParaRPr>
          </a:p>
          <a:p>
            <a:pPr>
              <a:lnSpc>
                <a:spcPts val="4199"/>
              </a:lnSpc>
              <a:buNone/>
            </a:pPr>
            <a:endParaRPr lang="zh-TW" altLang="en-US" sz="3199" dirty="0">
              <a:latin typeface="標楷體" panose="03000509000000000000" pitchFamily="65" charset="-120"/>
              <a:ea typeface="標楷體" panose="03000509000000000000" pitchFamily="65" charset="-120"/>
            </a:endParaRPr>
          </a:p>
          <a:p>
            <a:pPr>
              <a:lnSpc>
                <a:spcPts val="4199"/>
              </a:lnSpc>
              <a:buNone/>
            </a:pPr>
            <a:endParaRPr lang="zh-TW" altLang="en-US" sz="3199" dirty="0">
              <a:latin typeface="標楷體" panose="03000509000000000000" pitchFamily="65" charset="-120"/>
              <a:ea typeface="標楷體" panose="03000509000000000000" pitchFamily="65" charset="-120"/>
            </a:endParaRPr>
          </a:p>
          <a:p>
            <a:pPr>
              <a:lnSpc>
                <a:spcPts val="4199"/>
              </a:lnSpc>
            </a:pPr>
            <a:endParaRPr lang="zh-TW" altLang="en-US" sz="3199"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DA60BA0E-20D0-4E7C-B286-26C960A6788F}" type="slidenum">
              <a:rPr lang="en-US" altLang="zh-TW" noProof="0" smtClean="0"/>
              <a:pPr/>
              <a:t>61</a:t>
            </a:fld>
            <a:endParaRPr lang="zh-TW" altLang="en-US" noProof="0" dirty="0"/>
          </a:p>
        </p:txBody>
      </p:sp>
    </p:spTree>
    <p:extLst>
      <p:ext uri="{BB962C8B-B14F-4D97-AF65-F5344CB8AC3E}">
        <p14:creationId xmlns:p14="http://schemas.microsoft.com/office/powerpoint/2010/main" val="173545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41903" y="148339"/>
            <a:ext cx="4556064" cy="794871"/>
          </a:xfrm>
        </p:spPr>
        <p:txBody>
          <a:bodyPr>
            <a:noAutofit/>
          </a:bodyPr>
          <a:lstStyle/>
          <a:p>
            <a:pPr>
              <a:lnSpc>
                <a:spcPct val="105000"/>
              </a:lnSpc>
            </a:pPr>
            <a:r>
              <a:rPr lang="zh-TW" altLang="en-US" sz="3999" b="1" dirty="0"/>
              <a:t>英語資優班的課程</a:t>
            </a:r>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788" y="943210"/>
            <a:ext cx="11377263" cy="5821414"/>
          </a:xfrm>
        </p:spPr>
      </p:pic>
      <p:sp>
        <p:nvSpPr>
          <p:cNvPr id="3" name="投影片編號版面配置區 2"/>
          <p:cNvSpPr>
            <a:spLocks noGrp="1"/>
          </p:cNvSpPr>
          <p:nvPr>
            <p:ph type="sldNum" sz="quarter" idx="12"/>
          </p:nvPr>
        </p:nvSpPr>
        <p:spPr/>
        <p:txBody>
          <a:bodyPr/>
          <a:lstStyle/>
          <a:p>
            <a:fld id="{DA60BA0E-20D0-4E7C-B286-26C960A6788F}" type="slidenum">
              <a:rPr lang="en-US" altLang="zh-TW" noProof="0" smtClean="0"/>
              <a:pPr/>
              <a:t>62</a:t>
            </a:fld>
            <a:endParaRPr lang="zh-TW" altLang="en-US" noProof="0" dirty="0"/>
          </a:p>
        </p:txBody>
      </p:sp>
    </p:spTree>
    <p:extLst>
      <p:ext uri="{BB962C8B-B14F-4D97-AF65-F5344CB8AC3E}">
        <p14:creationId xmlns:p14="http://schemas.microsoft.com/office/powerpoint/2010/main" val="330361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73260" y="610096"/>
            <a:ext cx="4626458" cy="716471"/>
          </a:xfrm>
        </p:spPr>
        <p:txBody>
          <a:bodyPr>
            <a:noAutofit/>
          </a:bodyPr>
          <a:lstStyle/>
          <a:p>
            <a:pPr>
              <a:lnSpc>
                <a:spcPct val="105000"/>
              </a:lnSpc>
            </a:pPr>
            <a:r>
              <a:rPr lang="zh-TW" altLang="en-US" sz="3999" b="1" dirty="0"/>
              <a:t>數理資優班的課程</a:t>
            </a:r>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1804" y="1511312"/>
            <a:ext cx="11161239" cy="5080394"/>
          </a:xfrm>
        </p:spPr>
      </p:pic>
      <p:sp>
        <p:nvSpPr>
          <p:cNvPr id="3" name="投影片編號版面配置區 2"/>
          <p:cNvSpPr>
            <a:spLocks noGrp="1"/>
          </p:cNvSpPr>
          <p:nvPr>
            <p:ph type="sldNum" sz="quarter" idx="12"/>
          </p:nvPr>
        </p:nvSpPr>
        <p:spPr/>
        <p:txBody>
          <a:bodyPr/>
          <a:lstStyle/>
          <a:p>
            <a:fld id="{DA60BA0E-20D0-4E7C-B286-26C960A6788F}" type="slidenum">
              <a:rPr lang="en-US" altLang="zh-TW" noProof="0" smtClean="0"/>
              <a:pPr/>
              <a:t>63</a:t>
            </a:fld>
            <a:endParaRPr lang="zh-TW" altLang="en-US" noProof="0" dirty="0"/>
          </a:p>
        </p:txBody>
      </p:sp>
    </p:spTree>
    <p:extLst>
      <p:ext uri="{BB962C8B-B14F-4D97-AF65-F5344CB8AC3E}">
        <p14:creationId xmlns:p14="http://schemas.microsoft.com/office/powerpoint/2010/main" val="144801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A60BA0E-20D0-4E7C-B286-26C960A6788F}" type="slidenum">
              <a:rPr lang="en-US" altLang="zh-TW" noProof="0" smtClean="0"/>
              <a:pPr/>
              <a:t>64</a:t>
            </a:fld>
            <a:endParaRPr lang="zh-TW" altLang="en-US" noProof="0" dirty="0"/>
          </a:p>
        </p:txBody>
      </p:sp>
      <p:pic>
        <p:nvPicPr>
          <p:cNvPr id="6" name="內容版面配置區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9175" b="68516"/>
          <a:stretch/>
        </p:blipFill>
        <p:spPr>
          <a:xfrm>
            <a:off x="927817" y="342374"/>
            <a:ext cx="9793088" cy="6173251"/>
          </a:xfrm>
        </p:spPr>
      </p:pic>
    </p:spTree>
    <p:extLst>
      <p:ext uri="{BB962C8B-B14F-4D97-AF65-F5344CB8AC3E}">
        <p14:creationId xmlns:p14="http://schemas.microsoft.com/office/powerpoint/2010/main" val="132435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0126" y="1277567"/>
            <a:ext cx="3919337" cy="3514796"/>
          </a:xfrm>
        </p:spPr>
        <p:txBody>
          <a:bodyPr>
            <a:noAutofit/>
          </a:bodyPr>
          <a:lstStyle/>
          <a:p>
            <a:pPr algn="ctr"/>
            <a:r>
              <a:rPr lang="zh-TW" altLang="en-US" sz="5998" dirty="0">
                <a:effectLst>
                  <a:outerShdw blurRad="38100" dist="38100" dir="2700000" algn="tl">
                    <a:srgbClr val="000000">
                      <a:alpha val="43137"/>
                    </a:srgbClr>
                  </a:outerShdw>
                </a:effectLst>
                <a:latin typeface="+mj-ea"/>
                <a:ea typeface="+mj-ea"/>
              </a:rPr>
              <a:t>創造能力</a:t>
            </a:r>
            <a:r>
              <a:rPr lang="en-US" altLang="zh-TW" sz="5998" dirty="0">
                <a:effectLst>
                  <a:outerShdw blurRad="38100" dist="38100" dir="2700000" algn="tl">
                    <a:srgbClr val="000000">
                      <a:alpha val="43137"/>
                    </a:srgbClr>
                  </a:outerShdw>
                </a:effectLst>
                <a:latin typeface="+mj-ea"/>
                <a:ea typeface="+mj-ea"/>
              </a:rPr>
              <a:t/>
            </a:r>
            <a:br>
              <a:rPr lang="en-US" altLang="zh-TW" sz="5998" dirty="0">
                <a:effectLst>
                  <a:outerShdw blurRad="38100" dist="38100" dir="2700000" algn="tl">
                    <a:srgbClr val="000000">
                      <a:alpha val="43137"/>
                    </a:srgbClr>
                  </a:outerShdw>
                </a:effectLst>
                <a:latin typeface="+mj-ea"/>
                <a:ea typeface="+mj-ea"/>
              </a:rPr>
            </a:br>
            <a:r>
              <a:rPr lang="zh-TW" altLang="en-US" sz="5998" dirty="0">
                <a:effectLst>
                  <a:outerShdw blurRad="38100" dist="38100" dir="2700000" algn="tl">
                    <a:srgbClr val="000000">
                      <a:alpha val="43137"/>
                    </a:srgbClr>
                  </a:outerShdw>
                </a:effectLst>
                <a:latin typeface="+mj-ea"/>
                <a:ea typeface="+mj-ea"/>
              </a:rPr>
              <a:t>資優班</a:t>
            </a:r>
            <a:r>
              <a:rPr lang="en-US" altLang="zh-TW" sz="5998" dirty="0">
                <a:effectLst>
                  <a:outerShdw blurRad="38100" dist="38100" dir="2700000" algn="tl">
                    <a:srgbClr val="000000">
                      <a:alpha val="43137"/>
                    </a:srgbClr>
                  </a:outerShdw>
                </a:effectLst>
                <a:latin typeface="+mj-ea"/>
                <a:ea typeface="+mj-ea"/>
              </a:rPr>
              <a:t/>
            </a:r>
            <a:br>
              <a:rPr lang="en-US" altLang="zh-TW" sz="5998" dirty="0">
                <a:effectLst>
                  <a:outerShdw blurRad="38100" dist="38100" dir="2700000" algn="tl">
                    <a:srgbClr val="000000">
                      <a:alpha val="43137"/>
                    </a:srgbClr>
                  </a:outerShdw>
                </a:effectLst>
                <a:latin typeface="+mj-ea"/>
                <a:ea typeface="+mj-ea"/>
              </a:rPr>
            </a:br>
            <a:r>
              <a:rPr lang="zh-TW" altLang="en-US" sz="5998" dirty="0">
                <a:effectLst>
                  <a:outerShdw blurRad="38100" dist="38100" dir="2700000" algn="tl">
                    <a:srgbClr val="000000">
                      <a:alpha val="43137"/>
                    </a:srgbClr>
                  </a:outerShdw>
                </a:effectLst>
                <a:latin typeface="+mj-ea"/>
                <a:ea typeface="+mj-ea"/>
              </a:rPr>
              <a:t>課程圖像</a:t>
            </a:r>
          </a:p>
        </p:txBody>
      </p:sp>
      <p:pic>
        <p:nvPicPr>
          <p:cNvPr id="6" name="圖片 5"/>
          <p:cNvPicPr>
            <a:picLocks noChangeAspect="1"/>
          </p:cNvPicPr>
          <p:nvPr/>
        </p:nvPicPr>
        <p:blipFill rotWithShape="1">
          <a:blip r:embed="rId3" cstate="print">
            <a:extLst>
              <a:ext uri="{28A0092B-C50C-407E-A947-70E740481C1C}">
                <a14:useLocalDpi xmlns:a14="http://schemas.microsoft.com/office/drawing/2010/main" val="0"/>
              </a:ext>
            </a:extLst>
          </a:blip>
          <a:srcRect l="509" t="14839" r="-509" b="18740"/>
          <a:stretch/>
        </p:blipFill>
        <p:spPr>
          <a:xfrm>
            <a:off x="4317623" y="893"/>
            <a:ext cx="7387852" cy="6938380"/>
          </a:xfrm>
          <a:prstGeom prst="rect">
            <a:avLst/>
          </a:prstGeom>
        </p:spPr>
      </p:pic>
    </p:spTree>
    <p:extLst>
      <p:ext uri="{BB962C8B-B14F-4D97-AF65-F5344CB8AC3E}">
        <p14:creationId xmlns:p14="http://schemas.microsoft.com/office/powerpoint/2010/main" val="128359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29916" y="3068960"/>
            <a:ext cx="5976665" cy="1150074"/>
          </a:xfrm>
        </p:spPr>
        <p:txBody>
          <a:bodyPr>
            <a:normAutofit/>
          </a:bodyPr>
          <a:lstStyle/>
          <a:p>
            <a:pPr algn="ctr"/>
            <a:r>
              <a:rPr lang="zh-TW" altLang="en-US" sz="6598" b="1" dirty="0">
                <a:solidFill>
                  <a:srgbClr val="0070C0"/>
                </a:solidFill>
                <a:effectLst>
                  <a:outerShdw blurRad="38100" dist="38100" dir="2700000" algn="tl">
                    <a:srgbClr val="000000">
                      <a:alpha val="43137"/>
                    </a:srgbClr>
                  </a:outerShdw>
                </a:effectLst>
                <a:latin typeface="Arial"/>
                <a:ea typeface="+mj-ea"/>
              </a:rPr>
              <a:t>綜合座談</a:t>
            </a:r>
            <a:endParaRPr lang="zh-TW"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7983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2"/>
          <p:cNvSpPr txBox="1">
            <a:spLocks/>
          </p:cNvSpPr>
          <p:nvPr/>
        </p:nvSpPr>
        <p:spPr>
          <a:xfrm>
            <a:off x="188313" y="3284984"/>
            <a:ext cx="8479642" cy="2092143"/>
          </a:xfrm>
          <a:prstGeom prst="rect">
            <a:avLst/>
          </a:prstGeom>
        </p:spPr>
        <p:txBody>
          <a:bodyPr vert="horz" lIns="91416" tIns="45708" rIns="91416" bIns="45708" rtlCol="0" anchor="b">
            <a:no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pPr>
              <a:lnSpc>
                <a:spcPct val="100000"/>
              </a:lnSpc>
              <a:spcBef>
                <a:spcPts val="600"/>
              </a:spcBef>
            </a:pPr>
            <a:endParaRPr lang="zh-TW" altLang="en-US" sz="5898" b="1" dirty="0">
              <a:solidFill>
                <a:srgbClr val="FF0000"/>
              </a:solidFill>
            </a:endParaRPr>
          </a:p>
        </p:txBody>
      </p:sp>
      <p:sp>
        <p:nvSpPr>
          <p:cNvPr id="5" name="標題 1"/>
          <p:cNvSpPr>
            <a:spLocks noGrp="1"/>
          </p:cNvSpPr>
          <p:nvPr>
            <p:ph type="title" idx="4294967295"/>
          </p:nvPr>
        </p:nvSpPr>
        <p:spPr>
          <a:xfrm>
            <a:off x="1773932" y="580839"/>
            <a:ext cx="7773988" cy="1143000"/>
          </a:xfrm>
        </p:spPr>
        <p:txBody>
          <a:bodyPr>
            <a:normAutofit fontScale="90000"/>
          </a:bodyPr>
          <a:lstStyle/>
          <a:p>
            <a:r>
              <a:rPr lang="zh-TW" altLang="en-US" sz="6598" dirty="0">
                <a:latin typeface="標楷體" panose="03000509000000000000" pitchFamily="65" charset="-120"/>
                <a:ea typeface="標楷體" panose="03000509000000000000" pitchFamily="65" charset="-120"/>
              </a:rPr>
              <a:t>感謝聆聽，敬請指教</a:t>
            </a:r>
          </a:p>
        </p:txBody>
      </p:sp>
      <p:sp>
        <p:nvSpPr>
          <p:cNvPr id="8" name="標題 1"/>
          <p:cNvSpPr txBox="1">
            <a:spLocks/>
          </p:cNvSpPr>
          <p:nvPr/>
        </p:nvSpPr>
        <p:spPr>
          <a:xfrm>
            <a:off x="1629916" y="1888845"/>
            <a:ext cx="8227457" cy="1142702"/>
          </a:xfrm>
          <a:prstGeom prst="rect">
            <a:avLst/>
          </a:prstGeom>
        </p:spPr>
        <p:txBody>
          <a:bodyPr vert="horz" lIns="91416" tIns="45708" rIns="91416" bIns="45708" rtlCol="0" anchor="ctr">
            <a:normAutofit/>
            <a:scene3d>
              <a:camera prst="orthographicFront"/>
              <a:lightRig rig="threePt" dir="t"/>
            </a:scene3d>
            <a:sp3d extrusionH="44450"/>
          </a:bodyPr>
          <a:lstStyle/>
          <a:p>
            <a:pPr algn="ctr">
              <a:spcBef>
                <a:spcPct val="0"/>
              </a:spcBef>
              <a:defRPr/>
            </a:pPr>
            <a:r>
              <a:rPr lang="zh-TW" altLang="en-US" sz="6598" b="1" dirty="0">
                <a:solidFill>
                  <a:srgbClr val="3E1716"/>
                </a:solidFill>
                <a:latin typeface="標楷體" panose="03000509000000000000" pitchFamily="65" charset="-120"/>
                <a:ea typeface="標楷體" panose="03000509000000000000" pitchFamily="65" charset="-120"/>
                <a:cs typeface="Times New Roman" pitchFamily="18" charset="0"/>
              </a:rPr>
              <a:t>並再次謝謝您的光臨</a:t>
            </a:r>
            <a:r>
              <a:rPr lang="en-US" altLang="zh-TW" sz="6598" b="1" dirty="0">
                <a:solidFill>
                  <a:srgbClr val="3E1716"/>
                </a:solidFill>
                <a:latin typeface="標楷體" panose="03000509000000000000" pitchFamily="65" charset="-120"/>
                <a:ea typeface="標楷體" panose="03000509000000000000" pitchFamily="65" charset="-120"/>
                <a:cs typeface="Times New Roman" pitchFamily="18" charset="0"/>
              </a:rPr>
              <a:t>!</a:t>
            </a:r>
            <a:endParaRPr lang="zh-TW" altLang="en-US" sz="6598" b="1" dirty="0">
              <a:solidFill>
                <a:srgbClr val="3E1716"/>
              </a:solidFill>
              <a:latin typeface="標楷體" panose="03000509000000000000" pitchFamily="65" charset="-120"/>
              <a:ea typeface="標楷體" panose="03000509000000000000" pitchFamily="65" charset="-120"/>
              <a:cs typeface="Times New Roman" pitchFamily="18" charset="0"/>
            </a:endParaRPr>
          </a:p>
        </p:txBody>
      </p:sp>
      <p:sp>
        <p:nvSpPr>
          <p:cNvPr id="2" name="文字方塊 1"/>
          <p:cNvSpPr txBox="1"/>
          <p:nvPr/>
        </p:nvSpPr>
        <p:spPr>
          <a:xfrm>
            <a:off x="2205980" y="3438135"/>
            <a:ext cx="7902134" cy="1938992"/>
          </a:xfrm>
          <a:prstGeom prst="rect">
            <a:avLst/>
          </a:prstGeom>
          <a:noFill/>
        </p:spPr>
        <p:txBody>
          <a:bodyPr wrap="square" rtlCol="0">
            <a:spAutoFit/>
          </a:bodyPr>
          <a:lstStyle/>
          <a:p>
            <a:r>
              <a:rPr lang="zh-TW" altLang="en-US" sz="6000" b="1" dirty="0" smtClean="0">
                <a:solidFill>
                  <a:srgbClr val="7030A0"/>
                </a:solidFill>
              </a:rPr>
              <a:t>      敬祝平安喜樂</a:t>
            </a:r>
            <a:endParaRPr lang="en-US" altLang="zh-TW" sz="6000" b="1" dirty="0" smtClean="0">
              <a:solidFill>
                <a:srgbClr val="7030A0"/>
              </a:solidFill>
            </a:endParaRPr>
          </a:p>
          <a:p>
            <a:r>
              <a:rPr lang="zh-TW" altLang="en-US" sz="6000" b="1" dirty="0">
                <a:solidFill>
                  <a:srgbClr val="7030A0"/>
                </a:solidFill>
              </a:rPr>
              <a:t>貴</a:t>
            </a:r>
            <a:r>
              <a:rPr lang="zh-TW" altLang="en-US" sz="6000" b="1" dirty="0" smtClean="0">
                <a:solidFill>
                  <a:srgbClr val="7030A0"/>
                </a:solidFill>
              </a:rPr>
              <a:t>子弟順利</a:t>
            </a:r>
            <a:r>
              <a:rPr lang="zh-TW" altLang="en-US" sz="6000" b="1" dirty="0">
                <a:solidFill>
                  <a:srgbClr val="7030A0"/>
                </a:solidFill>
              </a:rPr>
              <a:t>通</a:t>
            </a:r>
            <a:r>
              <a:rPr lang="zh-TW" altLang="en-US" sz="6000" b="1" dirty="0" smtClean="0">
                <a:solidFill>
                  <a:srgbClr val="7030A0"/>
                </a:solidFill>
              </a:rPr>
              <a:t>過</a:t>
            </a:r>
            <a:r>
              <a:rPr lang="zh-TW" altLang="en-US" sz="6000" b="1" dirty="0">
                <a:solidFill>
                  <a:srgbClr val="7030A0"/>
                </a:solidFill>
              </a:rPr>
              <a:t>鑑定</a:t>
            </a:r>
            <a:endParaRPr lang="en-US" sz="6000" b="1" dirty="0">
              <a:solidFill>
                <a:srgbClr val="7030A0"/>
              </a:solidFill>
            </a:endParaRPr>
          </a:p>
        </p:txBody>
      </p:sp>
    </p:spTree>
    <p:extLst>
      <p:ext uri="{BB962C8B-B14F-4D97-AF65-F5344CB8AC3E}">
        <p14:creationId xmlns:p14="http://schemas.microsoft.com/office/powerpoint/2010/main" val="64247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39023" y="787030"/>
            <a:ext cx="6587483" cy="788461"/>
          </a:xfrm>
        </p:spPr>
        <p:txBody>
          <a:bodyPr>
            <a:normAutofit/>
          </a:bodyPr>
          <a:lstStyle/>
          <a:p>
            <a:r>
              <a:rPr lang="zh-TW" altLang="en-US" sz="4199" b="1" dirty="0">
                <a:latin typeface="微軟正黑體" panose="020B0604030504040204" pitchFamily="34" charset="-120"/>
                <a:ea typeface="微軟正黑體" panose="020B0604030504040204" pitchFamily="34" charset="-120"/>
              </a:rPr>
              <a:t>多元智慧下的資賦優異</a:t>
            </a:r>
          </a:p>
        </p:txBody>
      </p:sp>
      <p:sp>
        <p:nvSpPr>
          <p:cNvPr id="3" name="內容版面配置區 2"/>
          <p:cNvSpPr>
            <a:spLocks noGrp="1"/>
          </p:cNvSpPr>
          <p:nvPr>
            <p:ph idx="1"/>
          </p:nvPr>
        </p:nvSpPr>
        <p:spPr>
          <a:xfrm>
            <a:off x="2422004" y="1772816"/>
            <a:ext cx="8352928" cy="3024336"/>
          </a:xfrm>
        </p:spPr>
        <p:txBody>
          <a:bodyPr>
            <a:normAutofit/>
          </a:bodyPr>
          <a:lstStyle/>
          <a:p>
            <a:pPr>
              <a:lnSpc>
                <a:spcPct val="150000"/>
              </a:lnSpc>
            </a:pPr>
            <a:r>
              <a:rPr lang="zh-TW" altLang="en-US" sz="3199" dirty="0">
                <a:latin typeface="微軟正黑體" panose="020B0604030504040204" pitchFamily="34" charset="-120"/>
                <a:ea typeface="微軟正黑體" panose="020B0604030504040204" pitchFamily="34" charset="-120"/>
              </a:rPr>
              <a:t>現今的資優教育強調多元智慧潛能的發掘，不再侷限少數或某些領域的優秀群體，</a:t>
            </a:r>
            <a:r>
              <a:rPr lang="zh-TW" altLang="en-US" sz="3199" b="1" dirty="0">
                <a:solidFill>
                  <a:srgbClr val="FF0000"/>
                </a:solidFill>
                <a:latin typeface="微軟正黑體" panose="020B0604030504040204" pitchFamily="34" charset="-120"/>
                <a:ea typeface="微軟正黑體" panose="020B0604030504040204" pitchFamily="34" charset="-120"/>
              </a:rPr>
              <a:t>重視每個孩子長才的發現與培育</a:t>
            </a:r>
            <a:r>
              <a:rPr lang="zh-TW" altLang="en-US" sz="3199" dirty="0">
                <a:latin typeface="微軟正黑體" panose="020B0604030504040204" pitchFamily="34" charset="-120"/>
                <a:ea typeface="微軟正黑體" panose="020B0604030504040204" pitchFamily="34" charset="-120"/>
              </a:rPr>
              <a:t>。</a:t>
            </a:r>
            <a:endParaRPr lang="en-US" altLang="zh-TW" sz="3199" dirty="0">
              <a:latin typeface="微軟正黑體" panose="020B0604030504040204" pitchFamily="34" charset="-120"/>
              <a:ea typeface="微軟正黑體" panose="020B0604030504040204" pitchFamily="34" charset="-120"/>
            </a:endParaRPr>
          </a:p>
          <a:p>
            <a:pPr>
              <a:lnSpc>
                <a:spcPct val="150000"/>
              </a:lnSpc>
            </a:pPr>
            <a:endParaRPr lang="zh-TW" altLang="en-US" sz="3199" dirty="0"/>
          </a:p>
          <a:p>
            <a:pPr>
              <a:lnSpc>
                <a:spcPct val="150000"/>
              </a:lnSpc>
            </a:pPr>
            <a:endParaRPr lang="zh-TW" altLang="en-US" sz="3199" dirty="0"/>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7</a:t>
            </a:fld>
            <a:endParaRPr lang="zh-TW" altLang="en-US" noProof="0" dirty="0"/>
          </a:p>
        </p:txBody>
      </p:sp>
    </p:spTree>
    <p:extLst>
      <p:ext uri="{BB962C8B-B14F-4D97-AF65-F5344CB8AC3E}">
        <p14:creationId xmlns:p14="http://schemas.microsoft.com/office/powerpoint/2010/main" val="18366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90422" y="1364763"/>
            <a:ext cx="8239081" cy="1807044"/>
          </a:xfrm>
        </p:spPr>
        <p:txBody>
          <a:bodyPr>
            <a:noAutofit/>
          </a:bodyPr>
          <a:lstStyle/>
          <a:p>
            <a:pPr>
              <a:lnSpc>
                <a:spcPts val="4499"/>
              </a:lnSpc>
              <a:spcBef>
                <a:spcPts val="1200"/>
              </a:spcBef>
            </a:pPr>
            <a:r>
              <a:rPr lang="en-US" altLang="zh-TW" sz="3999" b="1" dirty="0"/>
              <a:t/>
            </a:r>
            <a:br>
              <a:rPr lang="en-US" altLang="zh-TW" sz="3999" b="1" dirty="0"/>
            </a:br>
            <a:r>
              <a:rPr kumimoji="1" lang="zh-TW" altLang="en-US" sz="3199" dirty="0">
                <a:latin typeface="+mn-ea"/>
                <a:ea typeface="+mn-ea"/>
              </a:rPr>
              <a:t>對學習能力優異或具潛能的資優學生，提供適性教育的機會，使其在彈性化的教材教法下，充分發揮學習潛能。</a:t>
            </a:r>
            <a:endParaRPr lang="zh-TW" altLang="en-US" sz="3199" dirty="0">
              <a:latin typeface="+mn-ea"/>
              <a:ea typeface="+mn-ea"/>
            </a:endParaRPr>
          </a:p>
        </p:txBody>
      </p:sp>
      <p:sp>
        <p:nvSpPr>
          <p:cNvPr id="3" name="矩形 2"/>
          <p:cNvSpPr/>
          <p:nvPr/>
        </p:nvSpPr>
        <p:spPr>
          <a:xfrm>
            <a:off x="1890422" y="3415093"/>
            <a:ext cx="8379817" cy="2553880"/>
          </a:xfrm>
          <a:prstGeom prst="rect">
            <a:avLst/>
          </a:prstGeom>
        </p:spPr>
        <p:txBody>
          <a:bodyPr wrap="square">
            <a:spAutoFit/>
          </a:bodyPr>
          <a:lstStyle/>
          <a:p>
            <a:pPr marL="571329" indent="-571329">
              <a:buFont typeface="Wingdings" panose="05000000000000000000" pitchFamily="2" charset="2"/>
              <a:buChar char="l"/>
            </a:pPr>
            <a:r>
              <a:rPr lang="zh-TW" altLang="en-US" sz="3199" dirty="0">
                <a:latin typeface="微軟正黑體" panose="020B0604030504040204" pitchFamily="34" charset="-120"/>
                <a:ea typeface="微軟正黑體" panose="020B0604030504040204" pitchFamily="34" charset="-120"/>
              </a:rPr>
              <a:t>以學生為中心</a:t>
            </a:r>
            <a:endParaRPr lang="en-US" altLang="zh-TW" sz="3199" dirty="0">
              <a:latin typeface="微軟正黑體" panose="020B0604030504040204" pitchFamily="34" charset="-120"/>
              <a:ea typeface="微軟正黑體" panose="020B0604030504040204" pitchFamily="34" charset="-120"/>
            </a:endParaRPr>
          </a:p>
          <a:p>
            <a:pPr marL="571329" indent="-571329">
              <a:buFont typeface="Wingdings" panose="05000000000000000000" pitchFamily="2" charset="2"/>
              <a:buChar char="l"/>
            </a:pPr>
            <a:r>
              <a:rPr lang="zh-TW" altLang="en-US" sz="3199" dirty="0">
                <a:latin typeface="微軟正黑體" panose="020B0604030504040204" pitchFamily="34" charset="-120"/>
                <a:ea typeface="微軟正黑體" panose="020B0604030504040204" pitchFamily="34" charset="-120"/>
              </a:rPr>
              <a:t>重視學生個別學習需求</a:t>
            </a:r>
            <a:endParaRPr lang="en-US" altLang="zh-TW" sz="3199" dirty="0">
              <a:latin typeface="微軟正黑體" panose="020B0604030504040204" pitchFamily="34" charset="-120"/>
              <a:ea typeface="微軟正黑體" panose="020B0604030504040204" pitchFamily="34" charset="-120"/>
            </a:endParaRPr>
          </a:p>
          <a:p>
            <a:pPr marL="571329" indent="-571329">
              <a:buFont typeface="Wingdings" panose="05000000000000000000" pitchFamily="2" charset="2"/>
              <a:buChar char="l"/>
            </a:pPr>
            <a:r>
              <a:rPr lang="zh-TW" altLang="en-US" sz="3199" dirty="0">
                <a:latin typeface="微軟正黑體" panose="020B0604030504040204" pitchFamily="34" charset="-120"/>
                <a:ea typeface="微軟正黑體" panose="020B0604030504040204" pitchFamily="34" charset="-120"/>
              </a:rPr>
              <a:t>發展</a:t>
            </a:r>
            <a:r>
              <a:rPr lang="zh-TW" altLang="en-US" sz="3199" b="1" dirty="0">
                <a:solidFill>
                  <a:srgbClr val="FF0000"/>
                </a:solidFill>
                <a:latin typeface="微軟正黑體" panose="020B0604030504040204" pitchFamily="34" charset="-120"/>
                <a:ea typeface="微軟正黑體" panose="020B0604030504040204" pitchFamily="34" charset="-120"/>
              </a:rPr>
              <a:t>學生潛能</a:t>
            </a:r>
            <a:r>
              <a:rPr lang="zh-TW" altLang="en-US" sz="3199" dirty="0">
                <a:latin typeface="微軟正黑體" panose="020B0604030504040204" pitchFamily="34" charset="-120"/>
                <a:ea typeface="微軟正黑體" panose="020B0604030504040204" pitchFamily="34" charset="-120"/>
              </a:rPr>
              <a:t>及</a:t>
            </a:r>
            <a:r>
              <a:rPr lang="zh-TW" altLang="en-US" sz="3199" b="1" dirty="0">
                <a:solidFill>
                  <a:srgbClr val="FF0000"/>
                </a:solidFill>
                <a:latin typeface="微軟正黑體" panose="020B0604030504040204" pitchFamily="34" charset="-120"/>
                <a:ea typeface="微軟正黑體" panose="020B0604030504040204" pitchFamily="34" charset="-120"/>
              </a:rPr>
              <a:t>資優特質</a:t>
            </a:r>
            <a:r>
              <a:rPr lang="zh-TW" altLang="en-US" sz="3199" dirty="0">
                <a:latin typeface="微軟正黑體" panose="020B0604030504040204" pitchFamily="34" charset="-120"/>
                <a:ea typeface="微軟正黑體" panose="020B0604030504040204" pitchFamily="34" charset="-120"/>
              </a:rPr>
              <a:t>為首要目標</a:t>
            </a:r>
            <a:endParaRPr lang="en-US" altLang="zh-TW" sz="3199" dirty="0">
              <a:latin typeface="微軟正黑體" panose="020B0604030504040204" pitchFamily="34" charset="-120"/>
              <a:ea typeface="微軟正黑體" panose="020B0604030504040204" pitchFamily="34" charset="-120"/>
            </a:endParaRPr>
          </a:p>
          <a:p>
            <a:pPr marL="571329" indent="-571329">
              <a:buFont typeface="Wingdings" panose="05000000000000000000" pitchFamily="2" charset="2"/>
              <a:buChar char="l"/>
            </a:pPr>
            <a:r>
              <a:rPr lang="zh-TW" altLang="en-US" sz="3199" dirty="0">
                <a:latin typeface="微軟正黑體" panose="020B0604030504040204" pitchFamily="34" charset="-120"/>
                <a:ea typeface="微軟正黑體" panose="020B0604030504040204" pitchFamily="34" charset="-120"/>
              </a:rPr>
              <a:t>高層次思考、獨立研究、合作能力的培養</a:t>
            </a:r>
            <a:endParaRPr lang="en-US" altLang="zh-TW" sz="3199" dirty="0">
              <a:latin typeface="微軟正黑體" panose="020B0604030504040204" pitchFamily="34" charset="-120"/>
              <a:ea typeface="微軟正黑體" panose="020B0604030504040204" pitchFamily="34" charset="-120"/>
            </a:endParaRPr>
          </a:p>
          <a:p>
            <a:pPr marL="571329" indent="-571329">
              <a:buFont typeface="Wingdings" panose="05000000000000000000" pitchFamily="2" charset="2"/>
              <a:buChar char="l"/>
            </a:pPr>
            <a:r>
              <a:rPr lang="zh-TW" altLang="en-US" sz="3199" dirty="0">
                <a:latin typeface="微軟正黑體" panose="020B0604030504040204" pitchFamily="34" charset="-120"/>
                <a:ea typeface="微軟正黑體" panose="020B0604030504040204" pitchFamily="34" charset="-120"/>
              </a:rPr>
              <a:t>自我實現及服務社會</a:t>
            </a:r>
            <a:endParaRPr lang="en-US" altLang="zh-TW" sz="3199" dirty="0">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2462340" y="413776"/>
            <a:ext cx="6721564" cy="707702"/>
          </a:xfrm>
          <a:prstGeom prst="rect">
            <a:avLst/>
          </a:prstGeom>
          <a:noFill/>
        </p:spPr>
        <p:txBody>
          <a:bodyPr wrap="none" rtlCol="0">
            <a:spAutoFit/>
          </a:bodyPr>
          <a:lstStyle/>
          <a:p>
            <a:r>
              <a:rPr lang="zh-TW" altLang="en-US" sz="3999" b="1" dirty="0">
                <a:solidFill>
                  <a:srgbClr val="9A5315">
                    <a:lumMod val="50000"/>
                  </a:srgbClr>
                </a:solidFill>
                <a:latin typeface="微軟正黑體" panose="020B0604030504040204" pitchFamily="34" charset="-120"/>
                <a:ea typeface="微軟正黑體" panose="020B0604030504040204" pitchFamily="34" charset="-120"/>
                <a:cs typeface="+mj-cs"/>
              </a:rPr>
              <a:t>資優教育基本理念</a:t>
            </a:r>
            <a:r>
              <a:rPr lang="en-US" altLang="zh-TW" sz="3999" b="1" dirty="0">
                <a:solidFill>
                  <a:srgbClr val="9A5315">
                    <a:lumMod val="50000"/>
                  </a:srgbClr>
                </a:solidFill>
                <a:latin typeface="微軟正黑體" panose="020B0604030504040204" pitchFamily="34" charset="-120"/>
                <a:ea typeface="微軟正黑體" panose="020B0604030504040204" pitchFamily="34" charset="-120"/>
                <a:cs typeface="+mj-cs"/>
              </a:rPr>
              <a:t>~</a:t>
            </a:r>
            <a:r>
              <a:rPr lang="zh-TW" altLang="en-US" sz="3999" b="1" dirty="0">
                <a:solidFill>
                  <a:srgbClr val="9A5315">
                    <a:lumMod val="50000"/>
                  </a:srgbClr>
                </a:solidFill>
                <a:latin typeface="微軟正黑體" panose="020B0604030504040204" pitchFamily="34" charset="-120"/>
                <a:ea typeface="微軟正黑體" panose="020B0604030504040204" pitchFamily="34" charset="-120"/>
                <a:cs typeface="+mj-cs"/>
              </a:rPr>
              <a:t>適性發展</a:t>
            </a:r>
            <a:endParaRPr lang="zh-TW" altLang="en-US" sz="2399" dirty="0"/>
          </a:p>
        </p:txBody>
      </p:sp>
      <p:sp>
        <p:nvSpPr>
          <p:cNvPr id="5" name="投影片編號版面配置區 4"/>
          <p:cNvSpPr>
            <a:spLocks noGrp="1"/>
          </p:cNvSpPr>
          <p:nvPr>
            <p:ph type="sldNum" sz="quarter" idx="12"/>
          </p:nvPr>
        </p:nvSpPr>
        <p:spPr/>
        <p:txBody>
          <a:bodyPr/>
          <a:lstStyle/>
          <a:p>
            <a:pPr rtl="0"/>
            <a:fld id="{EB37DED6-D4C7-42EE-AB49-D2E39E64FDE4}" type="slidenum">
              <a:rPr lang="en-US" altLang="zh-TW" noProof="0" smtClean="0"/>
              <a:t>8</a:t>
            </a:fld>
            <a:endParaRPr lang="en-US" altLang="zh-TW" noProof="0" dirty="0"/>
          </a:p>
        </p:txBody>
      </p:sp>
    </p:spTree>
    <p:extLst>
      <p:ext uri="{BB962C8B-B14F-4D97-AF65-F5344CB8AC3E}">
        <p14:creationId xmlns:p14="http://schemas.microsoft.com/office/powerpoint/2010/main" val="244765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69876" y="2276872"/>
            <a:ext cx="6856216" cy="1150074"/>
          </a:xfrm>
        </p:spPr>
        <p:txBody>
          <a:bodyPr>
            <a:normAutofit/>
          </a:bodyPr>
          <a:lstStyle/>
          <a:p>
            <a:pPr algn="ctr"/>
            <a:r>
              <a:rPr lang="zh-TW" alt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a:ea typeface="+mj-ea"/>
              </a:rPr>
              <a:t>鑑定基準</a:t>
            </a:r>
            <a:endParaRPr lang="zh-TW" altLang="en-U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412205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書籍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1991_TF02787940_TF02787940.potx" id="{E4A5FE8E-4BD4-4FB0-A38F-F1EAE933DD53}" vid="{3F795CD6-D941-463B-BA60-C19998ABAD90}"/>
    </a:ext>
  </a:extLst>
</a:theme>
</file>

<file path=ppt/theme/theme2.xml><?xml version="1.0" encoding="utf-8"?>
<a:theme xmlns:a="http://schemas.openxmlformats.org/drawingml/2006/main" name="Office 佈景主題">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佈景主題">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01D382-32B0-43EE-932C-28906AF37617}">
  <ds:schemaRefs>
    <ds:schemaRef ds:uri="http://schemas.openxmlformats.org/package/2006/metadata/core-properties"/>
    <ds:schemaRef ds:uri="http://purl.org/dc/dcmitype/"/>
    <ds:schemaRef ds:uri="http://purl.org/dc/terms/"/>
    <ds:schemaRef ds:uri="http://purl.org/dc/elements/1.1/"/>
    <ds:schemaRef ds:uri="http://www.w3.org/XML/1998/namespace"/>
    <ds:schemaRef ds:uri="http://schemas.microsoft.com/office/2006/documentManagement/types"/>
    <ds:schemaRef ds:uri="http://schemas.microsoft.com/office/infopath/2007/PartnerControls"/>
    <ds:schemaRef ds:uri="4873beb7-5857-4685-be1f-d57550cc96cc"/>
    <ds:schemaRef ds:uri="http://schemas.microsoft.com/office/2006/metadata/properties"/>
  </ds:schemaRefs>
</ds:datastoreItem>
</file>

<file path=customXml/itemProps3.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藍色書堆簡報 (寬螢幕)</Template>
  <TotalTime>0</TotalTime>
  <Words>6493</Words>
  <Application>Microsoft Office PowerPoint</Application>
  <PresentationFormat>自訂</PresentationFormat>
  <Paragraphs>781</Paragraphs>
  <Slides>67</Slides>
  <Notes>32</Notes>
  <HiddenSlides>0</HiddenSlides>
  <MMClips>0</MMClips>
  <ScaleCrop>false</ScaleCrop>
  <HeadingPairs>
    <vt:vector size="6" baseType="variant">
      <vt:variant>
        <vt:lpstr>使用字型</vt:lpstr>
      </vt:variant>
      <vt:variant>
        <vt:i4>19</vt:i4>
      </vt:variant>
      <vt:variant>
        <vt:lpstr>佈景主題</vt:lpstr>
      </vt:variant>
      <vt:variant>
        <vt:i4>1</vt:i4>
      </vt:variant>
      <vt:variant>
        <vt:lpstr>投影片標題</vt:lpstr>
      </vt:variant>
      <vt:variant>
        <vt:i4>67</vt:i4>
      </vt:variant>
    </vt:vector>
  </HeadingPairs>
  <TitlesOfParts>
    <vt:vector size="87" baseType="lpstr">
      <vt:lpstr>Malgun Gothic Semilight</vt:lpstr>
      <vt:lpstr>Microsoft JhengHei UI</vt:lpstr>
      <vt:lpstr>Microsoft YaHei</vt:lpstr>
      <vt:lpstr>MS Gothic</vt:lpstr>
      <vt:lpstr>Salesforce Sans</vt:lpstr>
      <vt:lpstr>宋体</vt:lpstr>
      <vt:lpstr>幼圆</vt:lpstr>
      <vt:lpstr>細明體</vt:lpstr>
      <vt:lpstr>Microsoft JhengHei</vt:lpstr>
      <vt:lpstr>Microsoft JhengHei</vt:lpstr>
      <vt:lpstr>新細明體</vt:lpstr>
      <vt:lpstr>標楷體</vt:lpstr>
      <vt:lpstr>Arial</vt:lpstr>
      <vt:lpstr>Arial Black</vt:lpstr>
      <vt:lpstr>Century Gothic</vt:lpstr>
      <vt:lpstr>Microsoft Sans Serif</vt:lpstr>
      <vt:lpstr>Times New Roman</vt:lpstr>
      <vt:lpstr>Verdana</vt:lpstr>
      <vt:lpstr>Wingdings</vt:lpstr>
      <vt:lpstr>書籍 16x9</vt:lpstr>
      <vt:lpstr>PowerPoint 簡報</vt:lpstr>
      <vt:lpstr>鑑定試務承辦單位</vt:lpstr>
      <vt:lpstr>簡報大綱</vt:lpstr>
      <vt:lpstr>PowerPoint 簡報</vt:lpstr>
      <vt:lpstr>PowerPoint 簡報</vt:lpstr>
      <vt:lpstr>PowerPoint 簡報</vt:lpstr>
      <vt:lpstr>多元智慧下的資賦優異</vt:lpstr>
      <vt:lpstr> 對學習能力優異或具潛能的資優學生，提供適性教育的機會，使其在彈性化的教材教法下，充分發揮學習潛能。</vt:lpstr>
      <vt:lpstr>鑑定基準</vt:lpstr>
      <vt:lpstr>學術性向資賦優異－鑑定基準</vt:lpstr>
      <vt:lpstr>創造能力資賦優異－鑑定基準</vt:lpstr>
      <vt:lpstr>PowerPoint 簡報</vt:lpstr>
      <vt:lpstr>線上系統報名流程</vt:lpstr>
      <vt:lpstr>PowerPoint 簡報</vt:lpstr>
      <vt:lpstr>PowerPoint 簡報</vt:lpstr>
      <vt:lpstr>PowerPoint 簡報</vt:lpstr>
      <vt:lpstr>桃園市國中學術性向資賦優異鑑定</vt:lpstr>
      <vt:lpstr>申請資格</vt:lpstr>
      <vt:lpstr>PowerPoint 簡報</vt:lpstr>
      <vt:lpstr>PowerPoint 簡報</vt:lpstr>
      <vt:lpstr>PowerPoint 簡報</vt:lpstr>
      <vt:lpstr>學術性向資優鑑定重要日程</vt:lpstr>
      <vt:lpstr>數理資優鑑定測驗時間、地點</vt:lpstr>
      <vt:lpstr>自然科學資優鑑定測驗時間、地點</vt:lpstr>
      <vt:lpstr>英語資優鑑定測驗時間、地點</vt:lpstr>
      <vt:lpstr>PowerPoint 簡報</vt:lpstr>
      <vt:lpstr>學術性向 報名表件填寫說明 </vt:lpstr>
      <vt:lpstr>PowerPoint 簡報</vt:lpstr>
      <vt:lpstr>PowerPoint 簡報</vt:lpstr>
      <vt:lpstr>PowerPoint 簡報</vt:lpstr>
      <vt:lpstr>PowerPoint 簡報</vt:lpstr>
      <vt:lpstr>管道一：書面審查</vt:lpstr>
      <vt:lpstr>鑑定報名表</vt:lpstr>
      <vt:lpstr>特質檢核表</vt:lpstr>
      <vt:lpstr>特殊鑑定考場服務需求</vt:lpstr>
      <vt:lpstr>健康聲明切結書</vt:lpstr>
      <vt:lpstr>PowerPoint 簡報</vt:lpstr>
      <vt:lpstr>鑑定證</vt:lpstr>
      <vt:lpstr>鑑定測驗注意事項</vt:lpstr>
      <vt:lpstr>PowerPoint 簡報</vt:lpstr>
      <vt:lpstr>小提醒</vt:lpstr>
      <vt:lpstr>PowerPoint 簡報</vt:lpstr>
      <vt:lpstr>PowerPoint 簡報</vt:lpstr>
      <vt:lpstr>PowerPoint 簡報</vt:lpstr>
      <vt:lpstr>PowerPoint 簡報</vt:lpstr>
      <vt:lpstr>創造能力資賦優異學生鑑定申請流程圖</vt:lpstr>
      <vt:lpstr>PowerPoint 簡報</vt:lpstr>
      <vt:lpstr>PowerPoint 簡報</vt:lpstr>
      <vt:lpstr>【管道一】採書面審查方式</vt:lpstr>
      <vt:lpstr>PowerPoint 簡報</vt:lpstr>
      <vt:lpstr>【管道二】測驗方式</vt:lpstr>
      <vt:lpstr>健康聲明切結書</vt:lpstr>
      <vt:lpstr>PowerPoint 簡報</vt:lpstr>
      <vt:lpstr>初選：創造能力評量(1)</vt:lpstr>
      <vt:lpstr>複選：創造能力評量(2)</vt:lpstr>
      <vt:lpstr>PowerPoint 簡報</vt:lpstr>
      <vt:lpstr>安置與輔導</vt:lpstr>
      <vt:lpstr>安置與輔導：資優學生個別輔導計畫(IGP)</vt:lpstr>
      <vt:lpstr>資賦優異學生安置原則—資優資源班</vt:lpstr>
      <vt:lpstr>PowerPoint 簡報</vt:lpstr>
      <vt:lpstr>資優教育課程</vt:lpstr>
      <vt:lpstr>英語資優班的課程</vt:lpstr>
      <vt:lpstr>數理資優班的課程</vt:lpstr>
      <vt:lpstr>PowerPoint 簡報</vt:lpstr>
      <vt:lpstr>創造能力 資優班 課程圖像</vt:lpstr>
      <vt:lpstr>綜合座談</vt:lpstr>
      <vt:lpstr>感謝聆聽，敬請指教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2020-11-09T08:24:47Z</dcterms:created>
  <dcterms:modified xsi:type="dcterms:W3CDTF">2022-01-05T13:21:51Z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