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9" r:id="rId1"/>
  </p:sldMasterIdLst>
  <p:notesMasterIdLst>
    <p:notesMasterId r:id="rId41"/>
  </p:notesMasterIdLst>
  <p:handoutMasterIdLst>
    <p:handoutMasterId r:id="rId42"/>
  </p:handoutMasterIdLst>
  <p:sldIdLst>
    <p:sldId id="261" r:id="rId2"/>
    <p:sldId id="283" r:id="rId3"/>
    <p:sldId id="304" r:id="rId4"/>
    <p:sldId id="298" r:id="rId5"/>
    <p:sldId id="305" r:id="rId6"/>
    <p:sldId id="300" r:id="rId7"/>
    <p:sldId id="309" r:id="rId8"/>
    <p:sldId id="310" r:id="rId9"/>
    <p:sldId id="308" r:id="rId10"/>
    <p:sldId id="311" r:id="rId11"/>
    <p:sldId id="312" r:id="rId12"/>
    <p:sldId id="313" r:id="rId13"/>
    <p:sldId id="315" r:id="rId14"/>
    <p:sldId id="317" r:id="rId15"/>
    <p:sldId id="316" r:id="rId16"/>
    <p:sldId id="318" r:id="rId17"/>
    <p:sldId id="314" r:id="rId18"/>
    <p:sldId id="320" r:id="rId19"/>
    <p:sldId id="321" r:id="rId20"/>
    <p:sldId id="322" r:id="rId21"/>
    <p:sldId id="323" r:id="rId22"/>
    <p:sldId id="324" r:id="rId23"/>
    <p:sldId id="330" r:id="rId24"/>
    <p:sldId id="327" r:id="rId25"/>
    <p:sldId id="328" r:id="rId26"/>
    <p:sldId id="329" r:id="rId27"/>
    <p:sldId id="326" r:id="rId28"/>
    <p:sldId id="325" r:id="rId29"/>
    <p:sldId id="331" r:id="rId30"/>
    <p:sldId id="333" r:id="rId31"/>
    <p:sldId id="335" r:id="rId32"/>
    <p:sldId id="332" r:id="rId33"/>
    <p:sldId id="336" r:id="rId34"/>
    <p:sldId id="340" r:id="rId35"/>
    <p:sldId id="339" r:id="rId36"/>
    <p:sldId id="337" r:id="rId37"/>
    <p:sldId id="338" r:id="rId38"/>
    <p:sldId id="293" r:id="rId39"/>
    <p:sldId id="297" r:id="rId40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FF"/>
    <a:srgbClr val="A50021"/>
    <a:srgbClr val="FF00FF"/>
    <a:srgbClr val="008000"/>
    <a:srgbClr val="CC0000"/>
    <a:srgbClr val="CC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667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5B9FC8D6-7324-459A-BFF6-5601D8A1ED5B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C31D924C-577C-4FB9-BF5B-99CD20521B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99D82687-FE55-4532-98AE-4344D13FCBFE}" type="datetimeFigureOut">
              <a:rPr lang="zh-TW" altLang="en-US"/>
              <a:pPr>
                <a:defRPr/>
              </a:pPr>
              <a:t>2022/3/6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AB54AFBC-9EB1-4E11-AD71-B04BE7B26C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橢圓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476F2E-AC81-46FD-BE57-D6601A40DE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05C63-2741-4954-9469-BE5903832D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38D43-DDBD-40B0-8741-CE40BD1EFD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560E-4A2C-41FA-B67D-4576FB9F24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橢圓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橢圓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0FD98D-EA6F-4F60-8BBC-0958E0314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5B72A-1731-4124-A742-0F22195996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6C1453-518D-4278-A3F3-BD76C03F21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A7E1-FBF6-4E96-BD07-44BF812472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" name="矩形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8E49EE-1E87-48D2-ACB6-840A5FFB19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77B49C-E138-4416-B07F-03CF7D6DE1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kumimoji="0" lang="en-US" sz="3200">
              <a:latin typeface="+mn-lt"/>
              <a:ea typeface="+mn-ea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63AA74-A989-4AAA-AAD3-EF3427CA05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33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B8E21F7-6656-41B9-BB23-9DF36BD2BB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5" name="矩形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88" r:id="rId2"/>
    <p:sldLayoutId id="2147484194" r:id="rId3"/>
    <p:sldLayoutId id="2147484189" r:id="rId4"/>
    <p:sldLayoutId id="2147484195" r:id="rId5"/>
    <p:sldLayoutId id="2147484190" r:id="rId6"/>
    <p:sldLayoutId id="2147484196" r:id="rId7"/>
    <p:sldLayoutId id="2147484197" r:id="rId8"/>
    <p:sldLayoutId id="2147484198" r:id="rId9"/>
    <p:sldLayoutId id="2147484191" r:id="rId10"/>
    <p:sldLayoutId id="21474841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字方塊 4"/>
          <p:cNvSpPr txBox="1">
            <a:spLocks noChangeArrowheads="1"/>
          </p:cNvSpPr>
          <p:nvPr/>
        </p:nvSpPr>
        <p:spPr bwMode="auto">
          <a:xfrm>
            <a:off x="899592" y="620713"/>
            <a:ext cx="8137400" cy="18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學年度桃園市立大成國中</a:t>
            </a:r>
            <a:endParaRPr lang="en-US" altLang="zh-TW" sz="4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8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交通安全宣導</a:t>
            </a:r>
          </a:p>
        </p:txBody>
      </p:sp>
      <p:pic>
        <p:nvPicPr>
          <p:cNvPr id="2" name="Picture 2" descr="和泰汽車CSR 企業社會責任專頁網站TOYOTA兒童安全列車">
            <a:extLst>
              <a:ext uri="{FF2B5EF4-FFF2-40B4-BE49-F238E27FC236}">
                <a16:creationId xmlns:a16="http://schemas.microsoft.com/office/drawing/2014/main" id="{15831F99-AA86-478A-9D3A-EF3DD61BA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3" b="16551"/>
          <a:stretch/>
        </p:blipFill>
        <p:spPr bwMode="auto">
          <a:xfrm>
            <a:off x="2038288" y="2429863"/>
            <a:ext cx="57150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56B4B9-053F-47E0-A543-105C4F99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小孩沒繫安全帶被拋飛驚悚影片！吸76萬次觀看｜ 蘋果新聞網｜ 蘋果日報">
            <a:extLst>
              <a:ext uri="{FF2B5EF4-FFF2-40B4-BE49-F238E27FC236}">
                <a16:creationId xmlns:a16="http://schemas.microsoft.com/office/drawing/2014/main" id="{7F3E5AF5-73B3-460F-9A40-410A6D1F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" y="27348"/>
            <a:ext cx="9065117" cy="50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1F8ACD4-93C2-4516-A256-DB8AF47435DF}"/>
              </a:ext>
            </a:extLst>
          </p:cNvPr>
          <p:cNvSpPr/>
          <p:nvPr/>
        </p:nvSpPr>
        <p:spPr>
          <a:xfrm>
            <a:off x="1683250" y="5013176"/>
            <a:ext cx="57246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+mn-ea"/>
                <a:ea typeface="+mn-ea"/>
              </a:rPr>
              <a:t>未依規定繫安全帶</a:t>
            </a:r>
            <a:endParaRPr lang="en-US" altLang="zh-TW" sz="5400" b="1" dirty="0">
              <a:solidFill>
                <a:srgbClr val="FFFF00"/>
              </a:solidFill>
              <a:highlight>
                <a:srgbClr val="000000"/>
              </a:highlight>
              <a:latin typeface="+mn-ea"/>
              <a:ea typeface="+mn-ea"/>
            </a:endParaRPr>
          </a:p>
          <a:p>
            <a:pPr algn="ctr"/>
            <a:r>
              <a:rPr lang="zh-TW" altLang="en-US" sz="5400" b="1" dirty="0">
                <a:solidFill>
                  <a:srgbClr val="FF0000"/>
                </a:solidFill>
                <a:highlight>
                  <a:srgbClr val="000000"/>
                </a:highlight>
                <a:latin typeface="+mn-ea"/>
                <a:ea typeface="+mn-ea"/>
              </a:rPr>
              <a:t>被拋飛畫面</a:t>
            </a:r>
          </a:p>
        </p:txBody>
      </p:sp>
    </p:spTree>
    <p:extLst>
      <p:ext uri="{BB962C8B-B14F-4D97-AF65-F5344CB8AC3E}">
        <p14:creationId xmlns:p14="http://schemas.microsoft.com/office/powerpoint/2010/main" val="4483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爸媽要知道兒童乘坐小型車後座繫安全帶須知">
            <a:extLst>
              <a:ext uri="{FF2B5EF4-FFF2-40B4-BE49-F238E27FC236}">
                <a16:creationId xmlns:a16="http://schemas.microsoft.com/office/drawing/2014/main" id="{6C1A2AF1-D44B-468F-8057-941024E9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5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交通安全五守則">
            <a:extLst>
              <a:ext uri="{FF2B5EF4-FFF2-40B4-BE49-F238E27FC236}">
                <a16:creationId xmlns:a16="http://schemas.microsoft.com/office/drawing/2014/main" id="{2F1DDFC5-8024-433A-9627-6EBE23465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28939" r="41660" b="65199"/>
          <a:stretch/>
        </p:blipFill>
        <p:spPr bwMode="auto">
          <a:xfrm>
            <a:off x="0" y="1052736"/>
            <a:ext cx="91440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交通安全五守則">
            <a:extLst>
              <a:ext uri="{FF2B5EF4-FFF2-40B4-BE49-F238E27FC236}">
                <a16:creationId xmlns:a16="http://schemas.microsoft.com/office/drawing/2014/main" id="{8AB624DD-9966-4449-9EFA-8649B9F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7" t="28939" r="23107" b="65199"/>
          <a:stretch/>
        </p:blipFill>
        <p:spPr bwMode="auto">
          <a:xfrm>
            <a:off x="971600" y="3421360"/>
            <a:ext cx="81724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0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交通安全四守則– Dallfsst">
            <a:extLst>
              <a:ext uri="{FF2B5EF4-FFF2-40B4-BE49-F238E27FC236}">
                <a16:creationId xmlns:a16="http://schemas.microsoft.com/office/drawing/2014/main" id="{D12FB887-81E8-4F8D-B15B-A6D564E9D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5364" name="Picture 4" descr="交通安全四守則– Dallfsst">
            <a:extLst>
              <a:ext uri="{FF2B5EF4-FFF2-40B4-BE49-F238E27FC236}">
                <a16:creationId xmlns:a16="http://schemas.microsoft.com/office/drawing/2014/main" id="{573426EC-E14F-40F6-BAEC-481DF35A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563" r="515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8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交通安全四守則– Dallfsst">
            <a:extLst>
              <a:ext uri="{FF2B5EF4-FFF2-40B4-BE49-F238E27FC236}">
                <a16:creationId xmlns:a16="http://schemas.microsoft.com/office/drawing/2014/main" id="{D12FB887-81E8-4F8D-B15B-A6D564E9D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5364" name="Picture 4" descr="交通安全四守則– Dallfsst">
            <a:extLst>
              <a:ext uri="{FF2B5EF4-FFF2-40B4-BE49-F238E27FC236}">
                <a16:creationId xmlns:a16="http://schemas.microsoft.com/office/drawing/2014/main" id="{573426EC-E14F-40F6-BAEC-481DF35A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4563" r="2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7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DDCD15-DAE8-4B47-9FB3-4680E401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90573A-B487-4CFD-AED5-4408536D7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0" name="Picture 2" descr="花蓮觀光資訊網- 行人必備用路知識！ 路口安全小撇步">
            <a:extLst>
              <a:ext uri="{FF2B5EF4-FFF2-40B4-BE49-F238E27FC236}">
                <a16:creationId xmlns:a16="http://schemas.microsoft.com/office/drawing/2014/main" id="{1B930E68-D6E0-4F12-B320-53BE3224E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48585" b="584"/>
          <a:stretch/>
        </p:blipFill>
        <p:spPr bwMode="auto">
          <a:xfrm>
            <a:off x="14590" y="-8822"/>
            <a:ext cx="9129410" cy="68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9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DDCD15-DAE8-4B47-9FB3-4680E401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90573A-B487-4CFD-AED5-4408536D7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0" name="Picture 2" descr="花蓮觀光資訊網- 行人必備用路知識！ 路口安全小撇步">
            <a:extLst>
              <a:ext uri="{FF2B5EF4-FFF2-40B4-BE49-F238E27FC236}">
                <a16:creationId xmlns:a16="http://schemas.microsoft.com/office/drawing/2014/main" id="{1B930E68-D6E0-4F12-B320-53BE3224E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0" t="17451"/>
          <a:stretch/>
        </p:blipFill>
        <p:spPr bwMode="auto">
          <a:xfrm>
            <a:off x="0" y="-47565"/>
            <a:ext cx="9158590" cy="690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548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AD075A-DD50-45C3-911F-B000F91E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F36697-F852-4300-88E1-AF1FBABDD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02_守則一看見你我才安全 (穿鮮艷衣物、用路人有足夠時間看到你)">
            <a:extLst>
              <a:ext uri="{FF2B5EF4-FFF2-40B4-BE49-F238E27FC236}">
                <a16:creationId xmlns:a16="http://schemas.microsoft.com/office/drawing/2014/main" id="{0EE1B2F0-9830-4985-8276-40E35F917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7499" r="51176" b="48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2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BAB6A5-F076-4620-93BA-46C0ED49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B3CE1D-6A39-4DCF-A2B3-0D7BC63B5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>
            <a:extLst>
              <a:ext uri="{FF2B5EF4-FFF2-40B4-BE49-F238E27FC236}">
                <a16:creationId xmlns:a16="http://schemas.microsoft.com/office/drawing/2014/main" id="{C9AA1A27-6852-4798-874E-3B93163EA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300" y="0"/>
            <a:ext cx="90214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C54517-E91C-457A-9836-E58B8554996F}"/>
              </a:ext>
            </a:extLst>
          </p:cNvPr>
          <p:cNvSpPr/>
          <p:nvPr/>
        </p:nvSpPr>
        <p:spPr>
          <a:xfrm>
            <a:off x="3993232" y="5152362"/>
            <a:ext cx="5163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距離行人</a:t>
            </a:r>
            <a:r>
              <a:rPr lang="en-US" altLang="zh-TW" sz="5400" b="1" dirty="0">
                <a:highlight>
                  <a:srgbClr val="00FF00"/>
                </a:highlight>
                <a:latin typeface="+mn-ea"/>
                <a:ea typeface="+mn-ea"/>
              </a:rPr>
              <a:t>30</a:t>
            </a:r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12838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CAABFC-6D44-4E00-881F-3EA5C859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3D2886-52DB-46E7-BE45-166499BF3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>
            <a:extLst>
              <a:ext uri="{FF2B5EF4-FFF2-40B4-BE49-F238E27FC236}">
                <a16:creationId xmlns:a16="http://schemas.microsoft.com/office/drawing/2014/main" id="{8D2514AB-2A8D-490B-B5E1-32BB63317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85" y="0"/>
            <a:ext cx="903203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17CC14A-28BB-47EE-BD1E-9B5268018F84}"/>
              </a:ext>
            </a:extLst>
          </p:cNvPr>
          <p:cNvSpPr/>
          <p:nvPr/>
        </p:nvSpPr>
        <p:spPr>
          <a:xfrm>
            <a:off x="3993232" y="5152362"/>
            <a:ext cx="5163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距離行人</a:t>
            </a:r>
            <a:r>
              <a:rPr lang="en-US" altLang="zh-TW" sz="5400" b="1" dirty="0">
                <a:highlight>
                  <a:srgbClr val="00FF00"/>
                </a:highlight>
                <a:latin typeface="+mn-ea"/>
                <a:ea typeface="+mn-ea"/>
              </a:rPr>
              <a:t>20</a:t>
            </a:r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26742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交通安全五守則">
            <a:extLst>
              <a:ext uri="{FF2B5EF4-FFF2-40B4-BE49-F238E27FC236}">
                <a16:creationId xmlns:a16="http://schemas.microsoft.com/office/drawing/2014/main" id="{F71538B2-753A-4171-B54F-8451439C8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F58BC4-50FD-4400-89AE-22AE9A33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C54751-0B99-4A5B-ABC3-F5AC8B5FB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8D349122-2FF2-4983-83CF-47DB40D83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/>
          <a:stretch/>
        </p:blipFill>
        <p:spPr>
          <a:xfrm>
            <a:off x="57020" y="0"/>
            <a:ext cx="9029959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B8F0C9C-29BC-47C1-B3F1-659377A7AA06}"/>
              </a:ext>
            </a:extLst>
          </p:cNvPr>
          <p:cNvSpPr/>
          <p:nvPr/>
        </p:nvSpPr>
        <p:spPr>
          <a:xfrm>
            <a:off x="3993232" y="5152362"/>
            <a:ext cx="5163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距離行人</a:t>
            </a:r>
            <a:r>
              <a:rPr lang="en-US" altLang="zh-TW" sz="5400" b="1" dirty="0">
                <a:highlight>
                  <a:srgbClr val="00FF00"/>
                </a:highlight>
                <a:latin typeface="+mn-ea"/>
                <a:ea typeface="+mn-ea"/>
              </a:rPr>
              <a:t>10</a:t>
            </a:r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8463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F030B4-F32F-41AB-9C27-D8411CA8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CF49F8-B918-49F0-85BA-91AF0227D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746617-F4F0-40BC-BB3D-4A2238FF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8637" r="19924" b="23364"/>
          <a:stretch/>
        </p:blipFill>
        <p:spPr>
          <a:xfrm>
            <a:off x="85413" y="4555"/>
            <a:ext cx="9023091" cy="685344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45483D-DA42-41AF-ACDE-9FA300A255C0}"/>
              </a:ext>
            </a:extLst>
          </p:cNvPr>
          <p:cNvSpPr/>
          <p:nvPr/>
        </p:nvSpPr>
        <p:spPr>
          <a:xfrm>
            <a:off x="4405205" y="5152362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行人實際穿著</a:t>
            </a:r>
          </a:p>
        </p:txBody>
      </p:sp>
    </p:spTree>
    <p:extLst>
      <p:ext uri="{BB962C8B-B14F-4D97-AF65-F5344CB8AC3E}">
        <p14:creationId xmlns:p14="http://schemas.microsoft.com/office/powerpoint/2010/main" val="6875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交通安全五守則">
            <a:extLst>
              <a:ext uri="{FF2B5EF4-FFF2-40B4-BE49-F238E27FC236}">
                <a16:creationId xmlns:a16="http://schemas.microsoft.com/office/drawing/2014/main" id="{DD7866C7-131F-4C44-9267-B7A6DDB0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34801" r="60688" b="59337"/>
          <a:stretch/>
        </p:blipFill>
        <p:spPr bwMode="auto">
          <a:xfrm>
            <a:off x="971600" y="980728"/>
            <a:ext cx="568863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交通安全五守則">
            <a:extLst>
              <a:ext uri="{FF2B5EF4-FFF2-40B4-BE49-F238E27FC236}">
                <a16:creationId xmlns:a16="http://schemas.microsoft.com/office/drawing/2014/main" id="{3E0D55C0-9C3B-4B27-89A8-95731B8B0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0" t="34801" r="10712" b="59337"/>
          <a:stretch/>
        </p:blipFill>
        <p:spPr bwMode="auto">
          <a:xfrm>
            <a:off x="971600" y="2780928"/>
            <a:ext cx="8172400" cy="18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79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82EE9A-C8D8-4644-BFF1-FEE7864D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47C81D-E53E-4D4F-A444-B14C1C959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 descr="死亡的陰影！教學生認識內輪差警舉辦大車體驗活動| 社會| 三立新聞網SETN.COM">
            <a:extLst>
              <a:ext uri="{FF2B5EF4-FFF2-40B4-BE49-F238E27FC236}">
                <a16:creationId xmlns:a16="http://schemas.microsoft.com/office/drawing/2014/main" id="{EB42238A-74E4-4AFB-87C4-C08586A2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678A113-1A43-4DB2-99F4-9DCB2A59AD44}"/>
              </a:ext>
            </a:extLst>
          </p:cNvPr>
          <p:cNvSpPr/>
          <p:nvPr/>
        </p:nvSpPr>
        <p:spPr>
          <a:xfrm>
            <a:off x="692497" y="5949751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FFFF00"/>
                </a:highlight>
                <a:latin typeface="+mn-ea"/>
                <a:ea typeface="+mn-ea"/>
              </a:rPr>
              <a:t>視線死角</a:t>
            </a:r>
            <a:r>
              <a:rPr lang="zh-TW" altLang="en-US" sz="5400" b="1" dirty="0">
                <a:highlight>
                  <a:srgbClr val="FF0000"/>
                </a:highlight>
                <a:latin typeface="+mn-ea"/>
                <a:ea typeface="+mn-ea"/>
              </a:rPr>
              <a:t>內輪差</a:t>
            </a:r>
          </a:p>
        </p:txBody>
      </p:sp>
    </p:spTree>
    <p:extLst>
      <p:ext uri="{BB962C8B-B14F-4D97-AF65-F5344CB8AC3E}">
        <p14:creationId xmlns:p14="http://schemas.microsoft.com/office/powerpoint/2010/main" val="40645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C23578-9459-4344-A8DA-1D5286C0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679C3-9C1C-4328-8DCC-BEE2C1390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看不見你!大車與我們的距離有多近">
            <a:extLst>
              <a:ext uri="{FF2B5EF4-FFF2-40B4-BE49-F238E27FC236}">
                <a16:creationId xmlns:a16="http://schemas.microsoft.com/office/drawing/2014/main" id="{7440AC4C-0E6E-44BA-8A11-B8786BE8C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1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C23578-9459-4344-A8DA-1D5286C0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679C3-9C1C-4328-8DCC-BEE2C1390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看不見你!大車與我們的距離有多近">
            <a:extLst>
              <a:ext uri="{FF2B5EF4-FFF2-40B4-BE49-F238E27FC236}">
                <a16:creationId xmlns:a16="http://schemas.microsoft.com/office/drawing/2014/main" id="{7440AC4C-0E6E-44BA-8A11-B8786BE8C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7618CF3-EEEA-4B9E-938E-7708AFFA5590}"/>
              </a:ext>
            </a:extLst>
          </p:cNvPr>
          <p:cNvSpPr/>
          <p:nvPr/>
        </p:nvSpPr>
        <p:spPr>
          <a:xfrm>
            <a:off x="6218743" y="52447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highlight>
                  <a:srgbClr val="C0C0C0"/>
                </a:highlight>
                <a:latin typeface="+mn-ea"/>
                <a:ea typeface="+mn-ea"/>
              </a:rPr>
              <a:t>視線死角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D5B24C4-C5F9-4C67-A7EA-13D4B3CD743D}"/>
              </a:ext>
            </a:extLst>
          </p:cNvPr>
          <p:cNvCxnSpPr/>
          <p:nvPr/>
        </p:nvCxnSpPr>
        <p:spPr>
          <a:xfrm>
            <a:off x="8244408" y="1417638"/>
            <a:ext cx="0" cy="345152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71679BB-6025-4E8B-AD36-9784438240B4}"/>
              </a:ext>
            </a:extLst>
          </p:cNvPr>
          <p:cNvSpPr/>
          <p:nvPr/>
        </p:nvSpPr>
        <p:spPr>
          <a:xfrm>
            <a:off x="395536" y="5168205"/>
            <a:ext cx="6417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C0C0C0"/>
                </a:highlight>
                <a:latin typeface="+mn-ea"/>
                <a:ea typeface="+mn-ea"/>
              </a:rPr>
              <a:t>解決方式：</a:t>
            </a:r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揮手示意</a:t>
            </a:r>
          </a:p>
        </p:txBody>
      </p:sp>
    </p:spTree>
    <p:extLst>
      <p:ext uri="{BB962C8B-B14F-4D97-AF65-F5344CB8AC3E}">
        <p14:creationId xmlns:p14="http://schemas.microsoft.com/office/powerpoint/2010/main" val="11855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C23578-9459-4344-A8DA-1D5286C0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679C3-9C1C-4328-8DCC-BEE2C1390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看不見你!大車與我們的距離有多近">
            <a:extLst>
              <a:ext uri="{FF2B5EF4-FFF2-40B4-BE49-F238E27FC236}">
                <a16:creationId xmlns:a16="http://schemas.microsoft.com/office/drawing/2014/main" id="{7440AC4C-0E6E-44BA-8A11-B8786BE8C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7618CF3-EEEA-4B9E-938E-7708AFFA5590}"/>
              </a:ext>
            </a:extLst>
          </p:cNvPr>
          <p:cNvSpPr/>
          <p:nvPr/>
        </p:nvSpPr>
        <p:spPr>
          <a:xfrm>
            <a:off x="829149" y="268229"/>
            <a:ext cx="5549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highlight>
                  <a:srgbClr val="C0C0C0"/>
                </a:highlight>
                <a:latin typeface="+mn-ea"/>
                <a:ea typeface="+mn-ea"/>
              </a:rPr>
              <a:t>視線死角</a:t>
            </a:r>
            <a:r>
              <a:rPr lang="en-US" altLang="zh-TW" sz="5400" b="1" dirty="0">
                <a:solidFill>
                  <a:srgbClr val="FF0000"/>
                </a:solidFill>
                <a:highlight>
                  <a:srgbClr val="C0C0C0"/>
                </a:highlight>
                <a:latin typeface="+mn-ea"/>
                <a:ea typeface="+mn-ea"/>
              </a:rPr>
              <a:t>+</a:t>
            </a:r>
            <a:r>
              <a:rPr lang="zh-TW" altLang="en-US" sz="5400" b="1" dirty="0">
                <a:solidFill>
                  <a:srgbClr val="FF0000"/>
                </a:solidFill>
                <a:highlight>
                  <a:srgbClr val="C0C0C0"/>
                </a:highlight>
                <a:latin typeface="+mn-ea"/>
                <a:ea typeface="+mn-ea"/>
              </a:rPr>
              <a:t>內輪差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D5B24C4-C5F9-4C67-A7EA-13D4B3CD743D}"/>
              </a:ext>
            </a:extLst>
          </p:cNvPr>
          <p:cNvCxnSpPr>
            <a:cxnSpLocks/>
          </p:cNvCxnSpPr>
          <p:nvPr/>
        </p:nvCxnSpPr>
        <p:spPr>
          <a:xfrm>
            <a:off x="3604107" y="1290935"/>
            <a:ext cx="0" cy="2557165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71679BB-6025-4E8B-AD36-9784438240B4}"/>
              </a:ext>
            </a:extLst>
          </p:cNvPr>
          <p:cNvSpPr/>
          <p:nvPr/>
        </p:nvSpPr>
        <p:spPr>
          <a:xfrm>
            <a:off x="-54732" y="2038320"/>
            <a:ext cx="364715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highlight>
                  <a:srgbClr val="C0C0C0"/>
                </a:highlight>
                <a:latin typeface="+mn-ea"/>
                <a:ea typeface="+mn-ea"/>
              </a:rPr>
              <a:t>解決方式：</a:t>
            </a:r>
            <a:endParaRPr lang="en-US" altLang="zh-TW" sz="5400" b="1" dirty="0">
              <a:highlight>
                <a:srgbClr val="C0C0C0"/>
              </a:highlight>
              <a:latin typeface="+mn-ea"/>
              <a:ea typeface="+mn-ea"/>
            </a:endParaRPr>
          </a:p>
          <a:p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遠離大車</a:t>
            </a:r>
            <a:endParaRPr lang="en-US" altLang="zh-TW" sz="5400" b="1" dirty="0">
              <a:highlight>
                <a:srgbClr val="00FF00"/>
              </a:highlight>
              <a:latin typeface="+mn-ea"/>
              <a:ea typeface="+mn-ea"/>
            </a:endParaRPr>
          </a:p>
          <a:p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遠離大車</a:t>
            </a:r>
            <a:endParaRPr lang="en-US" altLang="zh-TW" sz="5400" b="1" dirty="0">
              <a:highlight>
                <a:srgbClr val="00FF00"/>
              </a:highlight>
              <a:latin typeface="+mn-ea"/>
              <a:ea typeface="+mn-ea"/>
            </a:endParaRPr>
          </a:p>
          <a:p>
            <a:r>
              <a:rPr lang="zh-TW" altLang="en-US" sz="5400" b="1" dirty="0">
                <a:highlight>
                  <a:srgbClr val="00FF00"/>
                </a:highlight>
                <a:latin typeface="+mn-ea"/>
                <a:ea typeface="+mn-ea"/>
              </a:rPr>
              <a:t>遠離大車</a:t>
            </a:r>
          </a:p>
        </p:txBody>
      </p:sp>
    </p:spTree>
    <p:extLst>
      <p:ext uri="{BB962C8B-B14F-4D97-AF65-F5344CB8AC3E}">
        <p14:creationId xmlns:p14="http://schemas.microsoft.com/office/powerpoint/2010/main" val="31214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96BDDE-E294-49AE-9864-FA481B09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85DE16-DEAC-45CC-AB8B-DA19C2481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行人安全| 臺北市立中山女子高級中學">
            <a:extLst>
              <a:ext uri="{FF2B5EF4-FFF2-40B4-BE49-F238E27FC236}">
                <a16:creationId xmlns:a16="http://schemas.microsoft.com/office/drawing/2014/main" id="{B39336D3-467E-4946-97DF-2162D0A71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21126" r="49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32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30DD02-F166-47CE-89C6-DEEADDF0E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B7CD90-1A08-4B72-919C-3B114C6B1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交通安全四大守則(107年) | 懶人包| 168交通安全入口網">
            <a:extLst>
              <a:ext uri="{FF2B5EF4-FFF2-40B4-BE49-F238E27FC236}">
                <a16:creationId xmlns:a16="http://schemas.microsoft.com/office/drawing/2014/main" id="{5298574B-ED4B-42B0-9FD5-791727B1F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17188" r="3398"/>
          <a:stretch/>
        </p:blipFill>
        <p:spPr bwMode="auto">
          <a:xfrm>
            <a:off x="0" y="11305"/>
            <a:ext cx="9144000" cy="68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4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交通安全五守則">
            <a:extLst>
              <a:ext uri="{FF2B5EF4-FFF2-40B4-BE49-F238E27FC236}">
                <a16:creationId xmlns:a16="http://schemas.microsoft.com/office/drawing/2014/main" id="{974928BA-EC91-4405-970A-073BB145F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41640" r="63778" b="53475"/>
          <a:stretch/>
        </p:blipFill>
        <p:spPr bwMode="auto">
          <a:xfrm>
            <a:off x="1095336" y="1412776"/>
            <a:ext cx="600673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交通安全五守則">
            <a:extLst>
              <a:ext uri="{FF2B5EF4-FFF2-40B4-BE49-F238E27FC236}">
                <a16:creationId xmlns:a16="http://schemas.microsoft.com/office/drawing/2014/main" id="{21754F46-9768-4869-89C4-88BD400E7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6" t="41640" r="8263" b="53475"/>
          <a:stretch/>
        </p:blipFill>
        <p:spPr bwMode="auto">
          <a:xfrm>
            <a:off x="1095336" y="2564904"/>
            <a:ext cx="804866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62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交通安全五守則">
            <a:extLst>
              <a:ext uri="{FF2B5EF4-FFF2-40B4-BE49-F238E27FC236}">
                <a16:creationId xmlns:a16="http://schemas.microsoft.com/office/drawing/2014/main" id="{F71538B2-753A-4171-B54F-8451439C8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21530" r="48183" b="70491"/>
          <a:stretch/>
        </p:blipFill>
        <p:spPr bwMode="auto">
          <a:xfrm>
            <a:off x="0" y="1556792"/>
            <a:ext cx="912904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47599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交通安全教育網">
            <a:extLst>
              <a:ext uri="{FF2B5EF4-FFF2-40B4-BE49-F238E27FC236}">
                <a16:creationId xmlns:a16="http://schemas.microsoft.com/office/drawing/2014/main" id="{69EDD3AF-901E-4CCE-826D-1AE7A368C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12201" r="30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5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駕照路考新增未兩段式開門要扣分- 焦點- 自由時報電子報">
            <a:extLst>
              <a:ext uri="{FF2B5EF4-FFF2-40B4-BE49-F238E27FC236}">
                <a16:creationId xmlns:a16="http://schemas.microsoft.com/office/drawing/2014/main" id="{A2BB70EC-0D1F-45E7-B37E-12D1479B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7"/>
            <a:ext cx="9144000" cy="68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13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交通安全五守則">
            <a:extLst>
              <a:ext uri="{FF2B5EF4-FFF2-40B4-BE49-F238E27FC236}">
                <a16:creationId xmlns:a16="http://schemas.microsoft.com/office/drawing/2014/main" id="{23430896-A20C-48CF-BA47-AB4EB5DBB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46525" r="7476" b="46636"/>
          <a:stretch/>
        </p:blipFill>
        <p:spPr bwMode="auto">
          <a:xfrm>
            <a:off x="1907704" y="2279503"/>
            <a:ext cx="7133532" cy="11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交通安全五守則">
            <a:extLst>
              <a:ext uri="{FF2B5EF4-FFF2-40B4-BE49-F238E27FC236}">
                <a16:creationId xmlns:a16="http://schemas.microsoft.com/office/drawing/2014/main" id="{343B93B2-84A2-4963-A751-F20C1DD78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48338" r="44316" b="47096"/>
          <a:stretch/>
        </p:blipFill>
        <p:spPr bwMode="auto">
          <a:xfrm>
            <a:off x="1043607" y="1363540"/>
            <a:ext cx="7997629" cy="9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交通安全五守則">
            <a:extLst>
              <a:ext uri="{FF2B5EF4-FFF2-40B4-BE49-F238E27FC236}">
                <a16:creationId xmlns:a16="http://schemas.microsoft.com/office/drawing/2014/main" id="{F908D412-899E-4DE8-A60A-B5F9A4E30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52970" r="44488" b="42145"/>
          <a:stretch/>
        </p:blipFill>
        <p:spPr bwMode="auto">
          <a:xfrm>
            <a:off x="1907704" y="3429000"/>
            <a:ext cx="7133532" cy="9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0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交通安全四大守則(107年) | 懶人包| 168交通安全入口網">
            <a:extLst>
              <a:ext uri="{FF2B5EF4-FFF2-40B4-BE49-F238E27FC236}">
                <a16:creationId xmlns:a16="http://schemas.microsoft.com/office/drawing/2014/main" id="{88C4A85D-A9FC-4175-AFA2-D095BB247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3250" r="2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77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37CCAE-5845-45CE-854C-A61E99AD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852857-8A0F-4434-A3B7-08C9633E3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3010" name="Picture 2" descr="酒駕零容忍酒前酒後不開車，臺南市政府關心您。」 – 臺南市政府勞工局職訓就服中心| Vocational Training And  Employment Services Center Labor Affairs">
            <a:extLst>
              <a:ext uri="{FF2B5EF4-FFF2-40B4-BE49-F238E27FC236}">
                <a16:creationId xmlns:a16="http://schemas.microsoft.com/office/drawing/2014/main" id="{995F701B-6D2E-40B2-8B00-768D308B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41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04F54-49D7-4150-8767-14D3C3AF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BC8E96-7ED8-4979-9839-CA712F41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986" name="Picture 2" descr="長在地上的紅綠燈：「低頭族」的小命我來守護｜Zi 字媒體">
            <a:extLst>
              <a:ext uri="{FF2B5EF4-FFF2-40B4-BE49-F238E27FC236}">
                <a16:creationId xmlns:a16="http://schemas.microsoft.com/office/drawing/2014/main" id="{C06877D2-8EA2-4A05-BB44-77EBED31E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乘號 4">
            <a:extLst>
              <a:ext uri="{FF2B5EF4-FFF2-40B4-BE49-F238E27FC236}">
                <a16:creationId xmlns:a16="http://schemas.microsoft.com/office/drawing/2014/main" id="{EDE6C8AA-77C4-4BCB-A341-95A0614C8A89}"/>
              </a:ext>
            </a:extLst>
          </p:cNvPr>
          <p:cNvSpPr/>
          <p:nvPr/>
        </p:nvSpPr>
        <p:spPr>
          <a:xfrm>
            <a:off x="1523235" y="5385319"/>
            <a:ext cx="939849" cy="85710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F971D7-379E-43B0-AA2E-EA31FF1699A0}"/>
              </a:ext>
            </a:extLst>
          </p:cNvPr>
          <p:cNvSpPr/>
          <p:nvPr/>
        </p:nvSpPr>
        <p:spPr>
          <a:xfrm>
            <a:off x="2287254" y="5415481"/>
            <a:ext cx="53335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+mn-ea"/>
                <a:ea typeface="+mn-ea"/>
              </a:rPr>
              <a:t>低頭族</a:t>
            </a:r>
            <a:r>
              <a:rPr lang="en-US" altLang="zh-TW" sz="5400" b="1" dirty="0">
                <a:highlight>
                  <a:srgbClr val="FFFF00"/>
                </a:highlight>
                <a:latin typeface="+mn-ea"/>
                <a:ea typeface="+mn-ea"/>
              </a:rPr>
              <a:t>-</a:t>
            </a:r>
            <a:r>
              <a:rPr lang="zh-TW" alt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+mn-ea"/>
                <a:ea typeface="+mn-ea"/>
              </a:rPr>
              <a:t>危險多！</a:t>
            </a:r>
            <a:endParaRPr lang="en-US" altLang="zh-TW" sz="5400" b="1" dirty="0">
              <a:solidFill>
                <a:srgbClr val="FF0000"/>
              </a:solidFill>
              <a:highlight>
                <a:srgbClr val="FFFF00"/>
              </a:highligh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49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1B12F7-51CB-4493-857D-C6186916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94281A-36E4-40AD-B13B-0829AE2C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940" name="Picture 4" descr="別滑啦！低頭族顧玩手機女「倒頭蔥」摔2米深大洞| 國際| 三立新聞網SETN.COM">
            <a:extLst>
              <a:ext uri="{FF2B5EF4-FFF2-40B4-BE49-F238E27FC236}">
                <a16:creationId xmlns:a16="http://schemas.microsoft.com/office/drawing/2014/main" id="{A251F4CD-A75E-4D4A-9F8E-6499ADDD8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b="8889"/>
          <a:stretch/>
        </p:blipFill>
        <p:spPr bwMode="auto">
          <a:xfrm>
            <a:off x="0" y="0"/>
            <a:ext cx="9164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5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462605-D1EB-4BC1-9B5D-33D4E97C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36379B-62B5-47AD-BA90-11C11D52E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62" name="Picture 2" descr="一邊走路一邊看手機婦人「掉進6英呎地下室」 | ETtoday國際新聞| ETtoday新聞雲">
            <a:extLst>
              <a:ext uri="{FF2B5EF4-FFF2-40B4-BE49-F238E27FC236}">
                <a16:creationId xmlns:a16="http://schemas.microsoft.com/office/drawing/2014/main" id="{F0FAD7C3-BC9A-4059-8E50-D215E478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" y="12032"/>
            <a:ext cx="9093378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17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685957" y="191810"/>
            <a:ext cx="7403101" cy="1841157"/>
          </a:xfrm>
          <a:prstGeom prst="cloudCallout">
            <a:avLst>
              <a:gd name="adj1" fmla="val 57871"/>
              <a:gd name="adj2" fmla="val 4683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道路上不該有的行為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" y="2323072"/>
            <a:ext cx="3532313" cy="24971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07" y="2323072"/>
            <a:ext cx="3532313" cy="24971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52" y="4201297"/>
            <a:ext cx="3532313" cy="24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82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872751" y="408850"/>
            <a:ext cx="6840239" cy="539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solidFill>
                  <a:schemeClr val="accent4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宣導結束</a:t>
            </a:r>
            <a:endParaRPr lang="en-US" altLang="zh-TW" sz="5400" b="1" dirty="0">
              <a:solidFill>
                <a:schemeClr val="accent4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54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400" b="1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感謝各位</a:t>
            </a:r>
            <a:endParaRPr lang="en-US" altLang="zh-TW" sz="5400" b="1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5400" b="1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用心聆聽</a:t>
            </a:r>
            <a:endParaRPr lang="en-US" altLang="zh-TW" sz="5400" b="1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3600" b="1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  大成國中學務處</a:t>
            </a:r>
            <a:endParaRPr lang="en-US" altLang="zh-TW" sz="3600" b="1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7605DAA-7EC3-4C9D-93E5-7A89C0190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47" y="270767"/>
            <a:ext cx="3672408" cy="63164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781608-DE6E-47C1-96D3-D1DC0DB3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8" t="73158" r="7631" b="6229"/>
          <a:stretch/>
        </p:blipFill>
        <p:spPr>
          <a:xfrm>
            <a:off x="3463093" y="2060848"/>
            <a:ext cx="1180915" cy="31744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E845628-0471-49D8-904B-4743BE2D70B7}"/>
              </a:ext>
            </a:extLst>
          </p:cNvPr>
          <p:cNvSpPr txBox="1"/>
          <p:nvPr/>
        </p:nvSpPr>
        <p:spPr>
          <a:xfrm>
            <a:off x="3419872" y="2132856"/>
            <a:ext cx="738664" cy="3960440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快樂出門 平安回家</a:t>
            </a:r>
          </a:p>
        </p:txBody>
      </p:sp>
    </p:spTree>
    <p:extLst>
      <p:ext uri="{BB962C8B-B14F-4D97-AF65-F5344CB8AC3E}">
        <p14:creationId xmlns:p14="http://schemas.microsoft.com/office/powerpoint/2010/main" val="240598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ter2011e.gif">
            <a:extLst>
              <a:ext uri="{FF2B5EF4-FFF2-40B4-BE49-F238E27FC236}">
                <a16:creationId xmlns:a16="http://schemas.microsoft.com/office/drawing/2014/main" id="{D1FC8139-33D6-4AD1-BD1F-83174C1D1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1668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00A5A1C-A8CC-4A67-B826-DEE5DCCF1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434CE66-CFC3-4FB6-998B-DDD541A2FB08}"/>
              </a:ext>
            </a:extLst>
          </p:cNvPr>
          <p:cNvSpPr/>
          <p:nvPr/>
        </p:nvSpPr>
        <p:spPr>
          <a:xfrm>
            <a:off x="179512" y="5517232"/>
            <a:ext cx="78021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標楷體" pitchFamily="65" charset="-120"/>
                <a:ea typeface="標楷體" pitchFamily="65" charset="-120"/>
              </a:rPr>
              <a:t>行人穿越道路要走</a:t>
            </a:r>
            <a:r>
              <a:rPr lang="zh-TW" altLang="en-US" sz="5400" b="1" dirty="0">
                <a:solidFill>
                  <a:schemeClr val="bg1"/>
                </a:solidFill>
                <a:highlight>
                  <a:srgbClr val="000000"/>
                </a:highlight>
                <a:latin typeface="標楷體" pitchFamily="65" charset="-120"/>
                <a:ea typeface="標楷體" pitchFamily="65" charset="-120"/>
              </a:rPr>
              <a:t>斑馬線</a:t>
            </a:r>
            <a:endParaRPr lang="zh-TW" altLang="en-US" sz="54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0687997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陽明電子報">
            <a:extLst>
              <a:ext uri="{FF2B5EF4-FFF2-40B4-BE49-F238E27FC236}">
                <a16:creationId xmlns:a16="http://schemas.microsoft.com/office/drawing/2014/main" id="{0CE9E2C1-3EE2-4878-87F5-71A3BCA0D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7" b="7229"/>
          <a:stretch/>
        </p:blipFill>
        <p:spPr bwMode="auto">
          <a:xfrm>
            <a:off x="0" y="28074"/>
            <a:ext cx="6119664" cy="68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骑电瓶车戴头盔图片(第1页) - 要无忧健康图库">
            <a:extLst>
              <a:ext uri="{FF2B5EF4-FFF2-40B4-BE49-F238E27FC236}">
                <a16:creationId xmlns:a16="http://schemas.microsoft.com/office/drawing/2014/main" id="{95DC3518-A9DC-407D-8DE9-41D10F502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r="21378"/>
          <a:stretch/>
        </p:blipFill>
        <p:spPr bwMode="auto">
          <a:xfrm>
            <a:off x="6300192" y="2276872"/>
            <a:ext cx="302433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91563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4年交通安全宣導動畫-機車騎乘安全- YouTube">
            <a:extLst>
              <a:ext uri="{FF2B5EF4-FFF2-40B4-BE49-F238E27FC236}">
                <a16:creationId xmlns:a16="http://schemas.microsoft.com/office/drawing/2014/main" id="{FA713B2A-4DC3-459D-BA73-E60C418B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6626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埔里國小- 根據研究統計，騎乘機車發生車禍腦部重創者者，每10人即有9人因未戴安全帽所致，騎、乘機車未戴安全帽的致死... | Facebook">
            <a:extLst>
              <a:ext uri="{FF2B5EF4-FFF2-40B4-BE49-F238E27FC236}">
                <a16:creationId xmlns:a16="http://schemas.microsoft.com/office/drawing/2014/main" id="{C7102701-DDDD-423D-B6B0-4EAE39C2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6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B6597E-0C5A-46F9-AC14-287593F9AC5E}"/>
              </a:ext>
            </a:extLst>
          </p:cNvPr>
          <p:cNvSpPr/>
          <p:nvPr/>
        </p:nvSpPr>
        <p:spPr>
          <a:xfrm>
            <a:off x="899592" y="4653136"/>
            <a:ext cx="780213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+mn-ea"/>
                <a:ea typeface="+mn-ea"/>
              </a:rPr>
              <a:t>請小朋友提醒家人</a:t>
            </a:r>
            <a:endParaRPr lang="en-US" altLang="zh-TW" sz="5400" b="1" dirty="0">
              <a:solidFill>
                <a:srgbClr val="FFFF00"/>
              </a:solidFill>
              <a:highlight>
                <a:srgbClr val="000000"/>
              </a:highlight>
              <a:latin typeface="+mn-ea"/>
              <a:ea typeface="+mn-ea"/>
            </a:endParaRPr>
          </a:p>
          <a:p>
            <a:pPr algn="ctr"/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+mn-ea"/>
                <a:ea typeface="+mn-ea"/>
              </a:rPr>
              <a:t>開車、騎車</a:t>
            </a:r>
            <a:r>
              <a:rPr lang="zh-TW" altLang="en-US" sz="5400" b="1" dirty="0">
                <a:solidFill>
                  <a:schemeClr val="bg1"/>
                </a:solidFill>
                <a:highlight>
                  <a:srgbClr val="000000"/>
                </a:highlight>
                <a:latin typeface="+mn-ea"/>
                <a:ea typeface="+mn-ea"/>
              </a:rPr>
              <a:t>不要</a:t>
            </a:r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+mn-ea"/>
                <a:ea typeface="+mn-ea"/>
              </a:rPr>
              <a:t>使用手機</a:t>
            </a:r>
          </a:p>
        </p:txBody>
      </p:sp>
    </p:spTree>
    <p:extLst>
      <p:ext uri="{BB962C8B-B14F-4D97-AF65-F5344CB8AC3E}">
        <p14:creationId xmlns:p14="http://schemas.microsoft.com/office/powerpoint/2010/main" val="2965344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顧客沒繫安全帶挨罰代駕司機「無權管理」抗罰勝訴- 社會- 自由時報電子報">
            <a:extLst>
              <a:ext uri="{FF2B5EF4-FFF2-40B4-BE49-F238E27FC236}">
                <a16:creationId xmlns:a16="http://schemas.microsoft.com/office/drawing/2014/main" id="{095A7EA3-C0E3-4CDC-94A3-9541B7B0C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b="8316"/>
          <a:stretch/>
        </p:blipFill>
        <p:spPr bwMode="auto">
          <a:xfrm>
            <a:off x="0" y="0"/>
            <a:ext cx="912180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765E03-DD71-494F-ADC9-401630D141A5}"/>
              </a:ext>
            </a:extLst>
          </p:cNvPr>
          <p:cNvSpPr/>
          <p:nvPr/>
        </p:nvSpPr>
        <p:spPr>
          <a:xfrm>
            <a:off x="990753" y="5013176"/>
            <a:ext cx="710963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FF00"/>
                </a:solidFill>
                <a:highlight>
                  <a:srgbClr val="000000"/>
                </a:highlight>
                <a:latin typeface="+mn-ea"/>
                <a:ea typeface="+mn-ea"/>
              </a:rPr>
              <a:t>乘車未依規定繫安全帶</a:t>
            </a:r>
            <a:endParaRPr lang="en-US" altLang="zh-TW" sz="5400" b="1" dirty="0">
              <a:solidFill>
                <a:srgbClr val="FFFF00"/>
              </a:solidFill>
              <a:highlight>
                <a:srgbClr val="000000"/>
              </a:highlight>
              <a:latin typeface="+mn-ea"/>
              <a:ea typeface="+mn-ea"/>
            </a:endParaRPr>
          </a:p>
          <a:p>
            <a:pPr algn="ctr"/>
            <a:r>
              <a:rPr lang="zh-TW" altLang="en-US" sz="5400" b="1" dirty="0">
                <a:solidFill>
                  <a:srgbClr val="FF0000"/>
                </a:solidFill>
                <a:highlight>
                  <a:srgbClr val="000000"/>
                </a:highlight>
                <a:latin typeface="+mn-ea"/>
                <a:ea typeface="+mn-ea"/>
              </a:rPr>
              <a:t>罰</a:t>
            </a:r>
            <a:r>
              <a:rPr lang="en-US" altLang="zh-TW" sz="5400" b="1" dirty="0">
                <a:solidFill>
                  <a:srgbClr val="FF0000"/>
                </a:solidFill>
                <a:highlight>
                  <a:srgbClr val="000000"/>
                </a:highlight>
                <a:latin typeface="+mn-ea"/>
                <a:ea typeface="+mn-ea"/>
              </a:rPr>
              <a:t>1500~3000</a:t>
            </a:r>
            <a:r>
              <a:rPr lang="zh-TW" altLang="en-US" sz="5400" b="1" dirty="0">
                <a:solidFill>
                  <a:srgbClr val="FF0000"/>
                </a:solidFill>
                <a:highlight>
                  <a:srgbClr val="000000"/>
                </a:highlight>
                <a:latin typeface="+mn-ea"/>
                <a:ea typeface="+mn-ea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4078951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2740</TotalTime>
  <Words>114</Words>
  <Application>Microsoft Office PowerPoint</Application>
  <PresentationFormat>如螢幕大小 (4:3)</PresentationFormat>
  <Paragraphs>29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7" baseType="lpstr">
      <vt:lpstr>微軟正黑體</vt:lpstr>
      <vt:lpstr>標楷體</vt:lpstr>
      <vt:lpstr>Calibri</vt:lpstr>
      <vt:lpstr>Gill Sans MT</vt:lpstr>
      <vt:lpstr>Times New Roman</vt:lpstr>
      <vt:lpstr>Verdana</vt:lpstr>
      <vt:lpstr>Wingdings 2</vt:lpstr>
      <vt:lpstr>夏至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小一開學了</dc:title>
  <dc:creator>angela</dc:creator>
  <cp:lastModifiedBy>連靜賢</cp:lastModifiedBy>
  <cp:revision>244</cp:revision>
  <dcterms:created xsi:type="dcterms:W3CDTF">2004-04-20T13:47:18Z</dcterms:created>
  <dcterms:modified xsi:type="dcterms:W3CDTF">2022-03-06T13:55:37Z</dcterms:modified>
</cp:coreProperties>
</file>