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7.xml" ContentType="application/vnd.openxmlformats-officedocument.presentationml.notesSlide+xml"/>
  <Override PartName="/ppt/tags/tag11.xml" ContentType="application/vnd.openxmlformats-officedocument.presentationml.tags+xml"/>
  <Override PartName="/ppt/notesSlides/notesSlide38.xml" ContentType="application/vnd.openxmlformats-officedocument.presentationml.notesSlide+xml"/>
  <Override PartName="/ppt/tags/tag12.xml" ContentType="application/vnd.openxmlformats-officedocument.presentationml.tags+xml"/>
  <Override PartName="/ppt/notesSlides/notesSlide39.xml" ContentType="application/vnd.openxmlformats-officedocument.presentationml.notesSlide+xml"/>
  <Override PartName="/ppt/tags/tag13.xml" ContentType="application/vnd.openxmlformats-officedocument.presentationml.tags+xml"/>
  <Override PartName="/ppt/notesSlides/notesSlide40.xml" ContentType="application/vnd.openxmlformats-officedocument.presentationml.notesSlide+xml"/>
  <Override PartName="/ppt/tags/tag1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4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7.xml" ContentType="application/vnd.openxmlformats-officedocument.presentationml.notesSlide+xml"/>
  <Override PartName="/ppt/tags/tag2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2"/>
  </p:notesMasterIdLst>
  <p:handoutMasterIdLst>
    <p:handoutMasterId r:id="rId143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5" r:id="rId11"/>
    <p:sldId id="990" r:id="rId12"/>
    <p:sldId id="992" r:id="rId13"/>
    <p:sldId id="991" r:id="rId14"/>
    <p:sldId id="686" r:id="rId15"/>
    <p:sldId id="687" r:id="rId16"/>
    <p:sldId id="1556" r:id="rId17"/>
    <p:sldId id="806" r:id="rId18"/>
    <p:sldId id="1399" r:id="rId19"/>
    <p:sldId id="1548" r:id="rId20"/>
    <p:sldId id="848" r:id="rId21"/>
    <p:sldId id="445" r:id="rId22"/>
    <p:sldId id="803" r:id="rId23"/>
    <p:sldId id="807" r:id="rId24"/>
    <p:sldId id="333" r:id="rId25"/>
    <p:sldId id="334" r:id="rId26"/>
    <p:sldId id="812" r:id="rId27"/>
    <p:sldId id="1549" r:id="rId28"/>
    <p:sldId id="752" r:id="rId29"/>
    <p:sldId id="690" r:id="rId30"/>
    <p:sldId id="505" r:id="rId31"/>
    <p:sldId id="344" r:id="rId32"/>
    <p:sldId id="506" r:id="rId33"/>
    <p:sldId id="813" r:id="rId34"/>
    <p:sldId id="814" r:id="rId35"/>
    <p:sldId id="815" r:id="rId36"/>
    <p:sldId id="816" r:id="rId37"/>
    <p:sldId id="753" r:id="rId38"/>
    <p:sldId id="754" r:id="rId39"/>
    <p:sldId id="755" r:id="rId40"/>
    <p:sldId id="347" r:id="rId41"/>
    <p:sldId id="756" r:id="rId42"/>
    <p:sldId id="496" r:id="rId43"/>
    <p:sldId id="905" r:id="rId44"/>
    <p:sldId id="695" r:id="rId45"/>
    <p:sldId id="922" r:id="rId46"/>
    <p:sldId id="697" r:id="rId47"/>
    <p:sldId id="698" r:id="rId48"/>
    <p:sldId id="699" r:id="rId49"/>
    <p:sldId id="694" r:id="rId50"/>
    <p:sldId id="696" r:id="rId51"/>
    <p:sldId id="724" r:id="rId52"/>
    <p:sldId id="725" r:id="rId53"/>
    <p:sldId id="726" r:id="rId54"/>
    <p:sldId id="727" r:id="rId55"/>
    <p:sldId id="431" r:id="rId56"/>
    <p:sldId id="757" r:id="rId57"/>
    <p:sldId id="537" r:id="rId58"/>
    <p:sldId id="849" r:id="rId59"/>
    <p:sldId id="850" r:id="rId60"/>
    <p:sldId id="851" r:id="rId61"/>
    <p:sldId id="861" r:id="rId62"/>
    <p:sldId id="862" r:id="rId63"/>
    <p:sldId id="863" r:id="rId64"/>
    <p:sldId id="864" r:id="rId65"/>
    <p:sldId id="865" r:id="rId66"/>
    <p:sldId id="866" r:id="rId67"/>
    <p:sldId id="867" r:id="rId68"/>
    <p:sldId id="869" r:id="rId69"/>
    <p:sldId id="871" r:id="rId70"/>
    <p:sldId id="874" r:id="rId71"/>
    <p:sldId id="875" r:id="rId72"/>
    <p:sldId id="877" r:id="rId73"/>
    <p:sldId id="988" r:id="rId74"/>
    <p:sldId id="989" r:id="rId75"/>
    <p:sldId id="1557" r:id="rId76"/>
    <p:sldId id="878" r:id="rId77"/>
    <p:sldId id="879" r:id="rId78"/>
    <p:sldId id="880" r:id="rId79"/>
    <p:sldId id="881" r:id="rId80"/>
    <p:sldId id="882" r:id="rId81"/>
    <p:sldId id="887" r:id="rId82"/>
    <p:sldId id="700" r:id="rId83"/>
    <p:sldId id="701" r:id="rId84"/>
    <p:sldId id="1555" r:id="rId85"/>
    <p:sldId id="702" r:id="rId86"/>
    <p:sldId id="1550" r:id="rId87"/>
    <p:sldId id="1559" r:id="rId88"/>
    <p:sldId id="1551" r:id="rId89"/>
    <p:sldId id="1552" r:id="rId90"/>
    <p:sldId id="987" r:id="rId91"/>
    <p:sldId id="946" r:id="rId92"/>
    <p:sldId id="947" r:id="rId93"/>
    <p:sldId id="948" r:id="rId94"/>
    <p:sldId id="1553" r:id="rId95"/>
    <p:sldId id="1554" r:id="rId96"/>
    <p:sldId id="1561" r:id="rId97"/>
    <p:sldId id="1562" r:id="rId98"/>
    <p:sldId id="1563" r:id="rId99"/>
    <p:sldId id="786" r:id="rId100"/>
    <p:sldId id="888" r:id="rId101"/>
    <p:sldId id="789" r:id="rId102"/>
    <p:sldId id="790" r:id="rId103"/>
    <p:sldId id="897" r:id="rId104"/>
    <p:sldId id="898" r:id="rId105"/>
    <p:sldId id="791" r:id="rId106"/>
    <p:sldId id="792" r:id="rId107"/>
    <p:sldId id="794" r:id="rId108"/>
    <p:sldId id="796" r:id="rId109"/>
    <p:sldId id="797" r:id="rId110"/>
    <p:sldId id="901" r:id="rId111"/>
    <p:sldId id="798" r:id="rId112"/>
    <p:sldId id="799" r:id="rId113"/>
    <p:sldId id="800" r:id="rId114"/>
    <p:sldId id="1560" r:id="rId115"/>
    <p:sldId id="964" r:id="rId116"/>
    <p:sldId id="927" r:id="rId117"/>
    <p:sldId id="928" r:id="rId118"/>
    <p:sldId id="929" r:id="rId119"/>
    <p:sldId id="910" r:id="rId120"/>
    <p:sldId id="912" r:id="rId121"/>
    <p:sldId id="914" r:id="rId122"/>
    <p:sldId id="915" r:id="rId123"/>
    <p:sldId id="916" r:id="rId124"/>
    <p:sldId id="917" r:id="rId125"/>
    <p:sldId id="918" r:id="rId126"/>
    <p:sldId id="919" r:id="rId127"/>
    <p:sldId id="920" r:id="rId128"/>
    <p:sldId id="921" r:id="rId129"/>
    <p:sldId id="820" r:id="rId130"/>
    <p:sldId id="975" r:id="rId131"/>
    <p:sldId id="821" r:id="rId132"/>
    <p:sldId id="822" r:id="rId133"/>
    <p:sldId id="823" r:id="rId134"/>
    <p:sldId id="825" r:id="rId135"/>
    <p:sldId id="827" r:id="rId136"/>
    <p:sldId id="829" r:id="rId137"/>
    <p:sldId id="804" r:id="rId138"/>
    <p:sldId id="634" r:id="rId139"/>
    <p:sldId id="781" r:id="rId140"/>
    <p:sldId id="899" r:id="rId141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CC99"/>
    <a:srgbClr val="FFFFFF"/>
    <a:srgbClr val="FFCCFF"/>
    <a:srgbClr val="CCFFFF"/>
    <a:srgbClr val="99FFCC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3005" autoAdjust="0"/>
  </p:normalViewPr>
  <p:slideViewPr>
    <p:cSldViewPr>
      <p:cViewPr varScale="1">
        <p:scale>
          <a:sx n="62" d="100"/>
          <a:sy n="62" d="100"/>
        </p:scale>
        <p:origin x="72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212288"/>
        <c:axId val="73322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73212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322496"/>
        <c:crosses val="autoZero"/>
        <c:auto val="1"/>
        <c:lblAlgn val="ctr"/>
        <c:lblOffset val="100"/>
        <c:noMultiLvlLbl val="0"/>
      </c:catAx>
      <c:valAx>
        <c:axId val="7332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2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110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考試分發</a:t>
          </a:r>
          <a:r>
            <a:rPr lang="en-US" altLang="zh-TW" sz="3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-2</a:t>
          </a:r>
          <a:r>
            <a:rPr lang="zh-TW" altLang="en-US" sz="3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endParaRPr lang="en-US" altLang="zh-TW" sz="3200" dirty="0">
            <a:solidFill>
              <a:srgbClr val="C00000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  <a:p>
          <a:r>
            <a:rPr lang="en-US" altLang="zh-TW" sz="3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50</a:t>
          </a:r>
          <a:r>
            <a:rPr lang="zh-TW" altLang="en-US" sz="3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endParaRPr lang="en-US" altLang="zh-TW" sz="3200" dirty="0">
            <a:solidFill>
              <a:srgbClr val="C00000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專業群科</a:t>
          </a:r>
          <a:r>
            <a: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-71</a:t>
          </a:r>
          <a:r>
            <a:rPr lang="zh-TW" altLang="en-US" sz="3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2223</a:t>
          </a:r>
          <a:r>
            <a:rPr lang="zh-TW" altLang="en-US" sz="3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科學班</a:t>
          </a:r>
          <a:r>
            <a:rPr lang="en-US" altLang="zh-TW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25</a:t>
          </a:r>
          <a:r>
            <a:rPr lang="zh-TW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體育班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-15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 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473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藝才美術班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-4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120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藝才音樂班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-3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90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藝才舞蹈班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</a:t>
          </a:r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30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考試分發</a:t>
          </a:r>
          <a:r>
            <a:rPr lang="en-US" altLang="zh-TW" sz="3200" kern="1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-2</a:t>
          </a:r>
          <a:r>
            <a:rPr lang="zh-TW" altLang="en-US" sz="3200" kern="1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endParaRPr lang="en-US" altLang="zh-TW" sz="3200" kern="1200" dirty="0">
            <a:solidFill>
              <a:srgbClr val="C00000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50</a:t>
          </a:r>
          <a:r>
            <a:rPr lang="zh-TW" altLang="en-US" sz="3200" kern="1200" dirty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endParaRPr lang="en-US" altLang="zh-TW" sz="3200" kern="1200" dirty="0">
            <a:solidFill>
              <a:srgbClr val="C00000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專業群科</a:t>
          </a:r>
          <a:r>
            <a:rPr lang="en-US" altLang="zh-TW" sz="3200" kern="1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-71</a:t>
          </a:r>
          <a:r>
            <a:rPr lang="zh-TW" altLang="en-US" sz="3200" kern="1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kern="1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kern="1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kern="1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2223</a:t>
          </a:r>
          <a:r>
            <a:rPr lang="zh-TW" altLang="en-US" sz="3200" kern="1200" dirty="0">
              <a:solidFill>
                <a:srgbClr val="00206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科學班</a:t>
          </a:r>
          <a:r>
            <a:rPr lang="en-US" altLang="zh-TW" sz="32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32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25</a:t>
          </a:r>
          <a:r>
            <a:rPr lang="zh-TW" altLang="en-US" sz="32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體育班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-15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 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473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藝才美術班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-4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120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藝才音樂班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-3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90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藝才舞蹈班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</a:t>
          </a: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30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110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2021/12/10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16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24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25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27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38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41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82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83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85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99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99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109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113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138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139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139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2021/12/10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&#27599;&#20491;&#20154;&#26377;&#33258;&#24049;&#30340;&#26178;&#21312;-&#20013;&#25991;&#29256;.mp4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2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&#19981;&#35201;&#21085;&#22890;&#23401;&#23376;&#29359;&#37679;&#30340;&#27402;&#21033;-&#40179;&#26792;&#20912;(1).mp4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image" Target="../media/image6.png"/><Relationship Id="rId7" Type="http://schemas.openxmlformats.org/officeDocument/2006/relationships/slide" Target="slide58.xml"/><Relationship Id="rId12" Type="http://schemas.openxmlformats.org/officeDocument/2006/relationships/slide" Target="slide14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29.xml"/><Relationship Id="rId5" Type="http://schemas.openxmlformats.org/officeDocument/2006/relationships/slide" Target="slide7.xml"/><Relationship Id="rId10" Type="http://schemas.openxmlformats.org/officeDocument/2006/relationships/slide" Target="slide115.xml"/><Relationship Id="rId4" Type="http://schemas.openxmlformats.org/officeDocument/2006/relationships/slide" Target="slide3.xml"/><Relationship Id="rId9" Type="http://schemas.openxmlformats.org/officeDocument/2006/relationships/slide" Target="slide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&#26032;&#21152;&#22369;-&#35242;&#23376;&#28317;&#36890;(1)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&#25915;&#20854;&#19981;&#20633;.rar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0.png"/><Relationship Id="rId4" Type="http://schemas.openxmlformats.org/officeDocument/2006/relationships/hyperlink" Target="%E6%A9%9F%E6%A2%B0%E7%BE%A4.MP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63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1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9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874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4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1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4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0" y="159067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135240" y="3370726"/>
            <a:ext cx="65053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：朱元隆 校長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大園國際高中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5591944" y="4483101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時間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459335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400" dirty="0">
                <a:ea typeface="標楷體" pitchFamily="65" charset="-120"/>
              </a:rPr>
              <a:t>』</a:t>
            </a:r>
            <a:r>
              <a:rPr lang="zh-TW" altLang="en-US" sz="24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249155" y="644591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263352" y="5913412"/>
            <a:ext cx="4812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影片</a:t>
            </a:r>
            <a:r>
              <a:rPr lang="zh-TW" altLang="en-US" sz="1800" dirty="0" smtClean="0">
                <a:hlinkClick r:id="rId4" action="ppaction://hlinkfile"/>
              </a:rPr>
              <a:t>每個人有自己的時區</a:t>
            </a:r>
            <a:r>
              <a:rPr lang="en-US" altLang="zh-TW" sz="1800" dirty="0" smtClean="0">
                <a:hlinkClick r:id="rId4" action="ppaction://hlinkfile"/>
              </a:rPr>
              <a:t>-</a:t>
            </a:r>
            <a:r>
              <a:rPr lang="zh-TW" altLang="en-US" sz="1800" dirty="0" smtClean="0">
                <a:hlinkClick r:id="rId4" action="ppaction://hlinkfile"/>
              </a:rPr>
              <a:t>中文版</a:t>
            </a:r>
            <a:r>
              <a:rPr lang="en-US" altLang="zh-TW" sz="1800" dirty="0" smtClean="0">
                <a:hlinkClick r:id="rId4" action="ppaction://hlinkfile"/>
              </a:rPr>
              <a:t>.mp4</a:t>
            </a:r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13" y="847059"/>
            <a:ext cx="7179494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3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4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2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104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28"/>
            <a:ext cx="9438952" cy="28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107</a:t>
            </a: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學年度以前入學：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基本條件為國中健體、藝文、綜合領域五學期平均成績達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60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分以上者各得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  <a:endParaRPr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學年度以後入學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：基本條件為國中</a:t>
            </a:r>
            <a:r>
              <a:rPr lang="zh-TW" altLang="en-US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健體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藝術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綜合活動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科技領域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五學期平均成績達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60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分以上者，每個領域各得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分，最高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  <a:endParaRPr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12" y="4749092"/>
            <a:ext cx="8750206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54" y="206084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548680"/>
            <a:ext cx="12188113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464343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4643439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4" y="463550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4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C96EF5-7BC2-4162-AC43-DA4FEA10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18997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14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51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289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5/23-27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6/23-7/4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12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68"/>
            <a:ext cx="12192000" cy="633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13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92"/>
            <a:ext cx="12192000" cy="6425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08996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1" y="371633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5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23" y="1507107"/>
            <a:ext cx="10339614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76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4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5712964" y="6507452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50164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392537" y="1484784"/>
            <a:ext cx="2919487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08263" y="6149264"/>
            <a:ext cx="1142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生活中探索適應未來生活</a:t>
            </a:r>
            <a:endParaRPr lang="en-US" altLang="zh-TW" sz="1800" dirty="0" smtClean="0"/>
          </a:p>
          <a:p>
            <a:r>
              <a:rPr lang="zh-TW" altLang="en-US" sz="1800" dirty="0" smtClean="0">
                <a:hlinkClick r:id="rId4" action="ppaction://hlinkfile"/>
              </a:rPr>
              <a:t>不要剝奪孩子犯錯的權利</a:t>
            </a:r>
            <a:r>
              <a:rPr lang="en-US" altLang="zh-TW" sz="1800" dirty="0" smtClean="0">
                <a:hlinkClick r:id="rId4" action="ppaction://hlinkfile"/>
              </a:rPr>
              <a:t>-</a:t>
            </a:r>
            <a:r>
              <a:rPr lang="zh-TW" altLang="en-US" sz="1800" dirty="0" smtClean="0">
                <a:hlinkClick r:id="rId4" action="ppaction://hlinkfile"/>
              </a:rPr>
              <a:t>鳳梨冰</a:t>
            </a:r>
            <a:r>
              <a:rPr lang="en-US" altLang="zh-TW" sz="1800" dirty="0" smtClean="0">
                <a:hlinkClick r:id="rId4" action="ppaction://hlinkfile"/>
              </a:rPr>
              <a:t>(1).mp4</a:t>
            </a:r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3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692696"/>
            <a:ext cx="863507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56" y="644947"/>
            <a:ext cx="2735982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apture_2015_12_04_18_27_11_9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0" y="14064"/>
            <a:ext cx="10154843" cy="67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49" name="文字方塊 1"/>
          <p:cNvSpPr txBox="1">
            <a:spLocks noChangeArrowheads="1"/>
          </p:cNvSpPr>
          <p:nvPr/>
        </p:nvSpPr>
        <p:spPr bwMode="auto">
          <a:xfrm>
            <a:off x="8616280" y="6476999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02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47328" y="6453411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736" y="-32652"/>
            <a:ext cx="8064896" cy="6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191344" y="3573016"/>
            <a:ext cx="3456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8112224" y="1125539"/>
            <a:ext cx="3528392" cy="5032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783632" y="692696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76400" y="1600197"/>
          <a:ext cx="9172128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74" y="2895600"/>
            <a:ext cx="9054046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88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3D0905E-1464-4BE1-A63A-611715BA3E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5460" y="2024844"/>
          <a:ext cx="9721080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692">
                  <a:extLst>
                    <a:ext uri="{9D8B030D-6E8A-4147-A177-3AD203B41FA5}">
                      <a16:colId xmlns:a16="http://schemas.microsoft.com/office/drawing/2014/main" val="3050056533"/>
                    </a:ext>
                  </a:extLst>
                </a:gridCol>
                <a:gridCol w="1682853">
                  <a:extLst>
                    <a:ext uri="{9D8B030D-6E8A-4147-A177-3AD203B41FA5}">
                      <a16:colId xmlns:a16="http://schemas.microsoft.com/office/drawing/2014/main" val="3530097841"/>
                    </a:ext>
                  </a:extLst>
                </a:gridCol>
                <a:gridCol w="3589322">
                  <a:extLst>
                    <a:ext uri="{9D8B030D-6E8A-4147-A177-3AD203B41FA5}">
                      <a16:colId xmlns:a16="http://schemas.microsoft.com/office/drawing/2014/main" val="3797043955"/>
                    </a:ext>
                  </a:extLst>
                </a:gridCol>
                <a:gridCol w="2617213">
                  <a:extLst>
                    <a:ext uri="{9D8B030D-6E8A-4147-A177-3AD203B41FA5}">
                      <a16:colId xmlns:a16="http://schemas.microsoft.com/office/drawing/2014/main" val="3474284668"/>
                    </a:ext>
                  </a:extLst>
                </a:gridCol>
              </a:tblGrid>
              <a:tr h="8405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畢業國中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高中錄取學校與科系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476250" marR="6350" marT="6350" marB="0" anchor="ctr"/>
                </a:tc>
                <a:extLst>
                  <a:ext uri="{0D108BD9-81ED-4DB2-BD59-A6C34878D82A}">
                    <a16:rowId xmlns:a16="http://schemas.microsoft.com/office/drawing/2014/main" val="3175634599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過嶺國中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江雨臻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私立育達高中日文科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國立雲林科技大學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55110564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仁和國中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王恩芸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私立育達高中餐飲科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國立高雄餐旅大學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8866212"/>
                  </a:ext>
                </a:extLst>
              </a:tr>
              <a:tr h="79852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龍興國中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鍾毓翎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私立育達高中廣設科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國立清華大學藝術與設計學系設計組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2208110"/>
                  </a:ext>
                </a:extLst>
              </a:tr>
            </a:tbl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9DB13C46-ABFC-4FF8-9B12-EF7ABF4B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951300"/>
            <a:ext cx="7200800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育達高中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8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68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0" y="6498097"/>
            <a:ext cx="1012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4" y="692645"/>
            <a:ext cx="9619680" cy="580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159896" y="4869160"/>
            <a:ext cx="5472608" cy="16289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127449" y="1772816"/>
            <a:ext cx="4247828" cy="7195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234961" y="6168093"/>
            <a:ext cx="3905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親子</a:t>
            </a:r>
            <a:r>
              <a:rPr lang="zh-TW" altLang="en-US" sz="2000" dirty="0" smtClean="0"/>
              <a:t>溝通</a:t>
            </a:r>
            <a:r>
              <a:rPr lang="zh-TW" altLang="en-US" sz="2000" dirty="0" smtClean="0">
                <a:hlinkClick r:id="rId9" action="ppaction://hlinkfile"/>
              </a:rPr>
              <a:t>新加坡</a:t>
            </a:r>
            <a:r>
              <a:rPr lang="en-US" altLang="zh-TW" sz="2000" dirty="0" smtClean="0">
                <a:hlinkClick r:id="rId9" action="ppaction://hlinkfile"/>
              </a:rPr>
              <a:t>-</a:t>
            </a:r>
            <a:r>
              <a:rPr lang="zh-TW" altLang="en-US" sz="2000" dirty="0" smtClean="0">
                <a:hlinkClick r:id="rId9" action="ppaction://hlinkfile"/>
              </a:rPr>
              <a:t>親子溝通</a:t>
            </a:r>
            <a:r>
              <a:rPr lang="en-US" altLang="zh-TW" sz="2000" dirty="0" smtClean="0">
                <a:hlinkClick r:id="rId9" action="ppaction://hlinkfile"/>
              </a:rPr>
              <a:t>(1).mp4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22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35" y="-53004"/>
            <a:ext cx="613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22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83691"/>
            <a:ext cx="5040362" cy="57743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597465" y="6261845"/>
            <a:ext cx="3079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/>
              <a:t>攻其不備</a:t>
            </a:r>
            <a:r>
              <a:rPr lang="zh-TW" altLang="en-US" sz="2400" dirty="0" smtClean="0">
                <a:hlinkClick r:id="rId5" action="ppaction://hlinkfile"/>
              </a:rPr>
              <a:t>攻其不備</a:t>
            </a:r>
            <a:r>
              <a:rPr lang="en-US" altLang="zh-TW" sz="2400" dirty="0" smtClean="0">
                <a:hlinkClick r:id="rId5" action="ppaction://hlinkfile"/>
              </a:rPr>
              <a:t>.</a:t>
            </a:r>
            <a:r>
              <a:rPr lang="en-US" altLang="zh-TW" sz="2400" dirty="0" err="1" smtClean="0">
                <a:hlinkClick r:id="rId5" action="ppaction://hlinkfile"/>
              </a:rPr>
              <a:t>rar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1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0" y="276764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15-16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14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111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13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2" y="586467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68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52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7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7" y="48926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98149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0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2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476672"/>
            <a:ext cx="8352408" cy="62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0" y="548680"/>
            <a:ext cx="8258266" cy="619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512" y="404664"/>
            <a:ext cx="8496944" cy="63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110學年度適性入學成果</a:t>
            </a:r>
            <a:endParaRPr lang="en-US" altLang="zh-TW" sz="4800" b="1" dirty="0">
              <a:solidFill>
                <a:srgbClr val="0000FF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71795"/>
              </p:ext>
            </p:extLst>
          </p:nvPr>
        </p:nvGraphicFramePr>
        <p:xfrm>
          <a:off x="1127448" y="1957329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中投區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高雄區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93.44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927648" y="1957329"/>
            <a:ext cx="1440160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695400" y="1268760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zh-TW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</a:t>
            </a: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度高級中等學校</a:t>
            </a:r>
            <a:r>
              <a:rPr lang="zh-TW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1"/>
            <a:ext cx="8279706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28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大學校院相關科系：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110學年度適性入學成果</a:t>
            </a:r>
            <a:endParaRPr lang="en-US" altLang="zh-TW" sz="4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063552" y="5968725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33841"/>
              </p:ext>
            </p:extLst>
          </p:nvPr>
        </p:nvGraphicFramePr>
        <p:xfrm>
          <a:off x="839416" y="1839354"/>
          <a:ext cx="10153130" cy="4129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112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2464573548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909219341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735278889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55710627"/>
                    </a:ext>
                  </a:extLst>
                </a:gridCol>
              </a:tblGrid>
              <a:tr h="79736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110</a:t>
                      </a:r>
                      <a:endParaRPr lang="zh-TW" altLang="en-US" sz="19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107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106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104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>
                          <a:effectLst/>
                        </a:rPr>
                        <a:t>前</a:t>
                      </a:r>
                      <a:r>
                        <a:rPr lang="en-US" sz="2000" kern="100" spc="-150">
                          <a:effectLst/>
                        </a:rPr>
                        <a:t>3</a:t>
                      </a:r>
                      <a:r>
                        <a:rPr lang="zh-TW" sz="2000" kern="100" spc="-150">
                          <a:effectLst/>
                        </a:rPr>
                        <a:t>志願錄取率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93.44%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93.64%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93.62%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93.7%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92.32%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99.33%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99.08%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98.61%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98.70%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96.39%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97.20%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711624" y="1835212"/>
            <a:ext cx="1224136" cy="4129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2021/12/10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2021/12/10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54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9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89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國中學生生涯發展紀錄手冊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464242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110學年度適性入學成果</a:t>
            </a:r>
            <a:endParaRPr lang="en-US" altLang="zh-TW" sz="4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135560" y="5805264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629330"/>
              </p:ext>
            </p:extLst>
          </p:nvPr>
        </p:nvGraphicFramePr>
        <p:xfrm>
          <a:off x="1127448" y="2294876"/>
          <a:ext cx="9597754" cy="3037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934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2398919203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4294774966"/>
                    </a:ext>
                  </a:extLst>
                </a:gridCol>
              </a:tblGrid>
              <a:tr h="983216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110</a:t>
                      </a:r>
                      <a:endParaRPr lang="zh-TW" altLang="en-US" sz="2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kern="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2054308">
                <a:tc>
                  <a:txBody>
                    <a:bodyPr/>
                    <a:lstStyle/>
                    <a:p>
                      <a:pPr marL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</a:t>
                      </a:r>
                      <a:endParaRPr lang="en-US" altLang="zh-TW" sz="2400" kern="100" spc="-150" dirty="0">
                        <a:effectLst/>
                      </a:endParaRPr>
                    </a:p>
                    <a:p>
                      <a:pPr marL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57.39%</a:t>
                      </a:r>
                      <a:endParaRPr lang="zh-TW" altLang="en-US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59.64%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431704" y="2298925"/>
            <a:ext cx="1440160" cy="30334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4537039"/>
              </p:ext>
            </p:extLst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5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3567992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1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13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4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1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83596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7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6453188" y="1143001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89" y="2357439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6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691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A2E0490-0984-4902-B1B3-0D66AD1F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153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49959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36632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(3/14~3/18)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(2/21~3/4)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(3/12)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(4/23</a:t>
            </a:r>
            <a:r>
              <a:rPr lang="zh-TW" altLang="en-US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4/24)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(6/10)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(6/15)</a:t>
            </a:r>
            <a:endParaRPr lang="en-US" altLang="zh-TW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(6/16)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(3/12</a:t>
            </a:r>
            <a:r>
              <a:rPr lang="zh-TW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3/13)</a:t>
            </a:r>
            <a:endParaRPr lang="zh-TW" altLang="en-US" sz="2400" dirty="0">
              <a:solidFill>
                <a:srgbClr val="0000FF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(5/21~5/22)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報名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5/26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5/27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實技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放榜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6/13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技優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放榜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6/15</a:t>
            </a:r>
          </a:p>
          <a:p>
            <a:pPr algn="ctr"/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6/16</a:t>
            </a:r>
            <a:endParaRPr lang="zh-TW" altLang="en-US" sz="16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(6/23</a:t>
            </a:r>
            <a:r>
              <a:rPr lang="zh-TW" altLang="en-US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(7/13)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桃園市辦理試模擬測驗</a:t>
            </a:r>
            <a:endParaRPr lang="en-US" altLang="zh-TW" sz="240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(12/15</a:t>
            </a:r>
            <a:r>
              <a:rPr lang="zh-TW" altLang="en-US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16)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選填志願</a:t>
            </a:r>
            <a:endParaRPr lang="en-US" altLang="zh-TW" sz="240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(1/6-1/14)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2/11</a:t>
            </a:r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67" y="642815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1340105"/>
            <a:ext cx="928903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大園國際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     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     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     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35138" y="1255923"/>
            <a:ext cx="18182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199456" y="1280986"/>
            <a:ext cx="10657183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/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103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115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學年度桃園市國中畢業生將由每年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8,554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3,231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2309269" y="424926"/>
            <a:ext cx="757346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1802"/>
              </p:ext>
            </p:extLst>
          </p:nvPr>
        </p:nvGraphicFramePr>
        <p:xfrm>
          <a:off x="1569174" y="2229456"/>
          <a:ext cx="9001000" cy="46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6600056" y="3068960"/>
            <a:ext cx="64807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84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8" y="2888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4" y="187801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不用考托福、雅思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2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r>
              <a:rPr lang="en-US" altLang="zh-TW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三年、不含食宿等</a:t>
            </a:r>
            <a:r>
              <a:rPr lang="en-US" altLang="zh-TW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扣除前述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16527</TotalTime>
  <Words>8782</Words>
  <Application>Microsoft Office PowerPoint</Application>
  <PresentationFormat>寬螢幕</PresentationFormat>
  <Paragraphs>1428</Paragraphs>
  <Slides>140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140</vt:i4>
      </vt:variant>
    </vt:vector>
  </HeadingPairs>
  <TitlesOfParts>
    <vt:vector size="157" baseType="lpstr">
      <vt:lpstr>BiauKai</vt:lpstr>
      <vt:lpstr>Cataneo BT</vt:lpstr>
      <vt:lpstr>Gulim</vt:lpstr>
      <vt:lpstr>文鼎中圓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110學年度適性入學成果</vt:lpstr>
      <vt:lpstr>110學年度適性入學成果</vt:lpstr>
      <vt:lpstr>110學年度適性入學成果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桃連區機械群110學年度招生科別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1302</cp:revision>
  <cp:lastPrinted>2019-10-04T10:15:06Z</cp:lastPrinted>
  <dcterms:created xsi:type="dcterms:W3CDTF">2012-05-12T02:14:41Z</dcterms:created>
  <dcterms:modified xsi:type="dcterms:W3CDTF">2021-12-10T11:15:38Z</dcterms:modified>
</cp:coreProperties>
</file>