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8.xml" ContentType="application/vnd.openxmlformats-officedocument.presentationml.notesSlide+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0"/>
  </p:notesMasterIdLst>
  <p:handoutMasterIdLst>
    <p:handoutMasterId r:id="rId141"/>
  </p:handoutMasterIdLst>
  <p:sldIdLst>
    <p:sldId id="529" r:id="rId2"/>
    <p:sldId id="1606" r:id="rId3"/>
    <p:sldId id="844" r:id="rId4"/>
    <p:sldId id="934" r:id="rId5"/>
    <p:sldId id="972" r:id="rId6"/>
    <p:sldId id="973" r:id="rId7"/>
    <p:sldId id="1610" r:id="rId8"/>
    <p:sldId id="1638" r:id="rId9"/>
    <p:sldId id="653" r:id="rId10"/>
    <p:sldId id="655" r:id="rId11"/>
    <p:sldId id="990" r:id="rId12"/>
    <p:sldId id="992" r:id="rId13"/>
    <p:sldId id="991" r:id="rId14"/>
    <p:sldId id="1578" r:id="rId15"/>
    <p:sldId id="1556" r:id="rId16"/>
    <p:sldId id="1558" r:id="rId17"/>
    <p:sldId id="806" r:id="rId18"/>
    <p:sldId id="1399" r:id="rId19"/>
    <p:sldId id="445" r:id="rId20"/>
    <p:sldId id="803" r:id="rId21"/>
    <p:sldId id="807" r:id="rId22"/>
    <p:sldId id="333" r:id="rId23"/>
    <p:sldId id="334" r:id="rId24"/>
    <p:sldId id="812" r:id="rId25"/>
    <p:sldId id="505" r:id="rId26"/>
    <p:sldId id="1549" r:id="rId27"/>
    <p:sldId id="344" r:id="rId28"/>
    <p:sldId id="506" r:id="rId29"/>
    <p:sldId id="813" r:id="rId30"/>
    <p:sldId id="814" r:id="rId31"/>
    <p:sldId id="815" r:id="rId32"/>
    <p:sldId id="816" r:id="rId33"/>
    <p:sldId id="1611" r:id="rId34"/>
    <p:sldId id="1612" r:id="rId35"/>
    <p:sldId id="496" r:id="rId36"/>
    <p:sldId id="1605" r:id="rId37"/>
    <p:sldId id="695" r:id="rId38"/>
    <p:sldId id="922" r:id="rId39"/>
    <p:sldId id="697" r:id="rId40"/>
    <p:sldId id="698" r:id="rId41"/>
    <p:sldId id="699" r:id="rId42"/>
    <p:sldId id="406" r:id="rId43"/>
    <p:sldId id="415" r:id="rId44"/>
    <p:sldId id="416" r:id="rId45"/>
    <p:sldId id="417" r:id="rId46"/>
    <p:sldId id="418" r:id="rId47"/>
    <p:sldId id="553" r:id="rId48"/>
    <p:sldId id="410" r:id="rId49"/>
    <p:sldId id="555" r:id="rId50"/>
    <p:sldId id="420" r:id="rId51"/>
    <p:sldId id="411" r:id="rId52"/>
    <p:sldId id="694" r:id="rId53"/>
    <p:sldId id="1613" r:id="rId54"/>
    <p:sldId id="1614" r:id="rId55"/>
    <p:sldId id="1615" r:id="rId56"/>
    <p:sldId id="1616" r:id="rId57"/>
    <p:sldId id="431" r:id="rId58"/>
    <p:sldId id="757" r:id="rId59"/>
    <p:sldId id="537" r:id="rId60"/>
    <p:sldId id="849" r:id="rId61"/>
    <p:sldId id="850" r:id="rId62"/>
    <p:sldId id="851" r:id="rId63"/>
    <p:sldId id="861" r:id="rId64"/>
    <p:sldId id="862" r:id="rId65"/>
    <p:sldId id="866" r:id="rId66"/>
    <p:sldId id="867" r:id="rId67"/>
    <p:sldId id="1617" r:id="rId68"/>
    <p:sldId id="1618" r:id="rId69"/>
    <p:sldId id="1619" r:id="rId70"/>
    <p:sldId id="1620" r:id="rId71"/>
    <p:sldId id="877" r:id="rId72"/>
    <p:sldId id="1575" r:id="rId73"/>
    <p:sldId id="1600" r:id="rId74"/>
    <p:sldId id="1621" r:id="rId75"/>
    <p:sldId id="1622" r:id="rId76"/>
    <p:sldId id="1601" r:id="rId77"/>
    <p:sldId id="1602" r:id="rId78"/>
    <p:sldId id="1603" r:id="rId79"/>
    <p:sldId id="1604" r:id="rId80"/>
    <p:sldId id="700" r:id="rId81"/>
    <p:sldId id="1577" r:id="rId82"/>
    <p:sldId id="1647" r:id="rId83"/>
    <p:sldId id="1648" r:id="rId84"/>
    <p:sldId id="1649" r:id="rId85"/>
    <p:sldId id="1568" r:id="rId86"/>
    <p:sldId id="1569" r:id="rId87"/>
    <p:sldId id="1570" r:id="rId88"/>
    <p:sldId id="1550" r:id="rId89"/>
    <p:sldId id="1559" r:id="rId90"/>
    <p:sldId id="1572" r:id="rId91"/>
    <p:sldId id="1551" r:id="rId92"/>
    <p:sldId id="1552" r:id="rId93"/>
    <p:sldId id="1000" r:id="rId94"/>
    <p:sldId id="1553" r:id="rId95"/>
    <p:sldId id="1652" r:id="rId96"/>
    <p:sldId id="1639" r:id="rId97"/>
    <p:sldId id="1640" r:id="rId98"/>
    <p:sldId id="1625" r:id="rId99"/>
    <p:sldId id="1641" r:id="rId100"/>
    <p:sldId id="1644" r:id="rId101"/>
    <p:sldId id="1645" r:id="rId102"/>
    <p:sldId id="1646" r:id="rId103"/>
    <p:sldId id="1628" r:id="rId104"/>
    <p:sldId id="1629" r:id="rId105"/>
    <p:sldId id="1630" r:id="rId106"/>
    <p:sldId id="1631" r:id="rId107"/>
    <p:sldId id="1632" r:id="rId108"/>
    <p:sldId id="1633" r:id="rId109"/>
    <p:sldId id="1634" r:id="rId110"/>
    <p:sldId id="1635" r:id="rId111"/>
    <p:sldId id="1636" r:id="rId112"/>
    <p:sldId id="1637" r:id="rId113"/>
    <p:sldId id="1643" r:id="rId114"/>
    <p:sldId id="1650" r:id="rId115"/>
    <p:sldId id="964" r:id="rId116"/>
    <p:sldId id="1588" r:id="rId117"/>
    <p:sldId id="1598" r:id="rId118"/>
    <p:sldId id="1599" r:id="rId119"/>
    <p:sldId id="1589" r:id="rId120"/>
    <p:sldId id="1590" r:id="rId121"/>
    <p:sldId id="1591" r:id="rId122"/>
    <p:sldId id="1592" r:id="rId123"/>
    <p:sldId id="928" r:id="rId124"/>
    <p:sldId id="1593" r:id="rId125"/>
    <p:sldId id="1594" r:id="rId126"/>
    <p:sldId id="910" r:id="rId127"/>
    <p:sldId id="1595" r:id="rId128"/>
    <p:sldId id="1596" r:id="rId129"/>
    <p:sldId id="1597" r:id="rId130"/>
    <p:sldId id="820" r:id="rId131"/>
    <p:sldId id="975" r:id="rId132"/>
    <p:sldId id="821" r:id="rId133"/>
    <p:sldId id="822" r:id="rId134"/>
    <p:sldId id="1651" r:id="rId135"/>
    <p:sldId id="804" r:id="rId136"/>
    <p:sldId id="634" r:id="rId137"/>
    <p:sldId id="781" r:id="rId138"/>
    <p:sldId id="899" r:id="rId139"/>
  </p:sldIdLst>
  <p:sldSz cx="12192000" cy="6858000"/>
  <p:notesSz cx="6797675" cy="9928225"/>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32" autoAdjust="0"/>
    <p:restoredTop sz="93005" autoAdjust="0"/>
  </p:normalViewPr>
  <p:slideViewPr>
    <p:cSldViewPr>
      <p:cViewPr varScale="1">
        <p:scale>
          <a:sx n="53" d="100"/>
          <a:sy n="53" d="100"/>
        </p:scale>
        <p:origin x="78" y="972"/>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4" d="100"/>
        <a:sy n="104" d="100"/>
      </p:scale>
      <p:origin x="0" y="-17789"/>
    </p:cViewPr>
  </p:sorterViewPr>
  <p:notesViewPr>
    <p:cSldViewPr>
      <p:cViewPr varScale="1">
        <p:scale>
          <a:sx n="78" d="100"/>
          <a:sy n="78" d="100"/>
        </p:scale>
        <p:origin x="-396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slide" Target="slides/slide105.xml"/><Relationship Id="rId1" Type="http://schemas.openxmlformats.org/officeDocument/2006/relationships/slide" Target="slides/slide104.xml"/><Relationship Id="rId5" Type="http://schemas.openxmlformats.org/officeDocument/2006/relationships/slide" Target="slides/slide110.xml"/><Relationship Id="rId4" Type="http://schemas.openxmlformats.org/officeDocument/2006/relationships/slide" Target="slides/slide10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18254976"/>
        <c:axId val="1194695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18254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9469568"/>
        <c:crosses val="autoZero"/>
        <c:auto val="1"/>
        <c:lblAlgn val="ctr"/>
        <c:lblOffset val="100"/>
        <c:noMultiLvlLbl val="0"/>
      </c:catAx>
      <c:valAx>
        <c:axId val="11946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825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2.wmf"/><Relationship Id="rId1" Type="http://schemas.openxmlformats.org/officeDocument/2006/relationships/image" Target="../media/image60.wmf"/><Relationship Id="rId5" Type="http://schemas.openxmlformats.org/officeDocument/2006/relationships/image" Target="../media/image65.wmf"/><Relationship Id="rId4"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2.wmf"/><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2024/12/5</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5629"/>
            <a:ext cx="5441950" cy="4467939"/>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5630"/>
            <a:ext cx="5441950" cy="4469527"/>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19</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21</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22</a:t>
            </a:fld>
            <a:endParaRPr kumimoji="0" lang="en-US" altLang="zh-TW"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23</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25</a:t>
            </a:fld>
            <a:endParaRPr lang="en-US"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7396"/>
            <a:ext cx="4271962"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27</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28</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29</a:t>
            </a:fld>
            <a:endParaRPr kumimoji="0" lang="en-US" altLang="zh-TW"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30</a:t>
            </a:fld>
            <a:endParaRPr kumimoji="0" lang="en-US" altLang="zh-TW"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31</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32</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33</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34</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37</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58</a:t>
            </a:fld>
            <a:endParaRPr kumimoji="0" lang="zh-TW"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5630"/>
            <a:ext cx="5438775" cy="4469527"/>
          </a:xfrm>
          <a:noFill/>
          <a:ln/>
        </p:spPr>
        <p:txBody>
          <a:bodyPr lIns="88221" tIns="44111" rIns="88221" bIns="44111"/>
          <a:lstStyle/>
          <a:p>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80</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81</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81</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82</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E07E0-C9C4-43B0-A8E8-BE8B57E28E01}" type="slidenum">
              <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6503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5630"/>
            <a:ext cx="5438775" cy="4469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9670"/>
            <a:ext cx="2947988"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92</a:t>
            </a:fld>
            <a:endParaRPr kumimoji="0" lang="en-US" altLang="zh-TW"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5629"/>
            <a:ext cx="5435600" cy="4467939"/>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109</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112</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7218"/>
            <a:ext cx="5441950" cy="4467939"/>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113</a:t>
            </a:fld>
            <a:endParaRPr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9492"/>
            <a:ext cx="7891462" cy="3059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5630"/>
            <a:ext cx="5438775" cy="4469527"/>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136</a:t>
            </a:fld>
            <a:endParaRPr kumimoji="0"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9670"/>
            <a:ext cx="2946400" cy="495379"/>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137</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5630"/>
            <a:ext cx="5438775" cy="4469527"/>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137</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15</a:t>
            </a:fld>
            <a:endParaRPr lang="en-US" altLang="zh-TW"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16</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2024/12/5</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2024/12/5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2024/12/5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2024/12/5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2024/12/5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2024/12/5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2024/12/5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2024/12/5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2024/12/5</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26477;&#24030;&#20126;&#36939;&#21010;&#33337;&#22890;&#20896;.mp4" TargetMode="Externa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22.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2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1.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42.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38.png"/><Relationship Id="rId5" Type="http://schemas.openxmlformats.org/officeDocument/2006/relationships/image" Target="../media/image8.png"/><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38.xml"/><Relationship Id="rId3" Type="http://schemas.openxmlformats.org/officeDocument/2006/relationships/notesSlide" Target="../notesSlides/notesSlide1.xml"/><Relationship Id="rId7" Type="http://schemas.openxmlformats.org/officeDocument/2006/relationships/slide" Target="slide8.xml"/><Relationship Id="rId12" Type="http://schemas.openxmlformats.org/officeDocument/2006/relationships/slide" Target="slide130.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slide" Target="slide115.xml"/><Relationship Id="rId5" Type="http://schemas.openxmlformats.org/officeDocument/2006/relationships/slide" Target="slide3.xml"/><Relationship Id="rId10" Type="http://schemas.openxmlformats.org/officeDocument/2006/relationships/slide" Target="slide96.xml"/><Relationship Id="rId4" Type="http://schemas.openxmlformats.org/officeDocument/2006/relationships/image" Target="../media/image9.png"/><Relationship Id="rId9" Type="http://schemas.openxmlformats.org/officeDocument/2006/relationships/slide" Target="slide8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slideLayout" Target="../slideLayouts/slideLayout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oleObject" Target="../embeddings/oleObject2.bin"/><Relationship Id="rId10" Type="http://schemas.openxmlformats.org/officeDocument/2006/relationships/image" Target="../media/image62.wmf"/><Relationship Id="rId4" Type="http://schemas.openxmlformats.org/officeDocument/2006/relationships/image" Target="../media/image63.jpeg"/><Relationship Id="rId9"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5.bin"/><Relationship Id="rId3" Type="http://schemas.openxmlformats.org/officeDocument/2006/relationships/slideLayout" Target="../slideLayouts/slideLayout6.xml"/><Relationship Id="rId7" Type="http://schemas.openxmlformats.org/officeDocument/2006/relationships/oleObject" Target="../embeddings/oleObject2.bin"/><Relationship Id="rId12" Type="http://schemas.openxmlformats.org/officeDocument/2006/relationships/image" Target="../media/image61.wmf"/><Relationship Id="rId2" Type="http://schemas.openxmlformats.org/officeDocument/2006/relationships/tags" Target="../tags/tag16.xml"/><Relationship Id="rId16" Type="http://schemas.openxmlformats.org/officeDocument/2006/relationships/image" Target="../media/image65.wmf"/><Relationship Id="rId1" Type="http://schemas.openxmlformats.org/officeDocument/2006/relationships/vmlDrawing" Target="../drawings/vmlDrawing3.vml"/><Relationship Id="rId6" Type="http://schemas.openxmlformats.org/officeDocument/2006/relationships/image" Target="../media/image67.jpeg"/><Relationship Id="rId11" Type="http://schemas.openxmlformats.org/officeDocument/2006/relationships/oleObject" Target="../embeddings/oleObject3.bin"/><Relationship Id="rId5" Type="http://schemas.openxmlformats.org/officeDocument/2006/relationships/image" Target="../media/image63.jpeg"/><Relationship Id="rId15" Type="http://schemas.openxmlformats.org/officeDocument/2006/relationships/oleObject" Target="../embeddings/oleObject6.bin"/><Relationship Id="rId10" Type="http://schemas.openxmlformats.org/officeDocument/2006/relationships/image" Target="../media/image62.wmf"/><Relationship Id="rId4" Type="http://schemas.openxmlformats.org/officeDocument/2006/relationships/image" Target="../media/image66.jpeg"/><Relationship Id="rId9" Type="http://schemas.openxmlformats.org/officeDocument/2006/relationships/oleObject" Target="../embeddings/oleObject4.bin"/><Relationship Id="rId14" Type="http://schemas.openxmlformats.org/officeDocument/2006/relationships/image" Target="../media/image64.wmf"/></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oleObject" Target="../embeddings/oleObject3.bin"/><Relationship Id="rId3" Type="http://schemas.openxmlformats.org/officeDocument/2006/relationships/slideLayout" Target="../slideLayouts/slideLayout6.xml"/><Relationship Id="rId7" Type="http://schemas.openxmlformats.org/officeDocument/2006/relationships/image" Target="../media/image71.jpeg"/><Relationship Id="rId12" Type="http://schemas.openxmlformats.org/officeDocument/2006/relationships/image" Target="../media/image62.wmf"/><Relationship Id="rId2" Type="http://schemas.openxmlformats.org/officeDocument/2006/relationships/tags" Target="../tags/tag17.xml"/><Relationship Id="rId1" Type="http://schemas.openxmlformats.org/officeDocument/2006/relationships/vmlDrawing" Target="../drawings/vmlDrawing4.vml"/><Relationship Id="rId6" Type="http://schemas.openxmlformats.org/officeDocument/2006/relationships/image" Target="../media/image70.jpeg"/><Relationship Id="rId11" Type="http://schemas.openxmlformats.org/officeDocument/2006/relationships/oleObject" Target="../embeddings/oleObject4.bin"/><Relationship Id="rId5" Type="http://schemas.openxmlformats.org/officeDocument/2006/relationships/image" Target="../media/image69.jpeg"/><Relationship Id="rId10" Type="http://schemas.openxmlformats.org/officeDocument/2006/relationships/image" Target="../media/image60.wmf"/><Relationship Id="rId4" Type="http://schemas.openxmlformats.org/officeDocument/2006/relationships/image" Target="../media/image68.jpeg"/><Relationship Id="rId9" Type="http://schemas.openxmlformats.org/officeDocument/2006/relationships/oleObject" Target="../embeddings/oleObject2.bin"/><Relationship Id="rId14" Type="http://schemas.openxmlformats.org/officeDocument/2006/relationships/image" Target="../media/image61.wmf"/></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oleObject" Target="../embeddings/oleObject3.bin"/><Relationship Id="rId3" Type="http://schemas.openxmlformats.org/officeDocument/2006/relationships/slideLayout" Target="../slideLayouts/slideLayout6.xml"/><Relationship Id="rId7" Type="http://schemas.openxmlformats.org/officeDocument/2006/relationships/image" Target="../media/image72.jpeg"/><Relationship Id="rId12" Type="http://schemas.openxmlformats.org/officeDocument/2006/relationships/image" Target="../media/image60.wmf"/><Relationship Id="rId2" Type="http://schemas.openxmlformats.org/officeDocument/2006/relationships/tags" Target="../tags/tag18.xml"/><Relationship Id="rId1" Type="http://schemas.openxmlformats.org/officeDocument/2006/relationships/vmlDrawing" Target="../drawings/vmlDrawing5.vml"/><Relationship Id="rId6" Type="http://schemas.openxmlformats.org/officeDocument/2006/relationships/image" Target="../media/image63.jpeg"/><Relationship Id="rId11" Type="http://schemas.openxmlformats.org/officeDocument/2006/relationships/oleObject" Target="../embeddings/oleObject2.bin"/><Relationship Id="rId5" Type="http://schemas.openxmlformats.org/officeDocument/2006/relationships/image" Target="../media/image62.wmf"/><Relationship Id="rId10" Type="http://schemas.openxmlformats.org/officeDocument/2006/relationships/image" Target="../media/image75.jpeg"/><Relationship Id="rId4" Type="http://schemas.openxmlformats.org/officeDocument/2006/relationships/oleObject" Target="../embeddings/oleObject4.bin"/><Relationship Id="rId9" Type="http://schemas.openxmlformats.org/officeDocument/2006/relationships/image" Target="../media/image74.jpeg"/><Relationship Id="rId14" Type="http://schemas.openxmlformats.org/officeDocument/2006/relationships/image" Target="../media/image61.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6.vml"/><Relationship Id="rId5" Type="http://schemas.openxmlformats.org/officeDocument/2006/relationships/image" Target="../media/image76.w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15.png"/><Relationship Id="rId5" Type="http://schemas.openxmlformats.org/officeDocument/2006/relationships/image" Target="../media/image8.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9" name="副標題 2">
            <a:extLst>
              <a:ext uri="{FF2B5EF4-FFF2-40B4-BE49-F238E27FC236}">
                <a16:creationId xmlns:a16="http://schemas.microsoft.com/office/drawing/2014/main" id="{1BBA2BA0-39C9-478C-AD5F-C2F47E28BD8F}"/>
              </a:ext>
            </a:extLst>
          </p:cNvPr>
          <p:cNvSpPr>
            <a:spLocks/>
          </p:cNvSpPr>
          <p:nvPr/>
        </p:nvSpPr>
        <p:spPr bwMode="auto">
          <a:xfrm>
            <a:off x="5267436" y="3212976"/>
            <a:ext cx="7416280" cy="1872208"/>
          </a:xfrm>
          <a:prstGeom prst="rect">
            <a:avLst/>
          </a:prstGeom>
          <a:noFill/>
          <a:ln>
            <a:noFill/>
          </a:ln>
        </p:spPr>
        <p:txBody>
          <a:bodyP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宣講講師：沈萌明（</a:t>
            </a:r>
            <a:r>
              <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0922295238</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p>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FF"/>
                </a:solidFill>
                <a:effectLst>
                  <a:outerShdw blurRad="38100" dist="38100" dir="2700000" algn="tl">
                    <a:srgbClr val="C0C0C0"/>
                  </a:outerShdw>
                </a:effectLst>
                <a:latin typeface="新細明體" panose="02020500000000000000" pitchFamily="18" charset="-120"/>
              </a:rPr>
              <a:t>12</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FF"/>
                </a:solidFill>
                <a:effectLst>
                  <a:outerShdw blurRad="38100" dist="38100" dir="2700000" algn="tl">
                    <a:srgbClr val="C0C0C0"/>
                  </a:outerShdw>
                </a:effectLst>
                <a:latin typeface="新細明體" panose="02020500000000000000" pitchFamily="18" charset="-120"/>
              </a:rPr>
              <a:t>6</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875575688"/>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101</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852572068"/>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桃園區學生符合就近入學得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095472" y="5572140"/>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a:extLst>
              <a:ext uri="{FF2B5EF4-FFF2-40B4-BE49-F238E27FC236}">
                <a16:creationId xmlns:a16="http://schemas.microsoft.com/office/drawing/2014/main" id="{94E9C283-51C0-4D4C-8A48-3E28C8922F0E}"/>
              </a:ext>
            </a:extLst>
          </p:cNvPr>
          <p:cNvSpPr txBox="1">
            <a:spLocks noChangeArrowheads="1"/>
          </p:cNvSpPr>
          <p:nvPr/>
        </p:nvSpPr>
        <p:spPr bwMode="auto">
          <a:xfrm>
            <a:off x="8112126" y="4295776"/>
            <a:ext cx="2017713" cy="646113"/>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學生</a:t>
            </a:r>
            <a:r>
              <a:rPr kumimoji="1" lang="en-US" altLang="zh-TW"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07</a:t>
            </a:r>
            <a:endPar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endParaRPr>
          </a:p>
        </p:txBody>
      </p:sp>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TW" altLang="en-US"/>
            </a:p>
          </p:txBody>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79AF727-701D-4D3B-A4E4-52FFFD11EC90}"/>
              </a:ext>
            </a:extLst>
          </p:cNvPr>
          <p:cNvSpPr>
            <a:spLocks noGrp="1"/>
          </p:cNvSpPr>
          <p:nvPr>
            <p:ph type="sldNum" sz="quarter" idx="12"/>
          </p:nvPr>
        </p:nvSpPr>
        <p:spPr/>
        <p:txBody>
          <a:bodyPr/>
          <a:lstStyle/>
          <a:p>
            <a:pPr>
              <a:defRPr/>
            </a:pPr>
            <a:endParaRPr lang="zh-TW" altLang="en-US"/>
          </a:p>
        </p:txBody>
      </p:sp>
      <p:pic>
        <p:nvPicPr>
          <p:cNvPr id="4" name="圖片 3">
            <a:extLst>
              <a:ext uri="{FF2B5EF4-FFF2-40B4-BE49-F238E27FC236}">
                <a16:creationId xmlns:a16="http://schemas.microsoft.com/office/drawing/2014/main" id="{25C92238-3FDF-47BD-BDA0-A456CF78821A}"/>
              </a:ext>
            </a:extLst>
          </p:cNvPr>
          <p:cNvPicPr>
            <a:picLocks noChangeAspect="1"/>
          </p:cNvPicPr>
          <p:nvPr/>
        </p:nvPicPr>
        <p:blipFill rotWithShape="1">
          <a:blip r:embed="rId2"/>
          <a:srcRect l="36417" t="8245" r="40550"/>
          <a:stretch/>
        </p:blipFill>
        <p:spPr>
          <a:xfrm>
            <a:off x="1127448" y="91864"/>
            <a:ext cx="3096344" cy="6629612"/>
          </a:xfrm>
          <a:prstGeom prst="rect">
            <a:avLst/>
          </a:prstGeom>
        </p:spPr>
      </p:pic>
      <p:pic>
        <p:nvPicPr>
          <p:cNvPr id="6" name="圖片 5">
            <a:extLst>
              <a:ext uri="{FF2B5EF4-FFF2-40B4-BE49-F238E27FC236}">
                <a16:creationId xmlns:a16="http://schemas.microsoft.com/office/drawing/2014/main" id="{3DCB9C5E-1814-48D8-B52F-F273CB86CC67}"/>
              </a:ext>
            </a:extLst>
          </p:cNvPr>
          <p:cNvPicPr>
            <a:picLocks noChangeAspect="1"/>
          </p:cNvPicPr>
          <p:nvPr/>
        </p:nvPicPr>
        <p:blipFill rotWithShape="1">
          <a:blip r:embed="rId3"/>
          <a:srcRect l="36416" t="16494" r="44684" b="10443"/>
          <a:stretch/>
        </p:blipFill>
        <p:spPr>
          <a:xfrm>
            <a:off x="4439816" y="1344611"/>
            <a:ext cx="2592288" cy="5386389"/>
          </a:xfrm>
          <a:prstGeom prst="rect">
            <a:avLst/>
          </a:prstGeom>
        </p:spPr>
      </p:pic>
      <p:sp>
        <p:nvSpPr>
          <p:cNvPr id="8" name="文字方塊 7">
            <a:extLst>
              <a:ext uri="{FF2B5EF4-FFF2-40B4-BE49-F238E27FC236}">
                <a16:creationId xmlns:a16="http://schemas.microsoft.com/office/drawing/2014/main" id="{D9E663C6-F049-42BA-854F-9F16972DA2C1}"/>
              </a:ext>
            </a:extLst>
          </p:cNvPr>
          <p:cNvSpPr txBox="1"/>
          <p:nvPr/>
        </p:nvSpPr>
        <p:spPr>
          <a:xfrm>
            <a:off x="7752184" y="1988840"/>
            <a:ext cx="4032448" cy="1569660"/>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志願選填時，請注意：部分學校有</a:t>
            </a:r>
            <a:r>
              <a:rPr lang="zh-TW" altLang="en-US" b="1" dirty="0">
                <a:solidFill>
                  <a:srgbClr val="FF0000"/>
                </a:solidFill>
                <a:latin typeface="標楷體" panose="03000509000000000000" pitchFamily="65" charset="-120"/>
                <a:ea typeface="標楷體" panose="03000509000000000000" pitchFamily="65" charset="-120"/>
              </a:rPr>
              <a:t>進修部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夜間部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7446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5/1-5/7</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5/16-6/13</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5/19-23</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6/13</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6/17</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6/19-6/29</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7/9</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5" y="5510111"/>
            <a:ext cx="7152150" cy="1077218"/>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658105187"/>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114</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C180EE-2F24-48EE-A7C4-87C32F02FE68}"/>
              </a:ext>
            </a:extLst>
          </p:cNvPr>
          <p:cNvPicPr>
            <a:picLocks noChangeAspect="1"/>
          </p:cNvPicPr>
          <p:nvPr/>
        </p:nvPicPr>
        <p:blipFill>
          <a:blip r:embed="rId2"/>
          <a:stretch>
            <a:fillRect/>
          </a:stretch>
        </p:blipFill>
        <p:spPr>
          <a:xfrm>
            <a:off x="555099" y="-10296"/>
            <a:ext cx="11081801" cy="6858000"/>
          </a:xfrm>
          <a:prstGeom prst="rect">
            <a:avLst/>
          </a:prstGeom>
        </p:spPr>
      </p:pic>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1026" name="Picture 2"/>
          <p:cNvPicPr>
            <a:picLocks noChangeAspect="1" noChangeArrowheads="1"/>
          </p:cNvPicPr>
          <p:nvPr/>
        </p:nvPicPr>
        <p:blipFill>
          <a:blip r:embed="rId2"/>
          <a:srcRect l="2379" t="19531" r="19107" b="6250"/>
          <a:stretch>
            <a:fillRect/>
          </a:stretch>
        </p:blipFill>
        <p:spPr bwMode="auto">
          <a:xfrm>
            <a:off x="120585" y="500042"/>
            <a:ext cx="11619017" cy="6175114"/>
          </a:xfrm>
          <a:prstGeom prst="rect">
            <a:avLst/>
          </a:prstGeom>
          <a:noFill/>
          <a:ln w="9525">
            <a:noFill/>
            <a:miter lim="800000"/>
            <a:headEnd/>
            <a:tailEnd/>
          </a:ln>
          <a:effectLst/>
        </p:spPr>
      </p:pic>
      <p:sp>
        <p:nvSpPr>
          <p:cNvPr id="4" name="圓角矩形 3"/>
          <p:cNvSpPr/>
          <p:nvPr/>
        </p:nvSpPr>
        <p:spPr bwMode="auto">
          <a:xfrm>
            <a:off x="10810908" y="571480"/>
            <a:ext cx="928694"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 name="圓角矩形 4"/>
          <p:cNvSpPr/>
          <p:nvPr/>
        </p:nvSpPr>
        <p:spPr bwMode="auto">
          <a:xfrm>
            <a:off x="1023902" y="2428868"/>
            <a:ext cx="1071570"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67452DF9-F83A-457E-9549-29CFC089F1A8}"/>
              </a:ext>
            </a:extLst>
          </p:cNvPr>
          <p:cNvPicPr>
            <a:picLocks noChangeAspect="1"/>
          </p:cNvPicPr>
          <p:nvPr/>
        </p:nvPicPr>
        <p:blipFill>
          <a:blip r:embed="rId8"/>
          <a:stretch>
            <a:fillRect/>
          </a:stretch>
        </p:blipFill>
        <p:spPr>
          <a:xfrm>
            <a:off x="1202302" y="691991"/>
            <a:ext cx="9478698" cy="6166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14</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20</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64087252-A5BB-475C-B407-9DC85D05A447}"/>
              </a:ext>
            </a:extLst>
          </p:cNvPr>
          <p:cNvPicPr>
            <a:picLocks noChangeAspect="1"/>
          </p:cNvPicPr>
          <p:nvPr/>
        </p:nvPicPr>
        <p:blipFill rotWithShape="1">
          <a:blip r:embed="rId3"/>
          <a:srcRect t="1239"/>
          <a:stretch/>
        </p:blipFill>
        <p:spPr>
          <a:xfrm>
            <a:off x="1415480" y="1080921"/>
            <a:ext cx="4104258" cy="58422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26-27</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2/10</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3099731634"/>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14,608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3</a:t>
                      </a:r>
                      <a:r>
                        <a:rPr lang="en-US" sz="2000" kern="100" dirty="0">
                          <a:effectLst/>
                        </a:rPr>
                        <a:t>8</a:t>
                      </a:r>
                      <a:r>
                        <a:rPr lang="en-US" altLang="zh-TW" sz="2000" kern="100" dirty="0">
                          <a:effectLst/>
                        </a:rPr>
                        <a:t>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21,131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9,830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15,451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14,552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089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21,041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15,377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05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65.1</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a:t>
                      </a:r>
                      <a:r>
                        <a:rPr lang="en-US" altLang="zh-TW" sz="2000" kern="100" dirty="0">
                          <a:effectLst/>
                        </a:rPr>
                        <a:t>9</a:t>
                      </a:r>
                      <a:r>
                        <a:rPr lang="en-US" sz="2000" kern="100" dirty="0">
                          <a:effectLst/>
                        </a:rPr>
                        <a:t>.6</a:t>
                      </a:r>
                      <a:r>
                        <a:rPr lang="en-US" altLang="zh-TW" sz="2000" kern="100" dirty="0">
                          <a:effectLst/>
                        </a:rPr>
                        <a:t>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55.5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44.38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98.85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99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72.71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88.17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78.62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113</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4459617" y="1988841"/>
          <a:ext cx="3209528" cy="3195263"/>
        </p:xfrm>
        <a:graphic>
          <a:graphicData uri="http://schemas.openxmlformats.org/presentationml/2006/ole">
            <mc:AlternateContent xmlns:mc="http://schemas.openxmlformats.org/markup-compatibility/2006">
              <mc:Choice xmlns:v="urn:schemas-microsoft-com:vml" Requires="v">
                <p:oleObj spid="_x0000_s1027" name="PhotoImpact" r:id="rId4" imgW="2857320" imgH="2844720" progId="PI3.Image">
                  <p:embed/>
                </p:oleObj>
              </mc:Choice>
              <mc:Fallback>
                <p:oleObj name="PhotoImpact" r:id="rId4" imgW="2857320" imgH="2844720" progId="PI3.Image">
                  <p:embed/>
                  <p:pic>
                    <p:nvPicPr>
                      <p:cNvPr id="9" name="物件 8"/>
                      <p:cNvPicPr/>
                      <p:nvPr/>
                    </p:nvPicPr>
                    <p:blipFill>
                      <a:blip r:embed="rId5"/>
                      <a:stretch>
                        <a:fillRect/>
                      </a:stretch>
                    </p:blipFill>
                    <p:spPr>
                      <a:xfrm>
                        <a:off x="4459617" y="1988841"/>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2072108"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7743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1784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215397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pic>
        <p:nvPicPr>
          <p:cNvPr id="2062" name="Picture 14" descr="http://www.apps-club.com/img/app-features.png"/>
          <p:cNvPicPr>
            <a:picLocks noChangeAspect="1" noChangeArrowheads="1"/>
          </p:cNvPicPr>
          <p:nvPr/>
        </p:nvPicPr>
        <p:blipFill>
          <a:blip r:embed="rId4"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rgbClr val="00B050"/>
          </a:solidFill>
          <a:ln w="9525">
            <a:noFill/>
            <a:miter lim="800000"/>
            <a:headEnd/>
            <a:tailEnd/>
          </a:ln>
        </p:spPr>
        <p:txBody>
          <a:bodyPr wrap="square" lIns="0" tIns="0" rIns="0" bIns="0">
            <a:spAutoFit/>
          </a:bodyPr>
          <a:lstStyle/>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91745" y="4077073"/>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2013826" y="380286"/>
            <a:ext cx="8322432" cy="86512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3" name="物件 2"/>
          <p:cNvGraphicFramePr>
            <a:graphicFrameLocks noChangeAspect="1"/>
          </p:cNvGraphicFramePr>
          <p:nvPr/>
        </p:nvGraphicFramePr>
        <p:xfrm>
          <a:off x="1703512" y="2472961"/>
          <a:ext cx="2139788" cy="2109756"/>
        </p:xfrm>
        <a:graphic>
          <a:graphicData uri="http://schemas.openxmlformats.org/presentationml/2006/ole">
            <mc:AlternateContent xmlns:mc="http://schemas.openxmlformats.org/markup-compatibility/2006">
              <mc:Choice xmlns:v="urn:schemas-microsoft-com:vml" Requires="v">
                <p:oleObj spid="_x0000_s2053" name="PhotoImpact" r:id="rId5" imgW="905040" imgH="892800" progId="PI3.Image">
                  <p:embed/>
                </p:oleObj>
              </mc:Choice>
              <mc:Fallback>
                <p:oleObj name="PhotoImpact" r:id="rId5" imgW="905040" imgH="892800" progId="PI3.Image">
                  <p:embed/>
                  <p:pic>
                    <p:nvPicPr>
                      <p:cNvPr id="3" name="物件 2"/>
                      <p:cNvPicPr/>
                      <p:nvPr/>
                    </p:nvPicPr>
                    <p:blipFill>
                      <a:blip r:embed="rId6"/>
                      <a:stretch>
                        <a:fillRect/>
                      </a:stretch>
                    </p:blipFill>
                    <p:spPr>
                      <a:xfrm>
                        <a:off x="1703512" y="2472961"/>
                        <a:ext cx="2139788" cy="2109756"/>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2054" name="PhotoImpact" r:id="rId7" imgW="14592240" imgH="8127720" progId="PI3.Image">
                  <p:embed/>
                </p:oleObj>
              </mc:Choice>
              <mc:Fallback>
                <p:oleObj name="PhotoImpact" r:id="rId7" imgW="14592240" imgH="8127720" progId="PI3.Image">
                  <p:embed/>
                  <p:pic>
                    <p:nvPicPr>
                      <p:cNvPr id="4" name="物件 3"/>
                      <p:cNvPicPr/>
                      <p:nvPr/>
                    </p:nvPicPr>
                    <p:blipFill>
                      <a:blip r:embed="rId8"/>
                      <a:stretch>
                        <a:fillRect/>
                      </a:stretch>
                    </p:blipFill>
                    <p:spPr>
                      <a:xfrm>
                        <a:off x="4547402" y="3184418"/>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2055" name="PhotoImpact" r:id="rId9" imgW="2286000" imgH="2286000" progId="PI3.Image">
                  <p:embed/>
                </p:oleObj>
              </mc:Choice>
              <mc:Fallback>
                <p:oleObj name="PhotoImpact" r:id="rId9" imgW="2286000" imgH="2286000" progId="PI3.Image">
                  <p:embed/>
                  <p:pic>
                    <p:nvPicPr>
                      <p:cNvPr id="17" name="物件 16"/>
                      <p:cNvPicPr/>
                      <p:nvPr/>
                    </p:nvPicPr>
                    <p:blipFill>
                      <a:blip r:embed="rId10"/>
                      <a:stretch>
                        <a:fillRect/>
                      </a:stretch>
                    </p:blipFill>
                    <p:spPr>
                      <a:xfrm>
                        <a:off x="4583832" y="1167422"/>
                        <a:ext cx="1966870" cy="196687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614625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p:nvPr/>
        </p:nvCxnSpPr>
        <p:spPr>
          <a:xfrm>
            <a:off x="4439816" y="2132857"/>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p:nvPr/>
        </p:nvCxnSpPr>
        <p:spPr>
          <a:xfrm>
            <a:off x="4540250" y="2135188"/>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36019" y="3379060"/>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lang="en-US" altLang="zh-TW"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18" name="肘形接點 17"/>
          <p:cNvCxnSpPr/>
          <p:nvPr/>
        </p:nvCxnSpPr>
        <p:spPr>
          <a:xfrm flipV="1">
            <a:off x="7752184" y="2203329"/>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或機械群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7896226" y="4768116"/>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4"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p:nvPr/>
        </p:nvCxnSpPr>
        <p:spPr>
          <a:xfrm rot="16200000" flipH="1">
            <a:off x="1994185" y="1497408"/>
            <a:ext cx="1188132" cy="21602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5"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6" cstate="screen"/>
          <a:srcRect/>
          <a:stretch>
            <a:fillRect/>
          </a:stretch>
        </p:blipFill>
        <p:spPr bwMode="auto">
          <a:xfrm>
            <a:off x="8445219" y="4031068"/>
            <a:ext cx="2022185" cy="1486165"/>
          </a:xfrm>
          <a:prstGeom prst="rect">
            <a:avLst/>
          </a:prstGeom>
          <a:noFill/>
          <a:effectLst>
            <a:softEdge rad="31750"/>
          </a:effectLst>
        </p:spPr>
      </p:pic>
      <p:sp>
        <p:nvSpPr>
          <p:cNvPr id="2" name="標題 1"/>
          <p:cNvSpPr>
            <a:spLocks noGrp="1"/>
          </p:cNvSpPr>
          <p:nvPr>
            <p:ph type="title"/>
          </p:nvPr>
        </p:nvSpPr>
        <p:spPr>
          <a:xfrm>
            <a:off x="2938837" y="392979"/>
            <a:ext cx="8393114" cy="705292"/>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2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4" name="物件 3"/>
          <p:cNvGraphicFramePr>
            <a:graphicFrameLocks noChangeAspect="1"/>
          </p:cNvGraphicFramePr>
          <p:nvPr/>
        </p:nvGraphicFramePr>
        <p:xfrm>
          <a:off x="1801497" y="871156"/>
          <a:ext cx="904875" cy="892175"/>
        </p:xfrm>
        <a:graphic>
          <a:graphicData uri="http://schemas.openxmlformats.org/presentationml/2006/ole">
            <mc:AlternateContent xmlns:mc="http://schemas.openxmlformats.org/markup-compatibility/2006">
              <mc:Choice xmlns:v="urn:schemas-microsoft-com:vml" Requires="v">
                <p:oleObj spid="_x0000_s3079" name="PhotoImpact" r:id="rId7" imgW="905040" imgH="892800" progId="PI3.Image">
                  <p:embed/>
                </p:oleObj>
              </mc:Choice>
              <mc:Fallback>
                <p:oleObj name="PhotoImpact" r:id="rId7" imgW="905040" imgH="892800" progId="PI3.Image">
                  <p:embed/>
                  <p:pic>
                    <p:nvPicPr>
                      <p:cNvPr id="4" name="物件 3"/>
                      <p:cNvPicPr/>
                      <p:nvPr/>
                    </p:nvPicPr>
                    <p:blipFill>
                      <a:blip r:embed="rId8"/>
                      <a:stretch>
                        <a:fillRect/>
                      </a:stretch>
                    </p:blipFill>
                    <p:spPr>
                      <a:xfrm>
                        <a:off x="1801497" y="871156"/>
                        <a:ext cx="904875" cy="892175"/>
                      </a:xfrm>
                      <a:prstGeom prst="rect">
                        <a:avLst/>
                      </a:prstGeom>
                    </p:spPr>
                  </p:pic>
                </p:oleObj>
              </mc:Fallback>
            </mc:AlternateContent>
          </a:graphicData>
        </a:graphic>
      </p:graphicFrame>
      <p:graphicFrame>
        <p:nvGraphicFramePr>
          <p:cNvPr id="5" name="物件 4"/>
          <p:cNvGraphicFramePr>
            <a:graphicFrameLocks noChangeAspect="1"/>
          </p:cNvGraphicFramePr>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3080" name="PhotoImpact" r:id="rId9" imgW="2286000" imgH="2286000" progId="PI3.Image">
                  <p:embed/>
                </p:oleObj>
              </mc:Choice>
              <mc:Fallback>
                <p:oleObj name="PhotoImpact" r:id="rId9" imgW="2286000" imgH="2286000" progId="PI3.Image">
                  <p:embed/>
                  <p:pic>
                    <p:nvPicPr>
                      <p:cNvPr id="5" name="物件 4"/>
                      <p:cNvPicPr/>
                      <p:nvPr/>
                    </p:nvPicPr>
                    <p:blipFill>
                      <a:blip r:embed="rId10"/>
                      <a:stretch>
                        <a:fillRect/>
                      </a:stretch>
                    </p:blipFill>
                    <p:spPr>
                      <a:xfrm>
                        <a:off x="2834014" y="1264539"/>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3081" name="PhotoImpact" r:id="rId11" imgW="14592240" imgH="8127720" progId="PI3.Image">
                  <p:embed/>
                </p:oleObj>
              </mc:Choice>
              <mc:Fallback>
                <p:oleObj name="PhotoImpact" r:id="rId11" imgW="14592240" imgH="8127720" progId="PI3.Image">
                  <p:embed/>
                  <p:pic>
                    <p:nvPicPr>
                      <p:cNvPr id="32" name="物件 31"/>
                      <p:cNvPicPr/>
                      <p:nvPr/>
                    </p:nvPicPr>
                    <p:blipFill>
                      <a:blip r:embed="rId12"/>
                      <a:stretch>
                        <a:fillRect/>
                      </a:stretch>
                    </p:blipFill>
                    <p:spPr>
                      <a:xfrm>
                        <a:off x="2427898" y="4130273"/>
                        <a:ext cx="1618779" cy="901711"/>
                      </a:xfrm>
                      <a:prstGeom prst="rect">
                        <a:avLst/>
                      </a:prstGeom>
                    </p:spPr>
                  </p:pic>
                </p:oleObj>
              </mc:Fallback>
            </mc:AlternateContent>
          </a:graphicData>
        </a:graphic>
      </p:graphicFrame>
      <p:graphicFrame>
        <p:nvGraphicFramePr>
          <p:cNvPr id="13" name="物件 12"/>
          <p:cNvGraphicFramePr>
            <a:graphicFrameLocks noChangeAspect="1"/>
          </p:cNvGraphicFramePr>
          <p:nvPr/>
        </p:nvGraphicFramePr>
        <p:xfrm>
          <a:off x="5760027" y="1484784"/>
          <a:ext cx="2009408" cy="1817018"/>
        </p:xfrm>
        <a:graphic>
          <a:graphicData uri="http://schemas.openxmlformats.org/presentationml/2006/ole">
            <mc:AlternateContent xmlns:mc="http://schemas.openxmlformats.org/markup-compatibility/2006">
              <mc:Choice xmlns:v="urn:schemas-microsoft-com:vml" Requires="v">
                <p:oleObj spid="_x0000_s3082" name="PhotoImpact" r:id="rId13" imgW="2387520" imgH="2158920" progId="PI3.Image">
                  <p:embed/>
                </p:oleObj>
              </mc:Choice>
              <mc:Fallback>
                <p:oleObj name="PhotoImpact" r:id="rId13" imgW="2387520" imgH="2158920" progId="PI3.Image">
                  <p:embed/>
                  <p:pic>
                    <p:nvPicPr>
                      <p:cNvPr id="13" name="物件 12"/>
                      <p:cNvPicPr/>
                      <p:nvPr/>
                    </p:nvPicPr>
                    <p:blipFill>
                      <a:blip r:embed="rId14"/>
                      <a:stretch>
                        <a:fillRect/>
                      </a:stretch>
                    </p:blipFill>
                    <p:spPr>
                      <a:xfrm>
                        <a:off x="5760027" y="1484784"/>
                        <a:ext cx="2009408" cy="1817018"/>
                      </a:xfrm>
                      <a:prstGeom prst="rect">
                        <a:avLst/>
                      </a:prstGeom>
                    </p:spPr>
                  </p:pic>
                </p:oleObj>
              </mc:Fallback>
            </mc:AlternateContent>
          </a:graphicData>
        </a:graphic>
      </p:graphicFrame>
      <p:graphicFrame>
        <p:nvGraphicFramePr>
          <p:cNvPr id="19" name="物件 18"/>
          <p:cNvGraphicFramePr>
            <a:graphicFrameLocks noChangeAspect="1"/>
          </p:cNvGraphicFramePr>
          <p:nvPr/>
        </p:nvGraphicFramePr>
        <p:xfrm>
          <a:off x="5791805" y="3910655"/>
          <a:ext cx="2045433" cy="1877775"/>
        </p:xfrm>
        <a:graphic>
          <a:graphicData uri="http://schemas.openxmlformats.org/presentationml/2006/ole">
            <mc:AlternateContent xmlns:mc="http://schemas.openxmlformats.org/markup-compatibility/2006">
              <mc:Choice xmlns:v="urn:schemas-microsoft-com:vml" Requires="v">
                <p:oleObj spid="_x0000_s3083" name="PhotoImpact" r:id="rId15" imgW="2323800" imgH="2133360" progId="PI3.Image">
                  <p:embed/>
                </p:oleObj>
              </mc:Choice>
              <mc:Fallback>
                <p:oleObj name="PhotoImpact" r:id="rId15" imgW="2323800" imgH="2133360" progId="PI3.Image">
                  <p:embed/>
                  <p:pic>
                    <p:nvPicPr>
                      <p:cNvPr id="19" name="物件 18"/>
                      <p:cNvPicPr/>
                      <p:nvPr/>
                    </p:nvPicPr>
                    <p:blipFill>
                      <a:blip r:embed="rId16"/>
                      <a:stretch>
                        <a:fillRect/>
                      </a:stretch>
                    </p:blipFill>
                    <p:spPr>
                      <a:xfrm>
                        <a:off x="5791805" y="3910655"/>
                        <a:ext cx="2045433" cy="187777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854658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endCxn id="4104" idx="1"/>
          </p:cNvCxnSpPr>
          <p:nvPr/>
        </p:nvCxnSpPr>
        <p:spPr>
          <a:xfrm flipV="1">
            <a:off x="4528479"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4454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898144" y="2082549"/>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4" cstate="screen"/>
          <a:srcRect/>
          <a:stretch>
            <a:fillRect/>
          </a:stretch>
        </p:blipFill>
        <p:spPr bwMode="auto">
          <a:xfrm>
            <a:off x="8534978" y="3782485"/>
            <a:ext cx="2018995" cy="1512181"/>
          </a:xfrm>
          <a:prstGeom prst="rect">
            <a:avLst/>
          </a:prstGeom>
          <a:solidFill>
            <a:srgbClr val="00B0F0"/>
          </a:solid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5" cstate="screen"/>
          <a:srcRect/>
          <a:stretch/>
        </p:blipFill>
        <p:spPr bwMode="auto">
          <a:xfrm>
            <a:off x="5808663" y="4192589"/>
            <a:ext cx="1871662" cy="1252537"/>
          </a:xfrm>
          <a:prstGeom prst="rect">
            <a:avLst/>
          </a:prstGeom>
          <a:solidFill>
            <a:srgbClr val="00B0F0"/>
          </a:solidFill>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6" cstate="screen"/>
          <a:srcRect/>
          <a:stretch>
            <a:fillRect/>
          </a:stretch>
        </p:blipFill>
        <p:spPr bwMode="auto">
          <a:xfrm>
            <a:off x="5882616"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7" cstate="screen"/>
          <a:srcRect/>
          <a:stretch>
            <a:fillRect/>
          </a:stretch>
        </p:blipFill>
        <p:spPr bwMode="auto">
          <a:xfrm>
            <a:off x="8544272" y="1379875"/>
            <a:ext cx="2016224" cy="1405347"/>
          </a:xfrm>
          <a:prstGeom prst="rect">
            <a:avLst/>
          </a:prstGeom>
          <a:noFill/>
          <a:ln w="9525">
            <a:noFill/>
            <a:miter lim="800000"/>
            <a:headEnd/>
            <a:tailEnd/>
          </a:ln>
        </p:spPr>
      </p:pic>
      <p:sp>
        <p:nvSpPr>
          <p:cNvPr id="24" name="矩形 23"/>
          <p:cNvSpPr/>
          <p:nvPr/>
        </p:nvSpPr>
        <p:spPr>
          <a:xfrm>
            <a:off x="5669533" y="3278795"/>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數位邏輯、</a:t>
            </a:r>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5808664" y="5445126"/>
            <a:ext cx="1877437"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8541502" y="5179940"/>
            <a:ext cx="2018995" cy="707886"/>
          </a:xfrm>
          <a:prstGeom prst="rect">
            <a:avLst/>
          </a:prstGeom>
          <a:solidFill>
            <a:srgbClr val="00B0F0"/>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8555328" y="2785221"/>
            <a:ext cx="2005169" cy="707886"/>
          </a:xfrm>
          <a:prstGeom prst="rect">
            <a:avLst/>
          </a:prstGeom>
          <a:solidFill>
            <a:srgbClr val="00B0F0"/>
          </a:solidFill>
          <a:ln>
            <a:noFill/>
          </a:ln>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8" cstate="screen"/>
          <a:srcRect/>
          <a:stretch>
            <a:fillRect/>
          </a:stretch>
        </p:blipFill>
        <p:spPr bwMode="auto">
          <a:xfrm>
            <a:off x="2423593" y="5373217"/>
            <a:ext cx="1021879" cy="695807"/>
          </a:xfrm>
          <a:prstGeom prst="rect">
            <a:avLst/>
          </a:prstGeom>
          <a:solidFill>
            <a:srgbClr val="00B0F0"/>
          </a:solidFill>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7673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220835" y="6082186"/>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8541501" y="6082185"/>
            <a:ext cx="2012471" cy="400110"/>
          </a:xfrm>
          <a:prstGeom prst="rect">
            <a:avLst/>
          </a:prstGeom>
          <a:solidFill>
            <a:srgbClr val="00B0F0"/>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7686101"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7662530" y="6282241"/>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38" name="標題 1"/>
          <p:cNvSpPr>
            <a:spLocks noGrp="1"/>
          </p:cNvSpPr>
          <p:nvPr>
            <p:ph type="title"/>
          </p:nvPr>
        </p:nvSpPr>
        <p:spPr>
          <a:xfrm>
            <a:off x="2821773" y="325803"/>
            <a:ext cx="8322432" cy="93633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2" name="物件 1"/>
          <p:cNvGraphicFramePr>
            <a:graphicFrameLocks noChangeAspect="1"/>
          </p:cNvGraphicFramePr>
          <p:nvPr/>
        </p:nvGraphicFramePr>
        <p:xfrm>
          <a:off x="1755131" y="937460"/>
          <a:ext cx="904875" cy="892175"/>
        </p:xfrm>
        <a:graphic>
          <a:graphicData uri="http://schemas.openxmlformats.org/presentationml/2006/ole">
            <mc:AlternateContent xmlns:mc="http://schemas.openxmlformats.org/markup-compatibility/2006">
              <mc:Choice xmlns:v="urn:schemas-microsoft-com:vml" Requires="v">
                <p:oleObj spid="_x0000_s4101" name="PhotoImpact" r:id="rId9" imgW="905040" imgH="892800" progId="PI3.Image">
                  <p:embed/>
                </p:oleObj>
              </mc:Choice>
              <mc:Fallback>
                <p:oleObj name="PhotoImpact" r:id="rId9" imgW="905040" imgH="892800" progId="PI3.Image">
                  <p:embed/>
                  <p:pic>
                    <p:nvPicPr>
                      <p:cNvPr id="2" name="物件 1"/>
                      <p:cNvPicPr/>
                      <p:nvPr/>
                    </p:nvPicPr>
                    <p:blipFill>
                      <a:blip r:embed="rId10"/>
                      <a:stretch>
                        <a:fillRect/>
                      </a:stretch>
                    </p:blipFill>
                    <p:spPr>
                      <a:xfrm>
                        <a:off x="1755131" y="937460"/>
                        <a:ext cx="904875" cy="892175"/>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4102" name="PhotoImpact" r:id="rId11" imgW="2286000" imgH="2286000" progId="PI3.Image">
                  <p:embed/>
                </p:oleObj>
              </mc:Choice>
              <mc:Fallback>
                <p:oleObj name="PhotoImpact" r:id="rId11" imgW="2286000" imgH="2286000" progId="PI3.Image">
                  <p:embed/>
                  <p:pic>
                    <p:nvPicPr>
                      <p:cNvPr id="4" name="物件 3"/>
                      <p:cNvPicPr/>
                      <p:nvPr/>
                    </p:nvPicPr>
                    <p:blipFill>
                      <a:blip r:embed="rId12"/>
                      <a:stretch>
                        <a:fillRect/>
                      </a:stretch>
                    </p:blipFill>
                    <p:spPr>
                      <a:xfrm>
                        <a:off x="2813343" y="1493438"/>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extLst>
              <p:ext uri="{D42A27DB-BD31-4B8C-83A1-F6EECF244321}">
                <p14:modId xmlns:p14="http://schemas.microsoft.com/office/powerpoint/2010/main" val="2533854941"/>
              </p:ext>
            </p:extLst>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4103" name="PhotoImpact" r:id="rId13" imgW="14592240" imgH="8127720" progId="PI3.Image">
                  <p:embed/>
                </p:oleObj>
              </mc:Choice>
              <mc:Fallback>
                <p:oleObj name="PhotoImpact" r:id="rId13" imgW="14592240" imgH="8127720" progId="PI3.Image">
                  <p:embed/>
                  <p:pic>
                    <p:nvPicPr>
                      <p:cNvPr id="36" name="物件 35"/>
                      <p:cNvPicPr/>
                      <p:nvPr/>
                    </p:nvPicPr>
                    <p:blipFill>
                      <a:blip r:embed="rId14"/>
                      <a:stretch>
                        <a:fillRect/>
                      </a:stretch>
                    </p:blipFill>
                    <p:spPr>
                      <a:xfrm>
                        <a:off x="2374069" y="2651805"/>
                        <a:ext cx="2687960" cy="149727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154473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nvGraphicFramePr>
        <p:xfrm>
          <a:off x="2475438" y="1678890"/>
          <a:ext cx="1053049" cy="1053049"/>
        </p:xfrm>
        <a:graphic>
          <a:graphicData uri="http://schemas.openxmlformats.org/presentationml/2006/ole">
            <mc:AlternateContent xmlns:mc="http://schemas.openxmlformats.org/markup-compatibility/2006">
              <mc:Choice xmlns:v="urn:schemas-microsoft-com:vml" Requires="v">
                <p:oleObj spid="_x0000_s5125" name="PhotoImpact" r:id="rId4" imgW="2286000" imgH="2286000" progId="PI3.Image">
                  <p:embed/>
                </p:oleObj>
              </mc:Choice>
              <mc:Fallback>
                <p:oleObj name="PhotoImpact" r:id="rId4" imgW="2286000" imgH="2286000" progId="PI3.Image">
                  <p:embed/>
                  <p:pic>
                    <p:nvPicPr>
                      <p:cNvPr id="35" name="物件 34"/>
                      <p:cNvPicPr/>
                      <p:nvPr/>
                    </p:nvPicPr>
                    <p:blipFill>
                      <a:blip r:embed="rId5"/>
                      <a:stretch>
                        <a:fillRect/>
                      </a:stretch>
                    </p:blipFill>
                    <p:spPr>
                      <a:xfrm>
                        <a:off x="2475438" y="1678890"/>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stCxn id="29" idx="3"/>
          </p:cNvCxnSpPr>
          <p:nvPr/>
        </p:nvCxnSpPr>
        <p:spPr>
          <a:xfrm flipV="1">
            <a:off x="4713289" y="2541588"/>
            <a:ext cx="592137" cy="21193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p:nvPr/>
        </p:nvCxnSpPr>
        <p:spPr>
          <a:xfrm rot="16200000" flipH="1">
            <a:off x="1970882" y="1811735"/>
            <a:ext cx="676275" cy="20161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784640" y="3279639"/>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8481764" y="2912131"/>
            <a:ext cx="2016224" cy="707886"/>
          </a:xfrm>
          <a:prstGeom prst="rect">
            <a:avLst/>
          </a:prstGeom>
          <a:solidFill>
            <a:schemeClr val="accent1"/>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6"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7" cstate="screen"/>
          <a:srcRect t="10655"/>
          <a:stretch/>
        </p:blipFill>
        <p:spPr bwMode="auto">
          <a:xfrm>
            <a:off x="8481764" y="381442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8" cstate="screen"/>
          <a:srcRect/>
          <a:stretch>
            <a:fillRect/>
          </a:stretch>
        </p:blipFill>
        <p:spPr bwMode="auto">
          <a:xfrm>
            <a:off x="8472264" y="1401986"/>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9" cstate="screen"/>
          <a:srcRect/>
          <a:stretch>
            <a:fillRect/>
          </a:stretch>
        </p:blipFill>
        <p:spPr bwMode="auto">
          <a:xfrm>
            <a:off x="5305426" y="1722744"/>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10" cstate="screen"/>
          <a:srcRect/>
          <a:stretch>
            <a:fillRect/>
          </a:stretch>
        </p:blipFill>
        <p:spPr bwMode="auto">
          <a:xfrm>
            <a:off x="5283200" y="4077072"/>
            <a:ext cx="2324968" cy="1649412"/>
          </a:xfrm>
          <a:prstGeom prst="rect">
            <a:avLst/>
          </a:prstGeom>
          <a:noFill/>
          <a:ln w="9525">
            <a:noFill/>
            <a:miter lim="800000"/>
            <a:headEnd/>
            <a:tailEnd/>
          </a:ln>
        </p:spPr>
      </p:pic>
      <p:cxnSp>
        <p:nvCxnSpPr>
          <p:cNvPr id="43" name="直線單箭頭接點 42"/>
          <p:cNvCxnSpPr/>
          <p:nvPr/>
        </p:nvCxnSpPr>
        <p:spPr>
          <a:xfrm>
            <a:off x="7598764" y="2326518"/>
            <a:ext cx="864000" cy="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08168" y="4502166"/>
            <a:ext cx="873596" cy="399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14168" y="5876674"/>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6179097" y="5328140"/>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8462765" y="6092116"/>
            <a:ext cx="1976636" cy="400110"/>
          </a:xfrm>
          <a:prstGeom prst="rect">
            <a:avLst/>
          </a:prstGeom>
          <a:solidFill>
            <a:schemeClr val="accent1"/>
          </a:solidFill>
          <a:effectLst/>
        </p:spPr>
        <p:txBody>
          <a:bodyPr wrap="square">
            <a:spAutoFit/>
          </a:bodyPr>
          <a:lstStyle/>
          <a:p>
            <a:pPr algn="ctr">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cxnSpLocks/>
            <a:stCxn id="13" idx="3"/>
            <a:endCxn id="30" idx="1"/>
          </p:cNvCxnSpPr>
          <p:nvPr/>
        </p:nvCxnSpPr>
        <p:spPr>
          <a:xfrm>
            <a:off x="7491959" y="5544040"/>
            <a:ext cx="970805" cy="1131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6627349" y="6092117"/>
            <a:ext cx="1835417" cy="200054"/>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4" name="標題 1"/>
          <p:cNvSpPr>
            <a:spLocks noGrp="1"/>
          </p:cNvSpPr>
          <p:nvPr>
            <p:ph type="title"/>
          </p:nvPr>
        </p:nvSpPr>
        <p:spPr>
          <a:xfrm>
            <a:off x="2679591" y="359717"/>
            <a:ext cx="8363272" cy="881063"/>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4/5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30" name="矩形 29"/>
          <p:cNvSpPr/>
          <p:nvPr/>
        </p:nvSpPr>
        <p:spPr>
          <a:xfrm>
            <a:off x="8462764" y="5201416"/>
            <a:ext cx="3321868" cy="707886"/>
          </a:xfrm>
          <a:prstGeom prst="rect">
            <a:avLst/>
          </a:prstGeom>
          <a:solidFill>
            <a:schemeClr val="accent1"/>
          </a:solidFill>
          <a:effectLst/>
        </p:spPr>
        <p:txBody>
          <a:bodyPr wrap="square" lIns="36000" rIns="36000">
            <a:spAutoFit/>
          </a:bodyPr>
          <a:lstStyle/>
          <a:p>
            <a:pPr algn="ctr">
              <a:defRPr/>
            </a:pP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2" name="物件 1"/>
          <p:cNvGraphicFramePr>
            <a:graphicFrameLocks noChangeAspect="1"/>
          </p:cNvGraphicFramePr>
          <p:nvPr/>
        </p:nvGraphicFramePr>
        <p:xfrm>
          <a:off x="1755775" y="1004776"/>
          <a:ext cx="904875" cy="892175"/>
        </p:xfrm>
        <a:graphic>
          <a:graphicData uri="http://schemas.openxmlformats.org/presentationml/2006/ole">
            <mc:AlternateContent xmlns:mc="http://schemas.openxmlformats.org/markup-compatibility/2006">
              <mc:Choice xmlns:v="urn:schemas-microsoft-com:vml" Requires="v">
                <p:oleObj spid="_x0000_s5126" name="PhotoImpact" r:id="rId11" imgW="905040" imgH="892800" progId="PI3.Image">
                  <p:embed/>
                </p:oleObj>
              </mc:Choice>
              <mc:Fallback>
                <p:oleObj name="PhotoImpact" r:id="rId11" imgW="905040" imgH="892800" progId="PI3.Image">
                  <p:embed/>
                  <p:pic>
                    <p:nvPicPr>
                      <p:cNvPr id="2" name="物件 1"/>
                      <p:cNvPicPr/>
                      <p:nvPr/>
                    </p:nvPicPr>
                    <p:blipFill>
                      <a:blip r:embed="rId12"/>
                      <a:stretch>
                        <a:fillRect/>
                      </a:stretch>
                    </p:blipFill>
                    <p:spPr>
                      <a:xfrm>
                        <a:off x="1755775" y="1004776"/>
                        <a:ext cx="904875" cy="892175"/>
                      </a:xfrm>
                      <a:prstGeom prst="rect">
                        <a:avLst/>
                      </a:prstGeom>
                    </p:spPr>
                  </p:pic>
                </p:oleObj>
              </mc:Fallback>
            </mc:AlternateContent>
          </a:graphicData>
        </a:graphic>
      </p:graphicFrame>
      <p:graphicFrame>
        <p:nvGraphicFramePr>
          <p:cNvPr id="33" name="物件 32"/>
          <p:cNvGraphicFramePr>
            <a:graphicFrameLocks noChangeAspect="1"/>
          </p:cNvGraphicFramePr>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5127" name="PhotoImpact" r:id="rId13" imgW="14592240" imgH="8127720" progId="PI3.Image">
                  <p:embed/>
                </p:oleObj>
              </mc:Choice>
              <mc:Fallback>
                <p:oleObj name="PhotoImpact" r:id="rId13" imgW="14592240" imgH="8127720" progId="PI3.Image">
                  <p:embed/>
                  <p:pic>
                    <p:nvPicPr>
                      <p:cNvPr id="33" name="物件 32"/>
                      <p:cNvPicPr/>
                      <p:nvPr/>
                    </p:nvPicPr>
                    <p:blipFill>
                      <a:blip r:embed="rId14"/>
                      <a:stretch>
                        <a:fillRect/>
                      </a:stretch>
                    </p:blipFill>
                    <p:spPr>
                      <a:xfrm>
                        <a:off x="2409825" y="2822179"/>
                        <a:ext cx="1596428" cy="88926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555797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2855640" y="331611"/>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rPr>
              <a:t>5/5</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291864579"/>
              </p:ext>
            </p:extLst>
          </p:nvPr>
        </p:nvGraphicFramePr>
        <p:xfrm>
          <a:off x="1775520" y="1052737"/>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19336" y="5589240"/>
            <a:ext cx="15252813" cy="1077218"/>
          </a:xfrm>
          <a:prstGeom prst="rect">
            <a:avLst/>
          </a:prstGeom>
          <a:noFill/>
        </p:spPr>
        <p:txBody>
          <a:bodyPr wrap="square" rtlCol="0">
            <a:spAutoFit/>
          </a:bodyPr>
          <a:lstStyle/>
          <a:p>
            <a:pPr>
              <a:spcBef>
                <a:spcPts val="600"/>
              </a:spcBef>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indent="263525">
              <a:spcBef>
                <a:spcPts val="0"/>
              </a:spcBef>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1899036" y="2924945"/>
          <a:ext cx="1316644" cy="1290687"/>
        </p:xfrm>
        <a:graphic>
          <a:graphicData uri="http://schemas.openxmlformats.org/presentationml/2006/ole">
            <mc:AlternateContent xmlns:mc="http://schemas.openxmlformats.org/markup-compatibility/2006">
              <mc:Choice xmlns:v="urn:schemas-microsoft-com:vml" Requires="v">
                <p:oleObj spid="_x0000_s6147" name="PhotoImpact" r:id="rId4" imgW="630720" imgH="566640" progId="PI3.Image">
                  <p:embed/>
                </p:oleObj>
              </mc:Choice>
              <mc:Fallback>
                <p:oleObj name="PhotoImpact" r:id="rId4" imgW="630720" imgH="566640" progId="PI3.Image">
                  <p:embed/>
                  <p:pic>
                    <p:nvPicPr>
                      <p:cNvPr id="5" name="物件 4"/>
                      <p:cNvPicPr/>
                      <p:nvPr/>
                    </p:nvPicPr>
                    <p:blipFill>
                      <a:blip r:embed="rId5"/>
                      <a:stretch>
                        <a:fillRect/>
                      </a:stretch>
                    </p:blipFill>
                    <p:spPr>
                      <a:xfrm>
                        <a:off x="1899036" y="2924945"/>
                        <a:ext cx="1316644" cy="12906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5386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419226"/>
            <a:ext cx="9142412" cy="5440363"/>
          </a:xfrm>
          <a:prstGeom prst="rect">
            <a:avLst/>
          </a:prstGeom>
          <a:solidFill>
            <a:schemeClr val="accent6"/>
          </a:solidFill>
          <a:ln>
            <a:noFill/>
          </a:ln>
        </p:spPr>
      </p:pic>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latin typeface="Microsoft JhengHei" panose="020B0604030504040204" pitchFamily="34" charset="-120"/>
                <a:ea typeface="Microsoft JhengHei" panose="020B0604030504040204" pitchFamily="34" charset="-120"/>
                <a:cs typeface="Arial Unicode MS" panose="020B0604020202020204" pitchFamily="34" charset="-120"/>
              </a:rPr>
              <a:t>便利商店</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1775520" y="5438776"/>
            <a:ext cx="3600400" cy="899765"/>
          </a:xfrm>
          <a:prstGeom prst="wedgeRoundRectCallout">
            <a:avLst>
              <a:gd name="adj1" fmla="val -618"/>
              <a:gd name="adj2" fmla="val -155138"/>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algn="ctr">
              <a:spcBef>
                <a:spcPts val="600"/>
              </a:spcBef>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科、資料處理科</a:t>
            </a:r>
          </a:p>
          <a:p>
            <a:pPr algn="ctr">
              <a:defRPr/>
            </a:pP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11" name="圓角矩形圖說文字 10"/>
          <p:cNvSpPr/>
          <p:nvPr/>
        </p:nvSpPr>
        <p:spPr>
          <a:xfrm>
            <a:off x="5819775" y="1700213"/>
            <a:ext cx="3660601" cy="792683"/>
          </a:xfrm>
          <a:prstGeom prst="wedgeRoundRectCallout">
            <a:avLst>
              <a:gd name="adj1" fmla="val -35610"/>
              <a:gd name="adj2" fmla="val 99768"/>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經營管理</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會計事務科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9" name="圓角矩形圖說文字 8"/>
          <p:cNvSpPr/>
          <p:nvPr/>
        </p:nvSpPr>
        <p:spPr>
          <a:xfrm>
            <a:off x="6974807" y="5013176"/>
            <a:ext cx="3600399" cy="899765"/>
          </a:xfrm>
          <a:prstGeom prst="wedgeRoundRectCallout">
            <a:avLst>
              <a:gd name="adj1" fmla="val 41230"/>
              <a:gd name="adj2" fmla="val -114765"/>
              <a:gd name="adj3" fmla="val 16667"/>
            </a:avLst>
          </a:prstGeom>
          <a:solidFill>
            <a:schemeClr val="accent6"/>
          </a:solidFill>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流通管理</a:t>
            </a:r>
            <a:r>
              <a:rPr lang="zh-TW" altLang="en-US" sz="2400" dirty="0">
                <a:solidFill>
                  <a:schemeClr val="bg1"/>
                </a:solidFill>
                <a:latin typeface="Microsoft JhengHei" panose="020B0604030504040204" pitchFamily="34" charset="-120"/>
                <a:ea typeface="Microsoft JhengHei" panose="020B0604030504040204" pitchFamily="34" charset="-120"/>
              </a:rPr>
              <a:t>：</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流通管理科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10614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510" y="300607"/>
            <a:ext cx="8229600" cy="825356"/>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1/3</a:t>
            </a:r>
            <a:endParaRPr lang="en-US" sz="3600" b="1" dirty="0">
              <a:solidFill>
                <a:schemeClr val="accent6"/>
              </a:solidFill>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556" y="789584"/>
            <a:ext cx="2839540" cy="174467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28446" y="1864540"/>
            <a:ext cx="1836712" cy="137196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0777" y="3464105"/>
            <a:ext cx="1944216" cy="12951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88590" y="4930705"/>
            <a:ext cx="2051720" cy="1538790"/>
          </a:xfrm>
          <a:prstGeom prst="rect">
            <a:avLst/>
          </a:prstGeom>
        </p:spPr>
      </p:pic>
      <p:cxnSp>
        <p:nvCxnSpPr>
          <p:cNvPr id="11" name="Elbow Connector 10"/>
          <p:cNvCxnSpPr>
            <a:endCxn id="5" idx="1"/>
          </p:cNvCxnSpPr>
          <p:nvPr/>
        </p:nvCxnSpPr>
        <p:spPr>
          <a:xfrm flipV="1">
            <a:off x="3259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3157839" y="262874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2437535" y="3349045"/>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6472662" y="2199929"/>
            <a:ext cx="1415772" cy="830997"/>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20" name="Rectangle 16"/>
          <p:cNvSpPr/>
          <p:nvPr/>
        </p:nvSpPr>
        <p:spPr>
          <a:xfrm>
            <a:off x="6691483" y="3900027"/>
            <a:ext cx="1415773" cy="461665"/>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21" name="Rectangle 17"/>
          <p:cNvSpPr/>
          <p:nvPr/>
        </p:nvSpPr>
        <p:spPr>
          <a:xfrm>
            <a:off x="6956803" y="5469119"/>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sp>
        <p:nvSpPr>
          <p:cNvPr id="24" name="標題 1"/>
          <p:cNvSpPr txBox="1">
            <a:spLocks/>
          </p:cNvSpPr>
          <p:nvPr/>
        </p:nvSpPr>
        <p:spPr>
          <a:xfrm>
            <a:off x="8605840" y="240017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軟硬體工程相關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8605840" y="1778359"/>
            <a:ext cx="2746744" cy="619087"/>
          </a:xfrm>
          <a:prstGeom prst="rect">
            <a:avLst/>
          </a:prstGeom>
          <a:solidFill>
            <a:srgbClr val="E1FFFF"/>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ctr">
              <a:lnSpc>
                <a:spcPct val="90000"/>
              </a:lnSpc>
              <a:defRPr/>
            </a:pPr>
            <a:r>
              <a:rPr lang="zh-TW" altLang="en-US"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★衍生相關行業</a:t>
            </a:r>
            <a:endParaRPr lang="en-US" altLang="zh-TW"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8605840" y="294188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食品、日常用品</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8605840" y="3483584"/>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餐飲相關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8605840" y="4025288"/>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電訊、通訊</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8605840" y="4566992"/>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文教、影印</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8605840" y="510869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購票、快捷</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3" name="標題 1"/>
          <p:cNvSpPr txBox="1">
            <a:spLocks/>
          </p:cNvSpPr>
          <p:nvPr/>
        </p:nvSpPr>
        <p:spPr>
          <a:xfrm>
            <a:off x="8605840" y="565040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在地化服務</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8605840" y="6192102"/>
            <a:ext cx="2746744" cy="477258"/>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en-US" altLang="zh-TW"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a:t>
            </a:r>
          </a:p>
        </p:txBody>
      </p:sp>
    </p:spTree>
    <p:custDataLst>
      <p:tags r:id="rId1"/>
    </p:custDataLst>
    <p:extLst>
      <p:ext uri="{BB962C8B-B14F-4D97-AF65-F5344CB8AC3E}">
        <p14:creationId xmlns:p14="http://schemas.microsoft.com/office/powerpoint/2010/main" val="35141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927535349"/>
              </p:ext>
            </p:extLst>
          </p:nvPr>
        </p:nvGraphicFramePr>
        <p:xfrm>
          <a:off x="335360" y="1839354"/>
          <a:ext cx="11737309" cy="4125230"/>
        </p:xfrm>
        <a:graphic>
          <a:graphicData uri="http://schemas.openxmlformats.org/drawingml/2006/table">
            <a:tbl>
              <a:tblPr firstRow="1" firstCol="1" bandRow="1">
                <a:tableStyleId>{5C22544A-7EE6-4342-B048-85BDC9FD1C3A}</a:tableStyleId>
              </a:tblPr>
              <a:tblGrid>
                <a:gridCol w="1578639">
                  <a:extLst>
                    <a:ext uri="{9D8B030D-6E8A-4147-A177-3AD203B41FA5}">
                      <a16:colId xmlns:a16="http://schemas.microsoft.com/office/drawing/2014/main" val="254185441"/>
                    </a:ext>
                  </a:extLst>
                </a:gridCol>
                <a:gridCol w="1015867">
                  <a:extLst>
                    <a:ext uri="{9D8B030D-6E8A-4147-A177-3AD203B41FA5}">
                      <a16:colId xmlns:a16="http://schemas.microsoft.com/office/drawing/2014/main" val="3986607439"/>
                    </a:ext>
                  </a:extLst>
                </a:gridCol>
                <a:gridCol w="1015867">
                  <a:extLst>
                    <a:ext uri="{9D8B030D-6E8A-4147-A177-3AD203B41FA5}">
                      <a16:colId xmlns:a16="http://schemas.microsoft.com/office/drawing/2014/main" val="2464573548"/>
                    </a:ext>
                  </a:extLst>
                </a:gridCol>
                <a:gridCol w="1015867">
                  <a:extLst>
                    <a:ext uri="{9D8B030D-6E8A-4147-A177-3AD203B41FA5}">
                      <a16:colId xmlns:a16="http://schemas.microsoft.com/office/drawing/2014/main" val="1283432225"/>
                    </a:ext>
                  </a:extLst>
                </a:gridCol>
                <a:gridCol w="1015867">
                  <a:extLst>
                    <a:ext uri="{9D8B030D-6E8A-4147-A177-3AD203B41FA5}">
                      <a16:colId xmlns:a16="http://schemas.microsoft.com/office/drawing/2014/main" val="3941859150"/>
                    </a:ext>
                  </a:extLst>
                </a:gridCol>
                <a:gridCol w="1015867">
                  <a:extLst>
                    <a:ext uri="{9D8B030D-6E8A-4147-A177-3AD203B41FA5}">
                      <a16:colId xmlns:a16="http://schemas.microsoft.com/office/drawing/2014/main" val="537544458"/>
                    </a:ext>
                  </a:extLst>
                </a:gridCol>
                <a:gridCol w="1015867">
                  <a:extLst>
                    <a:ext uri="{9D8B030D-6E8A-4147-A177-3AD203B41FA5}">
                      <a16:colId xmlns:a16="http://schemas.microsoft.com/office/drawing/2014/main" val="909219341"/>
                    </a:ext>
                  </a:extLst>
                </a:gridCol>
                <a:gridCol w="1015867">
                  <a:extLst>
                    <a:ext uri="{9D8B030D-6E8A-4147-A177-3AD203B41FA5}">
                      <a16:colId xmlns:a16="http://schemas.microsoft.com/office/drawing/2014/main" val="735278889"/>
                    </a:ext>
                  </a:extLst>
                </a:gridCol>
                <a:gridCol w="1015867">
                  <a:extLst>
                    <a:ext uri="{9D8B030D-6E8A-4147-A177-3AD203B41FA5}">
                      <a16:colId xmlns:a16="http://schemas.microsoft.com/office/drawing/2014/main" val="55710627"/>
                    </a:ext>
                  </a:extLst>
                </a:gridCol>
                <a:gridCol w="1015867">
                  <a:extLst>
                    <a:ext uri="{9D8B030D-6E8A-4147-A177-3AD203B41FA5}">
                      <a16:colId xmlns:a16="http://schemas.microsoft.com/office/drawing/2014/main" val="2839369890"/>
                    </a:ext>
                  </a:extLst>
                </a:gridCol>
                <a:gridCol w="1015867">
                  <a:extLst>
                    <a:ext uri="{9D8B030D-6E8A-4147-A177-3AD203B41FA5}">
                      <a16:colId xmlns:a16="http://schemas.microsoft.com/office/drawing/2014/main" val="2947123099"/>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919364" y="1832001"/>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1524000" y="1040288"/>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screen"/>
          <a:srcRect/>
          <a:stretch>
            <a:fillRect/>
          </a:stretch>
        </p:blipFill>
        <p:spPr bwMode="auto">
          <a:xfrm>
            <a:off x="3150240" y="1844049"/>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screen"/>
          <a:srcRect/>
          <a:stretch>
            <a:fillRect/>
          </a:stretch>
        </p:blipFill>
        <p:spPr bwMode="auto">
          <a:xfrm>
            <a:off x="3137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screen"/>
          <a:srcRect/>
          <a:stretch>
            <a:fillRect/>
          </a:stretch>
        </p:blipFill>
        <p:spPr bwMode="auto">
          <a:xfrm>
            <a:off x="3083767" y="5001856"/>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2835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2054104"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1201616" y="3889641"/>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2180155" y="325733"/>
            <a:ext cx="8291264" cy="877713"/>
          </a:xfrm>
        </p:spPr>
        <p:txBody>
          <a:bodyPr>
            <a:normAutofit fontScale="90000"/>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sz="40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4000" b="1" dirty="0">
                <a:solidFill>
                  <a:schemeClr val="accent6"/>
                </a:solidFill>
                <a:latin typeface="Microsoft JhengHei" panose="020B0604030504040204" pitchFamily="34" charset="-120"/>
                <a:ea typeface="Microsoft JhengHei" panose="020B0604030504040204" pitchFamily="34" charset="-120"/>
              </a:rPr>
              <a:t>2/3</a:t>
            </a:r>
            <a:endParaRPr lang="zh-TW" altLang="en-US" sz="4000" b="1" dirty="0">
              <a:solidFill>
                <a:schemeClr val="accent6"/>
              </a:solidFill>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465" y="1374397"/>
            <a:ext cx="2376265" cy="1584176"/>
          </a:xfrm>
          <a:prstGeom prst="rect">
            <a:avLst/>
          </a:prstGeom>
        </p:spPr>
      </p:pic>
      <p:pic>
        <p:nvPicPr>
          <p:cNvPr id="4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6" y="3102590"/>
            <a:ext cx="2424663" cy="1607657"/>
          </a:xfrm>
          <a:prstGeom prst="rect">
            <a:avLst/>
          </a:prstGeom>
        </p:spPr>
      </p:pic>
      <p:pic>
        <p:nvPicPr>
          <p:cNvPr id="43" name="Picture 3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40664" y="4884656"/>
            <a:ext cx="2376264" cy="1774277"/>
          </a:xfrm>
          <a:prstGeom prst="rect">
            <a:avLst/>
          </a:prstGeom>
        </p:spPr>
      </p:pic>
      <p:sp>
        <p:nvSpPr>
          <p:cNvPr id="38" name="Rectangle 35"/>
          <p:cNvSpPr/>
          <p:nvPr/>
        </p:nvSpPr>
        <p:spPr>
          <a:xfrm>
            <a:off x="8952810" y="2223105"/>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會計事務科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sp>
        <p:nvSpPr>
          <p:cNvPr id="25" name="Rectangle 35"/>
          <p:cNvSpPr/>
          <p:nvPr/>
        </p:nvSpPr>
        <p:spPr>
          <a:xfrm>
            <a:off x="8952809" y="3934506"/>
            <a:ext cx="1488012"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流通管理科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 </a:t>
            </a:r>
            <a:endParaRPr 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39" name="Rectangle 35"/>
          <p:cNvSpPr/>
          <p:nvPr/>
        </p:nvSpPr>
        <p:spPr>
          <a:xfrm>
            <a:off x="8952809" y="5908402"/>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電子商務科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資料處理科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cxnSp>
        <p:nvCxnSpPr>
          <p:cNvPr id="44" name="Elbow Connector 12"/>
          <p:cNvCxnSpPr>
            <a:stCxn id="33796" idx="3"/>
            <a:endCxn id="41" idx="1"/>
          </p:cNvCxnSpPr>
          <p:nvPr/>
        </p:nvCxnSpPr>
        <p:spPr>
          <a:xfrm flipV="1">
            <a:off x="5093340" y="2166486"/>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5277878" y="2648851"/>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13" name="Rectangle 16"/>
          <p:cNvSpPr/>
          <p:nvPr/>
        </p:nvSpPr>
        <p:spPr>
          <a:xfrm>
            <a:off x="5266181" y="4196860"/>
            <a:ext cx="1415773" cy="461665"/>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14" name="Rectangle 17"/>
          <p:cNvSpPr/>
          <p:nvPr/>
        </p:nvSpPr>
        <p:spPr>
          <a:xfrm>
            <a:off x="5300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cxnSp>
        <p:nvCxnSpPr>
          <p:cNvPr id="54" name="Elbow Connector 12"/>
          <p:cNvCxnSpPr>
            <a:stCxn id="33797" idx="3"/>
            <a:endCxn id="42" idx="1"/>
          </p:cNvCxnSpPr>
          <p:nvPr/>
        </p:nvCxnSpPr>
        <p:spPr>
          <a:xfrm flipV="1">
            <a:off x="5080843" y="3906419"/>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5134818" y="5771794"/>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860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053208" y="404664"/>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3/3</a:t>
            </a:r>
            <a:endParaRPr lang="zh-TW" altLang="en-US" sz="3600" b="1" dirty="0">
              <a:solidFill>
                <a:schemeClr val="accent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617893547"/>
              </p:ext>
            </p:extLst>
          </p:nvPr>
        </p:nvGraphicFramePr>
        <p:xfrm>
          <a:off x="1775520" y="1412776"/>
          <a:ext cx="9000999" cy="4809130"/>
        </p:xfrm>
        <a:graphic>
          <a:graphicData uri="http://schemas.openxmlformats.org/drawingml/2006/table">
            <a:tbl>
              <a:tblPr firstRow="1" firstCol="1" bandRow="1">
                <a:tableStyleId>{5C22544A-7EE6-4342-B048-85BDC9FD1C3A}</a:tableStyleId>
              </a:tblPr>
              <a:tblGrid>
                <a:gridCol w="2372991">
                  <a:extLst>
                    <a:ext uri="{9D8B030D-6E8A-4147-A177-3AD203B41FA5}">
                      <a16:colId xmlns:a16="http://schemas.microsoft.com/office/drawing/2014/main" val="20000"/>
                    </a:ext>
                  </a:extLst>
                </a:gridCol>
                <a:gridCol w="1636545">
                  <a:extLst>
                    <a:ext uri="{9D8B030D-6E8A-4147-A177-3AD203B41FA5}">
                      <a16:colId xmlns:a16="http://schemas.microsoft.com/office/drawing/2014/main" val="20001"/>
                    </a:ext>
                  </a:extLst>
                </a:gridCol>
                <a:gridCol w="1472891">
                  <a:extLst>
                    <a:ext uri="{9D8B030D-6E8A-4147-A177-3AD203B41FA5}">
                      <a16:colId xmlns:a16="http://schemas.microsoft.com/office/drawing/2014/main" val="20002"/>
                    </a:ext>
                  </a:extLst>
                </a:gridCol>
                <a:gridCol w="1882027">
                  <a:extLst>
                    <a:ext uri="{9D8B030D-6E8A-4147-A177-3AD203B41FA5}">
                      <a16:colId xmlns:a16="http://schemas.microsoft.com/office/drawing/2014/main" val="20003"/>
                    </a:ext>
                  </a:extLst>
                </a:gridCol>
                <a:gridCol w="1636545">
                  <a:extLst>
                    <a:ext uri="{9D8B030D-6E8A-4147-A177-3AD203B41FA5}">
                      <a16:colId xmlns:a16="http://schemas.microsoft.com/office/drawing/2014/main" val="20004"/>
                    </a:ext>
                  </a:extLst>
                </a:gridCol>
              </a:tblGrid>
              <a:tr h="603306">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val="10000"/>
                  </a:ext>
                </a:extLst>
              </a:tr>
              <a:tr h="1206616">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val="10001"/>
                  </a:ext>
                </a:extLst>
              </a:tr>
              <a:tr h="1792592">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extLst>
                  <a:ext uri="{0D108BD9-81ED-4DB2-BD59-A6C34878D82A}">
                    <a16:rowId xmlns:a16="http://schemas.microsoft.com/office/drawing/2014/main" val="10002"/>
                  </a:ext>
                </a:extLst>
              </a:tr>
              <a:tr h="1206616">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extLst>
                  <a:ext uri="{0D108BD9-81ED-4DB2-BD59-A6C34878D82A}">
                    <a16:rowId xmlns:a16="http://schemas.microsoft.com/office/drawing/2014/main" val="10003"/>
                  </a:ext>
                </a:extLst>
              </a:tr>
            </a:tbl>
          </a:graphicData>
        </a:graphic>
      </p:graphicFrame>
      <p:pic>
        <p:nvPicPr>
          <p:cNvPr id="12318" name="圖片 3"/>
          <p:cNvPicPr>
            <a:picLocks noChangeAspect="1"/>
          </p:cNvPicPr>
          <p:nvPr/>
        </p:nvPicPr>
        <p:blipFill>
          <a:blip r:embed="rId3">
            <a:extLst>
              <a:ext uri="{28A0092B-C50C-407E-A947-70E740481C1C}">
                <a14:useLocalDpi xmlns:a14="http://schemas.microsoft.com/office/drawing/2010/main" val="0"/>
              </a:ext>
            </a:extLst>
          </a:blip>
          <a:srcRect l="9367"/>
          <a:stretch>
            <a:fillRect/>
          </a:stretch>
        </p:blipFill>
        <p:spPr bwMode="auto">
          <a:xfrm>
            <a:off x="1847528" y="3212976"/>
            <a:ext cx="225215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9653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343471" y="260648"/>
            <a:ext cx="9505056" cy="1143000"/>
          </a:xfrm>
        </p:spPr>
        <p:txBody>
          <a:bodyPr/>
          <a:lstStyle/>
          <a:p>
            <a:r>
              <a:rPr lang="zh-TW" altLang="en-US" sz="4800" dirty="0">
                <a:ea typeface="標楷體" pitchFamily="65" charset="-120"/>
              </a:rPr>
              <a:t>適性選擇技術型高中或學術型高中</a:t>
            </a:r>
          </a:p>
        </p:txBody>
      </p:sp>
      <p:graphicFrame>
        <p:nvGraphicFramePr>
          <p:cNvPr id="2" name="表格 1">
            <a:extLst>
              <a:ext uri="{FF2B5EF4-FFF2-40B4-BE49-F238E27FC236}">
                <a16:creationId xmlns:a16="http://schemas.microsoft.com/office/drawing/2014/main" id="{7CD76FD5-A4F7-48C0-82E8-7440662CAECE}"/>
              </a:ext>
            </a:extLst>
          </p:cNvPr>
          <p:cNvGraphicFramePr>
            <a:graphicFrameLocks noGrp="1"/>
          </p:cNvGraphicFramePr>
          <p:nvPr>
            <p:extLst>
              <p:ext uri="{D42A27DB-BD31-4B8C-83A1-F6EECF244321}">
                <p14:modId xmlns:p14="http://schemas.microsoft.com/office/powerpoint/2010/main" val="2284537222"/>
              </p:ext>
            </p:extLst>
          </p:nvPr>
        </p:nvGraphicFramePr>
        <p:xfrm>
          <a:off x="335360" y="1196752"/>
          <a:ext cx="11521278" cy="548404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80773020"/>
                    </a:ext>
                  </a:extLst>
                </a:gridCol>
                <a:gridCol w="4392488">
                  <a:extLst>
                    <a:ext uri="{9D8B030D-6E8A-4147-A177-3AD203B41FA5}">
                      <a16:colId xmlns:a16="http://schemas.microsoft.com/office/drawing/2014/main" val="3962214588"/>
                    </a:ext>
                  </a:extLst>
                </a:gridCol>
                <a:gridCol w="5112566">
                  <a:extLst>
                    <a:ext uri="{9D8B030D-6E8A-4147-A177-3AD203B41FA5}">
                      <a16:colId xmlns:a16="http://schemas.microsoft.com/office/drawing/2014/main" val="2294230267"/>
                    </a:ext>
                  </a:extLst>
                </a:gridCol>
              </a:tblGrid>
              <a:tr h="504056">
                <a:tc>
                  <a:txBody>
                    <a:bodyPr/>
                    <a:lstStyle/>
                    <a:p>
                      <a:endParaRPr lang="zh-TW" altLang="en-US" sz="2100" dirty="0">
                        <a:latin typeface="標楷體" panose="03000509000000000000" pitchFamily="65" charset="-120"/>
                        <a:ea typeface="標楷體" panose="03000509000000000000" pitchFamily="65" charset="-120"/>
                      </a:endParaRPr>
                    </a:p>
                  </a:txBody>
                  <a:tcPr/>
                </a:tc>
                <a:tc>
                  <a:txBody>
                    <a:bodyPr/>
                    <a:lstStyle/>
                    <a:p>
                      <a:pPr algn="ctr"/>
                      <a:r>
                        <a:rPr lang="zh-TW" altLang="en-US" sz="2200" dirty="0">
                          <a:latin typeface="標楷體" panose="03000509000000000000" pitchFamily="65" charset="-120"/>
                          <a:ea typeface="標楷體" panose="03000509000000000000" pitchFamily="65" charset="-120"/>
                        </a:rPr>
                        <a:t>讀技術型高中</a:t>
                      </a:r>
                    </a:p>
                  </a:txBody>
                  <a:tcPr/>
                </a:tc>
                <a:tc>
                  <a:txBody>
                    <a:bodyPr/>
                    <a:lstStyle/>
                    <a:p>
                      <a:pPr algn="ctr"/>
                      <a:r>
                        <a:rPr lang="zh-TW" altLang="en-US" sz="2200" dirty="0">
                          <a:latin typeface="標楷體" panose="03000509000000000000" pitchFamily="65" charset="-120"/>
                          <a:ea typeface="標楷體" panose="03000509000000000000" pitchFamily="65" charset="-120"/>
                        </a:rPr>
                        <a:t>讀學術型高中</a:t>
                      </a:r>
                    </a:p>
                  </a:txBody>
                  <a:tcPr/>
                </a:tc>
                <a:extLst>
                  <a:ext uri="{0D108BD9-81ED-4DB2-BD59-A6C34878D82A}">
                    <a16:rowId xmlns:a16="http://schemas.microsoft.com/office/drawing/2014/main" val="3338931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課程特色</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群科專業知識與技能</a:t>
                      </a:r>
                      <a:r>
                        <a:rPr lang="zh-TW" altLang="en-US" sz="2100" dirty="0">
                          <a:latin typeface="標楷體" panose="03000509000000000000" pitchFamily="65" charset="-120"/>
                          <a:ea typeface="標楷體" panose="03000509000000000000" pitchFamily="65" charset="-120"/>
                        </a:rPr>
                        <a:t>為導向</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學術研究</a:t>
                      </a:r>
                      <a:r>
                        <a:rPr lang="zh-TW" altLang="en-US" sz="2100" dirty="0">
                          <a:latin typeface="標楷體" panose="03000509000000000000" pitchFamily="65" charset="-120"/>
                          <a:ea typeface="標楷體" panose="03000509000000000000" pitchFamily="65" charset="-120"/>
                        </a:rPr>
                        <a:t>為導向</a:t>
                      </a:r>
                    </a:p>
                  </a:txBody>
                  <a:tcPr anchor="ctr"/>
                </a:tc>
                <a:extLst>
                  <a:ext uri="{0D108BD9-81ED-4DB2-BD59-A6C34878D82A}">
                    <a16:rowId xmlns:a16="http://schemas.microsoft.com/office/drawing/2014/main" val="1986347228"/>
                  </a:ext>
                </a:extLst>
              </a:tr>
              <a:tr h="852656">
                <a:tc>
                  <a:txBody>
                    <a:bodyPr/>
                    <a:lstStyle/>
                    <a:p>
                      <a:pPr algn="ctr"/>
                      <a:r>
                        <a:rPr lang="zh-TW" altLang="en-US" sz="2100" b="1" dirty="0">
                          <a:latin typeface="標楷體" panose="03000509000000000000" pitchFamily="65" charset="-120"/>
                          <a:ea typeface="標楷體" panose="03000509000000000000" pitchFamily="65" charset="-120"/>
                        </a:rPr>
                        <a:t>主要課程</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重實務技術之科目</a:t>
                      </a:r>
                      <a:r>
                        <a:rPr lang="zh-TW" altLang="en-US" sz="2100" dirty="0">
                          <a:latin typeface="標楷體" panose="03000509000000000000" pitchFamily="65" charset="-120"/>
                          <a:ea typeface="標楷體" panose="03000509000000000000" pitchFamily="65" charset="-120"/>
                        </a:rPr>
                        <a:t>為主（專業科目、實習課程、專題實作等）</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基礎知識學科</a:t>
                      </a:r>
                      <a:r>
                        <a:rPr lang="zh-TW" altLang="en-US" sz="2100" dirty="0">
                          <a:latin typeface="標楷體" panose="03000509000000000000" pitchFamily="65" charset="-120"/>
                          <a:ea typeface="標楷體" panose="03000509000000000000" pitchFamily="65" charset="-120"/>
                        </a:rPr>
                        <a:t>為基礎（國文、英文、數學、歷史、地理、物理、化學、生物等）</a:t>
                      </a:r>
                    </a:p>
                  </a:txBody>
                  <a:tcPr anchor="ctr"/>
                </a:tc>
                <a:extLst>
                  <a:ext uri="{0D108BD9-81ED-4DB2-BD59-A6C34878D82A}">
                    <a16:rowId xmlns:a16="http://schemas.microsoft.com/office/drawing/2014/main" val="3003765912"/>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學生特質</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喜歡動手實作</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對學術研究濃厚興趣</a:t>
                      </a:r>
                    </a:p>
                  </a:txBody>
                  <a:tcPr anchor="ctr"/>
                </a:tc>
                <a:extLst>
                  <a:ext uri="{0D108BD9-81ED-4DB2-BD59-A6C34878D82A}">
                    <a16:rowId xmlns:a16="http://schemas.microsoft.com/office/drawing/2014/main" val="307138657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專業證照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無強調</a:t>
                      </a:r>
                    </a:p>
                  </a:txBody>
                  <a:tcPr anchor="ctr"/>
                </a:tc>
                <a:extLst>
                  <a:ext uri="{0D108BD9-81ED-4DB2-BD59-A6C34878D82A}">
                    <a16:rowId xmlns:a16="http://schemas.microsoft.com/office/drawing/2014/main" val="3149190895"/>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升學考試</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四技二專統一入學測驗</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大學學科能力測驗、分科測驗</a:t>
                      </a:r>
                    </a:p>
                  </a:txBody>
                  <a:tcPr anchor="ctr"/>
                </a:tc>
                <a:extLst>
                  <a:ext uri="{0D108BD9-81ED-4DB2-BD59-A6C34878D82A}">
                    <a16:rowId xmlns:a16="http://schemas.microsoft.com/office/drawing/2014/main" val="2213980"/>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升學進路</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以科技大學、技術學院為主；</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一般大學為輔</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以一般大學為主；</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科技大學、技術學院為輔</a:t>
                      </a:r>
                    </a:p>
                  </a:txBody>
                  <a:tcPr anchor="ctr"/>
                </a:tc>
                <a:extLst>
                  <a:ext uri="{0D108BD9-81ED-4DB2-BD59-A6C34878D82A}">
                    <a16:rowId xmlns:a16="http://schemas.microsoft.com/office/drawing/2014/main" val="4106053708"/>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未來發展</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產學攜手合作</a:t>
                      </a:r>
                      <a:r>
                        <a:rPr lang="zh-TW" altLang="en-US" sz="2100" dirty="0">
                          <a:latin typeface="標楷體" panose="03000509000000000000" pitchFamily="65" charset="-120"/>
                          <a:ea typeface="標楷體" panose="03000509000000000000" pitchFamily="65" charset="-120"/>
                        </a:rPr>
                        <a:t>，實務及技術能力強，所學與職場所需能力接軌</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基礎學科強，但所學與職場較無接軌，以</a:t>
                      </a:r>
                      <a:r>
                        <a:rPr lang="zh-TW" altLang="en-US" sz="2100" dirty="0">
                          <a:solidFill>
                            <a:srgbClr val="FF0000"/>
                          </a:solidFill>
                          <a:latin typeface="標楷體" panose="03000509000000000000" pitchFamily="65" charset="-120"/>
                          <a:ea typeface="標楷體" panose="03000509000000000000" pitchFamily="65" charset="-120"/>
                        </a:rPr>
                        <a:t>研究型工作</a:t>
                      </a:r>
                      <a:r>
                        <a:rPr lang="zh-TW" altLang="en-US" sz="2100" dirty="0">
                          <a:latin typeface="標楷體" panose="03000509000000000000" pitchFamily="65" charset="-120"/>
                          <a:ea typeface="標楷體" panose="03000509000000000000" pitchFamily="65" charset="-120"/>
                        </a:rPr>
                        <a:t>為主</a:t>
                      </a:r>
                    </a:p>
                  </a:txBody>
                  <a:tcPr anchor="ctr"/>
                </a:tc>
                <a:extLst>
                  <a:ext uri="{0D108BD9-81ED-4DB2-BD59-A6C34878D82A}">
                    <a16:rowId xmlns:a16="http://schemas.microsoft.com/office/drawing/2014/main" val="46012638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2024/12/5</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55</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2024/12/5</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56</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2" name="圖片 1">
            <a:extLst>
              <a:ext uri="{FF2B5EF4-FFF2-40B4-BE49-F238E27FC236}">
                <a16:creationId xmlns:a16="http://schemas.microsoft.com/office/drawing/2014/main" id="{157C1786-1E1D-4F85-8069-A2B2EA3501B8}"/>
              </a:ext>
            </a:extLst>
          </p:cNvPr>
          <p:cNvPicPr>
            <a:picLocks noChangeAspect="1"/>
          </p:cNvPicPr>
          <p:nvPr/>
        </p:nvPicPr>
        <p:blipFill rotWithShape="1">
          <a:blip r:embed="rId5"/>
          <a:srcRect t="1239"/>
          <a:stretch/>
        </p:blipFill>
        <p:spPr>
          <a:xfrm>
            <a:off x="2472332" y="1269682"/>
            <a:ext cx="3921020" cy="5581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6251270"/>
              </p:ext>
            </p:extLst>
          </p:nvPr>
        </p:nvGraphicFramePr>
        <p:xfrm>
          <a:off x="551384" y="2132856"/>
          <a:ext cx="10585174" cy="2934324"/>
        </p:xfrm>
        <a:graphic>
          <a:graphicData uri="http://schemas.openxmlformats.org/drawingml/2006/table">
            <a:tbl>
              <a:tblPr firstRow="1" firstCol="1" bandRow="1">
                <a:tableStyleId>{5C22544A-7EE6-4342-B048-85BDC9FD1C3A}</a:tableStyleId>
              </a:tblPr>
              <a:tblGrid>
                <a:gridCol w="2195746">
                  <a:extLst>
                    <a:ext uri="{9D8B030D-6E8A-4147-A177-3AD203B41FA5}">
                      <a16:colId xmlns:a16="http://schemas.microsoft.com/office/drawing/2014/main" val="254185441"/>
                    </a:ext>
                  </a:extLst>
                </a:gridCol>
                <a:gridCol w="1398238">
                  <a:extLst>
                    <a:ext uri="{9D8B030D-6E8A-4147-A177-3AD203B41FA5}">
                      <a16:colId xmlns:a16="http://schemas.microsoft.com/office/drawing/2014/main" val="2597084344"/>
                    </a:ext>
                  </a:extLst>
                </a:gridCol>
                <a:gridCol w="1398238">
                  <a:extLst>
                    <a:ext uri="{9D8B030D-6E8A-4147-A177-3AD203B41FA5}">
                      <a16:colId xmlns:a16="http://schemas.microsoft.com/office/drawing/2014/main" val="96870148"/>
                    </a:ext>
                  </a:extLst>
                </a:gridCol>
                <a:gridCol w="1398238">
                  <a:extLst>
                    <a:ext uri="{9D8B030D-6E8A-4147-A177-3AD203B41FA5}">
                      <a16:colId xmlns:a16="http://schemas.microsoft.com/office/drawing/2014/main" val="2398919203"/>
                    </a:ext>
                  </a:extLst>
                </a:gridCol>
                <a:gridCol w="1398238">
                  <a:extLst>
                    <a:ext uri="{9D8B030D-6E8A-4147-A177-3AD203B41FA5}">
                      <a16:colId xmlns:a16="http://schemas.microsoft.com/office/drawing/2014/main" val="1283432225"/>
                    </a:ext>
                  </a:extLst>
                </a:gridCol>
                <a:gridCol w="1398238">
                  <a:extLst>
                    <a:ext uri="{9D8B030D-6E8A-4147-A177-3AD203B41FA5}">
                      <a16:colId xmlns:a16="http://schemas.microsoft.com/office/drawing/2014/main" val="3941859150"/>
                    </a:ext>
                  </a:extLst>
                </a:gridCol>
                <a:gridCol w="1398238">
                  <a:extLst>
                    <a:ext uri="{9D8B030D-6E8A-4147-A177-3AD203B41FA5}">
                      <a16:colId xmlns:a16="http://schemas.microsoft.com/office/drawing/2014/main"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783632" y="2132856"/>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60</a:t>
            </a:fld>
            <a:endParaRPr kumimoji="0" lang="en-US" altLang="zh-TW" sz="1200">
              <a:solidFill>
                <a:srgbClr val="0C322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1130652372"/>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230843A-8D34-4DCD-9BDB-568184A39073}"/>
              </a:ext>
            </a:extLst>
          </p:cNvPr>
          <p:cNvPicPr>
            <a:picLocks noChangeAspect="1"/>
          </p:cNvPicPr>
          <p:nvPr/>
        </p:nvPicPr>
        <p:blipFill>
          <a:blip r:embed="rId3"/>
          <a:stretch>
            <a:fillRect/>
          </a:stretch>
        </p:blipFill>
        <p:spPr>
          <a:xfrm>
            <a:off x="1445063" y="0"/>
            <a:ext cx="9301873" cy="6858000"/>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7F8F7D-37DD-4781-8E78-1405C4FA5194}"/>
              </a:ext>
            </a:extLst>
          </p:cNvPr>
          <p:cNvPicPr>
            <a:picLocks noChangeAspect="1"/>
          </p:cNvPicPr>
          <p:nvPr/>
        </p:nvPicPr>
        <p:blipFill>
          <a:blip r:embed="rId3"/>
          <a:stretch>
            <a:fillRect/>
          </a:stretch>
        </p:blipFill>
        <p:spPr>
          <a:xfrm>
            <a:off x="1030539" y="0"/>
            <a:ext cx="10130921" cy="6858000"/>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4860383-0FE8-4BE3-9FDD-31E0B35C9F43}"/>
              </a:ext>
            </a:extLst>
          </p:cNvPr>
          <p:cNvPicPr>
            <a:picLocks noChangeAspect="1"/>
          </p:cNvPicPr>
          <p:nvPr/>
        </p:nvPicPr>
        <p:blipFill>
          <a:blip r:embed="rId3"/>
          <a:stretch>
            <a:fillRect/>
          </a:stretch>
        </p:blipFill>
        <p:spPr>
          <a:xfrm>
            <a:off x="1436929" y="0"/>
            <a:ext cx="9318141" cy="685800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9CEA502-1C53-4915-9672-2843506707B4}"/>
              </a:ext>
            </a:extLst>
          </p:cNvPr>
          <p:cNvPicPr>
            <a:picLocks noChangeAspect="1"/>
          </p:cNvPicPr>
          <p:nvPr/>
        </p:nvPicPr>
        <p:blipFill>
          <a:blip r:embed="rId3"/>
          <a:stretch>
            <a:fillRect/>
          </a:stretch>
        </p:blipFill>
        <p:spPr>
          <a:xfrm>
            <a:off x="1008866" y="0"/>
            <a:ext cx="10174267" cy="6858000"/>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8</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81</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82</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羅浮高中</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桃園市單獨招生入學管道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34554"/>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sp>
        <p:nvSpPr>
          <p:cNvPr id="6" name="矩形 5"/>
          <p:cNvSpPr/>
          <p:nvPr/>
        </p:nvSpPr>
        <p:spPr>
          <a:xfrm>
            <a:off x="1415480" y="620688"/>
            <a:ext cx="9505056" cy="1323439"/>
          </a:xfrm>
          <a:prstGeom prst="rect">
            <a:avLst/>
          </a:prstGeom>
        </p:spPr>
        <p:txBody>
          <a:bodyPr wrap="square">
            <a:spAutoFit/>
          </a:bodyPr>
          <a:lstStyle/>
          <a:p>
            <a:pPr lvl="0" algn="ctr"/>
            <a:r>
              <a:rPr lang="zh-TW" altLang="en-US" sz="4000" b="1" dirty="0">
                <a:solidFill>
                  <a:srgbClr val="0066FF"/>
                </a:solidFill>
                <a:latin typeface="標楷體" panose="03000509000000000000" pitchFamily="65" charset="-120"/>
                <a:ea typeface="標楷體" panose="03000509000000000000" pitchFamily="65" charset="-120"/>
              </a:rPr>
              <a:t>桃連區之單獨招生</a:t>
            </a:r>
            <a:endParaRPr lang="en-US" altLang="zh-TW" sz="4000" b="1" dirty="0">
              <a:solidFill>
                <a:srgbClr val="0066FF"/>
              </a:solidFill>
              <a:latin typeface="標楷體" panose="03000509000000000000" pitchFamily="65" charset="-120"/>
              <a:ea typeface="標楷體" panose="03000509000000000000" pitchFamily="65" charset="-120"/>
            </a:endParaRPr>
          </a:p>
          <a:p>
            <a:pPr lvl="0" algn="ct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桃園市立羅浮高中</a:t>
            </a: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原住民重點高中</a:t>
            </a:r>
            <a:r>
              <a:rPr lang="en-US" altLang="zh-TW" sz="4000" b="1" dirty="0">
                <a:solidFill>
                  <a:srgbClr val="0066FF"/>
                </a:solidFill>
                <a:latin typeface="標楷體" panose="03000509000000000000" pitchFamily="65" charset="-120"/>
                <a:ea typeface="標楷體" panose="03000509000000000000" pitchFamily="65" charset="-120"/>
              </a:rPr>
              <a:t>)</a:t>
            </a:r>
          </a:p>
        </p:txBody>
      </p:sp>
      <p:sp>
        <p:nvSpPr>
          <p:cNvPr id="7" name="內容版面配置區 2">
            <a:extLst>
              <a:ext uri="{FF2B5EF4-FFF2-40B4-BE49-F238E27FC236}">
                <a16:creationId xmlns:a16="http://schemas.microsoft.com/office/drawing/2014/main" id="{39DBE3DF-BD04-4593-BDE3-1B986E9CFC55}"/>
              </a:ext>
            </a:extLst>
          </p:cNvPr>
          <p:cNvSpPr txBox="1">
            <a:spLocks/>
          </p:cNvSpPr>
          <p:nvPr/>
        </p:nvSpPr>
        <p:spPr>
          <a:xfrm>
            <a:off x="1199456" y="1484784"/>
            <a:ext cx="10515600" cy="465627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solidFill>
                  <a:srgbClr val="FF0000"/>
                </a:solidFill>
                <a:latin typeface="標楷體" panose="03000509000000000000" pitchFamily="65" charset="-120"/>
                <a:ea typeface="標楷體" panose="03000509000000000000" pitchFamily="65" charset="-120"/>
              </a:rPr>
              <a:t>20 </a:t>
            </a:r>
            <a:r>
              <a:rPr kumimoji="0" lang="zh-TW" altLang="en-US" sz="3600" kern="0" dirty="0">
                <a:latin typeface="標楷體" panose="03000509000000000000" pitchFamily="65" charset="-120"/>
                <a:ea typeface="標楷體" panose="03000509000000000000" pitchFamily="65" charset="-120"/>
              </a:rPr>
              <a:t>名（暫定）</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招生對象：一般生</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原住民學生皆收</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招生科別：餐飲科</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觀光科</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免會考成績</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優惠：免收住宿費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交通費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午餐費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學費</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0" indent="0">
              <a:buNone/>
            </a:pP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683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87</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(3/10~3/14)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(2/20~3/5)</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3319F5"/>
                </a:solidFill>
                <a:latin typeface="標楷體" panose="03000509000000000000" pitchFamily="65" charset="-120"/>
                <a:ea typeface="標楷體" panose="03000509000000000000" pitchFamily="65" charset="-120"/>
              </a:rPr>
              <a:t>(3/15)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(6/13)</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(3/15</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3/16)</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(5/17~5/18)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5/22</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5/23</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6/16</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(6/20</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(7/09)</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(7/10)</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endParaRPr lang="en-US" altLang="zh-TW" sz="2400" dirty="0">
              <a:solidFill>
                <a:srgbClr val="FF0000"/>
              </a:solidFill>
              <a:latin typeface="標楷體" pitchFamily="65" charset="-120"/>
              <a:ea typeface="標楷體" pitchFamily="65" charset="-120"/>
            </a:endParaRPr>
          </a:p>
          <a:p>
            <a:pPr algn="ctr" eaLnBrk="0" hangingPunct="0"/>
            <a:r>
              <a:rPr lang="en-US" altLang="zh-TW" sz="2400" dirty="0">
                <a:solidFill>
                  <a:srgbClr val="3D25F6"/>
                </a:solidFill>
                <a:latin typeface="標楷體" pitchFamily="65" charset="-120"/>
                <a:ea typeface="標楷體" pitchFamily="65" charset="-120"/>
              </a:rPr>
              <a:t>(113</a:t>
            </a:r>
            <a:r>
              <a:rPr lang="zh-TW" altLang="en-US" sz="2400" dirty="0">
                <a:solidFill>
                  <a:srgbClr val="3D25F6"/>
                </a:solidFill>
                <a:latin typeface="標楷體" pitchFamily="65" charset="-120"/>
                <a:ea typeface="標楷體" pitchFamily="65" charset="-120"/>
              </a:rPr>
              <a:t>年</a:t>
            </a:r>
            <a:r>
              <a:rPr lang="en-US" altLang="zh-TW" sz="2400" dirty="0">
                <a:solidFill>
                  <a:srgbClr val="3D25F6"/>
                </a:solidFill>
                <a:latin typeface="標楷體" pitchFamily="65" charset="-120"/>
                <a:ea typeface="標楷體" pitchFamily="65" charset="-120"/>
              </a:rPr>
              <a:t>12/26</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27)</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(1/6-1/10)</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2/10</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2" name="圓角矩形 23">
            <a:extLst>
              <a:ext uri="{FF2B5EF4-FFF2-40B4-BE49-F238E27FC236}">
                <a16:creationId xmlns:a16="http://schemas.microsoft.com/office/drawing/2014/main" id="{E674CCDD-998C-4E7F-8AB4-BB6124AEE40B}"/>
              </a:ext>
            </a:extLst>
          </p:cNvPr>
          <p:cNvSpPr/>
          <p:nvPr/>
        </p:nvSpPr>
        <p:spPr>
          <a:xfrm>
            <a:off x="23496" y="1714432"/>
            <a:ext cx="1103953" cy="409083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000" dirty="0">
                <a:solidFill>
                  <a:srgbClr val="FF0000"/>
                </a:solidFill>
                <a:latin typeface="標楷體" panose="03000509000000000000" pitchFamily="65" charset="-120"/>
                <a:ea typeface="標楷體" panose="03000509000000000000" pitchFamily="65" charset="-120"/>
              </a:rPr>
              <a:t>藝才班報名</a:t>
            </a:r>
            <a:r>
              <a:rPr lang="en-US" altLang="zh-TW" sz="1200" dirty="0">
                <a:solidFill>
                  <a:srgbClr val="3319F5"/>
                </a:solidFill>
                <a:latin typeface="標楷體" panose="03000509000000000000" pitchFamily="65" charset="-120"/>
                <a:ea typeface="標楷體" panose="03000509000000000000" pitchFamily="65" charset="-120"/>
              </a:rPr>
              <a:t>(2/17~3/3)</a:t>
            </a:r>
            <a:endParaRPr lang="en-US" altLang="zh-TW" sz="1300" dirty="0">
              <a:solidFill>
                <a:srgbClr val="3319F5"/>
              </a:solidFill>
              <a:latin typeface="標楷體" panose="03000509000000000000" pitchFamily="65" charset="-120"/>
              <a:ea typeface="標楷體" panose="03000509000000000000" pitchFamily="65" charset="-120"/>
            </a:endParaRPr>
          </a:p>
          <a:p>
            <a:pPr algn="ctr">
              <a:defRPr/>
            </a:pPr>
            <a:endParaRPr lang="en-US" altLang="zh-TW" sz="1800" dirty="0">
              <a:solidFill>
                <a:srgbClr val="FF0000"/>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藝才班術科測驗</a:t>
            </a:r>
            <a:r>
              <a:rPr lang="en-US" altLang="zh-TW" sz="1800" dirty="0">
                <a:solidFill>
                  <a:srgbClr val="3319F5"/>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音樂、舞蹈</a:t>
            </a:r>
            <a:r>
              <a:rPr lang="en-US" altLang="zh-TW" sz="1800" dirty="0">
                <a:solidFill>
                  <a:srgbClr val="3319F5"/>
                </a:solidFill>
                <a:latin typeface="標楷體" panose="03000509000000000000" pitchFamily="65" charset="-120"/>
                <a:ea typeface="標楷體" panose="03000509000000000000" pitchFamily="65" charset="-120"/>
              </a:rPr>
              <a:t>4/12~4/14</a:t>
            </a:r>
            <a:r>
              <a:rPr lang="zh-TW" altLang="en-US" sz="1800" dirty="0">
                <a:solidFill>
                  <a:srgbClr val="3319F5"/>
                </a:solidFill>
                <a:latin typeface="標楷體" panose="03000509000000000000" pitchFamily="65" charset="-120"/>
                <a:ea typeface="標楷體" panose="03000509000000000000" pitchFamily="65" charset="-120"/>
              </a:rPr>
              <a:t>；</a:t>
            </a:r>
            <a:endParaRPr lang="en-US" altLang="zh-TW"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美術、戲劇</a:t>
            </a:r>
            <a:r>
              <a:rPr lang="en-US" altLang="zh-TW" sz="1800" dirty="0">
                <a:solidFill>
                  <a:srgbClr val="3319F5"/>
                </a:solidFill>
                <a:latin typeface="標楷體" panose="03000509000000000000" pitchFamily="65" charset="-120"/>
                <a:ea typeface="標楷體" panose="03000509000000000000" pitchFamily="65" charset="-120"/>
              </a:rPr>
              <a:t>4/19~4/20)</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 name="箭號: 彎曲 2">
            <a:extLst>
              <a:ext uri="{FF2B5EF4-FFF2-40B4-BE49-F238E27FC236}">
                <a16:creationId xmlns:a16="http://schemas.microsoft.com/office/drawing/2014/main" id="{768E1F43-C14A-422D-A3B0-9F6C64C09355}"/>
              </a:ext>
            </a:extLst>
          </p:cNvPr>
          <p:cNvSpPr/>
          <p:nvPr/>
        </p:nvSpPr>
        <p:spPr bwMode="auto">
          <a:xfrm rot="5400000">
            <a:off x="1390780" y="3858832"/>
            <a:ext cx="397558" cy="780207"/>
          </a:xfrm>
          <a:prstGeom prst="bentArrow">
            <a:avLst>
              <a:gd name="adj1" fmla="val 39846"/>
              <a:gd name="adj2" fmla="val 25000"/>
              <a:gd name="adj3" fmla="val 25000"/>
              <a:gd name="adj4" fmla="val 1739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8472264" y="3429000"/>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0960" y="-175631"/>
            <a:ext cx="11572955"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依管道彙整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graphicFrame>
        <p:nvGraphicFramePr>
          <p:cNvPr id="6" name="表格 5"/>
          <p:cNvGraphicFramePr>
            <a:graphicFrameLocks noGrp="1"/>
          </p:cNvGraphicFramePr>
          <p:nvPr/>
        </p:nvGraphicFramePr>
        <p:xfrm>
          <a:off x="166645" y="642917"/>
          <a:ext cx="11787271" cy="6050803"/>
        </p:xfrm>
        <a:graphic>
          <a:graphicData uri="http://schemas.openxmlformats.org/drawingml/2006/table">
            <a:tbl>
              <a:tblPr/>
              <a:tblGrid>
                <a:gridCol w="771064">
                  <a:extLst>
                    <a:ext uri="{9D8B030D-6E8A-4147-A177-3AD203B41FA5}">
                      <a16:colId xmlns:a16="http://schemas.microsoft.com/office/drawing/2014/main" val="20000"/>
                    </a:ext>
                  </a:extLst>
                </a:gridCol>
                <a:gridCol w="928131">
                  <a:extLst>
                    <a:ext uri="{9D8B030D-6E8A-4147-A177-3AD203B41FA5}">
                      <a16:colId xmlns:a16="http://schemas.microsoft.com/office/drawing/2014/main" val="20001"/>
                    </a:ext>
                  </a:extLst>
                </a:gridCol>
                <a:gridCol w="931700">
                  <a:extLst>
                    <a:ext uri="{9D8B030D-6E8A-4147-A177-3AD203B41FA5}">
                      <a16:colId xmlns:a16="http://schemas.microsoft.com/office/drawing/2014/main" val="20002"/>
                    </a:ext>
                  </a:extLst>
                </a:gridCol>
                <a:gridCol w="1083882">
                  <a:extLst>
                    <a:ext uri="{9D8B030D-6E8A-4147-A177-3AD203B41FA5}">
                      <a16:colId xmlns:a16="http://schemas.microsoft.com/office/drawing/2014/main" val="20003"/>
                    </a:ext>
                  </a:extLst>
                </a:gridCol>
                <a:gridCol w="785818">
                  <a:extLst>
                    <a:ext uri="{9D8B030D-6E8A-4147-A177-3AD203B41FA5}">
                      <a16:colId xmlns:a16="http://schemas.microsoft.com/office/drawing/2014/main" val="20004"/>
                    </a:ext>
                  </a:extLst>
                </a:gridCol>
                <a:gridCol w="771907">
                  <a:extLst>
                    <a:ext uri="{9D8B030D-6E8A-4147-A177-3AD203B41FA5}">
                      <a16:colId xmlns:a16="http://schemas.microsoft.com/office/drawing/2014/main" val="20005"/>
                    </a:ext>
                  </a:extLst>
                </a:gridCol>
                <a:gridCol w="771064">
                  <a:extLst>
                    <a:ext uri="{9D8B030D-6E8A-4147-A177-3AD203B41FA5}">
                      <a16:colId xmlns:a16="http://schemas.microsoft.com/office/drawing/2014/main" val="20006"/>
                    </a:ext>
                  </a:extLst>
                </a:gridCol>
                <a:gridCol w="842458">
                  <a:extLst>
                    <a:ext uri="{9D8B030D-6E8A-4147-A177-3AD203B41FA5}">
                      <a16:colId xmlns:a16="http://schemas.microsoft.com/office/drawing/2014/main" val="20007"/>
                    </a:ext>
                  </a:extLst>
                </a:gridCol>
                <a:gridCol w="871016">
                  <a:extLst>
                    <a:ext uri="{9D8B030D-6E8A-4147-A177-3AD203B41FA5}">
                      <a16:colId xmlns:a16="http://schemas.microsoft.com/office/drawing/2014/main" val="20008"/>
                    </a:ext>
                  </a:extLst>
                </a:gridCol>
                <a:gridCol w="856736">
                  <a:extLst>
                    <a:ext uri="{9D8B030D-6E8A-4147-A177-3AD203B41FA5}">
                      <a16:colId xmlns:a16="http://schemas.microsoft.com/office/drawing/2014/main" val="20009"/>
                    </a:ext>
                  </a:extLst>
                </a:gridCol>
                <a:gridCol w="888864">
                  <a:extLst>
                    <a:ext uri="{9D8B030D-6E8A-4147-A177-3AD203B41FA5}">
                      <a16:colId xmlns:a16="http://schemas.microsoft.com/office/drawing/2014/main" val="20010"/>
                    </a:ext>
                  </a:extLst>
                </a:gridCol>
                <a:gridCol w="642552">
                  <a:extLst>
                    <a:ext uri="{9D8B030D-6E8A-4147-A177-3AD203B41FA5}">
                      <a16:colId xmlns:a16="http://schemas.microsoft.com/office/drawing/2014/main" val="20011"/>
                    </a:ext>
                  </a:extLst>
                </a:gridCol>
                <a:gridCol w="1642079">
                  <a:extLst>
                    <a:ext uri="{9D8B030D-6E8A-4147-A177-3AD203B41FA5}">
                      <a16:colId xmlns:a16="http://schemas.microsoft.com/office/drawing/2014/main" val="20012"/>
                    </a:ext>
                  </a:extLst>
                </a:gridCol>
              </a:tblGrid>
              <a:tr h="215775">
                <a:tc>
                  <a:txBody>
                    <a:bodyPr/>
                    <a:lstStyle/>
                    <a:p>
                      <a:pPr algn="l" fontAlgn="ctr"/>
                      <a:r>
                        <a:rPr lang="en-US" altLang="zh-TW" sz="1400" b="0" i="0" u="none" strike="noStrike" dirty="0">
                          <a:solidFill>
                            <a:srgbClr val="000000"/>
                          </a:solidFill>
                          <a:latin typeface="新細明體"/>
                        </a:rPr>
                        <a:t>113</a:t>
                      </a:r>
                      <a:r>
                        <a:rPr lang="zh-TW" altLang="en-US" sz="1400" b="0" i="0" u="none" strike="noStrike" dirty="0">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1400" b="1" i="0" u="none" strike="noStrike">
                          <a:solidFill>
                            <a:srgbClr val="FF0000"/>
                          </a:solidFill>
                          <a:latin typeface="新細明體"/>
                        </a:rPr>
                        <a:t>試模擬</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zh-TW" altLang="en-US" sz="1400" b="0" i="0" u="none" strike="noStrike">
                          <a:solidFill>
                            <a:srgbClr val="000000"/>
                          </a:solidFill>
                          <a:latin typeface="新細明體"/>
                        </a:rPr>
                        <a:t>特色招生管道</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免試入學管道</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1400" b="1" i="0" u="none" strike="noStrike">
                          <a:solidFill>
                            <a:srgbClr val="000000"/>
                          </a:solidFill>
                          <a:latin typeface="新細明體"/>
                        </a:rPr>
                        <a:t>實用技能學程</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1400" b="1" i="0" u="none" strike="noStrike" dirty="0">
                          <a:solidFill>
                            <a:srgbClr val="000000"/>
                          </a:solidFill>
                          <a:latin typeface="新細明體"/>
                        </a:rPr>
                        <a:t>五專</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775">
                <a:tc>
                  <a:txBody>
                    <a:bodyPr/>
                    <a:lstStyle/>
                    <a:p>
                      <a:pPr algn="ctr" fontAlgn="ctr"/>
                      <a:r>
                        <a:rPr lang="en-US" altLang="zh-TW" sz="1400" b="0" i="0" u="none" strike="noStrike" dirty="0">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甄選入學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400" b="1" i="0" u="none" strike="noStrike">
                          <a:solidFill>
                            <a:srgbClr val="000000"/>
                          </a:solidFill>
                          <a:latin typeface="新細明體"/>
                        </a:rPr>
                        <a:t>考試分發入學</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rowSpan="2">
                  <a:txBody>
                    <a:bodyPr/>
                    <a:lstStyle/>
                    <a:p>
                      <a:pPr algn="ctr" fontAlgn="ctr"/>
                      <a:r>
                        <a:rPr lang="zh-TW" altLang="en-US" sz="1400" b="1" i="0" u="none" strike="noStrike">
                          <a:solidFill>
                            <a:srgbClr val="000000"/>
                          </a:solidFill>
                          <a:latin typeface="新細明體"/>
                        </a:rPr>
                        <a:t>直升入學</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a:solidFill>
                            <a:srgbClr val="000000"/>
                          </a:solidFill>
                          <a:latin typeface="新細明體"/>
                        </a:rPr>
                        <a:t>免試入學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zh-TW" altLang="en-US" sz="1400" b="1" i="0" u="none" strike="noStrike">
                          <a:solidFill>
                            <a:srgbClr val="000000"/>
                          </a:solidFill>
                          <a:latin typeface="新細明體"/>
                        </a:rPr>
                        <a:t>技優甄審</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dirty="0">
                          <a:solidFill>
                            <a:srgbClr val="000000"/>
                          </a:solidFill>
                          <a:latin typeface="新細明體"/>
                        </a:rPr>
                        <a:t>完全免試</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215775">
                <a:tc>
                  <a:txBody>
                    <a:bodyPr/>
                    <a:lstStyle/>
                    <a:p>
                      <a:pPr algn="r" fontAlgn="ctr"/>
                      <a:r>
                        <a:rPr lang="en-US" altLang="zh-TW" sz="1400" b="0" i="0" u="none" strike="noStrike">
                          <a:solidFill>
                            <a:srgbClr val="000000"/>
                          </a:solidFill>
                          <a:latin typeface="新細明體"/>
                        </a:rPr>
                        <a:t>114</a:t>
                      </a:r>
                      <a:r>
                        <a:rPr lang="zh-TW" altLang="en-US" sz="1400" b="0" i="0" u="none" strike="noStrike">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ctr" fontAlgn="ctr"/>
                      <a:r>
                        <a:rPr lang="zh-TW" altLang="en-US" sz="1400" b="1" i="0" u="none" strike="noStrike" dirty="0">
                          <a:solidFill>
                            <a:srgbClr val="000000"/>
                          </a:solidFill>
                          <a:latin typeface="新細明體"/>
                        </a:rPr>
                        <a:t>藝才班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zh-TW" altLang="en-US" sz="1400" b="1" i="0" u="none" strike="noStrike" dirty="0">
                          <a:solidFill>
                            <a:srgbClr val="000000"/>
                          </a:solidFill>
                          <a:latin typeface="新細明體"/>
                        </a:rPr>
                        <a:t>體育班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1" i="0" u="none" strike="noStrike" dirty="0">
                          <a:solidFill>
                            <a:srgbClr val="000000"/>
                          </a:solidFill>
                          <a:latin typeface="新細明體"/>
                        </a:rPr>
                        <a:t>科學班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1400" b="1" i="0" u="none" strike="noStrike" dirty="0">
                          <a:solidFill>
                            <a:srgbClr val="000000"/>
                          </a:solidFill>
                          <a:latin typeface="新細明體"/>
                        </a:rPr>
                        <a:t>專業群科</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215775">
                <a:tc>
                  <a:txBody>
                    <a:bodyPr/>
                    <a:lstStyle/>
                    <a:p>
                      <a:pPr algn="l" fontAlgn="ctr"/>
                      <a:r>
                        <a:rPr lang="en-US" altLang="zh-TW" sz="1400" b="0" i="0" u="none" strike="noStrike">
                          <a:solidFill>
                            <a:srgbClr val="000000"/>
                          </a:solidFill>
                          <a:latin typeface="新細明體"/>
                        </a:rPr>
                        <a:t>12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26-27</a:t>
                      </a:r>
                      <a:r>
                        <a:rPr lang="zh-TW" altLang="en-US" sz="1400" b="1" i="0" u="none" strike="noStrike">
                          <a:solidFill>
                            <a:srgbClr val="FF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607">
                <a:tc>
                  <a:txBody>
                    <a:bodyPr/>
                    <a:lstStyle/>
                    <a:p>
                      <a:pPr algn="l" fontAlgn="ctr"/>
                      <a:r>
                        <a:rPr lang="en-US" altLang="zh-TW" sz="1400" b="0" i="0" u="none" strike="noStrike">
                          <a:solidFill>
                            <a:srgbClr val="000000"/>
                          </a:solidFill>
                          <a:latin typeface="新細明體"/>
                        </a:rPr>
                        <a:t>1</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10-16</a:t>
                      </a:r>
                      <a:r>
                        <a:rPr lang="zh-TW" altLang="en-US" sz="1400" b="1" i="0" u="none" strike="noStrike">
                          <a:solidFill>
                            <a:srgbClr val="FF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07">
                <a:tc>
                  <a:txBody>
                    <a:bodyPr/>
                    <a:lstStyle/>
                    <a:p>
                      <a:pPr algn="l" fontAlgn="ctr"/>
                      <a:r>
                        <a:rPr lang="en-US" altLang="zh-TW" sz="1400" b="0" i="0" u="none" strike="noStrike">
                          <a:solidFill>
                            <a:srgbClr val="000000"/>
                          </a:solidFill>
                          <a:latin typeface="新細明體"/>
                        </a:rPr>
                        <a:t>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11</a:t>
                      </a:r>
                      <a:r>
                        <a:rPr lang="zh-TW" altLang="en-US" sz="1400" b="1" i="0" u="none" strike="noStrike">
                          <a:solidFill>
                            <a:srgbClr val="FF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2/17-3/3</a:t>
                      </a:r>
                      <a:r>
                        <a:rPr lang="zh-TW" altLang="en-US" sz="1400" b="1" i="0" u="none" strike="noStrike">
                          <a:solidFill>
                            <a:srgbClr val="000000"/>
                          </a:solidFill>
                          <a:latin typeface="新細明體"/>
                        </a:rPr>
                        <a:t>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2/20-3/5</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07">
                <a:tc>
                  <a:txBody>
                    <a:bodyPr/>
                    <a:lstStyle/>
                    <a:p>
                      <a:pPr algn="l" fontAlgn="ctr"/>
                      <a:r>
                        <a:rPr lang="en-US" altLang="zh-TW" sz="1400" b="0" i="0" u="none" strike="noStrike">
                          <a:solidFill>
                            <a:srgbClr val="000000"/>
                          </a:solidFill>
                          <a:latin typeface="新細明體"/>
                        </a:rPr>
                        <a:t>3</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15-16</a:t>
                      </a:r>
                      <a:r>
                        <a:rPr lang="zh-TW" altLang="en-US" sz="1400" b="1" i="0" u="none" strike="noStrike">
                          <a:solidFill>
                            <a:srgbClr val="FF0000"/>
                          </a:solidFill>
                          <a:latin typeface="新細明體"/>
                        </a:rPr>
                        <a:t>高中職博覽會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科學能力檢定</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TW" sz="1400" b="1" i="0" u="none" strike="noStrike">
                          <a:solidFill>
                            <a:srgbClr val="000000"/>
                          </a:solidFill>
                          <a:latin typeface="新細明體"/>
                        </a:rPr>
                        <a:t>10-14</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6-8</a:t>
                      </a:r>
                      <a:r>
                        <a:rPr lang="zh-TW" altLang="en-US" sz="1400" b="1" i="0" u="none" strike="noStrike">
                          <a:solidFill>
                            <a:srgbClr val="000000"/>
                          </a:solidFill>
                          <a:latin typeface="新細明體"/>
                        </a:rPr>
                        <a:t>教育會考報名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85823">
                <a:tc>
                  <a:txBody>
                    <a:bodyPr/>
                    <a:lstStyle/>
                    <a:p>
                      <a:pPr algn="l" fontAlgn="ctr"/>
                      <a:r>
                        <a:rPr lang="en-US" altLang="zh-TW" sz="1400" b="0" i="0" u="none" strike="noStrike">
                          <a:solidFill>
                            <a:srgbClr val="000000"/>
                          </a:solidFill>
                          <a:latin typeface="新細明體"/>
                        </a:rPr>
                        <a:t>4</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12-14</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音樂、舞蹈</a:t>
                      </a:r>
                      <a:r>
                        <a:rPr lang="en-US" altLang="zh-TW" sz="1400" b="1" i="0" u="none" strike="noStrike">
                          <a:solidFill>
                            <a:srgbClr val="000000"/>
                          </a:solidFill>
                          <a:latin typeface="新細明體"/>
                        </a:rPr>
                        <a:t>)</a:t>
                      </a:r>
                      <a:br>
                        <a:rPr lang="en-US" altLang="zh-TW" sz="1400" b="1" i="0" u="none" strike="noStrike">
                          <a:solidFill>
                            <a:srgbClr val="000000"/>
                          </a:solidFill>
                          <a:latin typeface="新細明體"/>
                        </a:rPr>
                      </a:br>
                      <a:r>
                        <a:rPr lang="en-US" altLang="zh-TW" sz="1400" b="1" i="0" u="none" strike="noStrike">
                          <a:solidFill>
                            <a:srgbClr val="000000"/>
                          </a:solidFill>
                          <a:latin typeface="新細明體"/>
                        </a:rPr>
                        <a:t>19-20</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美術、戲劇</a:t>
                      </a:r>
                      <a:r>
                        <a:rPr lang="en-US" altLang="zh-TW" sz="1400" b="1" i="0" u="none" strike="noStrike">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dirty="0">
                          <a:solidFill>
                            <a:srgbClr val="000000"/>
                          </a:solidFill>
                          <a:latin typeface="新細明體"/>
                        </a:rPr>
                        <a:t>4/14-5/2</a:t>
                      </a:r>
                      <a:r>
                        <a:rPr lang="zh-TW" altLang="en-US" sz="1400" b="1" i="0" u="none" strike="noStrike" dirty="0">
                          <a:solidFill>
                            <a:srgbClr val="000000"/>
                          </a:solidFill>
                          <a:latin typeface="新細明體"/>
                        </a:rPr>
                        <a:t>績優生報名</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28-30</a:t>
                      </a:r>
                      <a:r>
                        <a:rPr lang="zh-TW" altLang="en-US" sz="1400" b="1" i="0" u="none" strike="noStrike" dirty="0">
                          <a:solidFill>
                            <a:srgbClr val="000000"/>
                          </a:solidFill>
                          <a:latin typeface="新細明體"/>
                        </a:rPr>
                        <a:t>績優生、甄選入學術科報名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12-13</a:t>
                      </a:r>
                      <a:r>
                        <a:rPr lang="zh-TW" altLang="en-US" sz="1400" b="1" i="0" u="none" strike="noStrike">
                          <a:solidFill>
                            <a:srgbClr val="000000"/>
                          </a:solidFill>
                          <a:latin typeface="新細明體"/>
                        </a:rPr>
                        <a:t>術科測驗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11</a:t>
                      </a:r>
                      <a:r>
                        <a:rPr lang="zh-TW" altLang="en-US" sz="1400" b="1" i="0" u="none" strike="noStrike">
                          <a:solidFill>
                            <a:srgbClr val="000000"/>
                          </a:solidFill>
                          <a:latin typeface="新細明體"/>
                        </a:rPr>
                        <a:t>寄發准考證</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1521">
                <a:tc>
                  <a:txBody>
                    <a:bodyPr/>
                    <a:lstStyle/>
                    <a:p>
                      <a:pPr algn="l" fontAlgn="ctr"/>
                      <a:r>
                        <a:rPr lang="en-US" altLang="zh-TW" sz="1400" b="0" i="0" u="none" strike="noStrike">
                          <a:solidFill>
                            <a:srgbClr val="000000"/>
                          </a:solidFill>
                          <a:latin typeface="新細明體"/>
                        </a:rPr>
                        <a:t>5</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3</a:t>
                      </a:r>
                      <a:r>
                        <a:rPr lang="zh-TW" altLang="en-US" sz="1400" b="1" i="0" u="none" strike="noStrike" dirty="0">
                          <a:solidFill>
                            <a:srgbClr val="000000"/>
                          </a:solidFill>
                          <a:latin typeface="新細明體"/>
                        </a:rPr>
                        <a:t>甄選、績優生術科測驗</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5</a:t>
                      </a:r>
                      <a:r>
                        <a:rPr lang="zh-TW" altLang="en-US" sz="1400" b="1" i="0" u="none" strike="noStrike" dirty="0">
                          <a:solidFill>
                            <a:srgbClr val="000000"/>
                          </a:solidFill>
                          <a:latin typeface="新細明體"/>
                        </a:rPr>
                        <a:t>績優生、甄選入學放榜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19</a:t>
                      </a:r>
                      <a:r>
                        <a:rPr lang="zh-TW" altLang="en-US" sz="1400" b="1" i="0" u="none" strike="noStrike">
                          <a:solidFill>
                            <a:srgbClr val="000000"/>
                          </a:solidFill>
                          <a:latin typeface="新細明體"/>
                        </a:rPr>
                        <a:t>成績公告</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5/29-6/6</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17-18</a:t>
                      </a:r>
                      <a:r>
                        <a:rPr lang="zh-TW" altLang="en-US" sz="1400" b="1" i="0" u="none" strike="noStrike">
                          <a:solidFill>
                            <a:srgbClr val="000000"/>
                          </a:solidFill>
                          <a:latin typeface="新細明體"/>
                        </a:rPr>
                        <a:t>教育會考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6-7</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完全免試報名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完全免試放榜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5/16-6/13</a:t>
                      </a:r>
                      <a:r>
                        <a:rPr lang="zh-TW" altLang="en-US" sz="1400" b="1" i="0" u="none" strike="noStrike">
                          <a:solidFill>
                            <a:srgbClr val="000000"/>
                          </a:solidFill>
                          <a:latin typeface="新細明體"/>
                        </a:rPr>
                        <a:t>完全免試報到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19-23</a:t>
                      </a:r>
                      <a:r>
                        <a:rPr lang="zh-TW" altLang="en-US" sz="1400" b="1" i="0" u="none" strike="noStrike">
                          <a:solidFill>
                            <a:srgbClr val="000000"/>
                          </a:solidFill>
                          <a:latin typeface="新細明體"/>
                        </a:rPr>
                        <a:t>優先免試報名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7216">
                <a:tc>
                  <a:txBody>
                    <a:bodyPr/>
                    <a:lstStyle/>
                    <a:p>
                      <a:pPr algn="l" fontAlgn="ctr"/>
                      <a:r>
                        <a:rPr lang="en-US" altLang="zh-TW" sz="1400" b="0" i="0" u="none" strike="noStrike">
                          <a:solidFill>
                            <a:srgbClr val="000000"/>
                          </a:solidFill>
                          <a:latin typeface="新細明體"/>
                        </a:rPr>
                        <a:t>6</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6-12</a:t>
                      </a:r>
                      <a:r>
                        <a:rPr lang="zh-TW" altLang="en-US" sz="1400" b="1" i="0" u="none" strike="noStrike">
                          <a:solidFill>
                            <a:srgbClr val="000000"/>
                          </a:solidFill>
                          <a:latin typeface="新細明體"/>
                        </a:rPr>
                        <a:t>分發報名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23-27</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a:solidFill>
                            <a:srgbClr val="000000"/>
                          </a:solidFill>
                          <a:latin typeface="新細明體"/>
                        </a:rPr>
                        <a:t>8</a:t>
                      </a:r>
                      <a:r>
                        <a:rPr lang="zh-TW" altLang="en-US" sz="1400" b="1" i="0" u="none" strike="noStrike">
                          <a:solidFill>
                            <a:srgbClr val="000000"/>
                          </a:solidFill>
                          <a:latin typeface="新細明體"/>
                        </a:rPr>
                        <a:t>績優生術科檢定</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a:t>
                      </a:r>
                      <a:r>
                        <a:rPr lang="zh-TW" altLang="en-US" sz="1400" b="1" i="0" u="none" strike="noStrike">
                          <a:solidFill>
                            <a:srgbClr val="000000"/>
                          </a:solidFill>
                          <a:latin typeface="新細明體"/>
                        </a:rPr>
                        <a:t>績優生放榜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18-20</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22</a:t>
                      </a:r>
                      <a:r>
                        <a:rPr lang="zh-TW" altLang="en-US" sz="1400" b="1" i="0" u="none" strike="noStrike">
                          <a:solidFill>
                            <a:srgbClr val="00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17</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a:t>
                      </a:r>
                      <a:r>
                        <a:rPr lang="zh-TW" altLang="en-US" sz="1400" b="1" i="0" u="none" strike="noStrike">
                          <a:solidFill>
                            <a:srgbClr val="000000"/>
                          </a:solidFill>
                          <a:latin typeface="新細明體"/>
                        </a:rPr>
                        <a:t>會考成績公告</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20-26</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13</a:t>
                      </a:r>
                      <a:r>
                        <a:rPr lang="zh-TW" altLang="en-US" sz="1400" b="1" i="0" u="none" strike="noStrike">
                          <a:solidFill>
                            <a:srgbClr val="000000"/>
                          </a:solidFill>
                          <a:latin typeface="新細明體"/>
                        </a:rPr>
                        <a:t>優先免試放榜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優先免試報到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19-29</a:t>
                      </a:r>
                      <a:r>
                        <a:rPr lang="zh-TW" altLang="en-US" sz="1400" b="1" i="0" u="none" strike="noStrike">
                          <a:solidFill>
                            <a:srgbClr val="000000"/>
                          </a:solidFill>
                          <a:latin typeface="新細明體"/>
                        </a:rPr>
                        <a:t>聯合免試報名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42913">
                <a:tc>
                  <a:txBody>
                    <a:bodyPr/>
                    <a:lstStyle/>
                    <a:p>
                      <a:pPr algn="l" fontAlgn="ctr"/>
                      <a:r>
                        <a:rPr lang="en-US" altLang="zh-TW" sz="1400" b="0" i="0" u="none" strike="noStrike">
                          <a:solidFill>
                            <a:srgbClr val="000000"/>
                          </a:solidFill>
                          <a:latin typeface="新細明體"/>
                        </a:rPr>
                        <a:t>7</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9</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績優生、甄選入學報到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9</a:t>
                      </a:r>
                      <a:r>
                        <a:rPr lang="zh-TW" altLang="en-US" sz="1400" b="1" i="0" u="none" strike="noStrike" dirty="0">
                          <a:solidFill>
                            <a:srgbClr val="000000"/>
                          </a:solidFill>
                          <a:latin typeface="新細明體"/>
                        </a:rPr>
                        <a:t>聯合免試現場分發報到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3532225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1A4B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，考閱讀及批判性思考測驗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英文</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、邏輯表達與資料判讀測驗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中英文皆可</a:t>
            </a:r>
            <a:r>
              <a:rPr kumimoji="0" lang="en-US" altLang="zh-TW" sz="3600" kern="0" dirty="0">
                <a:latin typeface="標楷體" panose="03000509000000000000" pitchFamily="65" charset="-120"/>
                <a:ea typeface="標楷體" panose="03000509000000000000" pitchFamily="65" charset="-120"/>
              </a:rPr>
              <a:t>)</a:t>
            </a: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FF0000"/>
                </a:solidFill>
                <a:latin typeface="標楷體" panose="03000509000000000000" pitchFamily="65" charset="-120"/>
                <a:ea typeface="標楷體" panose="03000509000000000000" pitchFamily="65" charset="-120"/>
              </a:rPr>
              <a:t>IB</a:t>
            </a:r>
            <a:r>
              <a:rPr kumimoji="0" lang="zh-TW" altLang="en-US" sz="3600" kern="0" dirty="0">
                <a:solidFill>
                  <a:srgbClr val="FF0000"/>
                </a:solidFill>
                <a:latin typeface="標楷體" panose="03000509000000000000" pitchFamily="65" charset="-120"/>
                <a:ea typeface="標楷體" panose="03000509000000000000" pitchFamily="65" charset="-120"/>
              </a:rPr>
              <a:t>文憑專款：每學期約</a:t>
            </a:r>
            <a:r>
              <a:rPr kumimoji="0" lang="en-US" altLang="zh-TW" sz="3600" kern="0" dirty="0">
                <a:solidFill>
                  <a:srgbClr val="FF0000"/>
                </a:solidFill>
                <a:latin typeface="標楷體" panose="03000509000000000000" pitchFamily="65" charset="-120"/>
                <a:ea typeface="標楷體" panose="03000509000000000000" pitchFamily="65" charset="-120"/>
              </a:rPr>
              <a:t>36,000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717032"/>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2" y="1557339"/>
            <a:ext cx="7992243" cy="10793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Arial" pitchFamily="34" charset="0"/>
                <a:ea typeface="標楷體" pitchFamily="65" charset="-120"/>
                <a:cs typeface="+mn-cs"/>
              </a:rPr>
              <a:t>符合國民中學學生學習評量辦法畢業資格者。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17718</TotalTime>
  <Words>11058</Words>
  <Application>Microsoft Office PowerPoint</Application>
  <PresentationFormat>寬螢幕</PresentationFormat>
  <Paragraphs>1817</Paragraphs>
  <Slides>138</Slides>
  <Notes>44</Notes>
  <HiddenSlides>0</HiddenSlides>
  <MMClips>0</MMClips>
  <ScaleCrop>false</ScaleCrop>
  <HeadingPairs>
    <vt:vector size="8" baseType="variant">
      <vt:variant>
        <vt:lpstr>使用字型</vt:lpstr>
      </vt:variant>
      <vt:variant>
        <vt:i4>14</vt:i4>
      </vt:variant>
      <vt:variant>
        <vt:lpstr>佈景主題</vt:lpstr>
      </vt:variant>
      <vt:variant>
        <vt:i4>1</vt:i4>
      </vt:variant>
      <vt:variant>
        <vt:lpstr>內嵌 OLE 伺服程式</vt:lpstr>
      </vt:variant>
      <vt:variant>
        <vt:i4>1</vt:i4>
      </vt:variant>
      <vt:variant>
        <vt:lpstr>投影片標題</vt:lpstr>
      </vt:variant>
      <vt:variant>
        <vt:i4>138</vt:i4>
      </vt:variant>
    </vt:vector>
  </HeadingPairs>
  <TitlesOfParts>
    <vt:vector size="154" baseType="lpstr">
      <vt:lpstr>BiauKai</vt:lpstr>
      <vt:lpstr>Cataneo BT</vt:lpstr>
      <vt:lpstr>文鼎中圓</vt:lpstr>
      <vt:lpstr>微軟正黑體</vt:lpstr>
      <vt:lpstr>微軟正黑體</vt:lpstr>
      <vt:lpstr>新細明體</vt:lpstr>
      <vt:lpstr>標楷體</vt:lpstr>
      <vt:lpstr>Arial</vt:lpstr>
      <vt:lpstr>Calibri</vt:lpstr>
      <vt:lpstr>Candara</vt:lpstr>
      <vt:lpstr>Times New Roman</vt:lpstr>
      <vt:lpstr>Verdana</vt:lpstr>
      <vt:lpstr>Wingdings</vt:lpstr>
      <vt:lpstr>Wingdings 2</vt:lpstr>
      <vt:lpstr>12年國教簡報</vt:lpstr>
      <vt:lpstr>PhotoImpact</vt:lpstr>
      <vt:lpstr>PowerPoint 簡報</vt:lpstr>
      <vt:lpstr>          目次</vt:lpstr>
      <vt:lpstr>PowerPoint 簡報</vt:lpstr>
      <vt:lpstr>113學年度適性入學成果</vt:lpstr>
      <vt:lpstr>113學年度適性入學成果</vt:lpstr>
      <vt:lpstr>113學年度適性入學成果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以智慧型手機為例</vt:lpstr>
      <vt:lpstr>專業群科分析－以智慧型手機為例 1/5</vt:lpstr>
      <vt:lpstr>專業群科分析－以智慧型手機為例 2/5</vt:lpstr>
      <vt:lpstr>專業群科分析－以智慧型手機為例 3/5</vt:lpstr>
      <vt:lpstr>專業群科分析－以智慧型手機為例 4/5</vt:lpstr>
      <vt:lpstr>專業群科分析－以智慧型手機為例 5/5</vt:lpstr>
      <vt:lpstr>以便利商店為例</vt:lpstr>
      <vt:lpstr>專業群科分析－以便利超商為例 1/3</vt:lpstr>
      <vt:lpstr>專業群科分析－以便利超商為例 2/3</vt:lpstr>
      <vt:lpstr>專業群科分析－以便利超商為例 3/3</vt:lpstr>
      <vt:lpstr>適性選擇技術型高中或學術型高中</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寫作測驗評量的能力</vt:lpstr>
      <vt:lpstr>答案卷樣式</vt:lpstr>
      <vt:lpstr>PowerPoint 簡報</vt:lpstr>
      <vt:lpstr>PowerPoint 簡報</vt:lpstr>
      <vt:lpstr>PowerPoint 簡報</vt:lpstr>
      <vt:lpstr>PowerPoint 簡報</vt:lpstr>
      <vt:lpstr>五、桃連區主要入學管道</vt:lpstr>
      <vt:lpstr>國中畢業生升學管道圖</vt:lpstr>
      <vt:lpstr>113學年度桃連區適性入學管道</vt:lpstr>
      <vt:lpstr>桃園市單獨招生入學管道</vt:lpstr>
      <vt:lpstr>PowerPoint 簡報</vt:lpstr>
      <vt:lpstr>桃園市完全免試入學管道</vt:lpstr>
      <vt:lpstr>資格、做法</vt:lpstr>
      <vt:lpstr>招生區域與學校</vt:lpstr>
      <vt:lpstr>PowerPoint 簡報</vt:lpstr>
      <vt:lpstr>PowerPoint 簡報</vt:lpstr>
      <vt:lpstr>桃連區113年-114年重要日程表(依管道彙整)</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114年桃連區免試入學-同分超額比序步驟</vt:lpstr>
      <vt:lpstr>PowerPoint 簡報</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萌明 沈</cp:lastModifiedBy>
  <cp:revision>1440</cp:revision>
  <cp:lastPrinted>2024-09-26T09:54:57Z</cp:lastPrinted>
  <dcterms:created xsi:type="dcterms:W3CDTF">2012-05-12T02:14:41Z</dcterms:created>
  <dcterms:modified xsi:type="dcterms:W3CDTF">2024-12-05T14:13:40Z</dcterms:modified>
</cp:coreProperties>
</file>